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73" r:id="rId8"/>
    <p:sldId id="305" r:id="rId9"/>
    <p:sldId id="294" r:id="rId10"/>
    <p:sldId id="259" r:id="rId11"/>
    <p:sldId id="277" r:id="rId12"/>
    <p:sldId id="278" r:id="rId13"/>
    <p:sldId id="304" r:id="rId14"/>
    <p:sldId id="279" r:id="rId15"/>
    <p:sldId id="280" r:id="rId16"/>
    <p:sldId id="293" r:id="rId17"/>
    <p:sldId id="292" r:id="rId18"/>
    <p:sldId id="285" r:id="rId19"/>
    <p:sldId id="282" r:id="rId20"/>
    <p:sldId id="283" r:id="rId21"/>
    <p:sldId id="284" r:id="rId22"/>
    <p:sldId id="299" r:id="rId23"/>
    <p:sldId id="300" r:id="rId24"/>
    <p:sldId id="306" r:id="rId25"/>
    <p:sldId id="302" r:id="rId26"/>
    <p:sldId id="309" r:id="rId27"/>
    <p:sldId id="286" r:id="rId28"/>
    <p:sldId id="270" r:id="rId29"/>
    <p:sldId id="290" r:id="rId30"/>
    <p:sldId id="311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70" autoAdjust="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713CE5-29B4-473F-AACA-C3EC778C7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FE5929-FB5B-4C16-B486-11EE7BDEC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AE96F-1330-40EB-A6BC-6968554B4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AB535-1859-4ECE-B480-9D6B4EDBCB3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71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53AE0-DD79-4DCA-9C39-475EE17BC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9A53D-859C-428D-81FF-AA3B986E8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C6631-4B64-47F1-98E4-61A192384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4F469-1040-4C66-8B57-F4E46AC624C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8665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9056B0-CB61-44D7-8110-37A2ABFB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4AC78-EDB1-4FD5-9604-F9BC989BA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11294-80C7-4219-9756-EEE7B7F97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3C2A5-EDAF-4110-BBFA-08C325630C7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3779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F7C282-6F8C-45DB-8430-E7D1E1CE1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86CD8-63AE-447B-BCF0-F519F4A93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C040C0-0D5C-4A41-AFA6-070712263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D313E-3EA3-4497-8360-03BE4714F6A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0969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93156D-7685-4313-A632-33A5AE68D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2BDCB1-150C-471A-86F1-135AD3502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DF95BD-41E8-47C9-96C4-38437A481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6E10B-4FB5-4CA9-B714-F0C7B7F1BD4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9941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F3A82-29FB-4DFC-A98C-D13F9C445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823E8-5E3B-48EE-85B6-879D6AB3B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92A19-5CBB-4ED0-8343-91ABE33E1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7745-3481-4E46-9402-2AB0E249BB1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322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BA01-10A3-49D2-8A7E-9B6FB0606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7CC782-4FD3-45E2-B186-4987315BD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3B623-2F9C-4ACE-B11C-80899C7DB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103E4-E7A8-46E3-BCF6-42642BFF2D2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201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1EFF0-5A0D-4287-A501-9EF86E869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84723-E7D8-4C5D-B916-2F45E3229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42E6E-FB4B-486E-9976-23B379A8A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6D611-1E1C-43EC-AEE2-EC4D5628006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5071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4471A-EC6B-41BB-9864-1281AF805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E6142-27C4-4524-8C09-081538037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B2C35-E83B-4D27-A41E-8166FF8BF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40ABC-1CEF-4BBE-9407-EA00CA1E23E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157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2E7664-7F94-4AFD-956C-81385A86F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D87F22-5A53-4E82-828A-E2D9577BF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AEB6CC-8668-4862-9373-F43937C14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74616-8141-463D-8E25-AFC66B696D9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014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C69CDF-B57C-488C-86D8-546CBB49C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A84F68-F5C6-49A5-AE61-FDEAB2EE3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9E462C-CBBB-46F8-A205-682E54381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69805-7A5E-451D-AF52-C3610A13357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432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A910FB-418A-4164-8C85-0C4BAAA70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81C18D-17BC-4A15-AF90-266DAA0C8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A12DFA-BBF7-406E-BC90-8F3CD330C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D4E39-B714-48A3-ABD5-F6F6638B837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0104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EC524-7357-44BE-8BD0-858C502F2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9BDAA-C71F-437B-A89E-B710B9A72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57909-0C9F-4923-A61A-A672568A4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CED67-7A1E-418F-A3F7-C3811730A70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3673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85250-8543-4466-9B98-7A98EFBBC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D55AE-2DC3-42AF-ACCA-6D3E0259C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3A6EE-B08C-4B14-9A2C-FF402123A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24E0F-BDB7-4C12-BC2A-EFD9E408273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074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DDA267-0561-4B12-9B36-07BD4BAFF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CFADA4-662E-45BC-AB20-C51508C9D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8E762F-F507-4E67-9E1A-CC6F8C8716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3CDFB4-0D10-4B3B-9CFA-1311CFF9B3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67C5EE-B422-439A-8CAD-992D44BE81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BA5A89-3604-483C-8E06-C47B2614EFF2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9E980C30-9A2E-4AA4-A5C6-755366A5E7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916113"/>
            <a:ext cx="8424863" cy="18716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bg-BG" sz="28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bg-BG" sz="2800" b="1">
                <a:solidFill>
                  <a:srgbClr val="FF0000"/>
                </a:solidFill>
              </a:rPr>
              <a:t>ОТБРАНА НА СТРАНАТА </a:t>
            </a:r>
            <a:r>
              <a:rPr lang="bg-BG" altLang="bg-BG" sz="2800" b="1">
                <a:solidFill>
                  <a:srgbClr val="FF0000"/>
                </a:solidFill>
                <a:latin typeface="Arial" panose="020B0604020202020204" pitchFamily="34" charset="0"/>
              </a:rPr>
              <a:t>И </a:t>
            </a:r>
            <a:r>
              <a:rPr lang="ru-RU" altLang="bg-BG" sz="2800" b="1">
                <a:solidFill>
                  <a:srgbClr val="FF0000"/>
                </a:solidFill>
              </a:rPr>
              <a:t>ЗАДЪЛЖЕНИЯ НА ГРАЖДАНИТЕ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bg-BG" sz="2800" b="1">
                <a:solidFill>
                  <a:srgbClr val="FF0000"/>
                </a:solidFill>
              </a:rPr>
              <a:t>НА РЕПУБЛИКА БЪЛГАРИЯ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bg-BG" sz="2800" b="1"/>
              <a:t>2014</a:t>
            </a:r>
            <a:endParaRPr lang="bg-BG" altLang="bg-BG" sz="2800" b="1"/>
          </a:p>
        </p:txBody>
      </p:sp>
      <p:pic>
        <p:nvPicPr>
          <p:cNvPr id="2051" name="Picture 9" descr="bgFlag.gif (22340 bytes)">
            <a:extLst>
              <a:ext uri="{FF2B5EF4-FFF2-40B4-BE49-F238E27FC236}">
                <a16:creationId xmlns:a16="http://schemas.microsoft.com/office/drawing/2014/main" id="{01F28DDB-5D4C-4E32-B294-3E5AFBDA4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33375"/>
            <a:ext cx="30607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6" descr="RB-gerb-cveten.png">
            <a:extLst>
              <a:ext uri="{FF2B5EF4-FFF2-40B4-BE49-F238E27FC236}">
                <a16:creationId xmlns:a16="http://schemas.microsoft.com/office/drawing/2014/main" id="{ED3782A1-1F1F-4F26-A6D7-3DF929C23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4032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68FA279-40C7-469F-92E8-61DC3A1D1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bg-BG" altLang="bg-BG" sz="4000" b="1"/>
              <a:t> </a:t>
            </a:r>
            <a:r>
              <a:rPr lang="bg-BG" altLang="bg-BG" sz="4000" b="1">
                <a:solidFill>
                  <a:srgbClr val="FF0000"/>
                </a:solidFill>
              </a:rPr>
              <a:t>ЗАЩИТА НА ОТЕЧЕСТВОТО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00357B-E0ED-4BB5-965B-9907F4186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bg-BG" altLang="bg-BG" sz="3600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3600"/>
              <a:t> Историята е показала, че държавата за да съществува с устойчивост и сигурност е длъжна да създаде и управлява комплексна система за защита на обществото от всякакъв вид опасности при всякакви условия на рискова обстановка. </a:t>
            </a: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bg-BG" altLang="bg-BG" sz="3600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3600"/>
              <a:t> В съвременните условия в края на миналия </a:t>
            </a:r>
            <a:r>
              <a:rPr lang="en-US" altLang="bg-BG" sz="3600"/>
              <a:t>XX</a:t>
            </a:r>
            <a:r>
              <a:rPr lang="bg-BG" altLang="bg-BG" sz="3600"/>
              <a:t> в.</a:t>
            </a:r>
            <a:r>
              <a:rPr lang="ru-RU" altLang="bg-BG" sz="3600"/>
              <a:t> </a:t>
            </a:r>
            <a:r>
              <a:rPr lang="bg-BG" altLang="bg-BG" sz="3600"/>
              <a:t>и настоящия </a:t>
            </a:r>
            <a:r>
              <a:rPr lang="en-US" altLang="bg-BG" sz="3600"/>
              <a:t>XXI </a:t>
            </a:r>
            <a:r>
              <a:rPr lang="bg-BG" altLang="bg-BG" sz="3600"/>
              <a:t>в. тази универсална система за защита на обществото при динамично променяща среда се нарича </a:t>
            </a:r>
            <a:r>
              <a:rPr lang="bg-BG" altLang="bg-BG" sz="4400" b="1">
                <a:solidFill>
                  <a:srgbClr val="FF0000"/>
                </a:solidFill>
              </a:rPr>
              <a:t>“Национална сигурност</a:t>
            </a:r>
            <a:r>
              <a:rPr lang="bg-BG" altLang="bg-BG" sz="4400">
                <a:solidFill>
                  <a:srgbClr val="FF0000"/>
                </a:solidFill>
              </a:rPr>
              <a:t>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9">
            <a:extLst>
              <a:ext uri="{FF2B5EF4-FFF2-40B4-BE49-F238E27FC236}">
                <a16:creationId xmlns:a16="http://schemas.microsoft.com/office/drawing/2014/main" id="{C33271C3-FF77-49E8-9031-FCE565E4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284538"/>
            <a:ext cx="3240087" cy="33131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2400">
              <a:solidFill>
                <a:schemeClr val="accent2"/>
              </a:solidFill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20E50C45-7F0D-4181-9E05-412898BBAF3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19D924-7FAA-4A29-83FD-ADA97C4E2258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bg-BG" altLang="bg-BG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6752B47-DD1F-4135-8C3A-2352DA8210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025"/>
            <a:ext cx="9144000" cy="908050"/>
          </a:xfrm>
        </p:spPr>
        <p:txBody>
          <a:bodyPr/>
          <a:lstStyle/>
          <a:p>
            <a:pPr eaLnBrk="1" hangingPunct="1"/>
            <a:r>
              <a:rPr lang="bg-BG" altLang="bg-BG" b="1">
                <a:solidFill>
                  <a:srgbClr val="FF0000"/>
                </a:solidFill>
              </a:rPr>
              <a:t>НАЦИОНАЛНА  СИГУРНОСТ</a:t>
            </a:r>
          </a:p>
        </p:txBody>
      </p:sp>
      <p:sp>
        <p:nvSpPr>
          <p:cNvPr id="12293" name="Oval 7">
            <a:extLst>
              <a:ext uri="{FF2B5EF4-FFF2-40B4-BE49-F238E27FC236}">
                <a16:creationId xmlns:a16="http://schemas.microsoft.com/office/drawing/2014/main" id="{925A8548-B1C4-45BD-B1F8-7F7500F4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96975"/>
            <a:ext cx="3348037" cy="3311525"/>
          </a:xfrm>
          <a:prstGeom prst="ellipse">
            <a:avLst/>
          </a:prstGeom>
          <a:gradFill rotWithShape="0">
            <a:gsLst>
              <a:gs pos="0">
                <a:srgbClr val="A9D4A9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2400"/>
          </a:p>
        </p:txBody>
      </p:sp>
      <p:sp>
        <p:nvSpPr>
          <p:cNvPr id="12294" name="Oval 9">
            <a:extLst>
              <a:ext uri="{FF2B5EF4-FFF2-40B4-BE49-F238E27FC236}">
                <a16:creationId xmlns:a16="http://schemas.microsoft.com/office/drawing/2014/main" id="{BB7E8C98-CDDC-4A67-B4AF-780EB872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357563"/>
            <a:ext cx="3313112" cy="3311525"/>
          </a:xfrm>
          <a:prstGeom prst="ellipse">
            <a:avLst/>
          </a:prstGeom>
          <a:gradFill rotWithShape="0">
            <a:gsLst>
              <a:gs pos="0">
                <a:srgbClr val="EB8F8F"/>
              </a:gs>
              <a:gs pos="100000">
                <a:srgbClr val="D2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2400"/>
          </a:p>
        </p:txBody>
      </p:sp>
      <p:sp>
        <p:nvSpPr>
          <p:cNvPr id="5127" name="Text Box 11">
            <a:extLst>
              <a:ext uri="{FF2B5EF4-FFF2-40B4-BE49-F238E27FC236}">
                <a16:creationId xmlns:a16="http://schemas.microsoft.com/office/drawing/2014/main" id="{08D9FA7C-E3AA-4360-82EE-47C85213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08500"/>
            <a:ext cx="25193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defRPr/>
            </a:pPr>
            <a:r>
              <a:rPr lang="bg-BG" sz="3200" b="1" dirty="0">
                <a:solidFill>
                  <a:srgbClr val="FFFF00"/>
                </a:solidFill>
                <a:latin typeface="+mn-lt"/>
              </a:rPr>
              <a:t>Гражданска </a:t>
            </a:r>
          </a:p>
          <a:p>
            <a:pPr>
              <a:defRPr/>
            </a:pPr>
            <a:r>
              <a:rPr lang="bg-BG" sz="3200" b="1" dirty="0">
                <a:solidFill>
                  <a:srgbClr val="FFFF00"/>
                </a:solidFill>
                <a:latin typeface="+mn-lt"/>
              </a:rPr>
              <a:t>сигурност</a:t>
            </a:r>
            <a:endParaRPr lang="bg-BG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296" name="Text Box 14">
            <a:extLst>
              <a:ext uri="{FF2B5EF4-FFF2-40B4-BE49-F238E27FC236}">
                <a16:creationId xmlns:a16="http://schemas.microsoft.com/office/drawing/2014/main" id="{42DC4BB4-CCFF-4FDD-B9AE-95F99602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365625"/>
            <a:ext cx="1944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b="1">
                <a:solidFill>
                  <a:srgbClr val="FFFF00"/>
                </a:solidFill>
              </a:rPr>
              <a:t>Вътрешна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b="1">
                <a:solidFill>
                  <a:srgbClr val="FFFF00"/>
                </a:solidFill>
              </a:rPr>
              <a:t> сигурност</a:t>
            </a:r>
          </a:p>
        </p:txBody>
      </p:sp>
      <p:sp>
        <p:nvSpPr>
          <p:cNvPr id="5129" name="Text Box 16">
            <a:extLst>
              <a:ext uri="{FF2B5EF4-FFF2-40B4-BE49-F238E27FC236}">
                <a16:creationId xmlns:a16="http://schemas.microsoft.com/office/drawing/2014/main" id="{41252BD4-BD9D-4701-B394-EC76F8EC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276475"/>
            <a:ext cx="2016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defRPr/>
            </a:pPr>
            <a:r>
              <a:rPr lang="bg-BG" sz="3200" dirty="0">
                <a:solidFill>
                  <a:srgbClr val="FFFF00"/>
                </a:solidFill>
                <a:latin typeface="+mn-lt"/>
              </a:rPr>
              <a:t>Външна</a:t>
            </a:r>
          </a:p>
          <a:p>
            <a:pPr>
              <a:defRPr/>
            </a:pPr>
            <a:r>
              <a:rPr lang="bg-BG" sz="3200" dirty="0">
                <a:solidFill>
                  <a:srgbClr val="FFFF00"/>
                </a:solidFill>
                <a:latin typeface="+mn-lt"/>
              </a:rPr>
              <a:t>сигурност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0A934F-0652-48DD-BE0B-C82231FA6C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0000"/>
                </a:solidFill>
              </a:rPr>
              <a:t>ВЪНШНА СИГУРНОСТ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CCB072-20C0-45BE-88B5-CE4195D110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5175"/>
            <a:ext cx="6334125" cy="6092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4000" b="1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3600" b="1"/>
              <a:t>Осигурява защитата от външни опасности - агресия на противник</a:t>
            </a:r>
            <a:r>
              <a:rPr lang="en-US" altLang="bg-BG" sz="3600" b="1"/>
              <a:t>. </a:t>
            </a:r>
            <a:r>
              <a:rPr lang="bg-BG" altLang="bg-BG" sz="3600" b="1"/>
              <a:t>Изпълнява се от Министерството на отбраната. Допълнително структури от МО участват в операции за съдействие на цивилното население при защита от бедствия, аварии и тероризъм</a:t>
            </a:r>
            <a:r>
              <a:rPr lang="en-US" altLang="bg-BG" sz="3600" b="1"/>
              <a:t>.</a:t>
            </a:r>
            <a:endParaRPr lang="bg-BG" altLang="bg-BG" sz="3600" b="1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ED2AACF-12E7-4954-9226-8A0A06CC7DA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DF0E94-F0C8-4C89-B1B4-CEFB9ADE38DA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bg-BG" altLang="bg-BG" sz="1400"/>
          </a:p>
        </p:txBody>
      </p:sp>
      <p:pic>
        <p:nvPicPr>
          <p:cNvPr id="13317" name="Content Placeholder 5" descr="524px-Logo_of_Ministry_of_Defense_of_Bulgaria.svg.png">
            <a:extLst>
              <a:ext uri="{FF2B5EF4-FFF2-40B4-BE49-F238E27FC236}">
                <a16:creationId xmlns:a16="http://schemas.microsoft.com/office/drawing/2014/main" id="{54AEF045-3991-4F32-8D4F-7EE0ADE21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41488"/>
            <a:ext cx="28082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18C0046-CC6B-49FB-A8F3-558318F26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9144000" cy="9080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bg-BG" altLang="bg-BG" sz="4000" b="1">
                <a:solidFill>
                  <a:srgbClr val="FF0000"/>
                </a:solidFill>
              </a:rPr>
              <a:t>Ролята на армията за осигуряване на външната сигурност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EFC9754-4D30-4DD3-87C5-7DAC85578B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42497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bg-BG" altLang="bg-BG" sz="2800" b="1">
                <a:latin typeface="Book Antiqua" panose="02040602050305030304" pitchFamily="18" charset="0"/>
              </a:rPr>
              <a:t> </a:t>
            </a:r>
            <a:r>
              <a:rPr lang="bg-BG" altLang="bg-BG" sz="2800" b="1">
                <a:solidFill>
                  <a:srgbClr val="FF3300"/>
                </a:solidFill>
                <a:latin typeface="Book Antiqua" panose="02040602050305030304" pitchFamily="18" charset="0"/>
              </a:rPr>
              <a:t>• </a:t>
            </a:r>
            <a:r>
              <a:rPr lang="bg-BG" altLang="bg-BG" sz="2800" b="1"/>
              <a:t>Армията е първият жизнен атрибут в структурата на държавата, която охранява суверенитета, териториалната цялост и населението от нападението    на противник;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bg-BG" altLang="bg-BG" sz="2800" b="1">
                <a:solidFill>
                  <a:srgbClr val="FF3300"/>
                </a:solidFill>
                <a:latin typeface="Book Antiqua" panose="02040602050305030304" pitchFamily="18" charset="0"/>
              </a:rPr>
              <a:t>• </a:t>
            </a:r>
            <a:r>
              <a:rPr lang="bg-BG" altLang="bg-BG" sz="2800" b="1"/>
              <a:t> Един от класиците на българската военна  психология и педагогика полковник Христо ГЮЛМЕЗОВ (14.08.1858 - 17.09.1906 г.) определя: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bg-BG" altLang="bg-BG" sz="2800" b="1">
                <a:solidFill>
                  <a:srgbClr val="FF3300"/>
                </a:solidFill>
                <a:latin typeface="Book Antiqua" panose="02040602050305030304" pitchFamily="18" charset="0"/>
              </a:rPr>
              <a:t>  </a:t>
            </a:r>
            <a:r>
              <a:rPr lang="bg-BG" altLang="bg-BG" sz="2800" b="1"/>
              <a:t>“Велико и благородно е назначението на войската, защото тя е будната съвест, която олицетворява в себе си висшия патриотизъм и военния гений на народа.  Тя е, която денонощно бди и пази свободата, живота, честта и имота на съгражданите си.”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bg-BG" altLang="bg-BG" b="1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B0A7F23-2C9A-49AC-A768-B190DB23983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335A87-9D4D-4E79-A9F0-9BDB98D437B2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bg-BG" altLang="bg-BG" sz="1400"/>
          </a:p>
        </p:txBody>
      </p:sp>
      <p:pic>
        <p:nvPicPr>
          <p:cNvPr id="130075" name="Picture 27">
            <a:extLst>
              <a:ext uri="{FF2B5EF4-FFF2-40B4-BE49-F238E27FC236}">
                <a16:creationId xmlns:a16="http://schemas.microsoft.com/office/drawing/2014/main" id="{AA3BC369-7BFB-4505-8F9E-B3E28954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13325"/>
            <a:ext cx="4032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E2FBDCF-F098-4819-9904-C2D26DDDA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0000"/>
                </a:solidFill>
              </a:rPr>
              <a:t>ВЪТРЕШНА СИГУРНОСТ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9CDAFB5-D7E0-4B04-BC3E-7CF6615AD8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49275"/>
            <a:ext cx="6443663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4000" b="1">
                <a:solidFill>
                  <a:srgbClr val="FF3300"/>
                </a:solidFill>
                <a:latin typeface="Book Antiqua" panose="02040602050305030304" pitchFamily="18" charset="0"/>
              </a:rPr>
              <a:t>● </a:t>
            </a:r>
            <a:r>
              <a:rPr lang="bg-BG" altLang="bg-BG" b="1">
                <a:latin typeface="Book Antiqua" panose="02040602050305030304" pitchFamily="18" charset="0"/>
              </a:rPr>
              <a:t>О</a:t>
            </a:r>
            <a:r>
              <a:rPr lang="bg-BG" altLang="bg-BG" b="1"/>
              <a:t>сигурява защитата на обществото от вътрешни опасности – политически,  социални, етнически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b="1"/>
              <a:t> 	религиозни безредици; противодействие на престъпността и опазване на обществения ред; защитата на правата, свободите, живота и имуществото на гражданите; дисциплината и реда в обществото, защитата от тероризъм - изпълнява се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b="1"/>
              <a:t> 	от Министерството на вътрешните работи;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4C6FBD7-1517-431D-9766-A788199CF8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1CFB36-2785-4A87-A453-3981F9749BA5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bg-BG" altLang="bg-BG" sz="1400"/>
          </a:p>
        </p:txBody>
      </p:sp>
      <p:pic>
        <p:nvPicPr>
          <p:cNvPr id="15365" name="Content Placeholder 5" descr="MVR-logo.jpg">
            <a:extLst>
              <a:ext uri="{FF2B5EF4-FFF2-40B4-BE49-F238E27FC236}">
                <a16:creationId xmlns:a16="http://schemas.microsoft.com/office/drawing/2014/main" id="{4418F984-F1A4-4776-A7AB-5CED2D69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92150"/>
            <a:ext cx="27828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3A6189D-2386-49F7-B4C8-839E1DBB0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0000"/>
                </a:solidFill>
              </a:rPr>
              <a:t>ГРАЖДАНСКА СИГУРНОСТ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C02A892-F000-4C22-94E6-F17165F0F4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925" y="765175"/>
            <a:ext cx="6623050" cy="6092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4000" b="1">
                <a:solidFill>
                  <a:srgbClr val="FF3300"/>
                </a:solidFill>
                <a:latin typeface="Book Antiqua" panose="02040602050305030304" pitchFamily="18" charset="0"/>
              </a:rPr>
              <a:t>● </a:t>
            </a:r>
            <a:r>
              <a:rPr lang="bg-BG" altLang="bg-BG" sz="4000" b="1"/>
              <a:t>Защитава от природни бедствия, промишлени опасни аварии с отделяне на радиоактивни вещества и токсични химически вещества - изпълнява се от Главна дирекция “Пожарна безопасност и защита на населението” на МВР.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433F309-3891-46F5-96D8-0B11FCE215D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2EB395-3E45-46F3-ABE9-E573B37AF8B5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bg-BG" altLang="bg-BG" sz="1400"/>
          </a:p>
        </p:txBody>
      </p:sp>
      <p:pic>
        <p:nvPicPr>
          <p:cNvPr id="16389" name="Picture 4" descr="LogoGDGZ">
            <a:extLst>
              <a:ext uri="{FF2B5EF4-FFF2-40B4-BE49-F238E27FC236}">
                <a16:creationId xmlns:a16="http://schemas.microsoft.com/office/drawing/2014/main" id="{85422EEC-A9CC-4FB9-A956-4D4FEE4B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7003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D440F0-97EB-488C-A489-30E8572CE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3300"/>
                </a:solidFill>
              </a:rPr>
              <a:t>ОТБРАНА  НА  СТРАНАТА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F20D49A-63B7-4E85-81FA-9E0EA39E2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187950"/>
          </a:xfrm>
        </p:spPr>
        <p:txBody>
          <a:bodyPr/>
          <a:lstStyle/>
          <a:p>
            <a:pPr algn="ctr" eaLnBrk="1" hangingPunct="1">
              <a:lnSpc>
                <a:spcPct val="55000"/>
              </a:lnSpc>
              <a:buFontTx/>
              <a:buNone/>
            </a:pPr>
            <a:r>
              <a:rPr lang="bg-BG" altLang="bg-BG" sz="4800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4800" b="1"/>
              <a:t>Съгласно Закона за отбраната</a:t>
            </a:r>
          </a:p>
          <a:p>
            <a:pPr algn="ctr" eaLnBrk="1" hangingPunct="1">
              <a:lnSpc>
                <a:spcPct val="55000"/>
              </a:lnSpc>
              <a:buFontTx/>
              <a:buNone/>
            </a:pPr>
            <a:r>
              <a:rPr lang="bg-BG" altLang="bg-BG" sz="4800" b="1"/>
              <a:t> и въоръжените сили на</a:t>
            </a:r>
          </a:p>
          <a:p>
            <a:pPr algn="ctr" eaLnBrk="1" hangingPunct="1">
              <a:lnSpc>
                <a:spcPct val="55000"/>
              </a:lnSpc>
              <a:buFontTx/>
              <a:buNone/>
            </a:pPr>
            <a:r>
              <a:rPr lang="bg-BG" altLang="bg-BG" sz="4800" b="1"/>
              <a:t> Р. България - отбраната на страната представлява система от политически, икономически, военни, социални и други дейности за осигуряване на стабилна среда на сигурност и за подготовка, и осъществяване на въоръжена защита на териториалната цялост, и независимостта на държавата.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0A29DE-311A-43E7-9C05-2163CAD8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20713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3300"/>
                </a:solidFill>
              </a:rPr>
              <a:t>ОТБРАНА НА СТРАНАТА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738553-95E5-4F3C-98D5-092E733D7B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9144000" cy="5546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2800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3600" b="1"/>
              <a:t>Отбраната на Република България е част от националната сигурност и се определя от националните интереси.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3600" b="1"/>
              <a:t> Отбраната на страната се осъществява и при условията на колективната отбрана на съюзниците от Организацията на Северноатлантическия договор (НАТО), както и в рамките на Европейската политика за сигурност и отбрана.</a:t>
            </a:r>
          </a:p>
        </p:txBody>
      </p:sp>
      <p:pic>
        <p:nvPicPr>
          <p:cNvPr id="18436" name="Picture 9">
            <a:extLst>
              <a:ext uri="{FF2B5EF4-FFF2-40B4-BE49-F238E27FC236}">
                <a16:creationId xmlns:a16="http://schemas.microsoft.com/office/drawing/2014/main" id="{114EDB15-A1BD-4544-AE1C-2E18C242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24400"/>
            <a:ext cx="3025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793E541-1C29-4BA2-8104-BBA98F0EC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3661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br>
              <a:rPr lang="bg-BG" altLang="bg-BG" sz="4000" b="1"/>
            </a:br>
            <a:r>
              <a:rPr lang="bg-BG" altLang="bg-BG" sz="4800" b="1">
                <a:solidFill>
                  <a:srgbClr val="FF3300"/>
                </a:solidFill>
              </a:rPr>
              <a:t>2. 3адължения на гражданите по отбраната на страната</a:t>
            </a:r>
            <a:br>
              <a:rPr lang="bg-BG" altLang="bg-BG" sz="4800">
                <a:solidFill>
                  <a:srgbClr val="FF3300"/>
                </a:solidFill>
              </a:rPr>
            </a:br>
            <a:endParaRPr lang="bg-BG" altLang="bg-BG" sz="4800">
              <a:solidFill>
                <a:srgbClr val="FF3300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6C8B5FC-66A4-443A-80D6-3710C20EFF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bg-BG" altLang="bg-BG" sz="4800" b="1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4000" b="1">
                <a:solidFill>
                  <a:srgbClr val="FF3300"/>
                </a:solidFill>
                <a:latin typeface="Book Antiqua" panose="02040602050305030304" pitchFamily="18" charset="0"/>
              </a:rPr>
              <a:t> </a:t>
            </a:r>
            <a:r>
              <a:rPr lang="bg-BG" altLang="bg-BG" sz="4000" b="1"/>
              <a:t>Задълженията на гражданите на Република България свързани с отбраната на страната са определени от Конституцията на Република България, приета от Великото народно събрание на 12 юли 1991 г.</a:t>
            </a:r>
          </a:p>
        </p:txBody>
      </p:sp>
      <p:pic>
        <p:nvPicPr>
          <p:cNvPr id="19460" name="Picture 17" descr="191_nvu">
            <a:extLst>
              <a:ext uri="{FF2B5EF4-FFF2-40B4-BE49-F238E27FC236}">
                <a16:creationId xmlns:a16="http://schemas.microsoft.com/office/drawing/2014/main" id="{3B205E30-9A5A-4DFF-B6C3-69B595D91B7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508500"/>
            <a:ext cx="3889375" cy="23495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887A83E-CCFF-4F18-AA93-6939DA5D6B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96875" y="0"/>
            <a:ext cx="9864725" cy="1125538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ЗАДЪЛЖЕНИЯ НА ГРАЖДАНИТЕ </a:t>
            </a:r>
            <a:br>
              <a:rPr lang="bg-BG" altLang="bg-BG" sz="4000" b="1">
                <a:solidFill>
                  <a:srgbClr val="FF0000"/>
                </a:solidFill>
              </a:rPr>
            </a:br>
            <a:r>
              <a:rPr lang="bg-BG" altLang="bg-BG" sz="4000" b="1">
                <a:solidFill>
                  <a:srgbClr val="FF0000"/>
                </a:solidFill>
              </a:rPr>
              <a:t>ПО ОТБРАНАТА НА СТРАНАТА</a:t>
            </a:r>
            <a:endParaRPr lang="bg-BG" altLang="bg-BG" sz="4000" b="1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2A77BC6-853F-4452-8A8A-0747AC9E6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● </a:t>
            </a:r>
            <a:r>
              <a:rPr lang="bg-BG" altLang="bg-BG" sz="4000" b="1"/>
              <a:t>Конституцията на Р</a:t>
            </a:r>
            <a:r>
              <a:rPr lang="bg-BG" altLang="bg-BG" sz="4000" b="1">
                <a:latin typeface="Arial" panose="020B0604020202020204" pitchFamily="34" charset="0"/>
              </a:rPr>
              <a:t>.</a:t>
            </a:r>
            <a:r>
              <a:rPr lang="bg-BG" altLang="bg-BG" sz="4000" b="1"/>
              <a:t> България - задължава гражданите да спазват и изпълняват законите на страната.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4000" b="1"/>
              <a:t> Конституцията постановява, че защитата на отечеството е въпрос на дълг и чест за всеки български гражданин.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0BCB1D7-D22A-4F2F-986C-28E790D4916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D9223D-E265-49CC-9598-A24FD4D08C17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bg-BG" altLang="bg-BG" sz="1400"/>
          </a:p>
        </p:txBody>
      </p:sp>
      <p:pic>
        <p:nvPicPr>
          <p:cNvPr id="31761" name="Picture 17" descr="2">
            <a:extLst>
              <a:ext uri="{FF2B5EF4-FFF2-40B4-BE49-F238E27FC236}">
                <a16:creationId xmlns:a16="http://schemas.microsoft.com/office/drawing/2014/main" id="{6A351F13-B45D-4215-9F4E-9C96DA70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652963"/>
            <a:ext cx="38163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974308-ECDF-41BD-8A65-A166B59D9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91475" cy="476250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Литература: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65DC71-5800-4332-8172-BD5E2091B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bg-BG" altLang="bg-BG" b="1"/>
              <a:t>1. Бакалов, Г. История на България. Том първи. С., Издателство “Знание” ЕООД, Книгоиздателска къща “Труд”, 2003;</a:t>
            </a:r>
            <a:endParaRPr lang="ru-RU" altLang="bg-BG" b="1"/>
          </a:p>
          <a:p>
            <a:pPr eaLnBrk="1" hangingPunct="1">
              <a:lnSpc>
                <a:spcPct val="70000"/>
              </a:lnSpc>
            </a:pPr>
            <a:r>
              <a:rPr lang="ru-RU" altLang="bg-BG" b="1"/>
              <a:t>2. Закон за отбраната и въоръжените сили на Република България. Обнародван в Д. в., бр. 35 от 12 май 2009 г., София; </a:t>
            </a:r>
          </a:p>
          <a:p>
            <a:pPr eaLnBrk="1" hangingPunct="1">
              <a:lnSpc>
                <a:spcPct val="70000"/>
              </a:lnSpc>
            </a:pPr>
            <a:r>
              <a:rPr lang="ru-RU" altLang="bg-BG" b="1"/>
              <a:t>3. История на военното изкуство. С., Военно издателство, 1987;</a:t>
            </a:r>
          </a:p>
          <a:p>
            <a:pPr eaLnBrk="1" hangingPunct="1">
              <a:lnSpc>
                <a:spcPct val="70000"/>
              </a:lnSpc>
            </a:pPr>
            <a:r>
              <a:rPr lang="ru-RU" altLang="bg-BG" b="1"/>
              <a:t>4. К</a:t>
            </a:r>
            <a:r>
              <a:rPr lang="bg-BG" altLang="bg-BG" b="1"/>
              <a:t>онституция на Република България. О</a:t>
            </a:r>
            <a:r>
              <a:rPr lang="ru-RU" altLang="bg-BG" b="1"/>
              <a:t>бнародвана </a:t>
            </a:r>
            <a:r>
              <a:rPr lang="bg-BG" altLang="bg-BG" b="1"/>
              <a:t>в Д.</a:t>
            </a:r>
            <a:r>
              <a:rPr lang="ru-RU" altLang="bg-BG" b="1"/>
              <a:t> </a:t>
            </a:r>
            <a:r>
              <a:rPr lang="bg-BG" altLang="bg-BG" b="1"/>
              <a:t>в., бр. 56 от 13 юли 1991 г., София;.</a:t>
            </a:r>
            <a:endParaRPr lang="ru-RU" altLang="bg-BG" b="1"/>
          </a:p>
          <a:p>
            <a:pPr eaLnBrk="1" hangingPunct="1">
              <a:lnSpc>
                <a:spcPct val="70000"/>
              </a:lnSpc>
            </a:pPr>
            <a:r>
              <a:rPr lang="ru-RU" altLang="bg-BG" b="1"/>
              <a:t>5. Кратък исторически справочник </a:t>
            </a:r>
            <a:r>
              <a:rPr lang="bg-BG" altLang="bg-BG" b="1"/>
              <a:t>“Старият свят”. Том 1. С., Държавно издателство “Народна просвета”, 1984;</a:t>
            </a:r>
            <a:endParaRPr lang="ru-RU" altLang="bg-BG" b="1"/>
          </a:p>
          <a:p>
            <a:pPr eaLnBrk="1" hangingPunct="1">
              <a:lnSpc>
                <a:spcPct val="70000"/>
              </a:lnSpc>
            </a:pPr>
            <a:r>
              <a:rPr lang="ru-RU" altLang="bg-BG" b="1"/>
              <a:t>6. Пеев, И. Полковник Христо Гюлмезов. С., Военно издателство, 2001;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E7BD666-AB83-4BA8-B65D-FD532E0256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916113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0000"/>
                </a:solidFill>
              </a:rPr>
              <a:t>ЗАДЪЛЖЕНИЯ НА ГРАЖДАНИТЕ ПО ОТБРАНА НА СТРАНАТА</a:t>
            </a:r>
            <a:endParaRPr lang="bg-BG" altLang="bg-BG" sz="4800" b="1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64C3D25-1E3B-4405-B13B-A3D79DEB05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bg-BG" altLang="bg-BG" sz="3600" b="1">
                <a:latin typeface="Book Antiqua" panose="02040602050305030304" pitchFamily="18" charset="0"/>
              </a:rPr>
              <a:t> </a:t>
            </a:r>
            <a:r>
              <a:rPr lang="bg-BG" altLang="bg-BG" sz="3600" b="1"/>
              <a:t>Конституцията на Р. България задължава гражданите да оказват съдействие на държавата и обществото в случай на природни и други бедствия. Българските граждани са носители на съответни задължения, чрез които се гарантират обществените и държавните интереси, и са взаимно обвързани с техните права.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6572389-3660-44C9-9DE5-FF0DC61B2F2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2A652D-736E-4E08-86B1-4391FF43F025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bg-BG" altLang="bg-BG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292B46B-8CC3-4DCE-AFCE-467E2DD71C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ЗАДЪЛЖЕНИЯ НА ГРАЖДАНИТЕ ПО ОТБРАНА НА СТРАНАТА</a:t>
            </a:r>
            <a:endParaRPr lang="bg-BG" altLang="bg-BG" sz="4000" b="1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6660A71-71BE-4B95-AE71-75F29F06B9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algn="just" eaLnBrk="1" hangingPunct="1">
              <a:lnSpc>
                <a:spcPct val="75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● </a:t>
            </a:r>
            <a:r>
              <a:rPr lang="bg-BG" altLang="bg-BG" b="1"/>
              <a:t>Конституционните задължения на гражданите на Република България по отбраната на страната са във висша степен благородна мисия, която формира основните човешки добродетели, създали българската народопсихология при защитата на отечеството</a:t>
            </a:r>
            <a:r>
              <a:rPr lang="bg-BG" altLang="bg-BG"/>
              <a:t> </a:t>
            </a:r>
            <a:r>
              <a:rPr lang="bg-BG" altLang="bg-BG" b="1"/>
              <a:t>от ордите на завоевателите. </a:t>
            </a:r>
          </a:p>
          <a:p>
            <a:pPr algn="just" eaLnBrk="1" hangingPunct="1">
              <a:lnSpc>
                <a:spcPct val="75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b="1"/>
              <a:t> Благодарение на вековните традиции българският народ е успял да оцелее в житейските бури на държавни и етнорелигиозни противоречия, за да върви уверено по пътя на усъвършенстване на човешкото общество и да реализира великия замисъл на природата за благоденствие и щастие на човека.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D214834-D0CF-4959-9626-B194624AEEE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B31585-DB02-4603-829A-568D1F9AF419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bg-BG" altLang="bg-BG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177FA1-8CD5-4A03-B617-16186C81A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396413" cy="71437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ru-RU" altLang="bg-BG" sz="5400" b="1">
                <a:solidFill>
                  <a:srgbClr val="FF3300"/>
                </a:solidFill>
              </a:rPr>
              <a:t>Закон за отбраната</a:t>
            </a:r>
            <a:br>
              <a:rPr lang="ru-RU" altLang="bg-BG" sz="5400" b="1">
                <a:solidFill>
                  <a:srgbClr val="FF3300"/>
                </a:solidFill>
              </a:rPr>
            </a:br>
            <a:r>
              <a:rPr lang="ru-RU" altLang="bg-BG" sz="5400" b="1">
                <a:solidFill>
                  <a:srgbClr val="FF3300"/>
                </a:solidFill>
              </a:rPr>
              <a:t> и въоръжените сили</a:t>
            </a:r>
            <a:endParaRPr lang="bg-BG" altLang="bg-BG" sz="5400" b="1">
              <a:solidFill>
                <a:srgbClr val="FF33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8859703-F1A7-4608-94CF-74DC1184EA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bg-BG" sz="3600" b="1"/>
              <a:t>	</a:t>
            </a:r>
            <a:r>
              <a:rPr lang="ru-RU" altLang="bg-BG" b="1"/>
              <a:t>Задълженията на гражданите  по отбраната на Република България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bg-BG" b="1"/>
              <a:t> се проявяват,</a:t>
            </a:r>
            <a:r>
              <a:rPr lang="bg-BG" altLang="bg-BG"/>
              <a:t> </a:t>
            </a:r>
            <a:r>
              <a:rPr lang="bg-BG" altLang="bg-BG" b="1"/>
              <a:t>чрез</a:t>
            </a:r>
            <a:r>
              <a:rPr lang="bg-BG" altLang="bg-BG"/>
              <a:t>  </a:t>
            </a:r>
            <a:r>
              <a:rPr lang="ru-RU" altLang="bg-BG" b="1"/>
              <a:t>реализиране на </a:t>
            </a:r>
            <a:r>
              <a:rPr lang="bg-BG" altLang="bg-BG" b="1"/>
              <a:t>„</a:t>
            </a:r>
            <a:r>
              <a:rPr lang="ru-RU" altLang="bg-BG" b="1"/>
              <a:t>Закон за отбраната и въоръжените сили на Република България</a:t>
            </a:r>
            <a:r>
              <a:rPr lang="bg-BG" altLang="bg-BG" b="1"/>
              <a:t>“</a:t>
            </a:r>
            <a:r>
              <a:rPr lang="ru-RU" altLang="bg-BG" b="1"/>
              <a:t> - приет от 40</a:t>
            </a:r>
            <a:r>
              <a:rPr lang="ru-RU" altLang="bg-BG" b="1" baseline="30000"/>
              <a:t>-то</a:t>
            </a:r>
            <a:r>
              <a:rPr lang="ru-RU" altLang="bg-BG" b="1"/>
              <a:t> Народно събрание на 29 април 2009 г. и е обнародван в Държавен вестник, бр. 35 от12 май 2009 г.</a:t>
            </a:r>
            <a:endParaRPr lang="bg-BG" altLang="bg-BG" b="1"/>
          </a:p>
        </p:txBody>
      </p:sp>
      <p:pic>
        <p:nvPicPr>
          <p:cNvPr id="23556" name="Picture 6" descr="430x292.jpg">
            <a:extLst>
              <a:ext uri="{FF2B5EF4-FFF2-40B4-BE49-F238E27FC236}">
                <a16:creationId xmlns:a16="http://schemas.microsoft.com/office/drawing/2014/main" id="{1B4D27FE-1F7A-44DF-97C0-01567919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35413"/>
            <a:ext cx="430371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1E1A42F-FB71-40A4-A306-31EB0967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ru-RU" altLang="bg-BG" sz="3600" b="1">
                <a:solidFill>
                  <a:srgbClr val="FF0000"/>
                </a:solidFill>
              </a:rPr>
              <a:t>ГЛАВА ПЪРВА - ОБЩИ ПОЛОЖЕНИЯ</a:t>
            </a:r>
            <a:endParaRPr lang="bg-BG" altLang="bg-BG" sz="3600" b="1">
              <a:solidFill>
                <a:srgbClr val="FF00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30B4CD-94D7-4084-AACC-19B580AA1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bg-BG" b="1"/>
              <a:t>Чл. 1. (1) Този закон урежда обществените отношения, свързани с отбраната на Република България, органите за ръководство на отбраната, въоръжените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bg-BG" b="1"/>
              <a:t>	сили, устройството и управлението на Министерството на отбраната, статуса на военнослужещите и цивилните служители в неговите структури.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bg-BG" b="1"/>
              <a:t>	(2) Дейностите, свързани с отбраната, се осъществяват от Министерството на отбраната самостоятелно и във взаимодействие с държавните органи, органите на местното самоуправление и местната администрация, юридическите лица и гражданите.</a:t>
            </a:r>
            <a:r>
              <a:rPr lang="bg-BG" altLang="bg-BG" b="1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0F3B5C5-1AF5-4209-81F1-7F06C660C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bg-BG" altLang="bg-BG" sz="6000" b="1">
                <a:solidFill>
                  <a:srgbClr val="FF3300"/>
                </a:solidFill>
              </a:rPr>
              <a:t>ГЛАВНАТА ЗАДАЧА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1161FD6-F1BF-4563-A799-74CDF12998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bg-BG" altLang="bg-BG" sz="3200" b="1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/>
              <a:t> </a:t>
            </a:r>
            <a:r>
              <a:rPr lang="bg-BG" altLang="bg-BG" sz="4400" b="1"/>
              <a:t>В съвременните условия на всестранна обществена интеграция и всеобща световна глобализация, главната задача пред обществото е защитата на Република България в системата на колективната отбрана на НАТО на държавите членки на Европейския съюз.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4ADB9474-C3F8-44BA-81D8-FCE29A03F3C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447925" y="5084763"/>
          <a:ext cx="42481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847619" imgH="1609524" progId="MSPhotoEd.3">
                  <p:embed/>
                </p:oleObj>
              </mc:Choice>
              <mc:Fallback>
                <p:oleObj name="Photo Editor Photo" r:id="rId2" imgW="2847619" imgH="16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5084763"/>
                        <a:ext cx="4248150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DDD76B0-EE3E-4D2E-A52A-AB975AA17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813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3300"/>
                </a:solidFill>
              </a:rPr>
              <a:t>Обща европейска отбрана</a:t>
            </a:r>
            <a:endParaRPr lang="bg-BG" altLang="bg-BG" sz="4800" b="1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7CE49E-A954-4339-8901-2E7568E819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476250"/>
            <a:ext cx="9396413" cy="6381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altLang="bg-BG" sz="3400" b="1">
                <a:solidFill>
                  <a:srgbClr val="FF3300"/>
                </a:solidFill>
              </a:rPr>
              <a:t>Европейският съюз </a:t>
            </a:r>
            <a:r>
              <a:rPr lang="bg-BG" altLang="bg-BG" sz="3400" b="1"/>
              <a:t>е</a:t>
            </a:r>
            <a:r>
              <a:rPr lang="bg-BG" altLang="bg-BG" sz="3400" b="1">
                <a:solidFill>
                  <a:srgbClr val="FF3300"/>
                </a:solidFill>
              </a:rPr>
              <a:t> </a:t>
            </a:r>
            <a:r>
              <a:rPr lang="bg-BG" altLang="bg-BG" sz="3400" b="1"/>
              <a:t>основен фактор за укрепване на регионалната устойчивост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altLang="bg-BG" sz="3400" b="1"/>
              <a:t> в  системата на </a:t>
            </a:r>
            <a:r>
              <a:rPr lang="bg-BG" altLang="bg-BG" sz="3400" b="1">
                <a:solidFill>
                  <a:srgbClr val="FF3300"/>
                </a:solidFill>
              </a:rPr>
              <a:t>“Обща европейска отбрана”</a:t>
            </a:r>
            <a:r>
              <a:rPr lang="bg-BG" altLang="bg-BG" sz="3400" b="1"/>
              <a:t>. Тя ще засили и утвърди интеграцията, и ролята на всестранното сътрудничество в областта на сигурността в динамично променящата се глобална среда на съществуване на съвременното общество. </a:t>
            </a:r>
            <a:endParaRPr lang="bg-BG" altLang="bg-BG" sz="3400"/>
          </a:p>
        </p:txBody>
      </p:sp>
      <p:pic>
        <p:nvPicPr>
          <p:cNvPr id="26628" name="Content Placeholder 3" descr="43_eu_3.jpg">
            <a:extLst>
              <a:ext uri="{FF2B5EF4-FFF2-40B4-BE49-F238E27FC236}">
                <a16:creationId xmlns:a16="http://schemas.microsoft.com/office/drawing/2014/main" id="{2BC65EED-7206-4BD6-9433-84AC7CF6A992}"/>
              </a:ext>
            </a:extLst>
          </p:cNvPr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0" y="4365625"/>
            <a:ext cx="7570788" cy="24923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E3075A7-BF20-4017-8BAE-1EF462A15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noFill/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0000"/>
                </a:solidFill>
              </a:rPr>
              <a:t>Военноморско сътрудничество</a:t>
            </a:r>
          </a:p>
        </p:txBody>
      </p:sp>
      <p:pic>
        <p:nvPicPr>
          <p:cNvPr id="27651" name="Picture 9">
            <a:extLst>
              <a:ext uri="{FF2B5EF4-FFF2-40B4-BE49-F238E27FC236}">
                <a16:creationId xmlns:a16="http://schemas.microsoft.com/office/drawing/2014/main" id="{83F7798E-EB5D-4B8B-9565-5FCBB2E64ED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063" y="692150"/>
            <a:ext cx="2808287" cy="2376488"/>
          </a:xfrm>
          <a:noFill/>
        </p:spPr>
      </p:pic>
      <p:sp>
        <p:nvSpPr>
          <p:cNvPr id="27652" name="Rectangle 10">
            <a:extLst>
              <a:ext uri="{FF2B5EF4-FFF2-40B4-BE49-F238E27FC236}">
                <a16:creationId xmlns:a16="http://schemas.microsoft.com/office/drawing/2014/main" id="{62835D8B-16C8-48C0-A63A-D6D6B973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0700"/>
            <a:ext cx="88201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bg-BG" altLang="bg-BG" b="1">
                <a:solidFill>
                  <a:srgbClr val="0000FF"/>
                </a:solidFill>
              </a:rPr>
              <a:t>Ежегодно участие на Военноморските сили на Република България</a:t>
            </a:r>
            <a:r>
              <a:rPr lang="en-US" altLang="bg-BG" b="1">
                <a:solidFill>
                  <a:srgbClr val="0000FF"/>
                </a:solidFill>
              </a:rPr>
              <a:t> </a:t>
            </a:r>
            <a:r>
              <a:rPr lang="bg-BG" altLang="bg-BG" b="1">
                <a:solidFill>
                  <a:srgbClr val="0000FF"/>
                </a:solidFill>
              </a:rPr>
              <a:t>в морските учения  на оперативното съединение “</a:t>
            </a:r>
            <a:r>
              <a:rPr lang="en-US" altLang="bg-BG" b="1">
                <a:solidFill>
                  <a:srgbClr val="0000FF"/>
                </a:solidFill>
              </a:rPr>
              <a:t>BLACKSEAFORCE -</a:t>
            </a:r>
            <a:r>
              <a:rPr lang="bg-BG" altLang="bg-BG" b="1">
                <a:solidFill>
                  <a:srgbClr val="0000FF"/>
                </a:solidFill>
              </a:rPr>
              <a:t> Черноморска сила” </a:t>
            </a:r>
            <a:endParaRPr lang="en-US" altLang="bg-BG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bg-BG" altLang="bg-BG" b="1">
                <a:solidFill>
                  <a:srgbClr val="0000FF"/>
                </a:solidFill>
              </a:rPr>
              <a:t>в системата на НАТО.</a:t>
            </a:r>
            <a:r>
              <a:rPr lang="bg-BG" altLang="bg-BG">
                <a:solidFill>
                  <a:srgbClr val="0000FF"/>
                </a:solidFill>
              </a:rPr>
              <a:t> </a:t>
            </a:r>
            <a:endParaRPr lang="en-US" altLang="bg-BG" b="1">
              <a:solidFill>
                <a:srgbClr val="0000FF"/>
              </a:solidFill>
            </a:endParaRPr>
          </a:p>
        </p:txBody>
      </p:sp>
      <p:pic>
        <p:nvPicPr>
          <p:cNvPr id="103435" name="Picture 11" descr="p0017641">
            <a:extLst>
              <a:ext uri="{FF2B5EF4-FFF2-40B4-BE49-F238E27FC236}">
                <a16:creationId xmlns:a16="http://schemas.microsoft.com/office/drawing/2014/main" id="{1E513125-701B-4D20-827D-8E1F24165ED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868863"/>
            <a:ext cx="4248150" cy="1989137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636A559C-A1EF-4C67-B5C9-461C078D0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3850" y="0"/>
            <a:ext cx="9791700" cy="549275"/>
          </a:xfrm>
        </p:spPr>
        <p:txBody>
          <a:bodyPr/>
          <a:lstStyle/>
          <a:p>
            <a:pPr eaLnBrk="1" hangingPunct="1"/>
            <a:r>
              <a:rPr lang="bg-BG" altLang="bg-BG" b="1">
                <a:solidFill>
                  <a:srgbClr val="FF3300"/>
                </a:solidFill>
              </a:rPr>
              <a:t>ЗАЩИТАТА НА ОТЕЧЕСТВОТО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84DE7FA-34AC-48AE-94FB-220E82C539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bg-BG" altLang="bg-BG" sz="4800" b="1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4800"/>
              <a:t> </a:t>
            </a:r>
            <a:r>
              <a:rPr lang="bg-BG" altLang="bg-BG" sz="4800" b="1"/>
              <a:t>Защитата на отечеството е върховна и благородна мисия, която и за бъдеще ще бъде </a:t>
            </a:r>
            <a:r>
              <a:rPr lang="bg-BG" altLang="bg-BG" sz="4800" b="1">
                <a:solidFill>
                  <a:srgbClr val="FF3300"/>
                </a:solidFill>
              </a:rPr>
              <a:t>”…велик завет на нашите</a:t>
            </a:r>
            <a:r>
              <a:rPr lang="bg-BG" altLang="bg-BG" sz="4800" b="1"/>
              <a:t> </a:t>
            </a:r>
            <a:r>
              <a:rPr lang="bg-BG" altLang="bg-BG" sz="4800" b="1">
                <a:solidFill>
                  <a:srgbClr val="FF3300"/>
                </a:solidFill>
              </a:rPr>
              <a:t>деди…”</a:t>
            </a:r>
            <a:r>
              <a:rPr lang="bg-BG" altLang="bg-BG" sz="4800" b="1"/>
              <a:t>, основно задължение, въпрос на чест и свещен дълг за всеки гражданин на Република България</a:t>
            </a:r>
            <a:r>
              <a:rPr lang="bg-BG" altLang="bg-BG" sz="5400" b="1"/>
              <a:t>. </a:t>
            </a:r>
          </a:p>
        </p:txBody>
      </p:sp>
      <p:pic>
        <p:nvPicPr>
          <p:cNvPr id="28676" name="Picture 21" descr="12-07-27-66693_1">
            <a:extLst>
              <a:ext uri="{FF2B5EF4-FFF2-40B4-BE49-F238E27FC236}">
                <a16:creationId xmlns:a16="http://schemas.microsoft.com/office/drawing/2014/main" id="{3C8FCED8-ED8D-482E-94E6-0388AD6611A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4149725"/>
            <a:ext cx="6264275" cy="27082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579580_10151155164510772_489971442_n">
            <a:extLst>
              <a:ext uri="{FF2B5EF4-FFF2-40B4-BE49-F238E27FC236}">
                <a16:creationId xmlns:a16="http://schemas.microsoft.com/office/drawing/2014/main" id="{70DDB00C-10A0-49A3-8112-54A3E24B0E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642350" cy="63373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2-12-06-11217_1">
            <a:extLst>
              <a:ext uri="{FF2B5EF4-FFF2-40B4-BE49-F238E27FC236}">
                <a16:creationId xmlns:a16="http://schemas.microsoft.com/office/drawing/2014/main" id="{9C25348C-2984-4F30-95E2-35C260C7344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4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23" name="Rectangle 7">
            <a:extLst>
              <a:ext uri="{FF2B5EF4-FFF2-40B4-BE49-F238E27FC236}">
                <a16:creationId xmlns:a16="http://schemas.microsoft.com/office/drawing/2014/main" id="{4BBD51D5-8C8C-44E8-AB01-50E36A6C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357563"/>
            <a:ext cx="6553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6600" b="1">
                <a:solidFill>
                  <a:srgbClr val="FF0000"/>
                </a:solidFill>
                <a:latin typeface="Arial Black" panose="020B0A04020102020204" pitchFamily="34" charset="0"/>
              </a:rPr>
              <a:t>Въпроси</a:t>
            </a:r>
            <a:endParaRPr lang="bg-BG" altLang="bg-BG" sz="6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42A413A9-BA0D-4D48-858B-F92CA797040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905323-BED9-4A25-9F2B-ABDDB7B53F92}" type="slidenum">
              <a:rPr lang="bg-BG" altLang="bg-BG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bg-BG" altLang="bg-BG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FC4496C-8F55-44F0-8898-4E29A9BA52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692150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0000"/>
                </a:solidFill>
              </a:rPr>
              <a:t>ОСНОВНИ ВЪПРОСИ: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56E8191-6D7D-46AB-99C6-F0719345F9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642350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4000" b="1"/>
              <a:t>1. </a:t>
            </a:r>
            <a:r>
              <a:rPr lang="bg-BG" altLang="bg-BG" sz="4800" b="1"/>
              <a:t>Същност и съдържание на отбраната на страната.</a:t>
            </a:r>
          </a:p>
          <a:p>
            <a:pPr eaLnBrk="1" hangingPunct="1">
              <a:buFontTx/>
              <a:buNone/>
            </a:pPr>
            <a:r>
              <a:rPr lang="bg-BG" altLang="bg-BG" sz="4800" b="1"/>
              <a:t>2. Задължения на гражданите по отбраната на страната.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bg-BG" altLang="bg-BG" sz="4800"/>
          </a:p>
        </p:txBody>
      </p:sp>
      <p:pic>
        <p:nvPicPr>
          <p:cNvPr id="130064" name="Picture 16" descr="bitka_bitpole">
            <a:extLst>
              <a:ext uri="{FF2B5EF4-FFF2-40B4-BE49-F238E27FC236}">
                <a16:creationId xmlns:a16="http://schemas.microsoft.com/office/drawing/2014/main" id="{7E9C0A7A-A6D2-4A61-84A3-40D70566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89363"/>
            <a:ext cx="56165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CEB134-9BB0-461B-A341-93B44325E4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916113"/>
            <a:ext cx="8424863" cy="1871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bg-BG" sz="3600" b="1">
                <a:solidFill>
                  <a:srgbClr val="FF0000"/>
                </a:solidFill>
              </a:rPr>
              <a:t>ЗАДЪЛЖЕНИЯ НА ГРАЖДАНИТЕ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bg-BG" sz="3600" b="1">
                <a:solidFill>
                  <a:srgbClr val="FF0000"/>
                </a:solidFill>
              </a:rPr>
              <a:t>НА РЕПУБЛИКА БЪЛГАРИЯ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bg-BG" sz="3600" b="1">
                <a:solidFill>
                  <a:srgbClr val="FF0000"/>
                </a:solidFill>
              </a:rPr>
              <a:t>ПО ОТБРАНАТА НА СТРАНАТА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ru-RU" altLang="bg-BG" sz="2800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bg-BG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bg-BG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bg-BG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bg-BG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bg-BG" b="1"/>
              <a:t>2014</a:t>
            </a:r>
            <a:endParaRPr lang="bg-BG" altLang="bg-BG" b="1"/>
          </a:p>
        </p:txBody>
      </p:sp>
      <p:pic>
        <p:nvPicPr>
          <p:cNvPr id="31747" name="Picture 9" descr="bgFlag.gif (22340 bytes)">
            <a:extLst>
              <a:ext uri="{FF2B5EF4-FFF2-40B4-BE49-F238E27FC236}">
                <a16:creationId xmlns:a16="http://schemas.microsoft.com/office/drawing/2014/main" id="{C4A892F4-CD61-4A91-9C4A-49E417405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33375"/>
            <a:ext cx="30607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6" descr="RB-gerb-cveten.png">
            <a:extLst>
              <a:ext uri="{FF2B5EF4-FFF2-40B4-BE49-F238E27FC236}">
                <a16:creationId xmlns:a16="http://schemas.microsoft.com/office/drawing/2014/main" id="{DDF97001-6685-4AE9-9FB0-48FA3764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4032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D8E4A37-C670-4F27-96BF-2DBE9EA24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br>
              <a:rPr lang="bg-BG" altLang="bg-BG" sz="4000" b="1"/>
            </a:br>
            <a:r>
              <a:rPr lang="bg-BG" altLang="bg-BG" sz="4000" b="1">
                <a:solidFill>
                  <a:srgbClr val="FF3300"/>
                </a:solidFill>
              </a:rPr>
              <a:t>1.</a:t>
            </a:r>
            <a:r>
              <a:rPr lang="bg-BG" altLang="bg-BG" sz="4000" b="1"/>
              <a:t> </a:t>
            </a:r>
            <a:r>
              <a:rPr lang="bg-BG" altLang="bg-BG" b="1">
                <a:solidFill>
                  <a:srgbClr val="FF3300"/>
                </a:solidFill>
              </a:rPr>
              <a:t>Същност и съдържание на</a:t>
            </a:r>
            <a:br>
              <a:rPr lang="bg-BG" altLang="bg-BG" b="1">
                <a:solidFill>
                  <a:srgbClr val="FF3300"/>
                </a:solidFill>
              </a:rPr>
            </a:br>
            <a:r>
              <a:rPr lang="bg-BG" altLang="bg-BG" b="1">
                <a:solidFill>
                  <a:srgbClr val="FF3300"/>
                </a:solidFill>
              </a:rPr>
              <a:t> отбраната на страната</a:t>
            </a:r>
            <a:br>
              <a:rPr lang="bg-BG" altLang="bg-BG" sz="4000" b="1">
                <a:solidFill>
                  <a:srgbClr val="FF3300"/>
                </a:solidFill>
              </a:rPr>
            </a:br>
            <a:endParaRPr lang="bg-BG" altLang="bg-BG" sz="4000" b="1">
              <a:solidFill>
                <a:srgbClr val="FF33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B789639-2882-41FD-94FB-21F5E3D2A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bg-BG" altLang="bg-BG" sz="3600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3600"/>
              <a:t>Многовековната история на развитието на човечеството е утвърдила защитата на отечеството от външна агресия, като върховна жизнена необходимост за обществото и основна функция на армията.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bg-BG" altLang="bg-BG" sz="3600">
                <a:solidFill>
                  <a:srgbClr val="FF3300"/>
                </a:solidFill>
                <a:latin typeface="Book Antiqua" panose="02040602050305030304" pitchFamily="18" charset="0"/>
              </a:rPr>
              <a:t>●</a:t>
            </a:r>
            <a:r>
              <a:rPr lang="bg-BG" altLang="bg-BG" sz="3600"/>
              <a:t> Въоръжените сили осигуряват териториална неприкосновеност и суверенитет на държавата, устойчивост и сигурност на функциониране на обществото в променливите рискови условия на средата за съществуване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AEE1B6-441C-4550-8DAB-D11A781CB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br>
              <a:rPr lang="ru-RU" altLang="bg-BG" sz="5400" b="1">
                <a:solidFill>
                  <a:srgbClr val="FF0000"/>
                </a:solidFill>
              </a:rPr>
            </a:br>
            <a:r>
              <a:rPr lang="ru-RU" altLang="bg-BG" sz="5400" b="1">
                <a:solidFill>
                  <a:srgbClr val="FF0000"/>
                </a:solidFill>
              </a:rPr>
              <a:t>Национална гордост и дълг</a:t>
            </a:r>
            <a:br>
              <a:rPr lang="ru-RU" altLang="bg-BG" sz="5400">
                <a:solidFill>
                  <a:srgbClr val="FF0000"/>
                </a:solidFill>
              </a:rPr>
            </a:br>
            <a:endParaRPr lang="bg-BG" altLang="bg-BG" sz="5400">
              <a:solidFill>
                <a:srgbClr val="FF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CEF4230-141A-44C7-A88B-033ABC3997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53308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bg-BG" sz="4000" b="1"/>
              <a:t>Обществените основи на чувството за национална гордост и свещен дълг за защита на отечеството се формират от историческите факти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bg-BG" sz="4000" b="1"/>
              <a:t>за героизма на Българския народ. </a:t>
            </a:r>
            <a:endParaRPr lang="bg-BG" altLang="bg-BG" sz="4000" b="1"/>
          </a:p>
        </p:txBody>
      </p:sp>
      <p:pic>
        <p:nvPicPr>
          <p:cNvPr id="130069" name="Picture 21" descr="op">
            <a:extLst>
              <a:ext uri="{FF2B5EF4-FFF2-40B4-BE49-F238E27FC236}">
                <a16:creationId xmlns:a16="http://schemas.microsoft.com/office/drawing/2014/main" id="{4B3C0EB7-E38B-472E-B259-FB1F09DE7AA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429000"/>
            <a:ext cx="3960813" cy="3429000"/>
          </a:xfrm>
          <a:noFill/>
        </p:spPr>
      </p:pic>
      <p:pic>
        <p:nvPicPr>
          <p:cNvPr id="130071" name="Picture 23">
            <a:extLst>
              <a:ext uri="{FF2B5EF4-FFF2-40B4-BE49-F238E27FC236}">
                <a16:creationId xmlns:a16="http://schemas.microsoft.com/office/drawing/2014/main" id="{DD5EC393-AFAA-4591-B746-04667C9A895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429000"/>
            <a:ext cx="4033837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6840F3-9261-48CD-AE22-B561585EE28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eaLnBrk="1" hangingPunct="1"/>
            <a:br>
              <a:rPr lang="ru-RU" altLang="bg-BG" sz="3200" b="1">
                <a:solidFill>
                  <a:srgbClr val="FF0000"/>
                </a:solidFill>
              </a:rPr>
            </a:br>
            <a:br>
              <a:rPr lang="ru-RU" altLang="bg-BG" sz="3200" b="1">
                <a:solidFill>
                  <a:srgbClr val="FF0000"/>
                </a:solidFill>
              </a:rPr>
            </a:br>
            <a:r>
              <a:rPr lang="ru-RU" altLang="bg-BG" sz="3600" b="1">
                <a:solidFill>
                  <a:srgbClr val="FF0000"/>
                </a:solidFill>
              </a:rPr>
              <a:t>Славните победи на Българската войска</a:t>
            </a:r>
            <a:br>
              <a:rPr lang="ru-RU" altLang="bg-BG" sz="2400"/>
            </a:br>
            <a:r>
              <a:rPr lang="ru-RU" altLang="bg-BG" sz="2400" b="1"/>
              <a:t>Битките при: Върбишки проход 811г.; Ахелой 917г.; Одрин 1205г.; Клокотница 1230г.; Шипка 1877г.; Сливница 1885г.; Лозенград и Люлебургаз 1912г.; Одрин 1913г.; Тутракан, Силистра, Кубадин 1916г.; Дойран 1918г.; Стражин, Страцин и Куманово 1944г.; Драва Соболч и Драва Полконя 1945 г., и десетки други героични сражения са пример за изпълнение на свещения войнски дълг.</a:t>
            </a:r>
            <a:endParaRPr lang="bg-BG" altLang="bg-BG" sz="4000"/>
          </a:p>
        </p:txBody>
      </p:sp>
      <p:pic>
        <p:nvPicPr>
          <p:cNvPr id="130068" name="Picture 20">
            <a:extLst>
              <a:ext uri="{FF2B5EF4-FFF2-40B4-BE49-F238E27FC236}">
                <a16:creationId xmlns:a16="http://schemas.microsoft.com/office/drawing/2014/main" id="{049B944C-7775-4520-808B-A89E5A0F7E7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57563"/>
            <a:ext cx="8208963" cy="3500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4BCE06-0727-4EEA-9E90-8DCF016E8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3850" y="0"/>
            <a:ext cx="9720263" cy="765175"/>
          </a:xfrm>
        </p:spPr>
        <p:txBody>
          <a:bodyPr/>
          <a:lstStyle/>
          <a:p>
            <a:pPr eaLnBrk="1" hangingPunct="1"/>
            <a:r>
              <a:rPr lang="ru-RU" altLang="bg-BG" sz="3200" b="1">
                <a:solidFill>
                  <a:srgbClr val="FF0000"/>
                </a:solidFill>
              </a:rPr>
              <a:t>ВОЙНИ ЗА НАЦИОНАЛНО УТВЪРЖДАВАНЕ</a:t>
            </a:r>
            <a:endParaRPr lang="bg-BG" altLang="bg-BG" sz="3200" b="1">
              <a:solidFill>
                <a:srgbClr val="FF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8670900-0CCE-4178-B5F4-8CB3F90F61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9396413" cy="54038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bg-BG" altLang="bg-BG" sz="2800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2800"/>
              <a:t> 	   </a:t>
            </a:r>
            <a:r>
              <a:rPr lang="bg-BG" altLang="bg-BG" b="1"/>
              <a:t>Епопея от героизъм и победи постигна Българската армия в славните битки през войните за национално утвърждаване на България в края на </a:t>
            </a:r>
            <a:r>
              <a:rPr lang="en-US" altLang="bg-BG" b="1"/>
              <a:t>XIX </a:t>
            </a:r>
            <a:r>
              <a:rPr lang="bg-BG" altLang="bg-BG" b="1"/>
              <a:t>в. и  в началото на </a:t>
            </a:r>
            <a:r>
              <a:rPr lang="en-US" altLang="bg-BG" b="1"/>
              <a:t>XX</a:t>
            </a:r>
            <a:r>
              <a:rPr lang="bg-BG" altLang="bg-BG" b="1"/>
              <a:t> в., като вложи своя творчески принос в олтара на военното изкуство и военната история: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sz="2800" b="1">
                <a:solidFill>
                  <a:srgbClr val="FF0000"/>
                </a:solidFill>
              </a:rPr>
              <a:t>СРЪБСКО-БЪЛГАРСКА ВОЙНА </a:t>
            </a:r>
            <a:r>
              <a:rPr lang="ru-RU" altLang="bg-BG" sz="2800" b="1">
                <a:solidFill>
                  <a:srgbClr val="FF0000"/>
                </a:solidFill>
              </a:rPr>
              <a:t>– 1885 г.</a:t>
            </a:r>
            <a:endParaRPr lang="bg-BG" altLang="bg-BG" sz="2800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bg-BG" sz="2800" b="1">
                <a:solidFill>
                  <a:srgbClr val="FF0000"/>
                </a:solidFill>
              </a:rPr>
              <a:t>БАЛКАНСКА  ВОЙНА – 1912-1913 г.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bg-BG" sz="2800" b="1">
                <a:solidFill>
                  <a:srgbClr val="FF0000"/>
                </a:solidFill>
              </a:rPr>
              <a:t>ПЪРВА СВЕТОВНА   ВОЙНА – 1915-1918 г.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sz="28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bg-BG" altLang="bg-BG" b="1">
              <a:solidFill>
                <a:srgbClr val="FF0000"/>
              </a:solidFill>
            </a:endParaRPr>
          </a:p>
        </p:txBody>
      </p:sp>
      <p:pic>
        <p:nvPicPr>
          <p:cNvPr id="8196" name="Picture 4" descr="464px-Yaroslav_Veshin_-_Na_nozh">
            <a:extLst>
              <a:ext uri="{FF2B5EF4-FFF2-40B4-BE49-F238E27FC236}">
                <a16:creationId xmlns:a16="http://schemas.microsoft.com/office/drawing/2014/main" id="{289162C2-E16B-4B28-A1BC-E7F366991E3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365625"/>
            <a:ext cx="2519362" cy="24923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0227A5D-2452-4F77-AE82-45920F369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/>
            <a:r>
              <a:rPr lang="bg-BG" altLang="bg-BG" sz="4800" b="1">
                <a:solidFill>
                  <a:srgbClr val="FF3300"/>
                </a:solidFill>
              </a:rPr>
              <a:t>ЗАЩИТА НА РОДИНАТА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7A297A-46C7-4F22-B5CF-795929040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2800">
                <a:latin typeface="Book Antiqua" panose="02040602050305030304" pitchFamily="18" charset="0"/>
              </a:rPr>
              <a:t> </a:t>
            </a:r>
            <a:r>
              <a:rPr lang="bg-BG" altLang="bg-BG" sz="2800">
                <a:solidFill>
                  <a:srgbClr val="FF3300"/>
                </a:solidFill>
                <a:latin typeface="Book Antiqua" panose="02040602050305030304" pitchFamily="18" charset="0"/>
              </a:rPr>
              <a:t>• </a:t>
            </a:r>
            <a:r>
              <a:rPr lang="bg-BG" altLang="bg-BG" sz="3600" b="1"/>
              <a:t>Тези битки са класически образци в световното военно изкуство, ореол на храбростта на българския войник и на командирския талант на българския офицер.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3600" b="1"/>
              <a:t>  Хиляди българи заложиха живота си в храма на свободата на отечеството и за защитата на каузата за национално обединение на Мизия, Тракия, Македония и Добруджа.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3600" b="1">
                <a:solidFill>
                  <a:srgbClr val="FF3300"/>
                </a:solidFill>
                <a:latin typeface="Book Antiqua" panose="02040602050305030304" pitchFamily="18" charset="0"/>
              </a:rPr>
              <a:t>•</a:t>
            </a:r>
            <a:r>
              <a:rPr lang="bg-BG" altLang="bg-BG" sz="3600" b="1"/>
              <a:t>  Това е пример за днешните граждани на Р. България, как трябва да се обича и брани нашата древна и млада родина.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656C7DE-39B0-41AE-B128-BA47E5870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br>
              <a:rPr lang="bg-BG" altLang="bg-BG" sz="4000"/>
            </a:br>
            <a:r>
              <a:rPr lang="bg-BG" altLang="bg-BG" sz="4800" b="1">
                <a:solidFill>
                  <a:srgbClr val="FF3300"/>
                </a:solidFill>
              </a:rPr>
              <a:t>ЗАЩИТА НА РОДИНАТА</a:t>
            </a:r>
            <a:br>
              <a:rPr lang="bg-BG" altLang="bg-BG" sz="4800" b="1">
                <a:solidFill>
                  <a:srgbClr val="FF3300"/>
                </a:solidFill>
              </a:rPr>
            </a:br>
            <a:endParaRPr lang="bg-BG" altLang="bg-BG" sz="4800" b="1">
              <a:solidFill>
                <a:srgbClr val="FF33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B69D10-DEDD-4CA8-8230-D8A8CD3D4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619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bg-BG" altLang="bg-BG">
              <a:solidFill>
                <a:srgbClr val="FF3300"/>
              </a:solidFill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altLang="bg-BG">
                <a:solidFill>
                  <a:srgbClr val="FF3300"/>
                </a:solidFill>
                <a:latin typeface="Book Antiqua" panose="02040602050305030304" pitchFamily="18" charset="0"/>
              </a:rPr>
              <a:t> •  </a:t>
            </a:r>
            <a:r>
              <a:rPr lang="bg-BG" altLang="bg-BG" sz="4800" b="1"/>
              <a:t>Героизмът на Българската армия през вековете е основание за изграждане в обществото на национална гордост и възпитаване на чувство за дълг и защита на нашата родина.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1535</Words>
  <Application>Microsoft Office PowerPoint</Application>
  <PresentationFormat>Презентация на цял екран (4:3)</PresentationFormat>
  <Paragraphs>117</Paragraphs>
  <Slides>30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7" baseType="lpstr">
      <vt:lpstr>Times New Roman</vt:lpstr>
      <vt:lpstr>Arial</vt:lpstr>
      <vt:lpstr>Calibri</vt:lpstr>
      <vt:lpstr>Book Antiqua</vt:lpstr>
      <vt:lpstr>Arial Black</vt:lpstr>
      <vt:lpstr>Default Design</vt:lpstr>
      <vt:lpstr>Microsoft Photo Editor 3.0 Photo</vt:lpstr>
      <vt:lpstr>Презентация на PowerPoint</vt:lpstr>
      <vt:lpstr>Литература:</vt:lpstr>
      <vt:lpstr>ОСНОВНИ ВЪПРОСИ:</vt:lpstr>
      <vt:lpstr> 1. Същност и съдържание на  отбраната на страната </vt:lpstr>
      <vt:lpstr> Национална гордост и дълг </vt:lpstr>
      <vt:lpstr>  Славните победи на Българската войска Битките при: Върбишки проход 811г.; Ахелой 917г.; Одрин 1205г.; Клокотница 1230г.; Шипка 1877г.; Сливница 1885г.; Лозенград и Люлебургаз 1912г.; Одрин 1913г.; Тутракан, Силистра, Кубадин 1916г.; Дойран 1918г.; Стражин, Страцин и Куманово 1944г.; Драва Соболч и Драва Полконя 1945 г., и десетки други героични сражения са пример за изпълнение на свещения войнски дълг.</vt:lpstr>
      <vt:lpstr>ВОЙНИ ЗА НАЦИОНАЛНО УТВЪРЖДАВАНЕ</vt:lpstr>
      <vt:lpstr>ЗАЩИТА НА РОДИНАТА</vt:lpstr>
      <vt:lpstr> ЗАЩИТА НА РОДИНАТА </vt:lpstr>
      <vt:lpstr> ЗАЩИТА НА ОТЕЧЕСТВОТО</vt:lpstr>
      <vt:lpstr>НАЦИОНАЛНА  СИГУРНОСТ</vt:lpstr>
      <vt:lpstr>ВЪНШНА СИГУРНОСТ</vt:lpstr>
      <vt:lpstr>Ролята на армията за осигуряване на външната сигурност</vt:lpstr>
      <vt:lpstr>ВЪТРЕШНА СИГУРНОСТ</vt:lpstr>
      <vt:lpstr>ГРАЖДАНСКА СИГУРНОСТ</vt:lpstr>
      <vt:lpstr>ОТБРАНА  НА  СТРАНАТА</vt:lpstr>
      <vt:lpstr>ОТБРАНА НА СТРАНАТА</vt:lpstr>
      <vt:lpstr> 2. 3адължения на гражданите по отбраната на страната </vt:lpstr>
      <vt:lpstr>ЗАДЪЛЖЕНИЯ НА ГРАЖДАНИТЕ  ПО ОТБРАНАТА НА СТРАНАТА</vt:lpstr>
      <vt:lpstr>ЗАДЪЛЖЕНИЯ НА ГРАЖДАНИТЕ ПО ОТБРАНА НА СТРАНАТА</vt:lpstr>
      <vt:lpstr>ЗАДЪЛЖЕНИЯ НА ГРАЖДАНИТЕ ПО ОТБРАНА НА СТРАНАТА</vt:lpstr>
      <vt:lpstr>Закон за отбраната  и въоръжените сили</vt:lpstr>
      <vt:lpstr>ГЛАВА ПЪРВА - ОБЩИ ПОЛОЖЕНИЯ</vt:lpstr>
      <vt:lpstr>ГЛАВНАТА ЗАДАЧА</vt:lpstr>
      <vt:lpstr>Обща европейска отбрана</vt:lpstr>
      <vt:lpstr>Военноморско сътрудничество</vt:lpstr>
      <vt:lpstr>ЗАЩИТАТА НА ОТЕЧЕСТВОТО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DimitarTashkov</dc:creator>
  <cp:lastModifiedBy>Динко Динев</cp:lastModifiedBy>
  <cp:revision>79</cp:revision>
  <dcterms:created xsi:type="dcterms:W3CDTF">1601-01-01T00:00:00Z</dcterms:created>
  <dcterms:modified xsi:type="dcterms:W3CDTF">2021-02-14T22:54:28Z</dcterms:modified>
</cp:coreProperties>
</file>