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80" r:id="rId2"/>
    <p:sldId id="381" r:id="rId3"/>
    <p:sldId id="383" r:id="rId4"/>
    <p:sldId id="382" r:id="rId5"/>
    <p:sldId id="424" r:id="rId6"/>
    <p:sldId id="425" r:id="rId7"/>
    <p:sldId id="426" r:id="rId8"/>
    <p:sldId id="427" r:id="rId9"/>
    <p:sldId id="428" r:id="rId10"/>
    <p:sldId id="429" r:id="rId11"/>
    <p:sldId id="432" r:id="rId12"/>
    <p:sldId id="434" r:id="rId13"/>
    <p:sldId id="433" r:id="rId14"/>
    <p:sldId id="445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6" r:id="rId26"/>
    <p:sldId id="430" r:id="rId27"/>
  </p:sldIdLst>
  <p:sldSz cx="9144000" cy="6858000" type="screen4x3"/>
  <p:notesSz cx="6858000" cy="99456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2">
          <p15:clr>
            <a:srgbClr val="A4A3A4"/>
          </p15:clr>
        </p15:guide>
        <p15:guide id="2" pos="2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CC9900"/>
    <a:srgbClr val="33CC1A"/>
    <a:srgbClr val="003300"/>
    <a:srgbClr val="FFFFCC"/>
    <a:srgbClr val="FF0000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3146" autoAdjust="0"/>
  </p:normalViewPr>
  <p:slideViewPr>
    <p:cSldViewPr snapToGrid="0">
      <p:cViewPr varScale="1">
        <p:scale>
          <a:sx n="67" d="100"/>
          <a:sy n="67" d="100"/>
        </p:scale>
        <p:origin x="1368" y="66"/>
      </p:cViewPr>
      <p:guideLst>
        <p:guide orient="horz" pos="1012"/>
        <p:guide pos="2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17" d="100"/>
          <a:sy n="117" d="100"/>
        </p:scale>
        <p:origin x="-1188" y="66"/>
      </p:cViewPr>
      <p:guideLst>
        <p:guide orient="horz" pos="3133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8377E76-D9CD-4DED-9FEA-881CE78B23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64026B6-1752-4ADD-A806-E02CA6D687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E860AD-8A0C-4C69-9F83-BF9E42363429}" type="datetime1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755059F-E487-458A-B67B-9B2952B1E1E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72FABAE-E247-4CF5-B763-BD3B896F932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4B6CA9-421C-4748-9C01-7C7DE82591A6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EA43048-E16F-44DC-B744-D8F25E37FD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75DDB81-B5B9-40CB-A9E7-7C9E0F523A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A1C9B8-5B7E-4077-BF21-F4351530277C}" type="datetime1">
              <a:rPr lang="bg-BG"/>
              <a:pPr>
                <a:defRPr/>
              </a:pPr>
              <a:t>15.2.2021 г.</a:t>
            </a:fld>
            <a:endParaRPr lang="bg-BG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E67266F6-2BB7-4D27-A196-AF8FDF8A723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53538A69-8224-4660-A450-F6753D7656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/>
              <a:t>Click to edit Master text styles</a:t>
            </a:r>
          </a:p>
          <a:p>
            <a:pPr lvl="1"/>
            <a:r>
              <a:rPr lang="bg-BG" noProof="0"/>
              <a:t>Second level</a:t>
            </a:r>
          </a:p>
          <a:p>
            <a:pPr lvl="2"/>
            <a:r>
              <a:rPr lang="bg-BG" noProof="0"/>
              <a:t>Third level</a:t>
            </a:r>
          </a:p>
          <a:p>
            <a:pPr lvl="3"/>
            <a:r>
              <a:rPr lang="bg-BG" noProof="0"/>
              <a:t>Fourth level</a:t>
            </a:r>
          </a:p>
          <a:p>
            <a:pPr lvl="4"/>
            <a:r>
              <a:rPr lang="bg-BG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4EF9720A-D0D3-4212-AAA6-C13B1FE4E9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38F649CE-6468-4C66-A731-44FF80A63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0392A3-2821-4C8A-8866-3FBCAB2DE1A5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26926428-BB17-4C76-8894-1AA8586D96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E1BFCB-5247-469B-9378-653B308260A3}" type="datetime1">
              <a:rPr lang="bg-BG" altLang="bg-BG" smtClean="0"/>
              <a:pPr eaLnBrk="1" hangingPunct="1"/>
              <a:t>15.2.2021 г.</a:t>
            </a:fld>
            <a:endParaRPr lang="bg-BG" altLang="bg-BG"/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260A276A-67C4-47DE-AEE0-77CC0252E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4DF31A-7AFF-4DBF-A63B-62DDB6AED2B8}" type="slidenum">
              <a:rPr lang="bg-BG" altLang="bg-BG"/>
              <a:pPr eaLnBrk="1" hangingPunct="1"/>
              <a:t>1</a:t>
            </a:fld>
            <a:endParaRPr lang="bg-BG" altLang="bg-BG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86885A5-1173-4D79-B208-11DF4FC4739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94EB0C6-5310-4F4F-AFCD-BB134693FC1C}" type="datetime1">
              <a:rPr lang="bg-BG" altLang="bg-BG" sz="1200"/>
              <a:pPr algn="r" eaLnBrk="1" hangingPunct="1"/>
              <a:t>15.2.2021 г.</a:t>
            </a:fld>
            <a:endParaRPr lang="bg-BG" altLang="bg-BG" sz="1200"/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071076A7-D9F4-451A-BDCC-D3E1ED0066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6E8126A-8D6D-426F-951B-A7F33AE73AB7}" type="slidenum">
              <a:rPr lang="bg-BG" altLang="bg-BG" sz="1200"/>
              <a:pPr algn="r" eaLnBrk="1" hangingPunct="1"/>
              <a:t>1</a:t>
            </a:fld>
            <a:endParaRPr lang="bg-BG" altLang="bg-BG" sz="1200"/>
          </a:p>
        </p:txBody>
      </p:sp>
      <p:sp>
        <p:nvSpPr>
          <p:cNvPr id="29702" name="Rectangle 7">
            <a:extLst>
              <a:ext uri="{FF2B5EF4-FFF2-40B4-BE49-F238E27FC236}">
                <a16:creationId xmlns:a16="http://schemas.microsoft.com/office/drawing/2014/main" id="{3959E8EA-378A-460D-83C0-898AF7DCC6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14837B4-12EB-481C-864D-046C4222712F}" type="slidenum">
              <a:rPr lang="bg-BG" altLang="bg-BG" sz="1200"/>
              <a:pPr algn="r" eaLnBrk="1" hangingPunct="1"/>
              <a:t>1</a:t>
            </a:fld>
            <a:endParaRPr lang="bg-BG" altLang="bg-BG" sz="1200"/>
          </a:p>
        </p:txBody>
      </p:sp>
      <p:sp>
        <p:nvSpPr>
          <p:cNvPr id="29703" name="Rectangle 2">
            <a:extLst>
              <a:ext uri="{FF2B5EF4-FFF2-40B4-BE49-F238E27FC236}">
                <a16:creationId xmlns:a16="http://schemas.microsoft.com/office/drawing/2014/main" id="{82027AC5-296E-4EE7-A187-281884B352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>
            <a:extLst>
              <a:ext uri="{FF2B5EF4-FFF2-40B4-BE49-F238E27FC236}">
                <a16:creationId xmlns:a16="http://schemas.microsoft.com/office/drawing/2014/main" id="{63CAA17A-FCA7-4FC6-8F4D-150C90531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4543425"/>
            <a:ext cx="6572250" cy="527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 eaLnBrk="1" hangingPunct="1">
              <a:spcBef>
                <a:spcPts val="600"/>
              </a:spcBef>
            </a:pPr>
            <a:endParaRPr lang="bg-BG" altLang="bg-BG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0709BC9-7A1D-485D-A85E-E8A9AD825F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7225651-ADC8-4366-8231-BD2E4EC5CAAF}" type="slidenum">
              <a:rPr lang="bg-BG" altLang="bg-BG" sz="1200">
                <a:latin typeface="Times New Roman" panose="02020603050405020304" pitchFamily="18" charset="0"/>
              </a:rPr>
              <a:pPr algn="r" eaLnBrk="1" hangingPunct="1"/>
              <a:t>6</a:t>
            </a:fld>
            <a:endParaRPr lang="bg-BG" altLang="bg-BG" sz="1200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6A75E77-60A1-4276-98E4-140EE64D64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C4CD7DC-1422-403C-AC94-6434C6DE4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A0CFBBF7-7481-4F1E-AD8F-89F7E3E47A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AB8119F-3D1D-4B87-9E0A-6D9D3F5C923E}" type="slidenum">
              <a:rPr lang="bg-BG" altLang="bg-BG" sz="1200">
                <a:latin typeface="Times New Roman" panose="02020603050405020304" pitchFamily="18" charset="0"/>
              </a:rPr>
              <a:pPr algn="r" eaLnBrk="1" hangingPunct="1"/>
              <a:t>7</a:t>
            </a:fld>
            <a:endParaRPr lang="bg-BG" altLang="bg-BG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8CBC79E-B45F-452E-9F94-F774C7E794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6341EB1-80C6-45B2-A940-BC996F070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68B067F-E8A0-4318-B72F-98EFA09B98E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8A9B0D6-DC79-4717-8B56-D9093550B355}" type="slidenum">
              <a:rPr lang="bg-BG" altLang="bg-BG" sz="1200">
                <a:latin typeface="Times New Roman" panose="02020603050405020304" pitchFamily="18" charset="0"/>
              </a:rPr>
              <a:pPr algn="r" eaLnBrk="1" hangingPunct="1"/>
              <a:t>8</a:t>
            </a:fld>
            <a:endParaRPr lang="bg-BG" altLang="bg-BG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93D5ECA-DDEC-48D8-89C5-1498E3D411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FD29072-BA80-41A8-A989-258FCBD44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CFD2707-9C62-4286-BCD4-2ADB59D1292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07EB796-2656-4FAE-B40F-98677164707B}" type="slidenum">
              <a:rPr lang="bg-BG" altLang="bg-BG" sz="1200">
                <a:latin typeface="Times New Roman" panose="02020603050405020304" pitchFamily="18" charset="0"/>
              </a:rPr>
              <a:pPr algn="r" eaLnBrk="1" hangingPunct="1"/>
              <a:t>9</a:t>
            </a:fld>
            <a:endParaRPr lang="bg-BG" altLang="bg-BG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5875FC0-8ED8-41B9-B3A0-09F04C7FDF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DC1243F-06D4-4925-8724-D3AA2DE1E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0D94DF3-1C1A-40D8-A938-08E0E660DC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9EF245-BC46-496C-B12B-3E22C738D868}" type="slidenum">
              <a:rPr lang="bg-BG" altLang="bg-BG" sz="1200">
                <a:latin typeface="Times New Roman" panose="02020603050405020304" pitchFamily="18" charset="0"/>
              </a:rPr>
              <a:pPr algn="r" eaLnBrk="1" hangingPunct="1"/>
              <a:t>10</a:t>
            </a:fld>
            <a:endParaRPr lang="bg-BG" altLang="bg-BG" sz="1200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1FD6DC1-357D-4A23-B0EC-F075F27785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2DAAF24-33B2-48B4-A9F8-03240E23B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66F9367-51B2-4B71-AB95-65AE431852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A068EA2-4EFA-45AE-A116-F77C5E553435}" type="slidenum">
              <a:rPr lang="bg-BG" altLang="bg-BG" sz="1200">
                <a:latin typeface="Times New Roman" panose="02020603050405020304" pitchFamily="18" charset="0"/>
              </a:rPr>
              <a:pPr algn="r" eaLnBrk="1" hangingPunct="1"/>
              <a:t>12</a:t>
            </a:fld>
            <a:endParaRPr lang="bg-BG" altLang="bg-BG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FCB7A2B-03D4-4E65-A499-D02E3A345C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202C8C5-F036-4933-A1D3-F165AC61A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344905F-1C52-47B1-B24C-8D05ACCD21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BEB32F2-02A5-4BF2-8A83-10C0F67052E0}" type="slidenum">
              <a:rPr lang="bg-BG" altLang="bg-BG" sz="1200">
                <a:latin typeface="Times New Roman" panose="02020603050405020304" pitchFamily="18" charset="0"/>
              </a:rPr>
              <a:pPr algn="r" eaLnBrk="1" hangingPunct="1"/>
              <a:t>13</a:t>
            </a:fld>
            <a:endParaRPr lang="bg-BG" altLang="bg-BG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AE7E439-3FB8-489B-8941-103A26FFC6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49BBCE1-8DA0-4E91-998E-5785DB4EB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665EC030-BEF0-469B-88F6-43461B190B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12202F-52B6-423E-84CF-1A806B14602E}" type="datetime1">
              <a:rPr lang="bg-BG" altLang="bg-BG" smtClean="0"/>
              <a:pPr eaLnBrk="1" hangingPunct="1"/>
              <a:t>15.2.2021 г.</a:t>
            </a:fld>
            <a:endParaRPr lang="bg-BG" altLang="bg-BG"/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1BACE55B-2B23-4DAA-A7A6-53C5D89E1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00C3BA-0C3F-4C32-AF70-6577932AC78B}" type="slidenum">
              <a:rPr lang="bg-BG" altLang="bg-BG"/>
              <a:pPr eaLnBrk="1" hangingPunct="1"/>
              <a:t>26</a:t>
            </a:fld>
            <a:endParaRPr lang="bg-BG" altLang="bg-BG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84305FC-0E3B-46D1-85AC-AC4C906D15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3DDD69-1418-4CE3-A460-48AC1C69B519}" type="datetime1">
              <a:rPr lang="bg-BG" altLang="bg-BG" sz="1200"/>
              <a:pPr algn="r" eaLnBrk="1" hangingPunct="1"/>
              <a:t>15.2.2021 г.</a:t>
            </a:fld>
            <a:endParaRPr lang="bg-BG" altLang="bg-BG" sz="1200"/>
          </a:p>
        </p:txBody>
      </p:sp>
      <p:sp>
        <p:nvSpPr>
          <p:cNvPr id="37893" name="Rectangle 7">
            <a:extLst>
              <a:ext uri="{FF2B5EF4-FFF2-40B4-BE49-F238E27FC236}">
                <a16:creationId xmlns:a16="http://schemas.microsoft.com/office/drawing/2014/main" id="{23FBB6A9-437D-41EF-A98F-B0D6D3F149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F66D8D1-AAA2-4A53-9920-3C3FAFBFE92D}" type="slidenum">
              <a:rPr lang="bg-BG" altLang="bg-BG" sz="1200"/>
              <a:pPr algn="r" eaLnBrk="1" hangingPunct="1"/>
              <a:t>26</a:t>
            </a:fld>
            <a:endParaRPr lang="bg-BG" altLang="bg-BG" sz="1200"/>
          </a:p>
        </p:txBody>
      </p:sp>
      <p:sp>
        <p:nvSpPr>
          <p:cNvPr id="37894" name="Rectangle 7">
            <a:extLst>
              <a:ext uri="{FF2B5EF4-FFF2-40B4-BE49-F238E27FC236}">
                <a16:creationId xmlns:a16="http://schemas.microsoft.com/office/drawing/2014/main" id="{075327BB-DA6D-477C-99A5-A74C3E793C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9086B36-D7F4-4A02-9EC4-B6DC7B63A7BC}" type="slidenum">
              <a:rPr lang="bg-BG" altLang="bg-BG" sz="1200"/>
              <a:pPr algn="r" eaLnBrk="1" hangingPunct="1"/>
              <a:t>26</a:t>
            </a:fld>
            <a:endParaRPr lang="bg-BG" altLang="bg-BG" sz="1200"/>
          </a:p>
        </p:txBody>
      </p:sp>
      <p:sp>
        <p:nvSpPr>
          <p:cNvPr id="37895" name="Rectangle 2">
            <a:extLst>
              <a:ext uri="{FF2B5EF4-FFF2-40B4-BE49-F238E27FC236}">
                <a16:creationId xmlns:a16="http://schemas.microsoft.com/office/drawing/2014/main" id="{DD9259EE-434B-4954-ADAE-15C8B63A71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6" name="Rectangle 3">
            <a:extLst>
              <a:ext uri="{FF2B5EF4-FFF2-40B4-BE49-F238E27FC236}">
                <a16:creationId xmlns:a16="http://schemas.microsoft.com/office/drawing/2014/main" id="{38083362-4FFE-4976-AC63-207D5212B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4543425"/>
            <a:ext cx="6572250" cy="527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 eaLnBrk="1" hangingPunct="1">
              <a:spcBef>
                <a:spcPts val="600"/>
              </a:spcBef>
            </a:pPr>
            <a:endParaRPr lang="bg-BG" altLang="bg-BG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94809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6286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77917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94039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5192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86107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45951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75758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5477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628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9209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2B28E"/>
            </a:gs>
            <a:gs pos="50000">
              <a:srgbClr val="FFFFCC"/>
            </a:gs>
            <a:gs pos="100000">
              <a:srgbClr val="B2B2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extLst>
              <a:ext uri="{FF2B5EF4-FFF2-40B4-BE49-F238E27FC236}">
                <a16:creationId xmlns:a16="http://schemas.microsoft.com/office/drawing/2014/main" id="{B829537D-9722-4351-92DE-5AE5A64BA8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3943" y="241994"/>
            <a:ext cx="8605687" cy="668181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42999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87FCA486-473A-4EB3-B63A-64B5801CC7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8913" y="6443663"/>
            <a:ext cx="8777287" cy="968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6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32" name="Picture 9" descr="FakCl">
            <a:extLst>
              <a:ext uri="{FF2B5EF4-FFF2-40B4-BE49-F238E27FC236}">
                <a16:creationId xmlns:a16="http://schemas.microsoft.com/office/drawing/2014/main" id="{68CEF3B9-8F91-4741-A14E-5BB7737004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23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CFBCC0E9-29A1-41FD-AEFD-FBA38086FD8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9750" y="1724025"/>
            <a:ext cx="7993063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endParaRPr lang="bg-BG" altLang="bg-BG" sz="3600" b="1"/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bg-BG" altLang="bg-BG" sz="4400" b="1">
                <a:cs typeface="Times New Roman" panose="02020603050405020304" pitchFamily="18" charset="0"/>
              </a:rPr>
              <a:t>ПОДГОТОВКА НА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bg-BG" altLang="bg-BG" sz="2000" b="1"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bg-BG" altLang="bg-BG" sz="4400" b="1">
                <a:cs typeface="Times New Roman" panose="02020603050405020304" pitchFamily="18" charset="0"/>
              </a:rPr>
              <a:t> СТРАНАТА ЗА ОТБРАНА</a:t>
            </a:r>
          </a:p>
          <a:p>
            <a:pPr marL="0" indent="0" algn="ctr">
              <a:buFontTx/>
              <a:buNone/>
            </a:pPr>
            <a:endParaRPr lang="en-US" altLang="bg-BG" sz="5400" b="1"/>
          </a:p>
          <a:p>
            <a:pPr marL="0" indent="0" algn="r">
              <a:buFontTx/>
              <a:buNone/>
            </a:pPr>
            <a:endParaRPr lang="bg-BG" altLang="bg-BG" sz="1800" b="1" i="1"/>
          </a:p>
          <a:p>
            <a:pPr marL="0" indent="0" algn="r">
              <a:buFontTx/>
              <a:buNone/>
            </a:pPr>
            <a:r>
              <a:rPr lang="bg-BG" altLang="bg-BG" sz="1800" b="1" i="1"/>
              <a:t>РАЗРАБОТИЛИ:</a:t>
            </a:r>
            <a:endParaRPr lang="en-US" altLang="bg-BG" sz="1800" b="1" i="1"/>
          </a:p>
          <a:p>
            <a:pPr marL="0" indent="0" algn="r">
              <a:buFontTx/>
              <a:buNone/>
            </a:pPr>
            <a:r>
              <a:rPr lang="bg-BG" altLang="bg-BG" sz="1800" b="1" i="1"/>
              <a:t>ДОЦ. Д-Р БОРИС БОГДАНОВ</a:t>
            </a:r>
          </a:p>
          <a:p>
            <a:pPr marL="0" indent="0" algn="r">
              <a:buFontTx/>
              <a:buNone/>
            </a:pPr>
            <a:r>
              <a:rPr lang="bg-BG" altLang="bg-BG" sz="1800" b="1" i="1"/>
              <a:t>ПОДП. ГЛ. АС. Д-Р НИКОЛАЙ НЕДЯЛКОВ</a:t>
            </a:r>
          </a:p>
        </p:txBody>
      </p:sp>
      <p:pic>
        <p:nvPicPr>
          <p:cNvPr id="2052" name="Picture 4" descr="C:\Users\user\Desktop\stampa-balgarsko-zname--1000000133-teniski-nadpisi.png">
            <a:extLst>
              <a:ext uri="{FF2B5EF4-FFF2-40B4-BE49-F238E27FC236}">
                <a16:creationId xmlns:a16="http://schemas.microsoft.com/office/drawing/2014/main" id="{C312C2C8-CEA0-4AEB-97E1-5C042026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9000" contrast="-1000"/>
          </a:blip>
          <a:srcRect/>
          <a:stretch>
            <a:fillRect/>
          </a:stretch>
        </p:blipFill>
        <p:spPr bwMode="auto">
          <a:xfrm>
            <a:off x="0" y="29980"/>
            <a:ext cx="9144000" cy="12741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41F546-6317-499B-BFB2-3A1812376214}"/>
              </a:ext>
            </a:extLst>
          </p:cNvPr>
          <p:cNvSpPr/>
          <p:nvPr/>
        </p:nvSpPr>
        <p:spPr>
          <a:xfrm>
            <a:off x="0" y="60325"/>
            <a:ext cx="9144000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g-BG" sz="2200" b="1" dirty="0">
                <a:latin typeface="+mn-lt"/>
              </a:rPr>
              <a:t>В О Е Н </a:t>
            </a:r>
            <a:r>
              <a:rPr lang="bg-BG" sz="2200" b="1" dirty="0" err="1">
                <a:latin typeface="+mn-lt"/>
              </a:rPr>
              <a:t>Н</a:t>
            </a:r>
            <a:r>
              <a:rPr lang="bg-BG" sz="2200" b="1" dirty="0">
                <a:latin typeface="+mn-lt"/>
              </a:rPr>
              <a:t> А   </a:t>
            </a:r>
            <a:r>
              <a:rPr lang="bg-BG" sz="2200" b="1" dirty="0" err="1">
                <a:latin typeface="+mn-lt"/>
              </a:rPr>
              <a:t>А</a:t>
            </a:r>
            <a:r>
              <a:rPr lang="bg-BG" sz="2200" b="1" dirty="0">
                <a:latin typeface="+mn-lt"/>
              </a:rPr>
              <a:t> К А Д Е М И Я „Г. С. Р А К О В С К И”</a:t>
            </a:r>
            <a:endParaRPr lang="bg-BG" sz="800" b="1" u="sng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bg-BG" b="1" u="sng" dirty="0">
                <a:latin typeface="+mn-lt"/>
              </a:rPr>
              <a:t>ФАКУЛТЕТ „НАЦИОНАЛНА СИГУРНОСТ И ОТБРАНА”</a:t>
            </a:r>
            <a:br>
              <a:rPr lang="bg-BG" b="1" dirty="0">
                <a:latin typeface="+mn-lt"/>
              </a:rPr>
            </a:br>
            <a:r>
              <a:rPr lang="bg-BG" b="1" dirty="0">
                <a:latin typeface="+mn-lt"/>
              </a:rPr>
              <a:t>КАТЕДРА </a:t>
            </a:r>
            <a:r>
              <a:rPr lang="bg-BG" b="1" dirty="0">
                <a:latin typeface="Arial" charset="0"/>
              </a:rPr>
              <a:t>„</a:t>
            </a:r>
            <a:r>
              <a:rPr lang="bg-BG" b="1" dirty="0">
                <a:latin typeface="+mn-lt"/>
              </a:rPr>
              <a:t>ВОЕННА СТРАТЕГИЯ”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Desktop\photo_verybig_371959.jpg">
            <a:extLst>
              <a:ext uri="{FF2B5EF4-FFF2-40B4-BE49-F238E27FC236}">
                <a16:creationId xmlns:a16="http://schemas.microsoft.com/office/drawing/2014/main" id="{D7C3DD9A-31C8-47D3-8741-861346270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000" contrast="-22000"/>
          </a:blip>
          <a:stretch>
            <a:fillRect/>
          </a:stretch>
        </p:blipFill>
        <p:spPr bwMode="auto">
          <a:xfrm>
            <a:off x="5432300" y="4143898"/>
            <a:ext cx="3711700" cy="24653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 descr="C:\Users\user\Desktop\photo_verybig_371959.jpg">
            <a:extLst>
              <a:ext uri="{FF2B5EF4-FFF2-40B4-BE49-F238E27FC236}">
                <a16:creationId xmlns:a16="http://schemas.microsoft.com/office/drawing/2014/main" id="{1BFDD8CA-F3B2-40D1-983C-68B91CD5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 contrast="-10000"/>
          </a:blip>
          <a:stretch>
            <a:fillRect/>
          </a:stretch>
        </p:blipFill>
        <p:spPr bwMode="auto">
          <a:xfrm>
            <a:off x="5441428" y="1813356"/>
            <a:ext cx="3702572" cy="21966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28034" name="Rectangle 2">
            <a:extLst>
              <a:ext uri="{FF2B5EF4-FFF2-40B4-BE49-F238E27FC236}">
                <a16:creationId xmlns:a16="http://schemas.microsoft.com/office/drawing/2014/main" id="{AA004580-E624-4AAD-B556-20DF843B8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098550"/>
            <a:ext cx="5327650" cy="64928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bg-BG" altLang="bg-BG" sz="2400" b="1">
                <a:solidFill>
                  <a:srgbClr val="000000"/>
                </a:solidFill>
                <a:latin typeface="Tahoma" panose="020B0604030504040204" pitchFamily="34" charset="0"/>
                <a:ea typeface="Tunga" panose="020B0502040204020203" pitchFamily="34" charset="0"/>
                <a:cs typeface="Tahoma" panose="020B0604030504040204" pitchFamily="34" charset="0"/>
              </a:rPr>
              <a:t>ИНФРАСТРУКТУРА ЗА ОТБРАНА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A2545C5-7FFF-4385-8F1C-3DF881BE8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46075"/>
            <a:ext cx="7970837" cy="612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g-BG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Система за отбрана на страната</a:t>
            </a:r>
            <a:endParaRPr lang="bg-BG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12C2E508-BE12-46E9-BCD4-BA3168D85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1755775"/>
            <a:ext cx="664686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200" b="1"/>
              <a:t>Транспортните комуникации;</a:t>
            </a:r>
            <a:endParaRPr lang="bg-BG" altLang="bg-BG" sz="2200" b="1"/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200" b="1"/>
              <a:t>Съобщителната система;</a:t>
            </a:r>
            <a:endParaRPr lang="bg-BG" altLang="bg-BG" sz="2200" b="1"/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200" b="1"/>
              <a:t>Изградените в мирно време пунктове за управление;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200" b="1"/>
              <a:t>Енергетиката и енергийните ресурси</a:t>
            </a:r>
            <a:r>
              <a:rPr lang="bg-BG" altLang="bg-BG" sz="2200" b="1"/>
              <a:t>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200" b="1"/>
              <a:t>Държавните бази и складове за материални средства;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200" b="1"/>
              <a:t>Ремонтните предприятия;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200" b="1"/>
              <a:t>Лечебните учреждения;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bg-BG" altLang="bg-BG" sz="2200" b="1"/>
              <a:t>Системата за метеорологическо и навигационно осигуряване;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bg-BG" altLang="bg-BG" sz="2200" b="1"/>
              <a:t>Системата за водоснабдяване на населението;</a:t>
            </a:r>
            <a:endParaRPr lang="ru-RU" altLang="bg-BG" sz="2200" b="1"/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200" b="1"/>
              <a:t>Основните елементи от инфраструктура въоръжените сили.</a:t>
            </a:r>
            <a:endParaRPr lang="bg-BG" altLang="bg-BG" sz="2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Map Bulgaria 860x580.png">
            <a:extLst>
              <a:ext uri="{FF2B5EF4-FFF2-40B4-BE49-F238E27FC236}">
                <a16:creationId xmlns:a16="http://schemas.microsoft.com/office/drawing/2014/main" id="{C3BE5DBE-91A6-4278-893A-EA49A4461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-50000"/>
          </a:blip>
          <a:stretch>
            <a:fillRect/>
          </a:stretch>
        </p:blipFill>
        <p:spPr bwMode="auto">
          <a:xfrm>
            <a:off x="58326" y="1334125"/>
            <a:ext cx="9027348" cy="5066674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A1532851-11E6-4581-836D-4502BE9EB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346075"/>
            <a:ext cx="7970837" cy="6127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6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1. </a:t>
            </a:r>
            <a:r>
              <a:rPr lang="ru-RU" sz="26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Система за отбрана на страната</a:t>
            </a:r>
            <a:endParaRPr lang="bg-BG" sz="2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027C253-31DC-4E0A-B0B9-A90396774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92263"/>
            <a:ext cx="86963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>
              <a:buFontTx/>
              <a:buNone/>
            </a:pPr>
            <a:r>
              <a:rPr lang="en-US" altLang="bg-BG" b="1"/>
              <a:t>		</a:t>
            </a:r>
            <a:r>
              <a:rPr lang="bg-BG" altLang="bg-BG" b="1"/>
              <a:t> Отбраната на страната е свързана с изпълнение на мисия „Отбрана” и обхваща задачите, свързани с гарантирането на националния суверенитет и независимост, защитата на териториалната цялост на страната и на страните-членки на НАТО, в условията на чл. 5 от Вашингтонския договор.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Desktop\photo_verybig_371959.jpg">
            <a:extLst>
              <a:ext uri="{FF2B5EF4-FFF2-40B4-BE49-F238E27FC236}">
                <a16:creationId xmlns:a16="http://schemas.microsoft.com/office/drawing/2014/main" id="{484AA445-E5F5-4961-9635-806B8EC9D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2000" contrast="-14000"/>
          </a:blip>
          <a:stretch>
            <a:fillRect/>
          </a:stretch>
        </p:blipFill>
        <p:spPr bwMode="auto">
          <a:xfrm>
            <a:off x="6045905" y="2013386"/>
            <a:ext cx="3098095" cy="24633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 descr="C:\Users\user\Desktop\photo_verybig_371959.jpg">
            <a:extLst>
              <a:ext uri="{FF2B5EF4-FFF2-40B4-BE49-F238E27FC236}">
                <a16:creationId xmlns:a16="http://schemas.microsoft.com/office/drawing/2014/main" id="{112FE0A3-F562-4FF5-B216-E25197944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 contrast="-26000"/>
          </a:blip>
          <a:stretch>
            <a:fillRect/>
          </a:stretch>
        </p:blipFill>
        <p:spPr bwMode="auto">
          <a:xfrm>
            <a:off x="5866856" y="4475652"/>
            <a:ext cx="3277144" cy="22400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28034" name="Rectangle 2">
            <a:extLst>
              <a:ext uri="{FF2B5EF4-FFF2-40B4-BE49-F238E27FC236}">
                <a16:creationId xmlns:a16="http://schemas.microsoft.com/office/drawing/2014/main" id="{1651D217-9B26-40F2-A114-F2AA99A7C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971551"/>
            <a:ext cx="6981825" cy="70485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  <a:scene3d>
            <a:camera prst="perspectiveRelaxedModerately">
              <a:rot lat="20400000" lon="0" rev="0"/>
            </a:camera>
            <a:lightRig rig="threePt" dir="t"/>
          </a:scene3d>
          <a:sp3d>
            <a:bevelT prst="relaxedInset"/>
          </a:sp3d>
        </p:spPr>
        <p:txBody>
          <a:bodyPr lIns="53992" tIns="45713" rIns="91425" bIns="45713"/>
          <a:lstStyle/>
          <a:p>
            <a:pPr>
              <a:lnSpc>
                <a:spcPct val="150000"/>
              </a:lnSpc>
              <a:defRPr/>
            </a:pPr>
            <a:r>
              <a:rPr lang="bg-BG" sz="2400" b="1" dirty="0">
                <a:latin typeface="Verdana" pitchFamily="34" charset="0"/>
              </a:rPr>
              <a:t>ЗАДАЧИ НА ВЪОРЪЖЕНИТЕ СИЛИ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A9BED33-5339-4F14-99BA-83BFD333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46075"/>
            <a:ext cx="7970837" cy="612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g-BG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Система за отбрана на страната</a:t>
            </a:r>
            <a:endParaRPr lang="bg-BG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C4BE0A13-524D-4836-8B03-88C16E2EC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22475"/>
            <a:ext cx="70770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bg-BG" altLang="bg-BG" sz="2200" b="1"/>
              <a:t>Наблюдение, контрол и защита на въздушно-космическото пространство в рамките на интегрираната система за противовъздушна отбрана на НАТО, в това число и водене на самостоятелен „Air Policing”</a:t>
            </a:r>
            <a:r>
              <a:rPr lang="ru-RU" altLang="bg-BG" sz="2200" b="1"/>
              <a:t>;</a:t>
            </a:r>
            <a:endParaRPr lang="bg-BG" altLang="bg-BG" sz="2200" b="1"/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bg-BG" altLang="bg-BG" sz="2200" b="1"/>
              <a:t>Наблюдение и защита на морските пространства</a:t>
            </a:r>
            <a:r>
              <a:rPr lang="ru-RU" altLang="bg-BG" sz="2200" b="1"/>
              <a:t>;</a:t>
            </a:r>
            <a:endParaRPr lang="bg-BG" altLang="bg-BG" sz="2200" b="1"/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bg-BG" altLang="bg-BG" sz="2200" b="1"/>
              <a:t>Поддържане в готовност на системата за ранно предупреждение и управление</a:t>
            </a:r>
            <a:r>
              <a:rPr lang="ru-RU" altLang="bg-BG" sz="2200" b="1"/>
              <a:t>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bg-BG" altLang="bg-BG" sz="2200" b="1"/>
              <a:t>Поддържане на необходимите национални способности в състояние за функциониране в съюзната система за колективна отбрана</a:t>
            </a:r>
            <a:r>
              <a:rPr lang="ru-RU" altLang="bg-BG" sz="2200" b="1"/>
              <a:t>.</a:t>
            </a:r>
            <a:endParaRPr lang="bg-BG" altLang="bg-BG" sz="2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Desktop\photo_verybig_371959.jpg">
            <a:extLst>
              <a:ext uri="{FF2B5EF4-FFF2-40B4-BE49-F238E27FC236}">
                <a16:creationId xmlns:a16="http://schemas.microsoft.com/office/drawing/2014/main" id="{EBCCF0BF-A8A7-4584-AB9B-B36F687C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2000" contrast="-26000"/>
          </a:blip>
          <a:stretch>
            <a:fillRect/>
          </a:stretch>
        </p:blipFill>
        <p:spPr bwMode="auto">
          <a:xfrm>
            <a:off x="5442222" y="4232711"/>
            <a:ext cx="3701778" cy="24633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 descr="C:\Users\user\Desktop\photo_verybig_371959.jpg">
            <a:extLst>
              <a:ext uri="{FF2B5EF4-FFF2-40B4-BE49-F238E27FC236}">
                <a16:creationId xmlns:a16="http://schemas.microsoft.com/office/drawing/2014/main" id="{94F1FC76-82E0-4C8C-9767-49E4E280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6000" contrast="-34000"/>
          </a:blip>
          <a:stretch>
            <a:fillRect/>
          </a:stretch>
        </p:blipFill>
        <p:spPr bwMode="auto">
          <a:xfrm>
            <a:off x="5835117" y="1737840"/>
            <a:ext cx="3277144" cy="24006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28034" name="Rectangle 2">
            <a:extLst>
              <a:ext uri="{FF2B5EF4-FFF2-40B4-BE49-F238E27FC236}">
                <a16:creationId xmlns:a16="http://schemas.microsoft.com/office/drawing/2014/main" id="{5E3F02E0-CC5C-42BA-A3B8-CEC660764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971551"/>
            <a:ext cx="6981825" cy="70485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  <a:scene3d>
            <a:camera prst="perspectiveRelaxedModerately">
              <a:rot lat="20400000" lon="0" rev="0"/>
            </a:camera>
            <a:lightRig rig="threePt" dir="t"/>
          </a:scene3d>
          <a:sp3d>
            <a:bevelT prst="relaxedInset"/>
          </a:sp3d>
        </p:spPr>
        <p:txBody>
          <a:bodyPr lIns="53992" tIns="45713" rIns="91425" bIns="45713"/>
          <a:lstStyle/>
          <a:p>
            <a:pPr>
              <a:lnSpc>
                <a:spcPct val="150000"/>
              </a:lnSpc>
              <a:defRPr/>
            </a:pPr>
            <a:r>
              <a:rPr lang="bg-BG" sz="2400" b="1" dirty="0">
                <a:latin typeface="Verdana" pitchFamily="34" charset="0"/>
              </a:rPr>
              <a:t>ЗАДАЧИ НА НЕВОЕННИЯ КОМПОНЕНТ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3B03FD8-53C3-46A5-98BE-0BB91B828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46075"/>
            <a:ext cx="7970837" cy="612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g-BG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Система за отбрана на страната</a:t>
            </a:r>
            <a:endParaRPr lang="bg-BG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7EA22C40-2A85-4885-B1C0-343B0322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1822450"/>
            <a:ext cx="68468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bg-BG" altLang="bg-BG" sz="2000" b="1"/>
              <a:t>Осигуряване на граждански ресурси в интерес на отбраната</a:t>
            </a:r>
            <a:r>
              <a:rPr lang="ru-RU" altLang="bg-BG" sz="2000" b="1"/>
              <a:t>;</a:t>
            </a:r>
            <a:endParaRPr lang="bg-BG" altLang="bg-BG" sz="2000" b="1"/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bg-BG" altLang="bg-BG" sz="2000" b="1"/>
              <a:t>Поддържане, възстановяване и техническо прикритие на националната инфраструктура</a:t>
            </a:r>
            <a:r>
              <a:rPr lang="ru-RU" altLang="bg-BG" sz="2000" b="1"/>
              <a:t>;</a:t>
            </a:r>
            <a:endParaRPr lang="bg-BG" altLang="bg-BG" sz="2000" b="1"/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bg-BG" altLang="bg-BG" sz="2000" b="1"/>
              <a:t>Охрана на държавните граници с неучастващите във военния конфликт съседни държави</a:t>
            </a:r>
            <a:r>
              <a:rPr lang="ru-RU" altLang="bg-BG" sz="2000" b="1"/>
              <a:t>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bg-BG" altLang="bg-BG" sz="2000" b="1"/>
              <a:t>Охрана и отбрана на особено важни обекти на територията на страната; борба с десантите, диверсионно-разузнавателните и терористични групи на противника;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bg-BG" altLang="bg-BG" sz="2000" b="1"/>
              <a:t>Поддържане на обществения ред и вътрешната сигурност</a:t>
            </a:r>
            <a:r>
              <a:rPr lang="ru-RU" altLang="bg-BG" sz="2000" b="1"/>
              <a:t>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bg-BG" altLang="bg-BG" sz="2000" b="1"/>
              <a:t>Оказване помощ при бедствия, аварии и катастрофи, възстановяване на разрушения и други</a:t>
            </a:r>
            <a:r>
              <a:rPr lang="ru-RU" altLang="bg-BG" sz="2000" b="1"/>
              <a:t>.</a:t>
            </a:r>
            <a:endParaRPr lang="bg-BG" altLang="bg-BG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 descr="G:\Logo_of_Ministry_of_Defense_of_Bulgaria.svg.png">
            <a:extLst>
              <a:ext uri="{FF2B5EF4-FFF2-40B4-BE49-F238E27FC236}">
                <a16:creationId xmlns:a16="http://schemas.microsoft.com/office/drawing/2014/main" id="{EC03D076-E10D-438A-B876-A6B108593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6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976313"/>
            <a:ext cx="2632075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G:\Coat_of_arms_of_Bulgaria.svg.png">
            <a:extLst>
              <a:ext uri="{FF2B5EF4-FFF2-40B4-BE49-F238E27FC236}">
                <a16:creationId xmlns:a16="http://schemas.microsoft.com/office/drawing/2014/main" id="{6B2DBF31-F356-4FE3-887E-DD963EF80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763963"/>
            <a:ext cx="331787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CA6496BC-A41B-45EA-BD06-6B967B229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346075"/>
            <a:ext cx="7970837" cy="6127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6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1. </a:t>
            </a:r>
            <a:r>
              <a:rPr lang="ru-RU" sz="26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Система за отбрана на страната</a:t>
            </a:r>
            <a:endParaRPr lang="bg-BG" sz="2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F701ED2-0657-461E-84FE-9B9D1E1EA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70450" y="3605213"/>
            <a:ext cx="4076700" cy="288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bg-BG" sz="2400"/>
              <a:t>	</a:t>
            </a:r>
            <a:r>
              <a:rPr lang="ru-RU" altLang="bg-BG" sz="2400"/>
              <a:t>За нейното реализиране се изгражда </a:t>
            </a:r>
            <a:r>
              <a:rPr lang="ru-RU" altLang="bg-BG" sz="2400" b="1"/>
              <a:t>система за отбрана</a:t>
            </a:r>
            <a:r>
              <a:rPr lang="ru-RU" altLang="bg-BG" sz="2400"/>
              <a:t>, която </a:t>
            </a:r>
            <a:r>
              <a:rPr lang="ru-RU" altLang="bg-BG" sz="2400" b="1" u="sng"/>
              <a:t>включва</a:t>
            </a:r>
            <a:r>
              <a:rPr lang="ru-RU" altLang="bg-BG" sz="2400"/>
              <a:t>: органи за ръководство; въоръжени сили; невоенен компонент; инфраструктура.</a:t>
            </a:r>
            <a:endParaRPr lang="bg-BG" altLang="bg-BG" sz="240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87A391B-6EF1-402E-82F4-576ADAA5C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2175"/>
            <a:ext cx="4610100" cy="2854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bg-BG" sz="2400" b="1" i="1" kern="0" dirty="0">
                <a:solidFill>
                  <a:srgbClr val="FF0000"/>
                </a:solidFill>
                <a:latin typeface="+mn-lt"/>
              </a:rPr>
              <a:t>	</a:t>
            </a:r>
            <a:r>
              <a:rPr lang="bg-BG" sz="2400" kern="0" dirty="0">
                <a:latin typeface="+mn-lt"/>
              </a:rPr>
              <a:t>О</a:t>
            </a:r>
            <a:r>
              <a:rPr lang="ru-RU" sz="2400" kern="0" dirty="0">
                <a:latin typeface="+mn-lt"/>
              </a:rPr>
              <a:t>тбраната на страната е система от дейности на държавните органи, организациите и гражданите за </a:t>
            </a:r>
            <a:r>
              <a:rPr lang="ru-RU" sz="2400" b="1" kern="0" dirty="0">
                <a:latin typeface="+mn-lt"/>
              </a:rPr>
              <a:t>разкриване, предотвратяване и противодействие</a:t>
            </a:r>
            <a:r>
              <a:rPr lang="ru-RU" sz="2400" kern="0" dirty="0">
                <a:latin typeface="+mn-lt"/>
              </a:rPr>
              <a:t> на заплахи, застрашаващи сигурността на страната.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802A2F3-FB3B-47A9-832E-F65FE7801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142875"/>
            <a:ext cx="8181975" cy="806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2. </a:t>
            </a: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Съдържание на подготовката на страната</a:t>
            </a:r>
            <a:b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за отбрана</a:t>
            </a:r>
            <a:endParaRPr lang="bg-BG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5CFF6D6-E8BD-436E-85E3-C0D2061BA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1392238"/>
            <a:ext cx="8753475" cy="45259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9050" algn="just">
              <a:buFontTx/>
              <a:buNone/>
              <a:defRPr/>
            </a:pPr>
            <a:r>
              <a:rPr lang="bg-BG" sz="2800" dirty="0"/>
              <a:t>	Подготовката на страната за отбрана по своята </a:t>
            </a:r>
            <a:r>
              <a:rPr lang="bg-BG" sz="2800" i="1" u="sng" dirty="0"/>
              <a:t>същност</a:t>
            </a:r>
            <a:r>
              <a:rPr lang="bg-BG" sz="2800" dirty="0"/>
              <a:t> е комплекс от мероприятия провеждани от Президента, Народното събрание, Министерския съвет, Министерствата и ведомствата, въоръжените сили, специализираните служби, органите на местното самоуправление, местната администрация и търговските дружества </a:t>
            </a:r>
            <a:r>
              <a:rPr lang="bg-BG" sz="2800" i="1" dirty="0"/>
              <a:t>по организиране и всестранно осигуряване на отбраната.</a:t>
            </a:r>
            <a:r>
              <a:rPr lang="bg-BG" sz="2800" dirty="0"/>
              <a:t> </a:t>
            </a:r>
          </a:p>
          <a:p>
            <a:pPr marL="0" indent="0">
              <a:buFontTx/>
              <a:buNone/>
              <a:defRPr/>
            </a:pPr>
            <a:r>
              <a:rPr lang="bg-BG" sz="2800" dirty="0"/>
              <a:t>	Тази подготовка се осъществява в </a:t>
            </a:r>
            <a:r>
              <a:rPr lang="bg-BG" sz="2800" u="sng" dirty="0"/>
              <a:t>два етапа</a:t>
            </a:r>
            <a:r>
              <a:rPr lang="bg-BG" sz="2800" dirty="0"/>
              <a:t>: </a:t>
            </a:r>
            <a:r>
              <a:rPr lang="bg-BG" sz="2800" i="1" dirty="0"/>
              <a:t>предварителна</a:t>
            </a:r>
            <a:r>
              <a:rPr lang="bg-BG" sz="2800" dirty="0"/>
              <a:t> и </a:t>
            </a:r>
            <a:r>
              <a:rPr lang="bg-BG" sz="2800" i="1" dirty="0"/>
              <a:t>непосредствена</a:t>
            </a:r>
            <a:r>
              <a:rPr lang="bg-BG" sz="2800" dirty="0"/>
              <a:t> подготовка.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ABF1B01-ED46-4590-B36B-D91C8E5D6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142875"/>
            <a:ext cx="8181975" cy="806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2. </a:t>
            </a: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Съдържание на подготовката на страната</a:t>
            </a:r>
            <a:b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за отбрана</a:t>
            </a:r>
            <a:endParaRPr lang="bg-BG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66507E0-68CD-4F3C-B779-FE6D5F8B9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1392238"/>
            <a:ext cx="81676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tabLst>
                <a:tab pos="628650" algn="l"/>
              </a:tabLst>
            </a:pPr>
            <a:r>
              <a:rPr lang="bg-BG" altLang="bg-BG" b="1" i="1"/>
              <a:t>		Подготовка на страната за отбрана </a:t>
            </a:r>
            <a:r>
              <a:rPr lang="bg-BG" altLang="bg-BG" u="sng"/>
              <a:t>включва:</a:t>
            </a:r>
          </a:p>
          <a:p>
            <a:pPr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bg-BG" altLang="bg-BG"/>
              <a:t>Подготовка на въоръжените сили;</a:t>
            </a:r>
          </a:p>
          <a:p>
            <a:pPr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bg-BG" altLang="bg-BG"/>
              <a:t>Подготовка на националното стопанство с акцент на икономиката;</a:t>
            </a:r>
          </a:p>
          <a:p>
            <a:pPr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bg-BG" altLang="bg-BG"/>
              <a:t>Подготовка на населението;</a:t>
            </a:r>
          </a:p>
          <a:p>
            <a:pPr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bg-BG" altLang="bg-BG"/>
              <a:t>Подготовка на територията и инфраструктурата за отбрана на страната.</a:t>
            </a:r>
            <a:endParaRPr lang="bg-BG" altLang="bg-BG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SNIMKI\CZHECH\Libava firing 1.jpg">
            <a:extLst>
              <a:ext uri="{FF2B5EF4-FFF2-40B4-BE49-F238E27FC236}">
                <a16:creationId xmlns:a16="http://schemas.microsoft.com/office/drawing/2014/main" id="{725E856D-775F-4AB0-9DF8-534A190C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52600"/>
            <a:ext cx="89535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EB11B300-E178-453F-9F61-6625A477C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142875"/>
            <a:ext cx="8181975" cy="806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2. </a:t>
            </a: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Съдържание на подготовката на страната</a:t>
            </a:r>
            <a:b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за отбрана</a:t>
            </a:r>
            <a:endParaRPr lang="bg-BG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BC4D51A-0ECD-4BAF-83C6-D503D878A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11363"/>
            <a:ext cx="8601075" cy="3827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400" b="1" dirty="0">
                <a:latin typeface="+mn-lt"/>
              </a:rPr>
              <a:t>Изграждане и развитие на ВС</a:t>
            </a:r>
            <a:r>
              <a:rPr lang="bg-BG" sz="2400" b="1" kern="0" dirty="0">
                <a:latin typeface="+mn-lt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400" b="1" dirty="0">
                <a:latin typeface="+mn-lt"/>
              </a:rPr>
              <a:t>Провеждане на оперативната и бойната подготовка на ВС</a:t>
            </a:r>
            <a:r>
              <a:rPr lang="bg-BG" sz="2400" b="1" kern="0" dirty="0">
                <a:latin typeface="+mn-lt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400" b="1" dirty="0">
                <a:latin typeface="+mn-lt"/>
              </a:rPr>
              <a:t>Планиране на развръщането и използването на ВС</a:t>
            </a:r>
            <a:r>
              <a:rPr lang="bg-BG" sz="2400" b="1" kern="0" dirty="0">
                <a:latin typeface="+mn-lt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400" b="1" dirty="0">
                <a:latin typeface="+mn-lt"/>
              </a:rPr>
              <a:t>Изграждане и поддържане на система за управление на ВС;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400" b="1" dirty="0">
                <a:latin typeface="+mn-lt"/>
              </a:rPr>
              <a:t>Усъвършенстване на системата за осигуряване на ВС;</a:t>
            </a:r>
            <a:endParaRPr lang="bg-BG" sz="2400" b="1" kern="0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400" b="1" dirty="0">
                <a:latin typeface="+mn-lt"/>
              </a:rPr>
              <a:t>Формиране и поддържане на висока морално-психологическа устойчивост на личния състав на ВС и </a:t>
            </a:r>
            <a:r>
              <a:rPr lang="bg-BG" sz="2400" b="1" dirty="0" err="1">
                <a:latin typeface="+mn-lt"/>
              </a:rPr>
              <a:t>др</a:t>
            </a:r>
            <a:r>
              <a:rPr lang="bg-BG" sz="2400" b="1" kern="0" dirty="0">
                <a:latin typeface="+mn-lt"/>
              </a:rPr>
              <a:t>.</a:t>
            </a:r>
            <a:endParaRPr lang="bg-BG" sz="2400" b="1" i="1" kern="0" dirty="0">
              <a:latin typeface="+mn-l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6FD8EF7-52AA-4B5E-AA03-F91A2F342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098550"/>
            <a:ext cx="8077200" cy="64928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bg-BG" altLang="bg-BG" sz="2400" b="1">
                <a:latin typeface="Verdana" panose="020B0604030504040204" pitchFamily="34" charset="0"/>
              </a:rPr>
              <a:t>ПОДГОТОВКА НА ВЪОРЪЖЕНИТЕ СИЛИ /ВС/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C:\Users\user\Desktop\Дръзки.jpg">
            <a:extLst>
              <a:ext uri="{FF2B5EF4-FFF2-40B4-BE49-F238E27FC236}">
                <a16:creationId xmlns:a16="http://schemas.microsoft.com/office/drawing/2014/main" id="{29DF173F-F54B-4DD7-BA23-FF825E69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4000"/>
          </a:blip>
          <a:stretch>
            <a:fillRect/>
          </a:stretch>
        </p:blipFill>
        <p:spPr bwMode="auto">
          <a:xfrm>
            <a:off x="5405822" y="4054367"/>
            <a:ext cx="3738178" cy="28036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C:\Users\user\Desktop\photo_verybig_371959.jpg">
            <a:extLst>
              <a:ext uri="{FF2B5EF4-FFF2-40B4-BE49-F238E27FC236}">
                <a16:creationId xmlns:a16="http://schemas.microsoft.com/office/drawing/2014/main" id="{24187099-DD72-42A5-A434-E65F3FEE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6000" contrast="-42000"/>
          </a:blip>
          <a:stretch>
            <a:fillRect/>
          </a:stretch>
        </p:blipFill>
        <p:spPr bwMode="auto">
          <a:xfrm>
            <a:off x="5906531" y="1235182"/>
            <a:ext cx="3208894" cy="24066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F6B4796F-7427-44DD-A701-13FA59662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" y="871538"/>
            <a:ext cx="669925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tabLst>
                <a:tab pos="266700" algn="l"/>
                <a:tab pos="361950" algn="l"/>
              </a:tabLst>
            </a:pPr>
            <a:r>
              <a:rPr lang="bg-BG" altLang="bg-BG" sz="2600" i="1"/>
              <a:t>		</a:t>
            </a:r>
            <a:r>
              <a:rPr lang="en-US" altLang="bg-BG" sz="2600" i="1"/>
              <a:t>		</a:t>
            </a:r>
            <a:r>
              <a:rPr lang="bg-BG" altLang="bg-BG" sz="2400"/>
              <a:t>В подготовката на войските и силите от БА, освен традиционните се включват </a:t>
            </a:r>
            <a:r>
              <a:rPr lang="bg-BG" altLang="bg-BG" sz="2400" b="1" i="1" u="sng"/>
              <a:t>нов вид действия</a:t>
            </a:r>
            <a:r>
              <a:rPr lang="en-US" altLang="bg-BG" sz="2400" b="1" i="1" u="sng"/>
              <a:t>:</a:t>
            </a:r>
            <a:r>
              <a:rPr lang="bg-BG" altLang="bg-BG" sz="2400" b="1" i="1"/>
              <a:t> </a:t>
            </a:r>
            <a:endParaRPr lang="en-US" altLang="bg-BG" sz="2400" b="1" i="1"/>
          </a:p>
          <a:p>
            <a:pPr marL="0" indent="0">
              <a:buFont typeface="Wingdings" panose="05000000000000000000" pitchFamily="2" charset="2"/>
              <a:buChar char="Ø"/>
              <a:tabLst>
                <a:tab pos="266700" algn="l"/>
                <a:tab pos="361950" algn="l"/>
              </a:tabLst>
            </a:pPr>
            <a:r>
              <a:rPr lang="bg-BG" altLang="bg-BG" sz="2400"/>
              <a:t>Осигуряване на безопасността на операциите по предоставяне на хуманитарна помощ и решаване на бежански проблеми</a:t>
            </a:r>
            <a:r>
              <a:rPr lang="en-US" altLang="bg-BG" sz="2400"/>
              <a:t>;</a:t>
            </a:r>
          </a:p>
          <a:p>
            <a:pPr marL="0" indent="0">
              <a:buFont typeface="Wingdings" panose="05000000000000000000" pitchFamily="2" charset="2"/>
              <a:buChar char="Ø"/>
              <a:tabLst>
                <a:tab pos="266700" algn="l"/>
                <a:tab pos="361950" algn="l"/>
              </a:tabLst>
            </a:pPr>
            <a:r>
              <a:rPr lang="bg-BG" altLang="bg-BG" sz="2400"/>
              <a:t> Възстановяване на обществения ред</a:t>
            </a:r>
            <a:r>
              <a:rPr lang="en-US" altLang="bg-BG" sz="2400"/>
              <a:t>;</a:t>
            </a:r>
          </a:p>
          <a:p>
            <a:pPr marL="0" indent="0">
              <a:buFont typeface="Wingdings" panose="05000000000000000000" pitchFamily="2" charset="2"/>
              <a:buChar char="Ø"/>
              <a:tabLst>
                <a:tab pos="266700" algn="l"/>
                <a:tab pos="361950" algn="l"/>
              </a:tabLst>
            </a:pPr>
            <a:r>
              <a:rPr lang="bg-BG" altLang="bg-BG" sz="2400"/>
              <a:t> Предотвратяване на нарушения по границите</a:t>
            </a:r>
            <a:r>
              <a:rPr lang="en-US" altLang="bg-BG" sz="2400"/>
              <a:t>;</a:t>
            </a:r>
          </a:p>
          <a:p>
            <a:pPr marL="0" indent="0">
              <a:buFont typeface="Wingdings" panose="05000000000000000000" pitchFamily="2" charset="2"/>
              <a:buChar char="Ø"/>
              <a:tabLst>
                <a:tab pos="266700" algn="l"/>
                <a:tab pos="361950" algn="l"/>
              </a:tabLst>
            </a:pPr>
            <a:r>
              <a:rPr lang="bg-BG" altLang="bg-BG" sz="2400"/>
              <a:t> Контрол върху спазването на оръжейно ембарго</a:t>
            </a:r>
            <a:r>
              <a:rPr lang="en-US" altLang="bg-BG" sz="2400"/>
              <a:t>;</a:t>
            </a:r>
          </a:p>
          <a:p>
            <a:pPr marL="0" indent="0">
              <a:buFont typeface="Wingdings" panose="05000000000000000000" pitchFamily="2" charset="2"/>
              <a:buChar char="Ø"/>
              <a:tabLst>
                <a:tab pos="266700" algn="l"/>
                <a:tab pos="361950" algn="l"/>
              </a:tabLst>
            </a:pPr>
            <a:r>
              <a:rPr lang="bg-BG" altLang="bg-BG" sz="2400"/>
              <a:t> Изпълнения на задачи по ликвидиране на последствия от природни бедствия и промишлени аварии, както на национално равнище, така и в международен мащаб.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697C470-FF2E-423D-BDF8-C6C3CDD63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142875"/>
            <a:ext cx="8181975" cy="806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2. </a:t>
            </a: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Съдържание на подготовката на страната</a:t>
            </a:r>
            <a:b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за отбрана</a:t>
            </a:r>
            <a:endParaRPr lang="bg-BG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E7C2598-E61A-426D-B011-1375AD172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142875"/>
            <a:ext cx="8181975" cy="806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2. </a:t>
            </a: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Съдържание на подготовката на страната</a:t>
            </a:r>
            <a:b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за отбрана</a:t>
            </a:r>
            <a:endParaRPr lang="bg-BG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D0D14E0-E734-40E7-B227-C2BB0D2F6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5263" y="1030288"/>
            <a:ext cx="87391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Tx/>
              <a:buNone/>
            </a:pPr>
            <a:r>
              <a:rPr lang="bg-BG" altLang="bg-BG" sz="2400"/>
              <a:t>	Подготовката на националното стопанство, населението и територията в готовност за работа при положение на война, военно и извънредно положение се извършва в рамките на системата от дейности по </a:t>
            </a:r>
            <a:r>
              <a:rPr lang="bg-BG" altLang="bg-BG" sz="2400" b="1"/>
              <a:t>отбранително-мобилизационна подготовка на страната (ОМП)</a:t>
            </a:r>
            <a:r>
              <a:rPr lang="bg-BG" altLang="bg-BG" sz="2400"/>
              <a:t>. </a:t>
            </a:r>
            <a:r>
              <a:rPr lang="bg-BG" altLang="bg-BG" sz="2400" u="sng"/>
              <a:t>Целта</a:t>
            </a:r>
            <a:r>
              <a:rPr lang="bg-BG" altLang="bg-BG" sz="2400"/>
              <a:t> на тази подготовка е: </a:t>
            </a:r>
            <a:endParaRPr lang="en-US" altLang="bg-BG" sz="2400"/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bg-BG" altLang="bg-BG" sz="2400"/>
              <a:t>Повишаване готовността на органите за ръководство и способността им за участие в изпълнението на процедурите за управление в условията на кризи;</a:t>
            </a:r>
            <a:endParaRPr lang="en-US" altLang="bg-BG" sz="2400"/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bg-BG" altLang="bg-BG" sz="2400"/>
              <a:t> Осигуряване на ВС и националната икономика с необходимите материални, човешки и финансови ресурси;</a:t>
            </a:r>
            <a:endParaRPr lang="en-US" altLang="bg-BG" sz="2400"/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bg-BG" altLang="bg-BG" sz="2400"/>
              <a:t> Създаване на условия за функциониране на националното стопанство при военнополитическа криза и военен конфликт, и всестранно осигуряване на отбраната на страната.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>
            <a:extLst>
              <a:ext uri="{FF2B5EF4-FFF2-40B4-BE49-F238E27FC236}">
                <a16:creationId xmlns:a16="http://schemas.microsoft.com/office/drawing/2014/main" id="{8C320619-87F5-4E63-8F6C-AAE9A8289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3024188"/>
            <a:ext cx="8382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bg-BG" sz="2800" b="1" dirty="0">
                <a:solidFill>
                  <a:srgbClr val="000000"/>
                </a:solidFill>
                <a:latin typeface="Arial" charset="0"/>
              </a:rPr>
              <a:t>Литература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bg-BG" sz="1600" b="1" dirty="0">
                <a:latin typeface="Arial" charset="0"/>
              </a:rPr>
              <a:t>Конституция на Р. България.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bg-BG" sz="1600" b="1" dirty="0">
                <a:latin typeface="Arial" charset="0"/>
              </a:rPr>
              <a:t>Закон за отбраната и въоръжените сили на </a:t>
            </a:r>
            <a:r>
              <a:rPr lang="ru-RU" sz="1600" b="1" dirty="0">
                <a:latin typeface="Arial" charset="0"/>
              </a:rPr>
              <a:t>Р. </a:t>
            </a:r>
            <a:r>
              <a:rPr lang="bg-BG" sz="1600" b="1" dirty="0">
                <a:latin typeface="Arial" charset="0"/>
              </a:rPr>
              <a:t>България, МО, София, 2012.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bg-BG" sz="1600" b="1" dirty="0">
                <a:latin typeface="Arial" charset="0"/>
              </a:rPr>
              <a:t>Бяла книга за отбраната и въоръжените сили на </a:t>
            </a:r>
            <a:r>
              <a:rPr lang="ru-RU" sz="1600" b="1" dirty="0">
                <a:latin typeface="Arial" charset="0"/>
              </a:rPr>
              <a:t>Р. </a:t>
            </a:r>
            <a:r>
              <a:rPr lang="bg-BG" sz="1600" b="1" dirty="0">
                <a:latin typeface="Arial" charset="0"/>
              </a:rPr>
              <a:t>България, МО, София, 2010.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bg-BG" sz="1600" b="1" dirty="0">
                <a:latin typeface="Arial" charset="0"/>
              </a:rPr>
              <a:t>Национална отбранителна стратегия на </a:t>
            </a:r>
            <a:r>
              <a:rPr lang="ru-RU" sz="1600" b="1" dirty="0">
                <a:latin typeface="Arial" charset="0"/>
              </a:rPr>
              <a:t>Р. </a:t>
            </a:r>
            <a:r>
              <a:rPr lang="bg-BG" sz="1600" b="1" dirty="0">
                <a:latin typeface="Arial" charset="0"/>
              </a:rPr>
              <a:t>България, МО, София, 201</a:t>
            </a:r>
            <a:r>
              <a:rPr lang="ru-RU" sz="1600" b="1" dirty="0">
                <a:latin typeface="Arial" charset="0"/>
              </a:rPr>
              <a:t>1</a:t>
            </a:r>
            <a:r>
              <a:rPr lang="bg-BG" sz="1600" b="1" dirty="0">
                <a:latin typeface="Arial" charset="0"/>
              </a:rPr>
              <a:t>.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bg-BG" sz="1600" b="1" dirty="0">
                <a:latin typeface="Arial" charset="0"/>
              </a:rPr>
              <a:t>Доктрина на въоръжените сили на </a:t>
            </a:r>
            <a:r>
              <a:rPr lang="ru-RU" sz="1600" b="1" dirty="0">
                <a:latin typeface="Arial" charset="0"/>
              </a:rPr>
              <a:t>Р. </a:t>
            </a:r>
            <a:r>
              <a:rPr lang="bg-BG" sz="1600" b="1" dirty="0">
                <a:latin typeface="Arial" charset="0"/>
              </a:rPr>
              <a:t>България, МО, София, 2012.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ru-RU" sz="1600" b="1" dirty="0">
                <a:latin typeface="Arial" charset="0"/>
              </a:rPr>
              <a:t>План за развитие на въоръжените сили на Р. България, МС, Постановление № 333 от 29 декември 2010 г.</a:t>
            </a:r>
            <a:endParaRPr lang="bg-BG" sz="1600" b="1" dirty="0">
              <a:latin typeface="Arial" charset="0"/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ru-RU" sz="1600" b="1" dirty="0">
                <a:latin typeface="Arial" charset="0"/>
              </a:rPr>
              <a:t>Постановление № 258 на МС от 2 декември 2005 г. за дейностите и задачите по отбранително-мобилизационна подготовка на органите на изпълнителната власт и юридическите лица с военновременни задачи, ДВ, бр. 100 от 13.12.2005 г.</a:t>
            </a:r>
            <a:endParaRPr lang="bg-BG" sz="1600" b="1" dirty="0">
              <a:latin typeface="Arial" charset="0"/>
            </a:endParaRPr>
          </a:p>
        </p:txBody>
      </p:sp>
      <p:sp>
        <p:nvSpPr>
          <p:cNvPr id="3075" name="Rectangle 13">
            <a:extLst>
              <a:ext uri="{FF2B5EF4-FFF2-40B4-BE49-F238E27FC236}">
                <a16:creationId xmlns:a16="http://schemas.microsoft.com/office/drawing/2014/main" id="{D38436D6-E455-49B6-9C7F-7FAD2E36F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1138238"/>
            <a:ext cx="88439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556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556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556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556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556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3600" b="1">
                <a:solidFill>
                  <a:srgbClr val="000000"/>
                </a:solidFill>
              </a:rPr>
              <a:t>Съдържание </a:t>
            </a:r>
          </a:p>
          <a:p>
            <a:pPr algn="l" eaLnBrk="1" hangingPunct="1"/>
            <a:r>
              <a:rPr lang="bg-BG" altLang="bg-BG" sz="2400" b="1"/>
              <a:t>1. Система за отбрана на страната.</a:t>
            </a:r>
          </a:p>
          <a:p>
            <a:pPr algn="l" eaLnBrk="1" hangingPunct="1"/>
            <a:r>
              <a:rPr lang="bg-BG" altLang="bg-BG" sz="2400" b="1">
                <a:solidFill>
                  <a:srgbClr val="000000"/>
                </a:solidFill>
              </a:rPr>
              <a:t>2. </a:t>
            </a:r>
            <a:r>
              <a:rPr lang="bg-BG" altLang="bg-BG" sz="2400" b="1"/>
              <a:t>Съдържание на подготовката на страната за отбрана</a:t>
            </a:r>
            <a:r>
              <a:rPr lang="bg-BG" altLang="bg-BG" sz="2400" b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254B3C1A-9108-49DC-B241-4B4BF7EAB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295275"/>
            <a:ext cx="7583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bg-BG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ПОДГОТОВКА НА СТРАНАТА ЗА ОТБРАНА</a:t>
            </a:r>
            <a:endParaRPr lang="en-US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SNIMKI\CZHECH\Libava firing 1.jpg">
            <a:extLst>
              <a:ext uri="{FF2B5EF4-FFF2-40B4-BE49-F238E27FC236}">
                <a16:creationId xmlns:a16="http://schemas.microsoft.com/office/drawing/2014/main" id="{0F9309AA-7EB8-4F4C-8BF5-A512EFBF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6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739900"/>
            <a:ext cx="905827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54BDA889-2C5F-419A-9C23-113BCF11C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142875"/>
            <a:ext cx="8181975" cy="806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2. </a:t>
            </a: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Съдържание на подготовката на страната</a:t>
            </a:r>
            <a:b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за отбрана</a:t>
            </a:r>
            <a:endParaRPr lang="bg-BG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4F46A04-34AF-4479-91F0-6D7CED08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0888"/>
            <a:ext cx="8991600" cy="3827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000" b="1" dirty="0">
                <a:latin typeface="+mn-lt"/>
              </a:rPr>
              <a:t>Подготовка на националното стопанство, на неговите основни отрасли, обекти и териториални звена</a:t>
            </a:r>
            <a:r>
              <a:rPr lang="bg-BG" sz="2000" b="1" kern="0" dirty="0">
                <a:latin typeface="+mn-lt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000" b="1" dirty="0">
                <a:latin typeface="+mn-lt"/>
              </a:rPr>
              <a:t>Разработване и актуализиране на военновременни програми за производство и ремонт</a:t>
            </a:r>
            <a:r>
              <a:rPr lang="bg-BG" sz="2000" b="1" kern="0" dirty="0">
                <a:latin typeface="+mn-lt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000" b="1" dirty="0">
                <a:latin typeface="+mn-lt"/>
              </a:rPr>
              <a:t>Определяне на количеството и структурните параметри за военновременни мощности</a:t>
            </a:r>
            <a:r>
              <a:rPr lang="bg-BG" sz="2000" b="1" kern="0" dirty="0">
                <a:latin typeface="+mn-lt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000" b="1" dirty="0">
                <a:latin typeface="+mn-lt"/>
              </a:rPr>
              <a:t>Определяне на военновременните запаси и тяхното съхраняване;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000" b="1" dirty="0">
                <a:latin typeface="+mn-lt"/>
              </a:rPr>
              <a:t>Определяне на оптималния състав на работната сила за националното стопанство за военно време;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000" b="1" dirty="0">
                <a:latin typeface="+mn-lt"/>
              </a:rPr>
              <a:t>Осигуряване на въоръжение и техника, резервни части и суровини от внос за въоръжените сили;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000" b="1" dirty="0">
                <a:latin typeface="+mn-lt"/>
              </a:rPr>
              <a:t>Провеждане на научноизследователска дейност за създаване на нови технологии;</a:t>
            </a:r>
            <a:endParaRPr lang="bg-BG" sz="2000" b="1" kern="0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000" b="1" dirty="0">
                <a:latin typeface="+mn-lt"/>
              </a:rPr>
              <a:t>Финансово осигуряване на дейностите по ОМП и </a:t>
            </a:r>
            <a:r>
              <a:rPr lang="bg-BG" sz="2000" b="1" dirty="0" err="1">
                <a:latin typeface="+mn-lt"/>
              </a:rPr>
              <a:t>др</a:t>
            </a:r>
            <a:r>
              <a:rPr lang="bg-BG" sz="2000" b="1" kern="0" dirty="0">
                <a:latin typeface="+mn-lt"/>
              </a:rPr>
              <a:t>.</a:t>
            </a:r>
            <a:endParaRPr lang="bg-BG" sz="2000" b="1" i="1" kern="0" dirty="0">
              <a:latin typeface="+mn-l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80B1057-44DF-4268-8F0C-CA54C662F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1098550"/>
            <a:ext cx="7886700" cy="64928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2000" b="1">
                <a:latin typeface="Verdana" panose="020B0604030504040204" pitchFamily="34" charset="0"/>
              </a:rPr>
              <a:t>ПОДГОТОВКА НА НАЦИОНАЛНОТО СТОПАНСТВО ЗА РАБОТА ВЪВ ВОЕННО ВРЕМЕ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SNIMKI\CZHECH\Libava firing 1.jpg">
            <a:extLst>
              <a:ext uri="{FF2B5EF4-FFF2-40B4-BE49-F238E27FC236}">
                <a16:creationId xmlns:a16="http://schemas.microsoft.com/office/drawing/2014/main" id="{25241C30-FE92-4382-9542-FEC52AD6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752600"/>
            <a:ext cx="905827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FBE06E55-7D82-40BE-B236-998A8B71D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142875"/>
            <a:ext cx="8181975" cy="806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2. </a:t>
            </a: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Съдържание на подготовката на страната</a:t>
            </a:r>
            <a:b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за отбрана</a:t>
            </a:r>
            <a:endParaRPr lang="bg-BG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E5D45D1-F3AE-4BBE-B056-1DF57CFDC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63738"/>
            <a:ext cx="8991600" cy="3827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800" b="1" dirty="0">
                <a:latin typeface="+mn-lt"/>
              </a:rPr>
              <a:t>Поддържане на националния дух;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800" b="1" dirty="0">
                <a:latin typeface="+mn-lt"/>
              </a:rPr>
              <a:t>Обучение на кадри от централната и териториалната администрация</a:t>
            </a:r>
            <a:r>
              <a:rPr lang="bg-BG" sz="2800" b="1" kern="0" dirty="0">
                <a:latin typeface="+mn-lt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800" b="1">
                <a:latin typeface="+mn-lt"/>
              </a:rPr>
              <a:t>Извънказармено</a:t>
            </a:r>
            <a:r>
              <a:rPr lang="bg-BG" sz="2800" b="1" dirty="0">
                <a:latin typeface="+mn-lt"/>
              </a:rPr>
              <a:t> военно обучение</a:t>
            </a:r>
            <a:r>
              <a:rPr lang="bg-BG" sz="2800" b="1" kern="0" dirty="0">
                <a:latin typeface="+mn-lt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800" b="1" dirty="0">
                <a:latin typeface="+mn-lt"/>
              </a:rPr>
              <a:t>Натрупване на мобилизационен контингент;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800" b="1" dirty="0">
                <a:latin typeface="+mn-lt"/>
              </a:rPr>
              <a:t>Обучение за действие в областта на защита на населението и управлението при кризи;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800" b="1" dirty="0">
                <a:latin typeface="+mn-lt"/>
              </a:rPr>
              <a:t>Лечение на ранените и заболелите и грижи за военноинвалидите и пострадалите</a:t>
            </a:r>
            <a:r>
              <a:rPr lang="bg-BG" sz="2800" b="1" kern="0" dirty="0">
                <a:latin typeface="+mn-lt"/>
              </a:rPr>
              <a:t>.</a:t>
            </a:r>
            <a:endParaRPr lang="bg-BG" sz="2800" b="1" i="1" kern="0" dirty="0">
              <a:latin typeface="+mn-l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850FA30-5F2C-456A-A338-02CE3497B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1098550"/>
            <a:ext cx="7877175" cy="64928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2000" b="1">
                <a:latin typeface="Verdana" panose="020B0604030504040204" pitchFamily="34" charset="0"/>
              </a:rPr>
              <a:t>ПОДГОТОВКА НА НАСЕЛЕНИЕТО В ИНТЕРЕС НА ОТБРАНАТА НА СТРАНАТА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13AF888-2033-4F97-A700-C16621DA6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142875"/>
            <a:ext cx="8181975" cy="806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2. </a:t>
            </a: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Съдържание на подготовката на страната</a:t>
            </a:r>
            <a:b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за отбрана</a:t>
            </a:r>
            <a:endParaRPr lang="bg-BG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0BE8A7B-4823-48D3-B15F-9EAF16A92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30413"/>
            <a:ext cx="8562975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bg-BG" altLang="bg-BG" sz="2600"/>
              <a:t>       Подготовката на територията и инфраструктурата за отбрана на страната включва провеждане на комплекс от съгласувани и взаимосвързани мероприятия, обхващащи в система строителството, оборудването и поддържането в боеготово състояние на различни инфраструктурни обекти, предназначени за използване в интерес на държавата, въоръжените сили и защитата на населението. В интерес на отбраната</a:t>
            </a:r>
            <a:r>
              <a:rPr lang="en-US" altLang="bg-BG" sz="2600"/>
              <a:t>,</a:t>
            </a:r>
            <a:r>
              <a:rPr lang="bg-BG" altLang="bg-BG" sz="2600"/>
              <a:t> националната инфраструктура се изгражда с перспектива за взаимодействие със сили на НАТО.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B0F5EFB-DA83-4359-B8C0-E02F72609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1098550"/>
            <a:ext cx="7877175" cy="64928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2000" b="1">
                <a:latin typeface="Verdana" panose="020B0604030504040204" pitchFamily="34" charset="0"/>
              </a:rPr>
              <a:t>ПОДГОТОВКА НА ТЕРИТОРИЯТА И ИНФРАСТРУКТУРАТА ЗА ОТБРАНА НА СТРАНАТА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C:\Users\user\Desktop\Дръзки.jpg">
            <a:extLst>
              <a:ext uri="{FF2B5EF4-FFF2-40B4-BE49-F238E27FC236}">
                <a16:creationId xmlns:a16="http://schemas.microsoft.com/office/drawing/2014/main" id="{A29C3940-2576-4CDE-A96E-067AB4E2D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4000" contrast="-16000"/>
          </a:blip>
          <a:stretch>
            <a:fillRect/>
          </a:stretch>
        </p:blipFill>
        <p:spPr bwMode="auto">
          <a:xfrm>
            <a:off x="6162675" y="5017181"/>
            <a:ext cx="2981325" cy="18408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4" descr="C:\Users\user\Desktop\Дръзки.jpg">
            <a:extLst>
              <a:ext uri="{FF2B5EF4-FFF2-40B4-BE49-F238E27FC236}">
                <a16:creationId xmlns:a16="http://schemas.microsoft.com/office/drawing/2014/main" id="{F0F92A3A-29F7-44F3-8DD7-7CEB7088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4000" contrast="-22000"/>
          </a:blip>
          <a:stretch>
            <a:fillRect/>
          </a:stretch>
        </p:blipFill>
        <p:spPr bwMode="auto">
          <a:xfrm>
            <a:off x="6181725" y="3125631"/>
            <a:ext cx="2962275" cy="19607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4" descr="C:\Users\user\Desktop\photo_verybig_371959.jpg">
            <a:extLst>
              <a:ext uri="{FF2B5EF4-FFF2-40B4-BE49-F238E27FC236}">
                <a16:creationId xmlns:a16="http://schemas.microsoft.com/office/drawing/2014/main" id="{1CB2FF35-B15B-4413-82D2-BC950E55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 contrast="-12000"/>
          </a:blip>
          <a:stretch>
            <a:fillRect/>
          </a:stretch>
        </p:blipFill>
        <p:spPr bwMode="auto">
          <a:xfrm>
            <a:off x="6162675" y="1244707"/>
            <a:ext cx="2981325" cy="21271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2BEAD70C-29C1-49EE-BCEC-B2ABCDA09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142875"/>
            <a:ext cx="8181975" cy="806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2. </a:t>
            </a: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Съдържание на подготовката на страната</a:t>
            </a:r>
            <a:b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за отбрана</a:t>
            </a:r>
            <a:endParaRPr lang="bg-BG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54360-DBAE-40EE-B4B9-45782A87E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1773238"/>
            <a:ext cx="6667500" cy="3827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tabLst>
                <a:tab pos="628650" algn="l"/>
              </a:tabLst>
              <a:defRPr/>
            </a:pPr>
            <a:r>
              <a:rPr lang="bg-BG" sz="2800" b="1" dirty="0">
                <a:latin typeface="+mn-lt"/>
              </a:rPr>
              <a:t>	МЕРОПРИЯТИЯ:</a:t>
            </a:r>
            <a:endParaRPr lang="bg-BG" sz="2800" b="1" dirty="0">
              <a:solidFill>
                <a:schemeClr val="bg1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400" dirty="0">
                <a:latin typeface="+mn-lt"/>
              </a:rPr>
              <a:t>Основни общодържавни мероприятия за подготовка на територията и инфраструктурата за отбрана на страната</a:t>
            </a:r>
            <a:r>
              <a:rPr lang="bg-BG" sz="2400" b="1" kern="0" dirty="0">
                <a:latin typeface="+mn-lt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400" dirty="0">
                <a:latin typeface="+mn-lt"/>
              </a:rPr>
              <a:t>Основни мероприятия за подготовка на територията и инфраструктурата за отбрана на страната, провеждани в интерес на ВС;</a:t>
            </a:r>
            <a:endParaRPr lang="bg-BG" sz="2400" b="1" kern="0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bg-BG" sz="2400" dirty="0">
                <a:latin typeface="+mn-lt"/>
              </a:rPr>
              <a:t>Основни мероприятия за подготовка на територията и инфраструктурата за отбрана на страната, провеждани в интерес на защитата на населението</a:t>
            </a:r>
            <a:r>
              <a:rPr lang="bg-BG" sz="2400" b="1" kern="0" dirty="0">
                <a:latin typeface="+mn-lt"/>
              </a:rPr>
              <a:t>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794CADE-3D40-4716-B038-979E38ECE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927100"/>
            <a:ext cx="7753350" cy="64928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2000" b="1">
                <a:latin typeface="Verdana" panose="020B0604030504040204" pitchFamily="34" charset="0"/>
              </a:rPr>
              <a:t>ПОДГОТОВКА НА ТЕРИТОРИЯТА И ИНФРАСТРУКТУРАТА ЗА ОТБРАНА НА СТРАНАТА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user\Desktop\Дръзки.jpg">
            <a:extLst>
              <a:ext uri="{FF2B5EF4-FFF2-40B4-BE49-F238E27FC236}">
                <a16:creationId xmlns:a16="http://schemas.microsoft.com/office/drawing/2014/main" id="{CCC68E8D-5FD9-4F23-8A87-36552B3A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-14000"/>
          </a:blip>
          <a:stretch>
            <a:fillRect/>
          </a:stretch>
        </p:blipFill>
        <p:spPr bwMode="auto">
          <a:xfrm>
            <a:off x="5281997" y="3328671"/>
            <a:ext cx="3738178" cy="26167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C:\Users\user\Desktop\photo_verybig_371959.jpg">
            <a:extLst>
              <a:ext uri="{FF2B5EF4-FFF2-40B4-BE49-F238E27FC236}">
                <a16:creationId xmlns:a16="http://schemas.microsoft.com/office/drawing/2014/main" id="{3625F6CB-2E59-4909-95B8-D6ACA374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000" contrast="-24000"/>
          </a:blip>
          <a:stretch>
            <a:fillRect/>
          </a:stretch>
        </p:blipFill>
        <p:spPr bwMode="auto">
          <a:xfrm>
            <a:off x="5249306" y="1117524"/>
            <a:ext cx="3208894" cy="21276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7D1D6E08-31F8-4C1F-AEBE-7D7FC9FBC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142875"/>
            <a:ext cx="8181975" cy="806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2. </a:t>
            </a: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Съдържание на подготовката на страната</a:t>
            </a:r>
            <a:b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за отбрана</a:t>
            </a:r>
            <a:endParaRPr lang="bg-BG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BED6E8-4E68-45DA-9362-E00364F3F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430338"/>
            <a:ext cx="554355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tabLst>
                <a:tab pos="361950" algn="l"/>
              </a:tabLst>
            </a:pPr>
            <a:r>
              <a:rPr lang="bg-BG" altLang="bg-BG" sz="2400" b="1"/>
              <a:t>	Подготовката на страната за отбраната в системата на колективната отбрана е съпроводена с редица особености, произтичащи от това, че на наша територия могат да се развръщат многонационални сили, което предполага специфична подготовка на инфраструктурата на страната и изпълнение на изискванията за приемане на поддръжка и поемане на отбраната на страната от НАТО</a:t>
            </a:r>
            <a:r>
              <a:rPr lang="en-US" altLang="bg-BG" sz="2400" b="1"/>
              <a:t>.</a:t>
            </a:r>
            <a:endParaRPr lang="bg-BG" altLang="bg-BG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71F6CBB-0DA5-4C46-B67B-E4274485D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142875"/>
            <a:ext cx="8181975" cy="806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2. </a:t>
            </a: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Съдържание на подготовката на страната</a:t>
            </a:r>
            <a:b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за отбрана</a:t>
            </a:r>
            <a:endParaRPr lang="bg-BG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D01A7C-CC87-4E3D-95A1-90F9AE93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35063"/>
            <a:ext cx="8696325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bg-BG" altLang="bg-BG" sz="3200" b="1" i="1">
                <a:solidFill>
                  <a:srgbClr val="FF0000"/>
                </a:solidFill>
              </a:rPr>
              <a:t>	</a:t>
            </a:r>
            <a:r>
              <a:rPr lang="bg-BG" altLang="bg-BG" sz="2800"/>
              <a:t>Подготовката на страната за отбрана е комплекс от мероприятия провеждани от държавните институции, местната власт и търговските дружества по </a:t>
            </a:r>
            <a:r>
              <a:rPr lang="bg-BG" altLang="bg-BG" sz="2800" b="1"/>
              <a:t>организиране и всестранно осигуряване на отбраната. </a:t>
            </a:r>
          </a:p>
          <a:p>
            <a:pPr algn="just">
              <a:spcBef>
                <a:spcPct val="20000"/>
              </a:spcBef>
            </a:pPr>
            <a:r>
              <a:rPr lang="bg-BG" altLang="bg-BG" sz="2800"/>
              <a:t>         Тази подготовка </a:t>
            </a:r>
            <a:r>
              <a:rPr lang="bg-BG" altLang="bg-BG"/>
              <a:t> </a:t>
            </a:r>
            <a:r>
              <a:rPr lang="bg-BG" altLang="bg-BG" sz="2800" b="1" u="sng"/>
              <a:t>включва</a:t>
            </a:r>
            <a:r>
              <a:rPr lang="bg-BG" altLang="bg-BG" sz="2800"/>
              <a:t>: подготовка на въоръжените сили; подготовка на националното стопанство; подготовка на населението; подготовка на територията и инфраструктурата за отбрана на страната.</a:t>
            </a:r>
            <a:endParaRPr lang="bg-BG" altLang="bg-BG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DD67C06C-96F7-45F7-99FA-2231CAE03BC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06425" y="1381125"/>
            <a:ext cx="7993063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endParaRPr lang="bg-BG" altLang="bg-BG" sz="3600" b="1"/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bg-BG" altLang="bg-BG" sz="4400" b="1">
                <a:cs typeface="Times New Roman" panose="02020603050405020304" pitchFamily="18" charset="0"/>
              </a:rPr>
              <a:t>ПОДГОТОВКА НА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bg-BG" altLang="bg-BG" sz="2000" b="1"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bg-BG" altLang="bg-BG" sz="4400" b="1">
                <a:cs typeface="Times New Roman" panose="02020603050405020304" pitchFamily="18" charset="0"/>
              </a:rPr>
              <a:t> СТРАНАТА ЗА ОТБРАНА</a:t>
            </a:r>
          </a:p>
          <a:p>
            <a:pPr marL="0" indent="0" algn="ctr">
              <a:buFontTx/>
              <a:buNone/>
            </a:pPr>
            <a:endParaRPr lang="en-US" altLang="bg-BG" sz="5400" b="1"/>
          </a:p>
        </p:txBody>
      </p:sp>
      <p:pic>
        <p:nvPicPr>
          <p:cNvPr id="2052" name="Picture 4" descr="C:\Users\user\Desktop\stampa-balgarsko-zname--1000000133-teniski-nadpisi.png">
            <a:extLst>
              <a:ext uri="{FF2B5EF4-FFF2-40B4-BE49-F238E27FC236}">
                <a16:creationId xmlns:a16="http://schemas.microsoft.com/office/drawing/2014/main" id="{3F9DD2DE-E9D6-474F-A637-0E83124A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9000" contrast="-1000"/>
          </a:blip>
          <a:srcRect/>
          <a:stretch>
            <a:fillRect/>
          </a:stretch>
        </p:blipFill>
        <p:spPr bwMode="auto">
          <a:xfrm>
            <a:off x="0" y="29980"/>
            <a:ext cx="9144000" cy="12741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B68A16-63F4-497D-AEEE-FB6BAAAE05A0}"/>
              </a:ext>
            </a:extLst>
          </p:cNvPr>
          <p:cNvSpPr/>
          <p:nvPr/>
        </p:nvSpPr>
        <p:spPr>
          <a:xfrm>
            <a:off x="0" y="60325"/>
            <a:ext cx="9144000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g-BG" sz="2200" b="1" dirty="0">
                <a:latin typeface="+mn-lt"/>
              </a:rPr>
              <a:t>В О Е Н </a:t>
            </a:r>
            <a:r>
              <a:rPr lang="bg-BG" sz="2200" b="1" dirty="0" err="1">
                <a:latin typeface="+mn-lt"/>
              </a:rPr>
              <a:t>Н</a:t>
            </a:r>
            <a:r>
              <a:rPr lang="bg-BG" sz="2200" b="1" dirty="0">
                <a:latin typeface="+mn-lt"/>
              </a:rPr>
              <a:t> А   </a:t>
            </a:r>
            <a:r>
              <a:rPr lang="bg-BG" sz="2200" b="1" dirty="0" err="1">
                <a:latin typeface="+mn-lt"/>
              </a:rPr>
              <a:t>А</a:t>
            </a:r>
            <a:r>
              <a:rPr lang="bg-BG" sz="2200" b="1" dirty="0">
                <a:latin typeface="+mn-lt"/>
              </a:rPr>
              <a:t> К А Д Е М И Я   “Г. С. Р А К О В С К И”</a:t>
            </a:r>
            <a:endParaRPr lang="bg-BG" sz="800" b="1" u="sng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bg-BG" b="1" u="sng" dirty="0">
                <a:latin typeface="+mn-lt"/>
              </a:rPr>
              <a:t>ФАКУЛТЕТ “НАЦИОНАЛНА СИГУРНОСТ И ОТБРАНА”</a:t>
            </a:r>
            <a:br>
              <a:rPr lang="bg-BG" b="1" dirty="0">
                <a:latin typeface="+mn-lt"/>
              </a:rPr>
            </a:br>
            <a:r>
              <a:rPr lang="bg-BG" b="1" dirty="0">
                <a:latin typeface="+mn-lt"/>
              </a:rPr>
              <a:t>КАТЕДРА “ВОЕННА СТРАТЕГИЯ”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0D1679-168B-4C3F-AF41-67DF27373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5040313"/>
            <a:ext cx="8312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bg-BG" sz="66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Въпроси?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Map Bulgaria 860x580.png">
            <a:extLst>
              <a:ext uri="{FF2B5EF4-FFF2-40B4-BE49-F238E27FC236}">
                <a16:creationId xmlns:a16="http://schemas.microsoft.com/office/drawing/2014/main" id="{B9271D81-BEDC-4AB5-A554-CE603FB01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 contrast="-44000"/>
          </a:blip>
          <a:srcRect/>
          <a:stretch>
            <a:fillRect/>
          </a:stretch>
        </p:blipFill>
        <p:spPr bwMode="auto">
          <a:xfrm>
            <a:off x="0" y="1334125"/>
            <a:ext cx="9144000" cy="5066674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87AAB103-10DA-46C4-BB4D-151797F42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346075"/>
            <a:ext cx="7970837" cy="6127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sz="26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1. </a:t>
            </a:r>
            <a:r>
              <a:rPr lang="ru-RU" sz="26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Система за отбрана на страната</a:t>
            </a:r>
            <a:endParaRPr lang="bg-BG" sz="2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00DFB4C-C822-488D-BC19-36AECC26A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5263" y="1392238"/>
            <a:ext cx="861853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bg-BG"/>
              <a:t>		</a:t>
            </a:r>
            <a:r>
              <a:rPr lang="bg-BG" altLang="bg-BG"/>
              <a:t>О</a:t>
            </a:r>
            <a:r>
              <a:rPr lang="ru-RU" altLang="bg-BG"/>
              <a:t>тбраната на страната по своята </a:t>
            </a:r>
            <a:r>
              <a:rPr lang="ru-RU" altLang="bg-BG" b="1"/>
              <a:t>същност</a:t>
            </a:r>
            <a:r>
              <a:rPr lang="ru-RU" altLang="bg-BG"/>
              <a:t> е система от дейности на държавните органи, институциите, организациите и гражданите, насочени към изграждане и използване на способности за </a:t>
            </a:r>
            <a:r>
              <a:rPr lang="ru-RU" altLang="bg-BG" b="1"/>
              <a:t>разкриване, предотвратяване и противодействие</a:t>
            </a:r>
            <a:r>
              <a:rPr lang="ru-RU" altLang="bg-BG"/>
              <a:t> на заплахи, застрашаващи независимостта, суверенитета и териториалната цялост на страната.</a:t>
            </a:r>
            <a:endParaRPr lang="bg-BG" alt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C:\Users\user\Desktop\Дръзки.jpg">
            <a:extLst>
              <a:ext uri="{FF2B5EF4-FFF2-40B4-BE49-F238E27FC236}">
                <a16:creationId xmlns:a16="http://schemas.microsoft.com/office/drawing/2014/main" id="{C1266F06-AD8E-4F93-AAFB-37839ECF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24000" contrast="-29000"/>
          </a:blip>
          <a:srcRect/>
          <a:stretch>
            <a:fillRect/>
          </a:stretch>
        </p:blipFill>
        <p:spPr bwMode="auto">
          <a:xfrm>
            <a:off x="0" y="4077874"/>
            <a:ext cx="3897443" cy="25552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31" name="Picture 11" descr="C:\Users\user\Desktop\Image_1346639_126.jpg">
            <a:extLst>
              <a:ext uri="{FF2B5EF4-FFF2-40B4-BE49-F238E27FC236}">
                <a16:creationId xmlns:a16="http://schemas.microsoft.com/office/drawing/2014/main" id="{8770A914-E6BF-421A-B0AF-3054B355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3000" contrast="-23000"/>
          </a:blip>
          <a:srcRect/>
          <a:stretch>
            <a:fillRect/>
          </a:stretch>
        </p:blipFill>
        <p:spPr bwMode="auto">
          <a:xfrm>
            <a:off x="2578307" y="2308482"/>
            <a:ext cx="3810000" cy="25594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C:\Users\user\Desktop\photo_verybig_371959.jpg">
            <a:extLst>
              <a:ext uri="{FF2B5EF4-FFF2-40B4-BE49-F238E27FC236}">
                <a16:creationId xmlns:a16="http://schemas.microsoft.com/office/drawing/2014/main" id="{C22F4301-6413-4F1A-825A-EDFBFC38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31000" contrast="-41000"/>
          </a:blip>
          <a:srcRect/>
          <a:stretch>
            <a:fillRect/>
          </a:stretch>
        </p:blipFill>
        <p:spPr bwMode="auto">
          <a:xfrm>
            <a:off x="5441428" y="899958"/>
            <a:ext cx="3702572" cy="25627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1BD7F105-72C5-42ED-A981-58ADF7B3F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1300" y="1162050"/>
            <a:ext cx="85725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bg-BG" sz="2800" b="1" i="1" dirty="0"/>
              <a:t>		</a:t>
            </a:r>
            <a:r>
              <a:rPr lang="bg-BG" sz="2800" b="1" i="1" u="sng" dirty="0"/>
              <a:t>Дейности:</a:t>
            </a:r>
          </a:p>
          <a:p>
            <a:pPr>
              <a:defRPr/>
            </a:pPr>
            <a:r>
              <a:rPr lang="bg-BG" sz="2600" b="1" dirty="0"/>
              <a:t>Съвместни действия със съюзниците и международни организации за създаване на стабилна среда за сигурност;</a:t>
            </a:r>
          </a:p>
          <a:p>
            <a:pPr>
              <a:defRPr/>
            </a:pPr>
            <a:r>
              <a:rPr lang="bg-BG" sz="2600" b="1" dirty="0"/>
              <a:t>Водене на разузнаване и контраразузнаване; </a:t>
            </a:r>
          </a:p>
          <a:p>
            <a:pPr>
              <a:defRPr/>
            </a:pPr>
            <a:r>
              <a:rPr lang="bg-BG" sz="2600" b="1" dirty="0"/>
              <a:t>Прогнозиране на военните заплахи и планиране на отбраната;</a:t>
            </a:r>
          </a:p>
          <a:p>
            <a:pPr>
              <a:defRPr/>
            </a:pPr>
            <a:r>
              <a:rPr lang="bg-BG" sz="2600" b="1" dirty="0"/>
              <a:t>Охрана на държавните граници, въздушното пространство и териториалното море;</a:t>
            </a:r>
          </a:p>
          <a:p>
            <a:pPr>
              <a:defRPr/>
            </a:pPr>
            <a:r>
              <a:rPr lang="bg-BG" sz="2600" b="1" dirty="0"/>
              <a:t>Изграждане и поддържане на система за управление на страната и ВС</a:t>
            </a:r>
            <a:r>
              <a:rPr lang="ru-RU" sz="2600" b="1" dirty="0"/>
              <a:t> за действие </a:t>
            </a:r>
            <a:r>
              <a:rPr lang="bg-BG" sz="2600" b="1" dirty="0"/>
              <a:t>при военнополитически кризи и военни конфликти;</a:t>
            </a:r>
            <a:endParaRPr lang="bg-BG" sz="2600" b="1" u="sng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A09C8D-1F9A-4B9A-8476-781351CF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46075"/>
            <a:ext cx="7970837" cy="612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g-BG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Система за отбрана на страната</a:t>
            </a:r>
            <a:endParaRPr lang="bg-BG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C:\Users\user\Desktop\Дръзки.jpg">
            <a:extLst>
              <a:ext uri="{FF2B5EF4-FFF2-40B4-BE49-F238E27FC236}">
                <a16:creationId xmlns:a16="http://schemas.microsoft.com/office/drawing/2014/main" id="{DC23A8CC-A576-4BB2-984B-A2EB3C4A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45000" contrast="10000"/>
          </a:blip>
          <a:stretch>
            <a:fillRect/>
          </a:stretch>
        </p:blipFill>
        <p:spPr bwMode="auto">
          <a:xfrm>
            <a:off x="0" y="4032154"/>
            <a:ext cx="3738178" cy="28258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31" name="Picture 11" descr="C:\Users\user\Desktop\Image_1346639_126.jpg">
            <a:extLst>
              <a:ext uri="{FF2B5EF4-FFF2-40B4-BE49-F238E27FC236}">
                <a16:creationId xmlns:a16="http://schemas.microsoft.com/office/drawing/2014/main" id="{CF49C41B-16B8-448A-91F9-2347AE26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2000" contrast="-16000"/>
          </a:blip>
          <a:stretch>
            <a:fillRect/>
          </a:stretch>
        </p:blipFill>
        <p:spPr bwMode="auto">
          <a:xfrm>
            <a:off x="2502107" y="2377508"/>
            <a:ext cx="3810000" cy="233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C:\Users\user\Desktop\photo_verybig_371959.jpg">
            <a:extLst>
              <a:ext uri="{FF2B5EF4-FFF2-40B4-BE49-F238E27FC236}">
                <a16:creationId xmlns:a16="http://schemas.microsoft.com/office/drawing/2014/main" id="{F7FE4E36-0576-4251-A048-EF0CDAC5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9000" contrast="-30000"/>
          </a:blip>
          <a:stretch>
            <a:fillRect/>
          </a:stretch>
        </p:blipFill>
        <p:spPr bwMode="auto">
          <a:xfrm>
            <a:off x="5441428" y="901807"/>
            <a:ext cx="3702572" cy="24066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201D785C-FC1B-4B43-A094-3DDAB3F86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323975"/>
            <a:ext cx="85725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bg-BG" sz="2800" b="1" i="1" dirty="0"/>
              <a:t>		</a:t>
            </a:r>
            <a:r>
              <a:rPr lang="bg-BG" sz="2800" b="1" i="1" u="sng" dirty="0"/>
              <a:t> Дейности:</a:t>
            </a:r>
          </a:p>
          <a:p>
            <a:pPr>
              <a:defRPr/>
            </a:pPr>
            <a:r>
              <a:rPr lang="bg-BG" sz="2200" b="1" dirty="0"/>
              <a:t>Изграждане, подготовка, всестранно осигуряване и поддържане в необходимата степен на готовност на въоръжените сили</a:t>
            </a:r>
            <a:r>
              <a:rPr lang="ru-RU" sz="2200" b="1" dirty="0"/>
              <a:t> и невоенния компонент за действие </a:t>
            </a:r>
            <a:r>
              <a:rPr lang="bg-BG" sz="2200" b="1" dirty="0"/>
              <a:t>при военнополитически кризи и военни конфликти; </a:t>
            </a:r>
          </a:p>
          <a:p>
            <a:pPr>
              <a:defRPr/>
            </a:pPr>
            <a:r>
              <a:rPr lang="bg-BG" sz="2200" b="1" dirty="0"/>
              <a:t>Подготовка и поддържане на националната икономика и непроизводствената сфера за </a:t>
            </a:r>
            <a:r>
              <a:rPr lang="ru-RU" sz="2200" b="1" dirty="0"/>
              <a:t>действие при </a:t>
            </a:r>
            <a:r>
              <a:rPr lang="bg-BG" sz="2200" b="1" dirty="0"/>
              <a:t>военнополитически кризи и военни конфликти;</a:t>
            </a:r>
          </a:p>
          <a:p>
            <a:pPr>
              <a:defRPr/>
            </a:pPr>
            <a:r>
              <a:rPr lang="bg-BG" sz="2200" b="1" dirty="0"/>
              <a:t>Подготовка на населението за </a:t>
            </a:r>
            <a:r>
              <a:rPr lang="ru-RU" sz="2200" b="1" dirty="0"/>
              <a:t>действие </a:t>
            </a:r>
            <a:r>
              <a:rPr lang="bg-BG" sz="2200" b="1" dirty="0"/>
              <a:t>при военнополитически кризи и военни конфликти;</a:t>
            </a:r>
          </a:p>
          <a:p>
            <a:pPr>
              <a:defRPr/>
            </a:pPr>
            <a:r>
              <a:rPr lang="bg-BG" sz="2200" b="1" dirty="0"/>
              <a:t>Подготовка на</a:t>
            </a:r>
            <a:r>
              <a:rPr lang="ru-RU" sz="2200" b="1" dirty="0"/>
              <a:t> територията на страната и поддържане на националната инфраструктура за действие </a:t>
            </a:r>
            <a:r>
              <a:rPr lang="bg-BG" sz="2200" b="1" dirty="0"/>
              <a:t>при военнополитически кризи и военен конфликт; </a:t>
            </a:r>
          </a:p>
          <a:p>
            <a:pPr>
              <a:defRPr/>
            </a:pPr>
            <a:r>
              <a:rPr lang="bg-BG" sz="2200" b="1" dirty="0"/>
              <a:t>Използване на въоръжените сили и невоенния компоненти за защита територията на страната.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51B786-A855-4D09-98DC-2490B4188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46075"/>
            <a:ext cx="7970837" cy="612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g-BG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Система за отбрана на страната</a:t>
            </a:r>
            <a:endParaRPr lang="bg-BG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id="{1B5404EA-A92F-4E6A-B199-57250D62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2779713"/>
            <a:ext cx="5327650" cy="649287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bg-BG" altLang="bg-BG" sz="2400" b="1">
                <a:latin typeface="Verdana" panose="020B0604030504040204" pitchFamily="34" charset="0"/>
              </a:rPr>
              <a:t>ОРГАНИ ЗА РЪКОВОДСТВО</a:t>
            </a:r>
          </a:p>
        </p:txBody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F48ABB21-970A-4814-A013-850FD265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3741738"/>
            <a:ext cx="6119813" cy="6477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bg-BG" altLang="bg-BG" sz="2400" b="1">
                <a:latin typeface="Verdana" panose="020B0604030504040204" pitchFamily="34" charset="0"/>
              </a:rPr>
              <a:t>ВЪОРЪЖЕНИ СИЛИ</a:t>
            </a:r>
          </a:p>
        </p:txBody>
      </p:sp>
      <p:sp>
        <p:nvSpPr>
          <p:cNvPr id="428036" name="AutoShape 4">
            <a:extLst>
              <a:ext uri="{FF2B5EF4-FFF2-40B4-BE49-F238E27FC236}">
                <a16:creationId xmlns:a16="http://schemas.microsoft.com/office/drawing/2014/main" id="{11A18F3F-3E9E-49C8-BF7F-DAAF312AA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055688"/>
            <a:ext cx="6769100" cy="1509712"/>
          </a:xfrm>
          <a:prstGeom prst="downArrowCallout">
            <a:avLst>
              <a:gd name="adj1" fmla="val 163946"/>
              <a:gd name="adj2" fmla="val 194667"/>
              <a:gd name="adj3" fmla="val 27972"/>
              <a:gd name="adj4" fmla="val 66778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91425" tIns="45713" rIns="91425" bIns="45713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20000"/>
              </a:lnSpc>
            </a:pPr>
            <a:endParaRPr lang="bg-BG" altLang="bg-BG" sz="28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428040" name="Rectangle 8">
            <a:extLst>
              <a:ext uri="{FF2B5EF4-FFF2-40B4-BE49-F238E27FC236}">
                <a16:creationId xmlns:a16="http://schemas.microsoft.com/office/drawing/2014/main" id="{E91AC5C7-1385-4EF4-84F7-629BFC204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1052513"/>
            <a:ext cx="6745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2800" b="1">
                <a:cs typeface="Arial" panose="020B0604020202020204" pitchFamily="34" charset="0"/>
              </a:rPr>
              <a:t>ОСНОВНИ ЕЛЕМЕНТИ НА СИСТЕМАТА ЗА ОТБРАНА НА СТРАНАТА: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EEECA85-E7EF-4D6C-884E-85832F1F4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46075"/>
            <a:ext cx="7970837" cy="612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g-BG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Система за отбрана на страната</a:t>
            </a:r>
            <a:endParaRPr lang="bg-BG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66984A5-EB8E-4C97-9B60-C86E8779C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4694238"/>
            <a:ext cx="6743700" cy="6477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bg-BG" altLang="bg-BG" sz="2400" b="1">
                <a:latin typeface="Verdana" panose="020B0604030504040204" pitchFamily="34" charset="0"/>
              </a:rPr>
              <a:t>НЕВОЕНЕН КОМПОНЕНТ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1938CC7-E4CC-4358-914C-E0BF0A768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46738"/>
            <a:ext cx="7353300" cy="6477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bg-BG" altLang="bg-BG" sz="2400" b="1">
                <a:solidFill>
                  <a:srgbClr val="000000"/>
                </a:solidFill>
                <a:latin typeface="Tahoma" panose="020B0604030504040204" pitchFamily="34" charset="0"/>
                <a:ea typeface="Tunga" panose="020B0502040204020203" pitchFamily="34" charset="0"/>
                <a:cs typeface="Tahoma" panose="020B0604030504040204" pitchFamily="34" charset="0"/>
              </a:rPr>
              <a:t>ИНФРАСТРУКТУРА ЗА ОТБРАНА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28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28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28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animBg="1"/>
      <p:bldP spid="428035" grpId="0" animBg="1"/>
      <p:bldP spid="428036" grpId="0" animBg="1"/>
      <p:bldP spid="428040" grpId="0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G:\41-to-narodno-sybranie-prikliuchi-zakonotvorchestvoto-si-135699.jpg">
            <a:extLst>
              <a:ext uri="{FF2B5EF4-FFF2-40B4-BE49-F238E27FC236}">
                <a16:creationId xmlns:a16="http://schemas.microsoft.com/office/drawing/2014/main" id="{70DC228D-5945-46F2-864D-53E874C3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714500"/>
            <a:ext cx="4152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4" name="Rectangle 2">
            <a:extLst>
              <a:ext uri="{FF2B5EF4-FFF2-40B4-BE49-F238E27FC236}">
                <a16:creationId xmlns:a16="http://schemas.microsoft.com/office/drawing/2014/main" id="{AC944F07-5366-426B-9EB8-B6BEA2664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176338"/>
            <a:ext cx="5327650" cy="649287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bg-BG" altLang="bg-BG" sz="2400" b="1">
                <a:latin typeface="Verdana" panose="020B0604030504040204" pitchFamily="34" charset="0"/>
              </a:rPr>
              <a:t>ОРГАНИ ЗА РЪКОВОДСТВО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10434BC-9AC9-46B1-AE0C-477441429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46075"/>
            <a:ext cx="7970837" cy="612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g-BG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Система за отбрана на страната</a:t>
            </a:r>
            <a:endParaRPr lang="bg-BG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196" name="Rectangle 8">
            <a:extLst>
              <a:ext uri="{FF2B5EF4-FFF2-40B4-BE49-F238E27FC236}">
                <a16:creationId xmlns:a16="http://schemas.microsoft.com/office/drawing/2014/main" id="{25A3847B-D0A3-4A5C-AECA-D88D16257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941513"/>
            <a:ext cx="83248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bg-BG" altLang="bg-BG" sz="3200" b="1" i="1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bg-BG" sz="3200" b="1"/>
              <a:t>Народно събрание;</a:t>
            </a:r>
            <a:endParaRPr lang="bg-BG" altLang="bg-BG" sz="3200" b="1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bg-BG" sz="3200" b="1"/>
              <a:t>Президент;</a:t>
            </a:r>
            <a:endParaRPr lang="bg-BG" altLang="bg-BG" sz="3200" b="1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bg-BG" sz="3200" b="1"/>
              <a:t>Министерски съвет;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bg-BG" altLang="bg-BG" sz="3200" b="1"/>
              <a:t>Министър на отбраната;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bg-BG" sz="3200" b="1"/>
              <a:t>Останалите ръководители на институции от централната и териториалната администрация и тези за местно самоуправление.</a:t>
            </a:r>
            <a:endParaRPr lang="bg-BG" altLang="bg-BG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0 ВС на РБ история и настояще\2.jpg">
            <a:extLst>
              <a:ext uri="{FF2B5EF4-FFF2-40B4-BE49-F238E27FC236}">
                <a16:creationId xmlns:a16="http://schemas.microsoft.com/office/drawing/2014/main" id="{92A37E58-CD96-4094-AC9B-E92DDC11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4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608138"/>
            <a:ext cx="4200525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4" name="Rectangle 2">
            <a:extLst>
              <a:ext uri="{FF2B5EF4-FFF2-40B4-BE49-F238E27FC236}">
                <a16:creationId xmlns:a16="http://schemas.microsoft.com/office/drawing/2014/main" id="{3B1BFFC1-CEDD-45D3-A1E7-E46A33DF3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098550"/>
            <a:ext cx="5327650" cy="64928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bg-BG" altLang="bg-BG" sz="2400" b="1">
                <a:latin typeface="Verdana" panose="020B0604030504040204" pitchFamily="34" charset="0"/>
              </a:rPr>
              <a:t>ВЪОРЪЖЕНИ СИЛИ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5CCDB44-47A7-4009-BE64-9A2EC8939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46075"/>
            <a:ext cx="7970837" cy="612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g-BG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Система за отбрана на страната</a:t>
            </a:r>
            <a:endParaRPr lang="bg-BG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C34B9414-D59A-4B20-B905-2F8C3DC38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2041525"/>
            <a:ext cx="890428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400" b="1"/>
              <a:t>Българската армия;</a:t>
            </a:r>
            <a:endParaRPr lang="bg-BG" altLang="bg-BG" sz="2400" b="1"/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400" b="1"/>
              <a:t>Служба „Военна полиция”;</a:t>
            </a:r>
            <a:endParaRPr lang="bg-BG" altLang="bg-BG" sz="2400" b="1"/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400" b="1"/>
              <a:t>Служба „Военна информация”;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400" b="1"/>
              <a:t>Военните академии и висшите военни училища</a:t>
            </a:r>
            <a:r>
              <a:rPr lang="bg-BG" altLang="bg-BG" sz="2400" b="1"/>
              <a:t>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400" b="1"/>
              <a:t>Военномедицинска академия;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400" b="1"/>
              <a:t>Националната гвардейска част;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400" b="1"/>
              <a:t>Военно-географската служба;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400" b="1"/>
              <a:t>Стационарната комуникационна и информационна система;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400" b="1"/>
              <a:t>Централното военно окръжие;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400" b="1"/>
              <a:t>Централния артилерийски технически изпитателен полигон;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400" b="1"/>
              <a:t>Коменданство на МО.</a:t>
            </a:r>
            <a:endParaRPr lang="bg-BG" altLang="bg-BG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Desktop\photo_verybig_371959.jpg">
            <a:extLst>
              <a:ext uri="{FF2B5EF4-FFF2-40B4-BE49-F238E27FC236}">
                <a16:creationId xmlns:a16="http://schemas.microsoft.com/office/drawing/2014/main" id="{08506DAB-5291-4324-BE92-1AEC6D4E0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 contrast="-12000"/>
          </a:blip>
          <a:stretch>
            <a:fillRect/>
          </a:stretch>
        </p:blipFill>
        <p:spPr bwMode="auto">
          <a:xfrm>
            <a:off x="5442222" y="4295230"/>
            <a:ext cx="3701778" cy="25627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 descr="C:\Users\user\Desktop\photo_verybig_371959.jpg">
            <a:extLst>
              <a:ext uri="{FF2B5EF4-FFF2-40B4-BE49-F238E27FC236}">
                <a16:creationId xmlns:a16="http://schemas.microsoft.com/office/drawing/2014/main" id="{2ADD3EC4-5998-4B56-AA02-D98F6357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8000" contrast="-18000"/>
          </a:blip>
          <a:stretch>
            <a:fillRect/>
          </a:stretch>
        </p:blipFill>
        <p:spPr bwMode="auto">
          <a:xfrm>
            <a:off x="5441428" y="1490190"/>
            <a:ext cx="3702572" cy="24006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28034" name="Rectangle 2">
            <a:extLst>
              <a:ext uri="{FF2B5EF4-FFF2-40B4-BE49-F238E27FC236}">
                <a16:creationId xmlns:a16="http://schemas.microsoft.com/office/drawing/2014/main" id="{E2F51703-A9A5-4751-BF65-4CE0D6C4F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098550"/>
            <a:ext cx="5327650" cy="64928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53992" tIns="45713" rIns="91425" bIns="4571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bg-BG" altLang="bg-BG" sz="2400" b="1">
                <a:latin typeface="Verdana" panose="020B0604030504040204" pitchFamily="34" charset="0"/>
              </a:rPr>
              <a:t>НЕВОЕНЕН КОМПОНЕНТ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EC3D7A1-1032-454A-9CFC-6A111386A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46075"/>
            <a:ext cx="7970837" cy="612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g-BG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Система за отбрана на страната</a:t>
            </a:r>
            <a:endParaRPr lang="bg-BG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B327DD7A-7834-4D4D-B689-CB76AD7E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1822450"/>
            <a:ext cx="77612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800" b="1"/>
              <a:t>Силите и средствата на министерствата и ведомствата от централната администрация;</a:t>
            </a:r>
            <a:endParaRPr lang="bg-BG" altLang="bg-BG" sz="2800" b="1"/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800" b="1"/>
              <a:t>Специализираните служби;</a:t>
            </a:r>
            <a:endParaRPr lang="bg-BG" altLang="bg-BG" sz="2800" b="1"/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800" b="1"/>
              <a:t>Териториалната администрация;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800" b="1"/>
              <a:t>Органите на местното самоуправление</a:t>
            </a:r>
            <a:r>
              <a:rPr lang="bg-BG" altLang="bg-BG" sz="2800" b="1"/>
              <a:t>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800" b="1"/>
              <a:t>Търговските дружества;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800" b="1"/>
              <a:t>Държавните предприятия;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800" b="1"/>
              <a:t>Организациите;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ru-RU" altLang="bg-BG" sz="2800" b="1"/>
              <a:t>Гражданите.</a:t>
            </a:r>
            <a:endParaRPr lang="bg-BG" altLang="bg-BG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28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animBg="1"/>
    </p:bldLst>
  </p:timing>
</p:sld>
</file>

<file path=ppt/theme/theme1.xml><?xml version="1.0" encoding="utf-8"?>
<a:theme xmlns:a="http://schemas.openxmlformats.org/drawingml/2006/main" name="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12700</TotalTime>
  <Words>1908</Words>
  <Application>Microsoft Office PowerPoint</Application>
  <PresentationFormat>Презентация на цял екран (4:3)</PresentationFormat>
  <Paragraphs>192</Paragraphs>
  <Slides>26</Slides>
  <Notes>9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26</vt:i4>
      </vt:variant>
    </vt:vector>
  </HeadingPairs>
  <TitlesOfParts>
    <vt:vector size="33" baseType="lpstr">
      <vt:lpstr>Arial</vt:lpstr>
      <vt:lpstr>Times New Roman</vt:lpstr>
      <vt:lpstr>Verdana</vt:lpstr>
      <vt:lpstr>Tahoma</vt:lpstr>
      <vt:lpstr>Tunga</vt:lpstr>
      <vt:lpstr>Wingdings</vt:lpstr>
      <vt:lpstr>Проект по подразбиране</vt:lpstr>
      <vt:lpstr>Презентация на PowerPoint</vt:lpstr>
      <vt:lpstr>Презентация на PowerPoint</vt:lpstr>
      <vt:lpstr>1. Система за отбрана на страната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1. Система за отбрана на страната</vt:lpstr>
      <vt:lpstr>Презентация на PowerPoint</vt:lpstr>
      <vt:lpstr>Презентация на PowerPoint</vt:lpstr>
      <vt:lpstr>1. Система за отбрана на страната</vt:lpstr>
      <vt:lpstr>2. Съдържание на подготовката на страната за отбрана</vt:lpstr>
      <vt:lpstr>2. Съдържание на подготовката на страната за отбрана</vt:lpstr>
      <vt:lpstr>2. Съдържание на подготовката на страната за отбрана</vt:lpstr>
      <vt:lpstr>2. Съдържание на подготовката на страната за отбрана</vt:lpstr>
      <vt:lpstr>2. Съдържание на подготовката на страната за отбрана</vt:lpstr>
      <vt:lpstr>2. Съдържание на подготовката на страната за отбрана</vt:lpstr>
      <vt:lpstr>2. Съдържание на подготовката на страната за отбрана</vt:lpstr>
      <vt:lpstr>2. Съдържание на подготовката на страната за отбрана</vt:lpstr>
      <vt:lpstr>2. Съдържание на подготовката на страната за отбрана</vt:lpstr>
      <vt:lpstr>2. Съдържание на подготовката на страната за отбрана</vt:lpstr>
      <vt:lpstr>2. Съдържание на подготовката на страната за отбрана</vt:lpstr>
      <vt:lpstr>Презентация на PowerPoint</vt:lpstr>
    </vt:vector>
  </TitlesOfParts>
  <Company>18270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CHAR</dc:creator>
  <cp:lastModifiedBy>Динко Динев</cp:lastModifiedBy>
  <cp:revision>990</cp:revision>
  <dcterms:created xsi:type="dcterms:W3CDTF">2009-04-21T11:46:22Z</dcterms:created>
  <dcterms:modified xsi:type="dcterms:W3CDTF">2021-02-14T22:57:40Z</dcterms:modified>
</cp:coreProperties>
</file>