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939" r:id="rId2"/>
  </p:sldMasterIdLst>
  <p:notesMasterIdLst>
    <p:notesMasterId r:id="rId29"/>
  </p:notesMasterIdLst>
  <p:sldIdLst>
    <p:sldId id="256" r:id="rId3"/>
    <p:sldId id="271" r:id="rId4"/>
    <p:sldId id="297" r:id="rId5"/>
    <p:sldId id="298" r:id="rId6"/>
    <p:sldId id="300" r:id="rId7"/>
    <p:sldId id="301" r:id="rId8"/>
    <p:sldId id="302" r:id="rId9"/>
    <p:sldId id="303" r:id="rId10"/>
    <p:sldId id="304" r:id="rId11"/>
    <p:sldId id="306" r:id="rId12"/>
    <p:sldId id="307" r:id="rId13"/>
    <p:sldId id="308" r:id="rId14"/>
    <p:sldId id="309" r:id="rId15"/>
    <p:sldId id="310" r:id="rId16"/>
    <p:sldId id="311" r:id="rId17"/>
    <p:sldId id="286" r:id="rId18"/>
    <p:sldId id="287" r:id="rId19"/>
    <p:sldId id="288" r:id="rId20"/>
    <p:sldId id="289" r:id="rId21"/>
    <p:sldId id="290" r:id="rId22"/>
    <p:sldId id="292" r:id="rId23"/>
    <p:sldId id="295" r:id="rId24"/>
    <p:sldId id="281" r:id="rId25"/>
    <p:sldId id="326" r:id="rId26"/>
    <p:sldId id="333" r:id="rId27"/>
    <p:sldId id="29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FF0000"/>
    <a:srgbClr val="00CC00"/>
    <a:srgbClr val="CC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4" autoAdjust="0"/>
    <p:restoredTop sz="94718" autoAdjust="0"/>
  </p:normalViewPr>
  <p:slideViewPr>
    <p:cSldViewPr>
      <p:cViewPr varScale="1">
        <p:scale>
          <a:sx n="72" d="100"/>
          <a:sy n="72" d="100"/>
        </p:scale>
        <p:origin x="17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8159915-437B-448D-B679-EF68D8369C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F8657E0-8DF6-48C2-9A53-42DD1E8ECF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09677D5C-57A5-414A-9566-2817ED411F3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B8914F4D-2227-4892-8136-D6D5817BAE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CB92C2FC-E893-4718-B18F-541BB9B4B0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025225EB-FE98-4A4B-9E70-A20E60F76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A754E8-444F-44E7-8BEC-ADB03230A885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B11287-8089-4A9A-882A-BD08236BBF1C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765175"/>
            <a:ext cx="8991600" cy="5400675"/>
            <a:chOff x="0" y="584"/>
            <a:chExt cx="5664" cy="283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BF0ABEA-05EA-4FE8-9D8D-C4211F512C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bg-BG" altLang="bg-BG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6888A8D3-581B-4022-96A0-81AF518658BD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bg-BG" altLang="bg-BG" sz="2400">
                <a:latin typeface="Times New Roman" pitchFamily="18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1119DC04-67FF-4046-9A6B-2FAADD12D2F6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766 w 4917"/>
                <a:gd name="T3" fmla="*/ 0 h 1000"/>
                <a:gd name="T4" fmla="*/ 5430 w 4917"/>
                <a:gd name="T5" fmla="*/ 664 h 1000"/>
                <a:gd name="T6" fmla="*/ 4767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3591" y="0"/>
                  </a:lnTo>
                  <a:cubicBezTo>
                    <a:pt x="3868" y="0"/>
                    <a:pt x="4092" y="223"/>
                    <a:pt x="4092" y="500"/>
                  </a:cubicBezTo>
                  <a:cubicBezTo>
                    <a:pt x="4092" y="776"/>
                    <a:pt x="3868" y="999"/>
                    <a:pt x="3592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228993B8-03A4-4E75-84D7-B68D390BBAE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98488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endParaRPr 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66800" y="3441700"/>
            <a:ext cx="6629400" cy="167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6523F54-2D12-4A10-9D25-0C9E7E62E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71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bg-BG"/>
              <a:t>ВПО и ВГО</a:t>
            </a: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BA37178-2127-41DC-BFBB-F3299DFEC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253163"/>
            <a:ext cx="3457575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B657A8E-B6E4-48B4-9DED-4E5CEC3D1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7551C5BF-8532-46C3-8002-20D4A557563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2445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C307D5F-C35B-4BA5-8A7B-B507911B3F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CD5C2A5-00B8-4F81-8905-2938492FB8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FE025-D5EF-43BA-A1D2-614A8F906CD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1950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4313" y="228600"/>
            <a:ext cx="2122487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21665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43A8ECB-5CCD-49EC-A9FE-28D422F431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E2AE6D2-377C-4301-9AF9-B0DA66DDC2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C364B-B50A-4FBC-8033-116A6C3FF13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7838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>
            <a:extLst>
              <a:ext uri="{FF2B5EF4-FFF2-40B4-BE49-F238E27FC236}">
                <a16:creationId xmlns:a16="http://schemas.microsoft.com/office/drawing/2014/main" id="{0C898B98-A687-45D2-87DC-8B479B3CD61D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852B83E1-0022-4185-974B-C97256C22AA7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D370E6B-5FCE-4A39-9CD4-E6B6F4A0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bg-BG"/>
              <a:t>ВПО и ВГО</a:t>
            </a:r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18D42CA9-6B16-432B-A2D3-08991F1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1C74673D-7CB7-45DE-8AA4-5595AC94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825C5-AFCE-4F47-BBB2-AC0D8450720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7471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49F2-FAD3-45A0-ACF8-29048F95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DC17E6-F836-428A-8AAB-0937B63D12D1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98A4-9BB6-4DD7-92E2-9FAAD7D6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894C8-2D6F-4A62-9EED-EF394D33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3D464-3349-4DDC-AFE6-07961B79653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1139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A18A09C5-5826-49A9-A522-5D0C625B622A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8C63C28-BEDD-4F78-B855-D61B6249C462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7131178-1334-48F0-B461-2DF0C05C7ECB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6">
            <a:extLst>
              <a:ext uri="{FF2B5EF4-FFF2-40B4-BE49-F238E27FC236}">
                <a16:creationId xmlns:a16="http://schemas.microsoft.com/office/drawing/2014/main" id="{F03C306C-F16B-40AA-8466-899A2F7974FB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527643A-F3DB-4C24-AAA8-8EFE1228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9DD83A-4667-4A33-95F5-0FF5473253F1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FC5B1F-6FD8-452B-8A4A-647A77C1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8A5242-EB37-495F-99D5-063D84B8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18FD9-923F-4A9B-856D-D6577510A8C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43900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B7990-B6FA-42AC-988A-81D123A6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88652B-33B0-4D53-84C7-B044312AEA89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F1B89-619F-4CE1-B402-FBC966BB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443D5-E019-46A2-9C6F-A4B58548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99FD4-714C-4CDE-9A59-DEE01105011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7914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D7E34-12FC-4154-BC37-DCF87AD7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3A82D8-0BAA-453E-8C6A-0019AECD954C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80142-E030-49CE-BDBC-825867E6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E70D3-A373-4DFB-B16D-66BE98DB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99E8-8541-4068-BBA7-74678BF132F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71654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94300-6D9C-4CFC-A8D7-9194BA94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D61902-302A-4877-93FE-5279DAA7FE42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ED15-94DC-469C-B241-54CB7F69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EA504-159A-4251-974E-678966ED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99BF4-09D8-4CC7-B53C-2E2910957B2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5358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9107A1F-3ED7-4221-90F0-36F00359671C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2E436BF8-9D55-4580-A1AA-316A0CFE4187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1533E88-17B3-4043-B3CC-169652B1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4D7DC0-D4E3-4E30-B132-698ECF46249F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5447D75-7648-4968-831E-DA2943AA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EDF285E-F5FC-46CB-9004-235AE072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31C1D-F11D-4FDD-8300-05F385D45AA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4574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16246-107A-421E-8A13-46349CB1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E6DE83-8D4B-4795-951B-156A63E7DB58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34838-A602-4616-A584-B449C995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A1811-128F-4502-8D84-45493436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7BA6-3017-417B-9206-5B6132CADB9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61407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918F79C-A23E-4E5B-BA75-731D975B2A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1996369-FEB6-4F2B-BD85-83AFF6B4B1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023F8-372A-4AF7-B1D1-1285B12202C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967880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979F77CB-9610-4108-A5C7-EB28A83B6D24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13">
            <a:extLst>
              <a:ext uri="{FF2B5EF4-FFF2-40B4-BE49-F238E27FC236}">
                <a16:creationId xmlns:a16="http://schemas.microsoft.com/office/drawing/2014/main" id="{59B94335-E40F-47E2-B1AC-D6758DB53D9E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15">
            <a:extLst>
              <a:ext uri="{FF2B5EF4-FFF2-40B4-BE49-F238E27FC236}">
                <a16:creationId xmlns:a16="http://schemas.microsoft.com/office/drawing/2014/main" id="{003F80E7-B2A6-403F-88AE-99C0F871C918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307A190-87A6-414F-804A-96383B3B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B1888-D784-40D3-981C-5D7287EA89C7}" type="datetimeFigureOut">
              <a:rPr lang="en-US"/>
              <a:pPr>
                <a:defRPr/>
              </a:pPr>
              <a:t>2/15/2021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DCE1BAF-FE66-4DC0-BEEB-2F2D6C6D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557E66C-2EC3-49D2-B373-ADEEFDB6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DF567-67F2-4736-BA01-357B47385C7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61306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45BD1-FB36-470A-9710-AB2EF495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05EE0-FAE8-40AF-8F14-62902F9F3279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46503-5F33-4689-A3DC-546B0FB8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042A1-49D3-4FDD-ACEB-E63ED070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81BE8-3727-4592-8862-D9BD8F5CFDB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23645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04EAB-1282-44BE-8F98-1908F973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DF24A2-E542-44BE-9826-9532E9E74B35}" type="datetimeFigureOut">
              <a:rPr lang="en-US"/>
              <a:pPr>
                <a:defRPr/>
              </a:pPr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A899-C571-4D0E-8AA9-0E40B37F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2688B-9D96-4F5C-9C2B-7E6894C7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3C3D8-9522-4BDC-9CE1-7BE572733DC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77956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2850" y="1766888"/>
            <a:ext cx="3808413" cy="197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2850" y="3898900"/>
            <a:ext cx="3808413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88E9CC-31B5-4E33-89BA-AC9C7BDA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1337E3-A1CD-452A-A94C-C182969A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B11AC1-D8CD-4434-9489-A5769385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C98560-2B47-46BD-A8D2-8DDC32D3A3B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46123534"/>
      </p:ext>
    </p:extLst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4F3EC4F-3D6D-47E4-A5CE-9F337D41D8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36147A0-905E-46A6-88A5-6A934D65C1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130D2-FA59-4E24-BFDF-D9C01CDB5A6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0494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CB05514-4CB7-47AB-A8F7-935545BF34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AB22494-6F80-4F90-A290-5CCC79DB40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174F4-EBB5-4663-A28F-5C9D9499DE9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13170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4E0C8B1-C450-4EBD-B1A6-BB268248CF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249C9C6-8D62-434B-8458-B754958A6F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7ECD0-31D1-4DF2-87D0-EB90D950860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8291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1CB2C09-9AF8-4497-BE33-0B1926AAB2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E120916-A057-4FA9-8239-0D094291ED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4BA2C-9A8F-496A-A946-7E22A68D5E1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2500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6ADD346-6100-4B34-A9BB-18401AEB4F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6249693-13F3-4B10-B052-C27F7A9F7D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56F78-B351-4E4A-8127-9224AD19CD9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47381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B4D7979-33B7-4B58-92C8-CF492BCD2A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4FEA5D-18BC-4360-B3C8-B085B1585F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A6515-C1A2-4729-A968-959BD534AAB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921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091F40D-9FE1-486C-84AE-769313CBFB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5272E27-AC1B-4C9F-885D-CC5A994D97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51A57-3D21-45EF-9046-655B00A3259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850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FB0620F-1BAC-49F8-8FF8-945DCF96FBCF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0" name="AutoShape 3">
              <a:extLst>
                <a:ext uri="{FF2B5EF4-FFF2-40B4-BE49-F238E27FC236}">
                  <a16:creationId xmlns:a16="http://schemas.microsoft.com/office/drawing/2014/main" id="{96579B0E-615C-41C6-BCBF-E2329312D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bg-BG" altLang="bg-BG" sz="2400">
                <a:latin typeface="Times New Roman" pitchFamily="18" charset="0"/>
              </a:endParaRPr>
            </a:p>
          </p:txBody>
        </p:sp>
        <p:sp>
          <p:nvSpPr>
            <p:cNvPr id="1031" name="AutoShape 4">
              <a:extLst>
                <a:ext uri="{FF2B5EF4-FFF2-40B4-BE49-F238E27FC236}">
                  <a16:creationId xmlns:a16="http://schemas.microsoft.com/office/drawing/2014/main" id="{C2346B9F-F020-42FB-BFAA-C7C6F931CCD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3833 w 7000"/>
                <a:gd name="T3" fmla="*/ 0 h 1000"/>
                <a:gd name="T4" fmla="*/ 4129 w 7000"/>
                <a:gd name="T5" fmla="*/ 295 h 1000"/>
                <a:gd name="T6" fmla="*/ 3834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2" name="Line 5">
              <a:extLst>
                <a:ext uri="{FF2B5EF4-FFF2-40B4-BE49-F238E27FC236}">
                  <a16:creationId xmlns:a16="http://schemas.microsoft.com/office/drawing/2014/main" id="{E1A74880-A9F7-432B-9A8A-FFCE67BD5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F5112886-B396-42A7-9282-1F3735B28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7F3093DE-17CB-40E5-8762-2330795D1A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D28E2733-1B67-4197-B100-FDFBE6ABDD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39938539-EAE0-4E57-BC4A-8565617EE19D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6EA0C6E1-AFA9-4AFA-9CA2-0931C5801969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0A619-39E6-4674-939E-758BAB7096EB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1D259823-8D58-49FD-AAA2-A59A7E7D11FF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90F84A-5EDB-4431-B306-AF9C719339E0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43778DD-F825-4DAF-8545-5E1263AB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8">
            <a:extLst>
              <a:ext uri="{FF2B5EF4-FFF2-40B4-BE49-F238E27FC236}">
                <a16:creationId xmlns:a16="http://schemas.microsoft.com/office/drawing/2014/main" id="{6AD38A3C-5326-4B8D-9E35-49D3C46488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127EC994-A4AA-41A2-A106-33D4971FF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025EB908-3CEC-4357-A098-7805BCC39DCA}" type="datetimeFigureOut">
              <a:rPr lang="en-US"/>
              <a:pPr>
                <a:defRPr/>
              </a:pPr>
              <a:t>2/15/2021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5B0C41-C714-4AE3-AF05-9FDA1F236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7EDCA6C-D037-4082-AB11-DD4761C5C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E4891FB3-E47F-4A80-92C2-D7D98C1B474D}" type="slidenum">
              <a:rPr lang="en-US" altLang="bg-BG"/>
              <a:pPr/>
              <a:t>‹#›</a:t>
            </a:fld>
            <a:endParaRPr lang="en-US" altLang="bg-BG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A05C96-520A-453F-8509-96962F30D90A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0027986-FCA7-4AC4-A811-6776D43992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43063" y="500063"/>
            <a:ext cx="6661150" cy="17145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bg-BG" altLang="bg-BG" sz="36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ГРАЖДАНСКО-ВОЕННИТЕ ОТНОШЕНИЯ</a:t>
            </a:r>
            <a:endParaRPr lang="en-US" altLang="bg-BG" sz="36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5D31510-2061-4853-8937-4FE8518927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1563" y="2928938"/>
            <a:ext cx="7272337" cy="3671887"/>
          </a:xfrm>
        </p:spPr>
        <p:txBody>
          <a:bodyPr anchor="ctr">
            <a:normAutofit/>
          </a:bodyPr>
          <a:lstStyle/>
          <a:p>
            <a:pPr indent="104775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200" dirty="0"/>
              <a:t>	</a:t>
            </a:r>
            <a:r>
              <a:rPr lang="bg-BG" sz="2800" dirty="0">
                <a:solidFill>
                  <a:srgbClr val="FF0000"/>
                </a:solidFill>
              </a:rPr>
              <a:t>Учебни въпроси:</a:t>
            </a:r>
          </a:p>
          <a:p>
            <a:pPr marL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1. </a:t>
            </a:r>
            <a:r>
              <a:rPr lang="bg-BG" sz="2800" dirty="0">
                <a:solidFill>
                  <a:schemeClr val="tx1"/>
                </a:solidFill>
              </a:rPr>
              <a:t>Същност и съдържание на гражданско-военните отношения (ГВО).</a:t>
            </a:r>
          </a:p>
          <a:p>
            <a:pPr marL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II</a:t>
            </a:r>
            <a:r>
              <a:rPr lang="bg-BG" sz="2800" dirty="0">
                <a:solidFill>
                  <a:schemeClr val="tx1"/>
                </a:solidFill>
              </a:rPr>
              <a:t>. Гражданско-военното сътрудничество (</a:t>
            </a:r>
            <a:r>
              <a:rPr lang="en-US" sz="2800" dirty="0">
                <a:solidFill>
                  <a:schemeClr val="tx1"/>
                </a:solidFill>
              </a:rPr>
              <a:t>CIMIC</a:t>
            </a:r>
            <a:r>
              <a:rPr lang="bg-BG" sz="2800" dirty="0">
                <a:solidFill>
                  <a:schemeClr val="tx1"/>
                </a:solidFill>
              </a:rPr>
              <a:t>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bg-BG" sz="2800" dirty="0">
                <a:solidFill>
                  <a:schemeClr val="tx1"/>
                </a:solidFill>
              </a:rPr>
              <a:t>- неизменна част от ГВО.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11F8C0DF-69A8-4BA8-BA60-FFF4FDFF6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6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latin typeface="Arial" panose="020B0604020202020204" pitchFamily="34" charset="0"/>
            </a:endParaRPr>
          </a:p>
        </p:txBody>
      </p:sp>
      <p:pic>
        <p:nvPicPr>
          <p:cNvPr id="16389" name="Picture 6" descr="IMG_0692">
            <a:extLst>
              <a:ext uri="{FF2B5EF4-FFF2-40B4-BE49-F238E27FC236}">
                <a16:creationId xmlns:a16="http://schemas.microsoft.com/office/drawing/2014/main" id="{443F17BE-1EDD-447F-BF80-F6A06D00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857375"/>
            <a:ext cx="236378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FDDF39FA-E6D2-4FE3-A94C-60703AC8D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D0070648-6FF7-4435-A6CF-F079D801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AB890A-31C0-405B-8F8A-15F3E4341A0D}" type="slidenum">
              <a:rPr lang="en-US" altLang="bg-BG">
                <a:solidFill>
                  <a:srgbClr val="B5A788"/>
                </a:solidFill>
              </a:rPr>
              <a:pPr eaLnBrk="1" hangingPunct="1"/>
              <a:t>10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892028EF-C2E9-4373-B02D-7CC378A09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225550"/>
            <a:ext cx="75723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3333FF"/>
                </a:solidFill>
                <a:latin typeface="Arial" panose="020B0604020202020204" pitchFamily="34" charset="0"/>
              </a:rPr>
              <a:t>Гражданският контрол - ядро на ГВО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Гражданският контрол - върховенството на гражданската власт над въоръжените сили  и над органите за поддържане на конституционния и обществения ред.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Принципите и основните механизми на гражданският контрол са установени в Конституцията и в други устройствени закони.</a:t>
            </a:r>
            <a:endParaRPr lang="bg-BG" altLang="bg-BG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  <a:endParaRPr lang="en-US" altLang="bg-BG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9AD390D4-65EA-4333-AB58-2459495DC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92F21741-6694-4251-9318-71685960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D3DAA2-D9B7-4566-87BC-8A6FFCAE31C2}" type="slidenum">
              <a:rPr lang="en-US" altLang="bg-BG">
                <a:solidFill>
                  <a:srgbClr val="B5A788"/>
                </a:solidFill>
              </a:rPr>
              <a:pPr eaLnBrk="1" hangingPunct="1"/>
              <a:t>11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BA374C48-3BEC-4A9A-B8DC-2C4D2E4C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225550"/>
            <a:ext cx="75723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3333FF"/>
                </a:solidFill>
                <a:latin typeface="Arial" panose="020B0604020202020204" pitchFamily="34" charset="0"/>
              </a:rPr>
              <a:t>Гражданският контрол – принцип на ГВО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Приемането от страна на кадровите военнослужещи на ценностите, възприети от цивилните - основа на ГВО в демократичните страни.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Важна основа на тези отношения е и престижът на военната професия сред населението.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Системата за военно обучение и образование и лицето на армията в печата могат да го издигнат.</a:t>
            </a:r>
            <a:endParaRPr lang="en-US" altLang="bg-BG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  <a:endParaRPr lang="en-US" altLang="bg-BG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F73AEA27-C507-4C16-BC89-D58AEACD6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798C849-FBAF-4F25-A03B-839B6460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B577AB-1DC6-421D-9915-48BF0FBB7A8A}" type="slidenum">
              <a:rPr lang="en-US" altLang="bg-BG">
                <a:solidFill>
                  <a:srgbClr val="B5A788"/>
                </a:solidFill>
              </a:rPr>
              <a:pPr eaLnBrk="1" hangingPunct="1"/>
              <a:t>12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407996A4-1E2F-4CF2-9EF6-0A76C0FA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428750"/>
            <a:ext cx="7572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FF0000"/>
                </a:solidFill>
                <a:latin typeface="Arial" panose="020B0604020202020204" pitchFamily="34" charset="0"/>
              </a:rPr>
              <a:t>Интересът на гражданите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- да имат ефективна армия, на която могат да разчитат</a:t>
            </a:r>
            <a:r>
              <a:rPr lang="en-US" altLang="bg-BG" sz="2400">
                <a:latin typeface="Arial" panose="020B0604020202020204" pitchFamily="34" charset="0"/>
              </a:rPr>
              <a:t>;</a:t>
            </a:r>
            <a:r>
              <a:rPr lang="bg-BG" altLang="bg-BG" sz="2400">
                <a:latin typeface="Arial" panose="020B0604020202020204" pitchFamily="34" charset="0"/>
              </a:rPr>
              <a:t> </a:t>
            </a:r>
            <a:endParaRPr lang="en-US" altLang="bg-BG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- да контролират къде, как и за какво се изразходват парите, заделени за армията</a:t>
            </a:r>
            <a:r>
              <a:rPr lang="en-US" altLang="bg-BG" sz="2400">
                <a:latin typeface="Arial" panose="020B0604020202020204" pitchFamily="34" charset="0"/>
              </a:rPr>
              <a:t>.</a:t>
            </a:r>
            <a:endParaRPr lang="bg-BG" altLang="bg-BG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  <a:endParaRPr lang="en-US" altLang="bg-BG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  <a:endParaRPr lang="en-US" altLang="bg-BG" sz="2400">
              <a:latin typeface="Arial" panose="020B0604020202020204" pitchFamily="34" charset="0"/>
            </a:endParaRPr>
          </a:p>
        </p:txBody>
      </p:sp>
      <p:pic>
        <p:nvPicPr>
          <p:cNvPr id="27653" name="Picture 4" descr="16_2.jpg">
            <a:extLst>
              <a:ext uri="{FF2B5EF4-FFF2-40B4-BE49-F238E27FC236}">
                <a16:creationId xmlns:a16="http://schemas.microsoft.com/office/drawing/2014/main" id="{B2CF91AD-B47D-4830-88D2-FD1F1C54D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500563"/>
            <a:ext cx="66929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B90A8308-0AA1-4667-9394-7BEC17B6B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BB4D533-0727-4A4A-80EB-7B29A292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F991BE-6FC0-4510-A667-2709C6356AE0}" type="slidenum">
              <a:rPr lang="en-US" altLang="bg-BG">
                <a:solidFill>
                  <a:srgbClr val="B5A788"/>
                </a:solidFill>
              </a:rPr>
              <a:pPr eaLnBrk="1" hangingPunct="1"/>
              <a:t>13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133A0D02-F8B5-429E-B202-8D18687A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357313"/>
            <a:ext cx="7572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FF0000"/>
                </a:solidFill>
                <a:latin typeface="Arial" panose="020B0604020202020204" pitchFamily="34" charset="0"/>
              </a:rPr>
              <a:t>Интересът на военните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  <a:endParaRPr lang="en-US" altLang="bg-BG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- да съхранят своята специфичност и автономност;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- да имат възможности да бъдат и да се изявяват като професионалисти;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- да са част от високоефективна, модерна армия.</a:t>
            </a:r>
            <a:endParaRPr lang="en-US" altLang="bg-BG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  <a:endParaRPr lang="en-US" altLang="bg-BG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9DBEEB98-EA9F-4872-9C06-6FBCA1C3A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70BD312-9D9E-4DC1-A8F7-E4A61211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39960D-BC6C-4C9B-875D-E4E4B849E9C9}" type="slidenum">
              <a:rPr lang="en-US" altLang="bg-BG">
                <a:solidFill>
                  <a:srgbClr val="B5A788"/>
                </a:solidFill>
              </a:rPr>
              <a:pPr eaLnBrk="1" hangingPunct="1"/>
              <a:t>14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29700" name="Text Box 3">
            <a:extLst>
              <a:ext uri="{FF2B5EF4-FFF2-40B4-BE49-F238E27FC236}">
                <a16:creationId xmlns:a16="http://schemas.microsoft.com/office/drawing/2014/main" id="{A1FBBE7C-1B3F-44AB-83D4-22BD7047A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225550"/>
            <a:ext cx="75723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FF0000"/>
                </a:solidFill>
                <a:latin typeface="Arial" panose="020B0604020202020204" pitchFamily="34" charset="0"/>
              </a:rPr>
              <a:t>Споделена отговорност (СО)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  <a:endParaRPr lang="en-US" altLang="bg-BG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Прилагането на модела на СО в ГВО води: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Преодоляване на противоречията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Липса на конфликт между интересите на цивилните и военните в обществото.</a:t>
            </a:r>
            <a:endParaRPr lang="en-US" altLang="bg-BG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  <a:endParaRPr lang="en-US" altLang="bg-BG" sz="2400">
              <a:latin typeface="Arial" panose="020B0604020202020204" pitchFamily="34" charset="0"/>
            </a:endParaRPr>
          </a:p>
        </p:txBody>
      </p:sp>
      <p:pic>
        <p:nvPicPr>
          <p:cNvPr id="29701" name="Picture 4" descr="16_3.jpg">
            <a:extLst>
              <a:ext uri="{FF2B5EF4-FFF2-40B4-BE49-F238E27FC236}">
                <a16:creationId xmlns:a16="http://schemas.microsoft.com/office/drawing/2014/main" id="{257ADEC9-22E5-4D13-B10D-F7881573F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357688"/>
            <a:ext cx="2616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9751491F-058A-4535-AADD-8B5C97E2A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0000"/>
                </a:solidFill>
              </a:rPr>
              <a:t>1I</a:t>
            </a:r>
            <a:r>
              <a:rPr lang="bg-BG" sz="3000" b="1" dirty="0">
                <a:solidFill>
                  <a:srgbClr val="FF0000"/>
                </a:solidFill>
              </a:rPr>
              <a:t>.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bg-BG" sz="3000" dirty="0">
                <a:solidFill>
                  <a:srgbClr val="FF0000"/>
                </a:solidFill>
              </a:rPr>
              <a:t>Гражданско-военното сътрудничество (</a:t>
            </a:r>
            <a:r>
              <a:rPr lang="en-US" sz="3000" dirty="0">
                <a:solidFill>
                  <a:srgbClr val="FF0000"/>
                </a:solidFill>
              </a:rPr>
              <a:t>CIMIC</a:t>
            </a:r>
            <a:r>
              <a:rPr lang="bg-BG" sz="3000" dirty="0">
                <a:solidFill>
                  <a:srgbClr val="FF0000"/>
                </a:solidFill>
              </a:rPr>
              <a:t>)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bg-BG" sz="3000" dirty="0">
                <a:solidFill>
                  <a:srgbClr val="FF0000"/>
                </a:solidFill>
              </a:rPr>
              <a:t>неизменна част от ГВО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1E2589FF-323C-4B93-B372-022DE5B2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7937B1-CD00-4F6B-82FB-B6942CDE6E3F}" type="slidenum">
              <a:rPr lang="en-US" altLang="bg-BG">
                <a:solidFill>
                  <a:srgbClr val="B5A788"/>
                </a:solidFill>
              </a:rPr>
              <a:pPr eaLnBrk="1" hangingPunct="1"/>
              <a:t>15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80AA7778-FDF1-4086-83E8-C224BFDF3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1500188"/>
            <a:ext cx="4537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800" b="1" i="1">
                <a:solidFill>
                  <a:srgbClr val="FF0000"/>
                </a:solidFill>
                <a:latin typeface="Arial" panose="020B0604020202020204" pitchFamily="34" charset="0"/>
              </a:rPr>
              <a:t>ДЕФИНИЦИЯ ЗА CIMIC</a:t>
            </a: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69778416-18E2-45F4-A943-45084538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357438"/>
            <a:ext cx="77866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FF0000"/>
              </a:buClr>
              <a:buSzTx/>
              <a:buFontTx/>
              <a:buNone/>
            </a:pPr>
            <a:r>
              <a:rPr lang="bg-BG" altLang="bg-BG" sz="2000" b="1" i="1">
                <a:solidFill>
                  <a:srgbClr val="FF0000"/>
                </a:solidFill>
                <a:latin typeface="Arial" panose="020B0604020202020204" pitchFamily="34" charset="0"/>
              </a:rPr>
              <a:t>  	 </a:t>
            </a:r>
            <a:r>
              <a:rPr lang="bg-BG" altLang="bg-BG" sz="2000">
                <a:latin typeface="Arial" panose="020B0604020202020204" pitchFamily="34" charset="0"/>
              </a:rPr>
              <a:t>Дейностите по гражданско-военното сътрудничество (CIMIC) се изразява в сътрудничество между военното и цивилно ръководство в зоната на мисията за изпълнение на съвместни проекти, които са свързани с изпълнението на ключовите й задачи. </a:t>
            </a:r>
          </a:p>
        </p:txBody>
      </p:sp>
      <p:pic>
        <p:nvPicPr>
          <p:cNvPr id="30726" name="Picture 7" descr="images16">
            <a:extLst>
              <a:ext uri="{FF2B5EF4-FFF2-40B4-BE49-F238E27FC236}">
                <a16:creationId xmlns:a16="http://schemas.microsoft.com/office/drawing/2014/main" id="{44875A8E-D555-4B99-A96B-E66C3CBAF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743450"/>
            <a:ext cx="23764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images">
            <a:extLst>
              <a:ext uri="{FF2B5EF4-FFF2-40B4-BE49-F238E27FC236}">
                <a16:creationId xmlns:a16="http://schemas.microsoft.com/office/drawing/2014/main" id="{F827C568-B7E9-4161-9BFD-7A23C6FB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724400"/>
            <a:ext cx="2519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 descr="images5">
            <a:extLst>
              <a:ext uri="{FF2B5EF4-FFF2-40B4-BE49-F238E27FC236}">
                <a16:creationId xmlns:a16="http://schemas.microsoft.com/office/drawing/2014/main" id="{9B075E2F-425D-4AE4-BDBB-B7632EC63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654550"/>
            <a:ext cx="2274887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>
            <a:extLst>
              <a:ext uri="{FF2B5EF4-FFF2-40B4-BE49-F238E27FC236}">
                <a16:creationId xmlns:a16="http://schemas.microsoft.com/office/drawing/2014/main" id="{8CB2F924-4E98-49E3-8B3E-56486C7147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EED93B79-FD80-4C34-BEC0-79F5E032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7DD83F-0F0F-4F07-BBA9-378C8F92D4A8}" type="slidenum">
              <a:rPr lang="en-US" altLang="bg-BG">
                <a:solidFill>
                  <a:srgbClr val="B5A788"/>
                </a:solidFill>
              </a:rPr>
              <a:pPr eaLnBrk="1" hangingPunct="1"/>
              <a:t>16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AA2E4B25-4D8D-4706-B308-C2E2B01C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8688" y="1428750"/>
            <a:ext cx="7921625" cy="3071813"/>
          </a:xfrm>
        </p:spPr>
        <p:txBody>
          <a:bodyPr>
            <a:normAutofit fontScale="85000" lnSpcReduction="20000"/>
          </a:bodyPr>
          <a:lstStyle/>
          <a:p>
            <a:pPr marL="36576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3300" dirty="0">
                <a:solidFill>
                  <a:srgbClr val="FF0000"/>
                </a:solidFill>
              </a:rPr>
              <a:t>Цел на</a:t>
            </a:r>
            <a:r>
              <a:rPr lang="en-US" sz="3300" dirty="0">
                <a:solidFill>
                  <a:srgbClr val="FF0000"/>
                </a:solidFill>
              </a:rPr>
              <a:t> CIMIC</a:t>
            </a:r>
            <a:endParaRPr lang="bg-BG" sz="3300" dirty="0">
              <a:solidFill>
                <a:srgbClr val="FF0000"/>
              </a:solidFill>
            </a:endParaRPr>
          </a:p>
          <a:p>
            <a:pPr marL="36576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6576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dirty="0"/>
              <a:t>	Осигуряване поддръжка на командирите от всички степени при изпълнение на техните задачи.</a:t>
            </a:r>
          </a:p>
          <a:p>
            <a:pPr marL="36576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bg-BG" dirty="0"/>
              <a:t>	Отговорност за организацията и ръководството на дейностите по </a:t>
            </a:r>
            <a:r>
              <a:rPr lang="en-US" dirty="0">
                <a:solidFill>
                  <a:srgbClr val="FF0000"/>
                </a:solidFill>
              </a:rPr>
              <a:t>CIMIC</a:t>
            </a:r>
            <a:r>
              <a:rPr lang="en-US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g-BG" dirty="0"/>
              <a:t>носи командирът на военното формирование.</a:t>
            </a:r>
          </a:p>
        </p:txBody>
      </p:sp>
      <p:pic>
        <p:nvPicPr>
          <p:cNvPr id="31749" name="Picture 6" descr="big8472.jpg">
            <a:extLst>
              <a:ext uri="{FF2B5EF4-FFF2-40B4-BE49-F238E27FC236}">
                <a16:creationId xmlns:a16="http://schemas.microsoft.com/office/drawing/2014/main" id="{6FDCFF23-796F-4371-8E5C-B412FD374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857750"/>
            <a:ext cx="29876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A69CAE3-0F8B-4A34-9A6F-71609283E16E}"/>
              </a:ext>
            </a:extLst>
          </p:cNvPr>
          <p:cNvSpPr txBox="1">
            <a:spLocks noChangeArrowheads="1"/>
          </p:cNvSpPr>
          <p:nvPr/>
        </p:nvSpPr>
        <p:spPr>
          <a:xfrm>
            <a:off x="1000125" y="228600"/>
            <a:ext cx="7532688" cy="914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1I</a:t>
            </a:r>
            <a:r>
              <a:rPr lang="bg-BG" sz="30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bg-BG" sz="30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Гражданско-военното сътрудничество (</a:t>
            </a:r>
            <a:r>
              <a:rPr lang="en-US" sz="30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CIMIC</a:t>
            </a:r>
            <a:r>
              <a:rPr lang="bg-BG" sz="30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en-US" sz="30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bg-BG" sz="30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неизменна част от ГВО</a:t>
            </a:r>
            <a:endParaRPr lang="en-US" sz="30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E84E3C4A-8B6F-4E8E-B006-C507C96A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F79B4F-C8B5-4D87-AF6A-E55B22CCC934}" type="slidenum">
              <a:rPr lang="en-US" altLang="bg-BG">
                <a:solidFill>
                  <a:srgbClr val="B5A788"/>
                </a:solidFill>
              </a:rPr>
              <a:pPr eaLnBrk="1" hangingPunct="1"/>
              <a:t>17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EFF5B7FA-85A6-44B5-939F-D5A1FA458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613727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3800" dirty="0">
                <a:solidFill>
                  <a:srgbClr val="FF0000"/>
                </a:solidFill>
              </a:rPr>
              <a:t>Планиране,</a:t>
            </a:r>
            <a:r>
              <a:rPr lang="bg-BG" sz="4000" dirty="0">
                <a:solidFill>
                  <a:srgbClr val="FF0000"/>
                </a:solidFill>
              </a:rPr>
              <a:t> организиране и провеждане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921F1B7C-D340-4BE9-9661-AE3110CB7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563" y="1484313"/>
            <a:ext cx="8072437" cy="4608512"/>
          </a:xfrm>
        </p:spPr>
        <p:txBody>
          <a:bodyPr>
            <a:normAutofit/>
          </a:bodyPr>
          <a:lstStyle/>
          <a:p>
            <a:pPr marL="36576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CIMIC </a:t>
            </a:r>
            <a:r>
              <a:rPr lang="bg-BG" sz="2800" dirty="0"/>
              <a:t>се планира, организира и провежда, съобразно: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 </a:t>
            </a:r>
            <a:r>
              <a:rPr lang="bg-BG" sz="2800" dirty="0"/>
              <a:t>социалните, политическите, културните, религиозните, икономическите, хуманитарните фактори и околната среда;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dirty="0"/>
              <a:t>присъствието на международни, национални и неправителствени организации, техните цели, методи и перспективи, които следва да се съгласуват с тези на Българската армия или на конкретно нейно формирование.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B9E064AD-1666-4D45-B93E-4B4CEB11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6E74AF-6C60-42C0-B71B-05230540EF94}" type="slidenum">
              <a:rPr lang="en-US" altLang="bg-BG">
                <a:solidFill>
                  <a:srgbClr val="B5A788"/>
                </a:solidFill>
              </a:rPr>
              <a:pPr eaLnBrk="1" hangingPunct="1"/>
              <a:t>18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D5AC1C84-40C0-4F58-A3A3-A7C2C88C2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600" dirty="0">
                <a:solidFill>
                  <a:srgbClr val="FF0000"/>
                </a:solidFill>
              </a:rPr>
              <a:t>Непосредствената цел на </a:t>
            </a:r>
            <a:r>
              <a:rPr lang="en-US" sz="3600" dirty="0">
                <a:solidFill>
                  <a:srgbClr val="FF0000"/>
                </a:solidFill>
              </a:rPr>
              <a:t>CIMIC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030DFDF9-6D23-4827-88A9-CBC83EA99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563" y="1484313"/>
            <a:ext cx="7929562" cy="4608512"/>
          </a:xfrm>
        </p:spPr>
        <p:txBody>
          <a:bodyPr>
            <a:normAutofit/>
          </a:bodyPr>
          <a:lstStyle/>
          <a:p>
            <a:pPr marL="36576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bg-BG" dirty="0"/>
              <a:t>Установяване и поддържане на сътрудничество на командирите в района  за изпълнение на мисията с:</a:t>
            </a:r>
          </a:p>
          <a:p>
            <a:pPr marL="365760" indent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bg-BG" dirty="0"/>
              <a:t> гражданските власти;</a:t>
            </a:r>
          </a:p>
          <a:p>
            <a:pPr marL="365760" indent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bg-BG" dirty="0"/>
              <a:t> НПО и агенции;</a:t>
            </a:r>
          </a:p>
          <a:p>
            <a:pPr marL="365760" indent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bg-BG" dirty="0"/>
              <a:t> местното население.</a:t>
            </a:r>
            <a:endParaRPr lang="bg-BG" sz="2800" dirty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sz="2800" dirty="0"/>
          </a:p>
        </p:txBody>
      </p:sp>
      <p:pic>
        <p:nvPicPr>
          <p:cNvPr id="33797" name="Picture 6" descr="PICT008604122012.JPG">
            <a:extLst>
              <a:ext uri="{FF2B5EF4-FFF2-40B4-BE49-F238E27FC236}">
                <a16:creationId xmlns:a16="http://schemas.microsoft.com/office/drawing/2014/main" id="{87330E7B-CA2A-4354-96E1-20D7B885D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500563"/>
            <a:ext cx="31226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CD3B5C50-98DC-411D-8AFD-1E631AC3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2EACC0-35F8-465D-8536-22CEBCCF050F}" type="slidenum">
              <a:rPr lang="en-US" altLang="bg-BG">
                <a:solidFill>
                  <a:srgbClr val="B5A788"/>
                </a:solidFill>
              </a:rPr>
              <a:pPr eaLnBrk="1" hangingPunct="1"/>
              <a:t>19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FC6FE048-7824-4C0B-8997-EAF9FA23C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0188" y="274638"/>
            <a:ext cx="62150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000" dirty="0">
                <a:solidFill>
                  <a:srgbClr val="FF0000"/>
                </a:solidFill>
              </a:rPr>
              <a:t>Дългосрочната цел на </a:t>
            </a:r>
            <a:r>
              <a:rPr lang="en-US" sz="4000" dirty="0">
                <a:solidFill>
                  <a:srgbClr val="FF0000"/>
                </a:solidFill>
              </a:rPr>
              <a:t>CIMIC</a:t>
            </a:r>
            <a:endParaRPr lang="en-US" sz="3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F5643D3-052A-4619-91BF-FB9A9D993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563" y="1857375"/>
            <a:ext cx="7572375" cy="3168650"/>
          </a:xfrm>
        </p:spPr>
        <p:txBody>
          <a:bodyPr/>
          <a:lstStyle/>
          <a:p>
            <a:pPr indent="0" algn="just" eaLnBrk="1" hangingPunct="1">
              <a:buFont typeface="Wingdings" panose="05000000000000000000" pitchFamily="2" charset="2"/>
              <a:buNone/>
            </a:pPr>
            <a:r>
              <a:rPr lang="bg-BG" altLang="bg-BG"/>
              <a:t>Съдействие за създаване и поддържане на условия, които да позволят на Българската армия или на нейни формирования да постигнат целите на операцията.</a:t>
            </a:r>
          </a:p>
        </p:txBody>
      </p:sp>
      <p:pic>
        <p:nvPicPr>
          <p:cNvPr id="8" name="Картина 8" descr="imagedds.jpg">
            <a:extLst>
              <a:ext uri="{FF2B5EF4-FFF2-40B4-BE49-F238E27FC236}">
                <a16:creationId xmlns:a16="http://schemas.microsoft.com/office/drawing/2014/main" id="{5C19821D-9BF4-45D8-AD60-26F5260057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286256"/>
            <a:ext cx="4429156" cy="2368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43A1D2F0-C2F0-47C5-B568-052AA2721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DFC55C84-83B6-492D-8C37-D05BE6D5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C47185-91B4-49E4-BDA5-D45AA5EDC8D8}" type="slidenum">
              <a:rPr lang="en-US" altLang="bg-BG">
                <a:solidFill>
                  <a:srgbClr val="B5A788"/>
                </a:solidFill>
              </a:rPr>
              <a:pPr eaLnBrk="1" hangingPunct="1"/>
              <a:t>2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590D013C-DF43-4DBB-9737-7A3EA90AC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857375"/>
            <a:ext cx="7572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FF0000"/>
                </a:solidFill>
                <a:latin typeface="Arial" panose="020B0604020202020204" pitchFamily="34" charset="0"/>
              </a:rPr>
              <a:t>ОПРЕДЕЛЕНИЕ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Под термина “Гражданско-военни отношения (ГВО)” се разбират отношенията между </a:t>
            </a:r>
            <a:r>
              <a:rPr lang="bg-BG" altLang="bg-BG" sz="2400">
                <a:solidFill>
                  <a:srgbClr val="008000"/>
                </a:solidFill>
                <a:latin typeface="Arial" panose="020B0604020202020204" pitchFamily="34" charset="0"/>
              </a:rPr>
              <a:t>въоръжените сили и военнослужащите </a:t>
            </a:r>
            <a:r>
              <a:rPr lang="bg-BG" altLang="bg-BG" sz="2400">
                <a:latin typeface="Arial" panose="020B0604020202020204" pitchFamily="34" charset="0"/>
              </a:rPr>
              <a:t>от една страна и </a:t>
            </a:r>
            <a:r>
              <a:rPr lang="bg-BG" altLang="bg-BG" sz="2400">
                <a:solidFill>
                  <a:srgbClr val="3333FF"/>
                </a:solidFill>
                <a:latin typeface="Arial" panose="020B0604020202020204" pitchFamily="34" charset="0"/>
              </a:rPr>
              <a:t>невоенния, цивилния свят </a:t>
            </a:r>
            <a:r>
              <a:rPr lang="bg-BG" altLang="bg-BG" sz="2400">
                <a:latin typeface="Arial" panose="020B0604020202020204" pitchFamily="34" charset="0"/>
              </a:rPr>
              <a:t>от друга. </a:t>
            </a:r>
            <a:endParaRPr lang="en-US" altLang="bg-BG" sz="2400">
              <a:latin typeface="Arial" panose="020B0604020202020204" pitchFamily="34" charset="0"/>
            </a:endParaRPr>
          </a:p>
        </p:txBody>
      </p:sp>
      <p:pic>
        <p:nvPicPr>
          <p:cNvPr id="17413" name="Picture 7">
            <a:extLst>
              <a:ext uri="{FF2B5EF4-FFF2-40B4-BE49-F238E27FC236}">
                <a16:creationId xmlns:a16="http://schemas.microsoft.com/office/drawing/2014/main" id="{74E392F3-4BC3-4FC4-BA76-623BB9E90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143500"/>
            <a:ext cx="21605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8D913CCE-82A8-448A-A1FE-4FD2F103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8BD84D-F409-49E2-BB2C-46B7DECAB926}" type="slidenum">
              <a:rPr lang="en-US" altLang="bg-BG">
                <a:solidFill>
                  <a:srgbClr val="B5A788"/>
                </a:solidFill>
              </a:rPr>
              <a:pPr eaLnBrk="1" hangingPunct="1"/>
              <a:t>20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71FFCF99-BDE5-4B58-99E1-6E9E7A25C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556577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000" dirty="0">
                <a:solidFill>
                  <a:srgbClr val="FF0000"/>
                </a:solidFill>
              </a:rPr>
              <a:t>Функции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bg-BG" sz="4000" dirty="0">
                <a:solidFill>
                  <a:srgbClr val="FF0000"/>
                </a:solidFill>
              </a:rPr>
              <a:t>на </a:t>
            </a:r>
            <a:r>
              <a:rPr lang="en-US" sz="4000" dirty="0">
                <a:solidFill>
                  <a:srgbClr val="FF0000"/>
                </a:solidFill>
              </a:rPr>
              <a:t>CIMIC</a:t>
            </a:r>
            <a:r>
              <a:rPr lang="bg-BG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00550BF-74B1-4C09-B3D0-B2E9CCAA2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500188"/>
            <a:ext cx="7704138" cy="316865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endParaRPr lang="bg-BG" altLang="bg-BG" sz="2800" b="1"/>
          </a:p>
          <a:p>
            <a:pPr algn="just" eaLnBrk="1" hangingPunct="1"/>
            <a:r>
              <a:rPr lang="bg-BG" altLang="bg-BG" sz="2800" b="1"/>
              <a:t> Поддръжка на гражданската среда.</a:t>
            </a:r>
          </a:p>
          <a:p>
            <a:pPr algn="just" eaLnBrk="1" hangingPunct="1"/>
            <a:r>
              <a:rPr lang="en-US" altLang="bg-BG" sz="2800"/>
              <a:t> </a:t>
            </a:r>
            <a:r>
              <a:rPr lang="bg-BG" altLang="bg-BG" sz="2800" b="1"/>
              <a:t>Поддръжка на войските.</a:t>
            </a:r>
            <a:endParaRPr lang="bg-BG" altLang="bg-BG" sz="2800"/>
          </a:p>
        </p:txBody>
      </p:sp>
      <p:pic>
        <p:nvPicPr>
          <p:cNvPr id="35845" name="Picture 5" descr="10-08-06a">
            <a:extLst>
              <a:ext uri="{FF2B5EF4-FFF2-40B4-BE49-F238E27FC236}">
                <a16:creationId xmlns:a16="http://schemas.microsoft.com/office/drawing/2014/main" id="{C43E9618-D7BC-4ABC-BB31-85B162E0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73367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13-05-13b">
            <a:extLst>
              <a:ext uri="{FF2B5EF4-FFF2-40B4-BE49-F238E27FC236}">
                <a16:creationId xmlns:a16="http://schemas.microsoft.com/office/drawing/2014/main" id="{8F43739D-417E-4660-9121-4AA2F9BA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97300"/>
            <a:ext cx="26638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isaf1">
            <a:extLst>
              <a:ext uri="{FF2B5EF4-FFF2-40B4-BE49-F238E27FC236}">
                <a16:creationId xmlns:a16="http://schemas.microsoft.com/office/drawing/2014/main" id="{EB297F77-D88F-40A5-849D-7328D2548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13163"/>
            <a:ext cx="24479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711BA82A-652A-42DB-AF97-78C916C5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D6B0A1-A03F-4231-98AE-52D7C30D0744}" type="slidenum">
              <a:rPr lang="en-US" altLang="bg-BG">
                <a:solidFill>
                  <a:srgbClr val="B5A788"/>
                </a:solidFill>
              </a:rPr>
              <a:pPr eaLnBrk="1" hangingPunct="1"/>
              <a:t>21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5B1B1297-81B1-4873-B053-B55744A87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082675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bg-BG" sz="4000" b="1" dirty="0">
                <a:solidFill>
                  <a:srgbClr val="FF0000"/>
                </a:solidFill>
              </a:rPr>
              <a:t>Изисквания към материализацията на принципите на </a:t>
            </a:r>
            <a:r>
              <a:rPr lang="en-US" sz="4000" b="1" dirty="0">
                <a:solidFill>
                  <a:srgbClr val="FF0000"/>
                </a:solidFill>
              </a:rPr>
              <a:t>CIMIC</a:t>
            </a:r>
            <a:endParaRPr lang="bg-BG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240B47E5-BF12-4D19-9FA4-492BFE3E9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0125" y="2286000"/>
            <a:ext cx="4786313" cy="4321175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/>
              <a:t>Законите на страната; 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/>
              <a:t>Общи хуманни ценности;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/>
              <a:t>Уважение към културата;</a:t>
            </a:r>
            <a:r>
              <a:rPr lang="en-US" sz="2800" dirty="0"/>
              <a:t> </a:t>
            </a:r>
            <a:endParaRPr lang="bg-BG" sz="2800" b="1" dirty="0"/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/>
              <a:t> Общи цели на взаимодействието;</a:t>
            </a:r>
          </a:p>
          <a:p>
            <a:pPr marL="365760" indent="-283464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 </a:t>
            </a:r>
            <a:r>
              <a:rPr lang="bg-BG" sz="2800" b="1" dirty="0"/>
              <a:t>Споделена отговорност;</a:t>
            </a:r>
            <a:r>
              <a:rPr lang="en-US" sz="2800" dirty="0"/>
              <a:t> </a:t>
            </a:r>
            <a:endParaRPr lang="bg-BG" sz="2800" dirty="0"/>
          </a:p>
          <a:p>
            <a:pPr marL="365760" indent="-283464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/>
              <a:t> Консенсус при вземане на решенията;</a:t>
            </a:r>
            <a:r>
              <a:rPr lang="en-US" sz="2800" dirty="0"/>
              <a:t> </a:t>
            </a:r>
            <a:endParaRPr lang="bg-BG" sz="2800" dirty="0"/>
          </a:p>
          <a:p>
            <a:pPr marL="365760" indent="-283464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/>
              <a:t> Прозрачност;</a:t>
            </a:r>
            <a:r>
              <a:rPr lang="en-US" sz="2800" dirty="0"/>
              <a:t> </a:t>
            </a:r>
            <a:endParaRPr lang="bg-BG" sz="2800" dirty="0"/>
          </a:p>
          <a:p>
            <a:pPr marL="365760" indent="-283464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bg-BG" sz="2800" b="1" dirty="0"/>
              <a:t> Комуникация.</a:t>
            </a:r>
            <a:endParaRPr lang="bg-BG" sz="2800" dirty="0"/>
          </a:p>
        </p:txBody>
      </p:sp>
      <p:pic>
        <p:nvPicPr>
          <p:cNvPr id="36869" name="Picture 4" descr="10-04-02b">
            <a:extLst>
              <a:ext uri="{FF2B5EF4-FFF2-40B4-BE49-F238E27FC236}">
                <a16:creationId xmlns:a16="http://schemas.microsoft.com/office/drawing/2014/main" id="{6CC53776-CDDD-4CD9-9629-47A70B92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68463"/>
            <a:ext cx="26654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CIMIC%203">
            <a:extLst>
              <a:ext uri="{FF2B5EF4-FFF2-40B4-BE49-F238E27FC236}">
                <a16:creationId xmlns:a16="http://schemas.microsoft.com/office/drawing/2014/main" id="{9DBBCBE6-3959-478A-8A8F-C41A069E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78238"/>
            <a:ext cx="259238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9">
            <a:extLst>
              <a:ext uri="{FF2B5EF4-FFF2-40B4-BE49-F238E27FC236}">
                <a16:creationId xmlns:a16="http://schemas.microsoft.com/office/drawing/2014/main" id="{185A7E44-3E06-4407-A067-9416AEB80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643063"/>
            <a:ext cx="387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 b="1">
                <a:solidFill>
                  <a:srgbClr val="3333FF"/>
                </a:solidFill>
                <a:latin typeface="Arial" panose="020B0604020202020204" pitchFamily="34" charset="0"/>
              </a:rPr>
              <a:t>да се съобразяват със:</a:t>
            </a:r>
            <a:r>
              <a:rPr lang="en-US" altLang="bg-BG" sz="2400" b="1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bg-BG" altLang="bg-BG" sz="24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0288FAF3-E009-4175-99AF-CB59D9C8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29E933-79AC-4AD9-A7C7-8E83533C1776}" type="slidenum">
              <a:rPr lang="en-US" altLang="bg-BG">
                <a:solidFill>
                  <a:srgbClr val="B5A788"/>
                </a:solidFill>
              </a:rPr>
              <a:pPr eaLnBrk="1" hangingPunct="1"/>
              <a:t>22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E8F76146-EA33-4A26-89C5-825779F4C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563" y="274638"/>
            <a:ext cx="5286375" cy="1939925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bg-BG" sz="3200" b="1" dirty="0">
                <a:solidFill>
                  <a:srgbClr val="FF0000"/>
                </a:solidFill>
              </a:rPr>
              <a:t>Общи задачи на органите </a:t>
            </a:r>
            <a:br>
              <a:rPr lang="bg-BG" sz="3200" b="1" dirty="0">
                <a:solidFill>
                  <a:srgbClr val="FF0000"/>
                </a:solidFill>
              </a:rPr>
            </a:br>
            <a:r>
              <a:rPr lang="bg-BG" sz="3200" b="1" dirty="0">
                <a:solidFill>
                  <a:srgbClr val="FF0000"/>
                </a:solidFill>
              </a:rPr>
              <a:t>и силите,  участващи в </a:t>
            </a:r>
            <a:r>
              <a:rPr lang="en-US" sz="3200" b="1" dirty="0">
                <a:solidFill>
                  <a:srgbClr val="FF0000"/>
                </a:solidFill>
              </a:rPr>
              <a:t>CIMIC</a:t>
            </a:r>
            <a:r>
              <a:rPr lang="bg-BG" sz="3200" b="1" dirty="0">
                <a:solidFill>
                  <a:schemeClr val="tx2">
                    <a:satMod val="130000"/>
                  </a:schemeClr>
                </a:solidFill>
              </a:rPr>
              <a:t>: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3EB6C28-39CE-441F-ABF2-7F2147C6A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3000375"/>
            <a:ext cx="7858125" cy="3214688"/>
          </a:xfrm>
        </p:spPr>
        <p:txBody>
          <a:bodyPr/>
          <a:lstStyle/>
          <a:p>
            <a:pPr indent="0" algn="just" eaLnBrk="1" hangingPunct="1"/>
            <a:r>
              <a:rPr lang="bg-BG" altLang="bg-BG" sz="2800" b="1"/>
              <a:t> В мирно време: обучение и практическа подготовка, оказване на помощ при природни бедствия и аварии;</a:t>
            </a:r>
            <a:r>
              <a:rPr lang="en-US" altLang="bg-BG" sz="2800" b="1"/>
              <a:t> </a:t>
            </a:r>
            <a:r>
              <a:rPr lang="bg-BG" altLang="bg-BG" sz="2800" b="1"/>
              <a:t> </a:t>
            </a:r>
          </a:p>
          <a:p>
            <a:pPr indent="0" algn="just" eaLnBrk="1" hangingPunct="1"/>
            <a:r>
              <a:rPr lang="bg-BG" altLang="bg-BG" sz="2800" b="1"/>
              <a:t> В операции в отговор на криза – управление на гражданското население и ресурсите, координиране на военната помощ, поддръжка на провежданите операции.</a:t>
            </a:r>
          </a:p>
        </p:txBody>
      </p:sp>
      <p:pic>
        <p:nvPicPr>
          <p:cNvPr id="37893" name="Picture 16">
            <a:extLst>
              <a:ext uri="{FF2B5EF4-FFF2-40B4-BE49-F238E27FC236}">
                <a16:creationId xmlns:a16="http://schemas.microsoft.com/office/drawing/2014/main" id="{5489AC66-C3E8-4A35-8994-CFD81D34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14313"/>
            <a:ext cx="25003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EEA038FD-B4AD-4920-BAB3-31024B8F5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86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3200" dirty="0">
                <a:solidFill>
                  <a:srgbClr val="FF0000"/>
                </a:solidFill>
              </a:rPr>
              <a:t>Българският опит на структурите на </a:t>
            </a:r>
            <a:r>
              <a:rPr lang="en-US" sz="3200" b="1" dirty="0">
                <a:solidFill>
                  <a:srgbClr val="FF0000"/>
                </a:solidFill>
              </a:rPr>
              <a:t>CIMIC</a:t>
            </a:r>
            <a:endParaRPr lang="bg-BG" sz="3200" dirty="0">
              <a:solidFill>
                <a:srgbClr val="FF0000"/>
              </a:solidFill>
            </a:endParaRPr>
          </a:p>
        </p:txBody>
      </p:sp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03ACBCA7-4F38-448C-9B2D-35D2AC8F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3075B8-549A-4856-A945-688DA337E714}" type="slidenum">
              <a:rPr lang="en-US" altLang="bg-BG">
                <a:solidFill>
                  <a:srgbClr val="B5A788"/>
                </a:solidFill>
              </a:rPr>
              <a:pPr eaLnBrk="1" hangingPunct="1"/>
              <a:t>23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932F73F7-798E-4B4E-B560-B832AB546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214438"/>
            <a:ext cx="7816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3333FF"/>
                </a:solidFill>
                <a:latin typeface="Arial" panose="020B0604020202020204" pitchFamily="34" charset="0"/>
              </a:rPr>
              <a:t>Мироопазващи мисии и операции в: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Западната част на Балканите.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Ирак.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Афганистан.</a:t>
            </a:r>
          </a:p>
        </p:txBody>
      </p:sp>
      <p:pic>
        <p:nvPicPr>
          <p:cNvPr id="38917" name="Picture 2" descr="E:\DOCUMENTS\NVU\Dokumenti\Drugi\CIMIC\Iraq_CIMIC\proekt\031118\PB188680.JPG">
            <a:extLst>
              <a:ext uri="{FF2B5EF4-FFF2-40B4-BE49-F238E27FC236}">
                <a16:creationId xmlns:a16="http://schemas.microsoft.com/office/drawing/2014/main" id="{A097A29F-E8F1-473D-A97A-33EE1FAF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5" b="24655"/>
          <a:stretch>
            <a:fillRect/>
          </a:stretch>
        </p:blipFill>
        <p:spPr bwMode="auto">
          <a:xfrm>
            <a:off x="2500313" y="3000375"/>
            <a:ext cx="478631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7">
            <a:extLst>
              <a:ext uri="{FF2B5EF4-FFF2-40B4-BE49-F238E27FC236}">
                <a16:creationId xmlns:a16="http://schemas.microsoft.com/office/drawing/2014/main" id="{B677C33D-DF22-4EFA-A192-E0824AB47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6072188"/>
            <a:ext cx="6872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latin typeface="Arial" panose="020B0604020202020204" pitchFamily="34" charset="0"/>
              </a:rPr>
              <a:t>Ирак, българските миротворци и ремонта на училище Ал Хор.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G_0712">
            <a:extLst>
              <a:ext uri="{FF2B5EF4-FFF2-40B4-BE49-F238E27FC236}">
                <a16:creationId xmlns:a16="http://schemas.microsoft.com/office/drawing/2014/main" id="{DC144E0B-EF3B-4B2A-9E7B-FDFABC8D49A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4545013"/>
            <a:ext cx="3048000" cy="2160587"/>
          </a:xfrm>
          <a:noFill/>
        </p:spPr>
      </p:pic>
      <p:pic>
        <p:nvPicPr>
          <p:cNvPr id="39939" name="Picture 3" descr="IMG_0708">
            <a:extLst>
              <a:ext uri="{FF2B5EF4-FFF2-40B4-BE49-F238E27FC236}">
                <a16:creationId xmlns:a16="http://schemas.microsoft.com/office/drawing/2014/main" id="{6D2C80F3-039E-4DF1-8890-EB47F818DAC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3563" y="2143125"/>
            <a:ext cx="2743200" cy="2098675"/>
          </a:xfrm>
          <a:noFill/>
        </p:spPr>
      </p:pic>
      <p:pic>
        <p:nvPicPr>
          <p:cNvPr id="39940" name="Picture 4" descr="IMG_0713">
            <a:extLst>
              <a:ext uri="{FF2B5EF4-FFF2-40B4-BE49-F238E27FC236}">
                <a16:creationId xmlns:a16="http://schemas.microsoft.com/office/drawing/2014/main" id="{712B1E6B-3097-4CAA-8B4F-CBD3D37A472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2214563"/>
            <a:ext cx="2595563" cy="2057400"/>
          </a:xfrm>
          <a:noFill/>
        </p:spPr>
      </p:pic>
      <p:sp>
        <p:nvSpPr>
          <p:cNvPr id="49157" name="Text Box 5">
            <a:extLst>
              <a:ext uri="{FF2B5EF4-FFF2-40B4-BE49-F238E27FC236}">
                <a16:creationId xmlns:a16="http://schemas.microsoft.com/office/drawing/2014/main" id="{77ACF4B7-F593-4086-B1FC-C515C8A2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9088"/>
            <a:ext cx="7213600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b="1" dirty="0">
                <a:solidFill>
                  <a:srgbClr val="FF0000"/>
                </a:solidFill>
                <a:latin typeface="Arial" charset="0"/>
                <a:cs typeface="Arial" charset="0"/>
              </a:rPr>
              <a:t>Училище “АЛ ХОР” – провинция КАРБАЛА - Ирак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24C639FA-18A4-429F-BE7E-3AFA3D184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857250"/>
            <a:ext cx="538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1800">
                <a:latin typeface="Arial" panose="020B0604020202020204" pitchFamily="34" charset="0"/>
              </a:rPr>
              <a:t>2004 г. - ОТКРИВАНЕ НА УЧЕБНАТА ГОДИНА</a:t>
            </a:r>
            <a:endParaRPr lang="en-US" altLang="bg-BG" sz="1800">
              <a:latin typeface="Arial" panose="020B0604020202020204" pitchFamily="34" charset="0"/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78F1F879-0801-4332-9470-B1149F876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785938"/>
            <a:ext cx="386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1400" b="1">
                <a:latin typeface="Arial" panose="020B0604020202020204" pitchFamily="34" charset="0"/>
              </a:rPr>
              <a:t>С контрактора и члена от управителния съвет на община АЛ ХОР</a:t>
            </a:r>
            <a:endParaRPr lang="en-US" altLang="bg-BG" sz="1400" b="1">
              <a:latin typeface="Arial" panose="020B0604020202020204" pitchFamily="34" charset="0"/>
            </a:endParaRP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5D6CC08E-4BA6-4C0C-B2BB-98F0DE66F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785938"/>
            <a:ext cx="386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1400" b="1">
                <a:latin typeface="Arial" panose="020B0604020202020204" pitchFamily="34" charset="0"/>
              </a:rPr>
              <a:t>Български офицер с официалните гости</a:t>
            </a:r>
            <a:endParaRPr lang="en-US" altLang="bg-BG" sz="1400" b="1">
              <a:latin typeface="Arial" panose="020B0604020202020204" pitchFamily="34" charset="0"/>
            </a:endParaRP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58F52D13-3338-4E23-8753-AEE0D40A8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4267200"/>
            <a:ext cx="386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1400" b="1">
                <a:latin typeface="Arial" panose="020B0604020202020204" pitchFamily="34" charset="0"/>
              </a:rPr>
              <a:t>Ученици в двора на училището</a:t>
            </a:r>
            <a:endParaRPr lang="en-US" altLang="bg-BG" sz="1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2901B6BF-5D94-4BAF-A5B2-F822E1E34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86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3200" dirty="0">
                <a:solidFill>
                  <a:srgbClr val="FF0000"/>
                </a:solidFill>
              </a:rPr>
              <a:t>Българският опит на структурите на </a:t>
            </a:r>
            <a:r>
              <a:rPr lang="en-US" sz="3200" b="1" dirty="0">
                <a:solidFill>
                  <a:srgbClr val="FF0000"/>
                </a:solidFill>
              </a:rPr>
              <a:t>CIMIC</a:t>
            </a:r>
            <a:endParaRPr lang="bg-BG" sz="3200" dirty="0">
              <a:solidFill>
                <a:srgbClr val="FF0000"/>
              </a:solidFill>
            </a:endParaRPr>
          </a:p>
        </p:txBody>
      </p:sp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D331874D-6DE1-4D42-9AA3-6FC82861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23AE6B-5D15-46D8-989A-3018ED06BFAE}" type="slidenum">
              <a:rPr lang="en-US" altLang="bg-BG">
                <a:solidFill>
                  <a:srgbClr val="B5A788"/>
                </a:solidFill>
              </a:rPr>
              <a:pPr eaLnBrk="1" hangingPunct="1"/>
              <a:t>25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5176CE7A-8E21-4FA2-9372-6E95ACB52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8" y="1500188"/>
            <a:ext cx="78168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Участие в мироопазващите мисии и операции в страните от западната част на Балканите, Ирак и Афганистан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Те категорично доказаха, че дейностите по </a:t>
            </a:r>
            <a:r>
              <a:rPr lang="en-US" altLang="bg-BG" sz="2400" b="1">
                <a:solidFill>
                  <a:srgbClr val="FF0000"/>
                </a:solidFill>
                <a:latin typeface="Arial" panose="020B0604020202020204" pitchFamily="34" charset="0"/>
              </a:rPr>
              <a:t>CIMIC </a:t>
            </a:r>
            <a:r>
              <a:rPr lang="bg-BG" altLang="bg-BG" sz="2400">
                <a:latin typeface="Arial" panose="020B0604020202020204" pitchFamily="34" charset="0"/>
              </a:rPr>
              <a:t>са важно средство в ръцете на командирите на военни формирования от НАТО и Европейския съюз за формиране на добри отношения с местното население и сътрудничество от негова страна за преодоляване на кризата. </a:t>
            </a:r>
          </a:p>
        </p:txBody>
      </p:sp>
      <p:pic>
        <p:nvPicPr>
          <p:cNvPr id="40965" name="Picture 2" descr="C:\Users\milanov\Desktop\o_133655750980511_37xTup_image_75497_600x402.jpg">
            <a:extLst>
              <a:ext uri="{FF2B5EF4-FFF2-40B4-BE49-F238E27FC236}">
                <a16:creationId xmlns:a16="http://schemas.microsoft.com/office/drawing/2014/main" id="{A91EB579-815F-41CF-87CA-DF29BE6E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000625"/>
            <a:ext cx="34067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8B0AEFCE-7DB1-4CAE-AA16-D47145636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/>
          <a:lstStyle/>
          <a:p>
            <a:pPr algn="ctr">
              <a:defRPr/>
            </a:pPr>
            <a:r>
              <a:rPr lang="bg-BG" sz="3200" dirty="0">
                <a:solidFill>
                  <a:srgbClr val="FF0000"/>
                </a:solidFill>
              </a:rPr>
              <a:t>ЗАКЛЮЧЕНИЕ</a:t>
            </a:r>
            <a:endParaRPr lang="en-US" sz="3200" dirty="0"/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D80E976C-3346-45E2-BB12-ED5AE4E8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6595ED-7EA5-4416-AD59-C84FFA8ADE1A}" type="slidenum">
              <a:rPr lang="en-US" altLang="bg-BG">
                <a:solidFill>
                  <a:srgbClr val="B5A788"/>
                </a:solidFill>
              </a:rPr>
              <a:pPr eaLnBrk="1" hangingPunct="1"/>
              <a:t>26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57347ACC-5898-417D-9E54-4BC95DC4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917575"/>
            <a:ext cx="75723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>
                <a:latin typeface="Arial" panose="020B0604020202020204" pitchFamily="34" charset="0"/>
              </a:rPr>
              <a:t>1. ГВО - съпътства демократичното развитие  на обществото и ефективното реализиране на отбранителната политика със съдействието и под контрола на цялото общество.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>
                <a:latin typeface="Arial" panose="020B0604020202020204" pitchFamily="34" charset="0"/>
              </a:rPr>
              <a:t>2. Смисълът на ГВО</a:t>
            </a:r>
            <a:r>
              <a:rPr lang="en-US" altLang="bg-BG" sz="2000">
                <a:latin typeface="Arial" panose="020B0604020202020204" pitchFamily="34" charset="0"/>
              </a:rPr>
              <a:t> </a:t>
            </a:r>
            <a:r>
              <a:rPr lang="bg-BG" altLang="bg-BG" sz="2000">
                <a:latin typeface="Arial" panose="020B0604020202020204" pitchFamily="34" charset="0"/>
              </a:rPr>
              <a:t>- да се преодолеят опасенията на обществото, че при определени обстоятелства ВС могат да използват монопола си над въоръжението на държавата за налагане на политически режим, несъобразен с исканията и очакванията на мнозинството от граждани.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>
                <a:latin typeface="Arial" panose="020B0604020202020204" pitchFamily="34" charset="0"/>
              </a:rPr>
              <a:t>3. ГВО - акцентуват в/у създаването на всички предпоставки за развитие и реализация на професионализма на военните.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>
                <a:latin typeface="Arial" panose="020B0604020202020204" pitchFamily="34" charset="0"/>
              </a:rPr>
              <a:t>4. Ядро ГВО на съвременния етап е  ГВС.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>
                <a:latin typeface="Arial" panose="020B0604020202020204" pitchFamily="34" charset="0"/>
              </a:rPr>
              <a:t>5. ГВС - непрекъснато се усъвършенства под въздействие на променилата се социална среда и повишаване на познанията и волята на гражданите за ефективен контрол върху въоръжените сили.</a:t>
            </a:r>
            <a:endParaRPr lang="en-US" altLang="bg-BG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F77B7CA3-19C5-474E-86A8-CA459A431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FD132D8-BFF8-4D3C-A0AB-642F068C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7A4529-332E-4501-8ECF-A20DACE304D3}" type="slidenum">
              <a:rPr lang="en-US" altLang="bg-BG">
                <a:solidFill>
                  <a:srgbClr val="B5A788"/>
                </a:solidFill>
              </a:rPr>
              <a:pPr eaLnBrk="1" hangingPunct="1"/>
              <a:t>3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4DAE2557-8C51-43DE-A281-74D6B4783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786063"/>
            <a:ext cx="7572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FF0000"/>
                </a:solidFill>
                <a:latin typeface="Arial" panose="020B0604020202020204" pitchFamily="34" charset="0"/>
              </a:rPr>
              <a:t>Защо “Гражданско</a:t>
            </a:r>
            <a:r>
              <a:rPr lang="en-US" altLang="bg-BG" sz="240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bg-BG" altLang="bg-BG" sz="2400">
                <a:solidFill>
                  <a:srgbClr val="FF0000"/>
                </a:solidFill>
                <a:latin typeface="Arial" panose="020B0604020202020204" pitchFamily="34" charset="0"/>
              </a:rPr>
              <a:t>военни отношения” (ГВО)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Въоръжените сили (армията) са  специфична организация, обособена от останалото общество.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Въпреки това, армията и военните като нейни членове са част от обществото. </a:t>
            </a:r>
            <a:endParaRPr lang="en-US" altLang="bg-BG" sz="2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Тази особеност има важно значение във формирането и развитието на ГВО.</a:t>
            </a:r>
            <a:endParaRPr lang="en-US" altLang="bg-BG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5BB76869-EC31-4718-94AC-84EE28CC8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C5FFD33F-3981-4492-AC6F-989D50B5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F34C69-A259-48A8-99B8-48C9631C7153}" type="slidenum">
              <a:rPr lang="en-US" altLang="bg-BG">
                <a:solidFill>
                  <a:srgbClr val="B5A788"/>
                </a:solidFill>
              </a:rPr>
              <a:pPr eaLnBrk="1" hangingPunct="1"/>
              <a:t>4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449F51BC-0F7D-437A-9EC5-07AFB34DA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595438"/>
            <a:ext cx="7572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3333FF"/>
                </a:solidFill>
                <a:latin typeface="Arial" panose="020B0604020202020204" pitchFamily="34" charset="0"/>
              </a:rPr>
              <a:t>Кое прави Армията специфична и отделена от обществото организация?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bg-BG" altLang="bg-BG" sz="2400">
                <a:latin typeface="Arial" panose="020B0604020202020204" pitchFamily="34" charset="0"/>
              </a:rPr>
              <a:t>  характер на военната дейност - война, регулиране на кризи;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bg-BG" altLang="bg-BG" sz="2400">
                <a:latin typeface="Arial" panose="020B0604020202020204" pitchFamily="34" charset="0"/>
              </a:rPr>
              <a:t> средствата за действие – оръжие;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bg-BG" altLang="bg-BG" sz="2400">
                <a:latin typeface="Arial" panose="020B0604020202020204" pitchFamily="34" charset="0"/>
              </a:rPr>
              <a:t> висока степен на риск;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bg-BG" altLang="bg-BG" sz="2400">
                <a:latin typeface="Arial" panose="020B0604020202020204" pitchFamily="34" charset="0"/>
              </a:rPr>
              <a:t> изпълнение на задълженията далече от дом и семейство;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bg-BG" altLang="bg-BG" sz="2400">
                <a:latin typeface="Arial" panose="020B0604020202020204" pitchFamily="34" charset="0"/>
              </a:rPr>
              <a:t> йерархична среда;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bg-BG" altLang="bg-BG" sz="2400">
                <a:latin typeface="Arial" panose="020B0604020202020204" pitchFamily="34" charset="0"/>
              </a:rPr>
              <a:t> специална военна законова уредба и други.</a:t>
            </a:r>
            <a:endParaRPr lang="en-US" altLang="bg-BG" sz="2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US" altLang="bg-BG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6BA2E3E-C9E9-44B2-9445-221DC56E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1B89DB-9CB0-4067-88DD-21DE875F1B03}" type="slidenum">
              <a:rPr lang="en-US" altLang="bg-BG">
                <a:solidFill>
                  <a:srgbClr val="B5A788"/>
                </a:solidFill>
              </a:rPr>
              <a:pPr eaLnBrk="1" hangingPunct="1"/>
              <a:t>5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79A8076-48CD-401E-B386-DDDE457AA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357563"/>
            <a:ext cx="7572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FF0000"/>
                </a:solidFill>
                <a:latin typeface="Arial" panose="020B0604020202020204" pitchFamily="34" charset="0"/>
              </a:rPr>
              <a:t>Връзката  на </a:t>
            </a:r>
            <a:r>
              <a:rPr lang="bg-BG" altLang="bg-BG" sz="2400">
                <a:solidFill>
                  <a:srgbClr val="3333FF"/>
                </a:solidFill>
                <a:latin typeface="Arial" panose="020B0604020202020204" pitchFamily="34" charset="0"/>
              </a:rPr>
              <a:t>Армията с Обществото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bg-BG" sz="2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Армията - инструмент на държавата.</a:t>
            </a:r>
            <a:r>
              <a:rPr lang="en-US" altLang="bg-BG" sz="2400">
                <a:latin typeface="Arial" panose="020B0604020202020204" pitchFamily="34" charset="0"/>
              </a:rPr>
              <a:t>	</a:t>
            </a:r>
            <a:endParaRPr lang="bg-BG" altLang="bg-BG" sz="2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Армията - непосредствено и органично свързана с обществото.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 Армията - отразява всички обществени отношения - политически, икономически, социални, духовни.</a:t>
            </a:r>
            <a:endParaRPr lang="en-US" altLang="bg-BG" sz="2400">
              <a:latin typeface="Arial" panose="020B0604020202020204" pitchFamily="34" charset="0"/>
            </a:endParaRPr>
          </a:p>
        </p:txBody>
      </p:sp>
      <p:pic>
        <p:nvPicPr>
          <p:cNvPr id="20484" name="Picture 2" descr="E:\DOCUMENTS\NVU\Dokumenti\Drugi\CIMIC\Iraq_CIMIC\proekt\031118\PB188691.JPG">
            <a:extLst>
              <a:ext uri="{FF2B5EF4-FFF2-40B4-BE49-F238E27FC236}">
                <a16:creationId xmlns:a16="http://schemas.microsoft.com/office/drawing/2014/main" id="{0F5F550D-B81A-4AEA-B697-46D1F52C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13835" r="12621"/>
          <a:stretch>
            <a:fillRect/>
          </a:stretch>
        </p:blipFill>
        <p:spPr bwMode="auto">
          <a:xfrm>
            <a:off x="6858000" y="214313"/>
            <a:ext cx="21224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E226407-C3A4-4F9B-B94D-A86962A47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0188" y="150018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CA5B7489-773D-49A1-A8DE-D08F9CC11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C8D38AD-70CC-4CF4-88E6-DFEC4E2E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9B5165-E9A1-41EC-B6A5-96AD84CA801A}" type="slidenum">
              <a:rPr lang="en-US" altLang="bg-BG">
                <a:solidFill>
                  <a:srgbClr val="B5A788"/>
                </a:solidFill>
              </a:rPr>
              <a:pPr eaLnBrk="1" hangingPunct="1"/>
              <a:t>6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E43080AD-AE34-4A9D-B312-F1C6B48C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225550"/>
            <a:ext cx="75723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3333FF"/>
                </a:solidFill>
                <a:latin typeface="Arial" panose="020B0604020202020204" pitchFamily="34" charset="0"/>
              </a:rPr>
              <a:t>Връзката Армия – Общество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От характера на обществените отношения в крайна сметка се определя състоянието на армията:</a:t>
            </a:r>
            <a:endParaRPr lang="en-US" altLang="bg-BG" sz="2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bg-BG" sz="2400">
                <a:latin typeface="Arial" panose="020B0604020202020204" pitchFamily="34" charset="0"/>
              </a:rPr>
              <a:t> </a:t>
            </a:r>
            <a:r>
              <a:rPr lang="bg-BG" altLang="bg-BG" sz="2400">
                <a:latin typeface="Arial" panose="020B0604020202020204" pitchFamily="34" charset="0"/>
              </a:rPr>
              <a:t>равнището на нейната военно-техническа база</a:t>
            </a:r>
            <a:r>
              <a:rPr lang="en-US" altLang="bg-BG" sz="2400">
                <a:latin typeface="Arial" panose="020B0604020202020204" pitchFamily="34" charset="0"/>
              </a:rPr>
              <a:t>;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bg-BG" sz="2400">
                <a:latin typeface="Arial" panose="020B0604020202020204" pitchFamily="34" charset="0"/>
              </a:rPr>
              <a:t> </a:t>
            </a:r>
            <a:r>
              <a:rPr lang="bg-BG" altLang="bg-BG" sz="2400">
                <a:latin typeface="Arial" panose="020B0604020202020204" pitchFamily="34" charset="0"/>
              </a:rPr>
              <a:t>качеството и подготвеността на нейния личен състав и бойните единици</a:t>
            </a:r>
            <a:r>
              <a:rPr lang="en-US" altLang="bg-BG" sz="2400">
                <a:latin typeface="Arial" panose="020B0604020202020204" pitchFamily="34" charset="0"/>
              </a:rPr>
              <a:t>;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bg-BG" sz="2400">
                <a:latin typeface="Arial" panose="020B0604020202020204" pitchFamily="34" charset="0"/>
              </a:rPr>
              <a:t> </a:t>
            </a:r>
            <a:r>
              <a:rPr lang="bg-BG" altLang="bg-BG" sz="2400">
                <a:latin typeface="Arial" panose="020B0604020202020204" pitchFamily="34" charset="0"/>
              </a:rPr>
              <a:t>организационната й структура</a:t>
            </a:r>
            <a:r>
              <a:rPr lang="en-US" altLang="bg-BG" sz="2400">
                <a:latin typeface="Arial" panose="020B0604020202020204" pitchFamily="34" charset="0"/>
              </a:rPr>
              <a:t>;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bg-BG" sz="2400">
                <a:latin typeface="Arial" panose="020B0604020202020204" pitchFamily="34" charset="0"/>
              </a:rPr>
              <a:t> </a:t>
            </a:r>
            <a:r>
              <a:rPr lang="bg-BG" altLang="bg-BG" sz="2400">
                <a:latin typeface="Arial" panose="020B0604020202020204" pitchFamily="34" charset="0"/>
              </a:rPr>
              <a:t>количествения състав</a:t>
            </a:r>
            <a:r>
              <a:rPr lang="en-US" altLang="bg-BG" sz="2400">
                <a:latin typeface="Arial" panose="020B0604020202020204" pitchFamily="34" charset="0"/>
              </a:rPr>
              <a:t>;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bg-BG" sz="2400">
                <a:latin typeface="Arial" panose="020B0604020202020204" pitchFamily="34" charset="0"/>
              </a:rPr>
              <a:t> </a:t>
            </a:r>
            <a:r>
              <a:rPr lang="bg-BG" altLang="bg-BG" sz="2400">
                <a:latin typeface="Arial" panose="020B0604020202020204" pitchFamily="34" charset="0"/>
              </a:rPr>
              <a:t>степента на развитие на военната наука и военните изследвания.</a:t>
            </a:r>
            <a:endParaRPr lang="en-US" altLang="bg-BG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5E67F3FF-8026-48F7-B226-98D171CCA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C92A31A-0298-4D98-B59C-8B92D216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9CC0F0-6AD0-43B9-BD28-90156E58C093}" type="slidenum">
              <a:rPr lang="en-US" altLang="bg-BG">
                <a:solidFill>
                  <a:srgbClr val="B5A788"/>
                </a:solidFill>
              </a:rPr>
              <a:pPr eaLnBrk="1" hangingPunct="1"/>
              <a:t>7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641F9860-8337-4594-BE9E-38BDE10DE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25550"/>
            <a:ext cx="74295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FF0000"/>
                </a:solidFill>
                <a:latin typeface="Arial" panose="020B0604020202020204" pitchFamily="34" charset="0"/>
              </a:rPr>
              <a:t>Фактори, влияещи върху ГВО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- Националните традиции и политическа култура.</a:t>
            </a:r>
            <a:endParaRPr lang="en-US" altLang="bg-BG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- Културата и ценностната система на обществото.</a:t>
            </a:r>
            <a:endParaRPr lang="en-US" altLang="bg-BG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- Резултатите от дейността на ВС в мирно и военно време.</a:t>
            </a:r>
            <a:endParaRPr lang="en-US" altLang="bg-BG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bg-BG" altLang="bg-BG" sz="2400">
                <a:latin typeface="Arial" panose="020B0604020202020204" pitchFamily="34" charset="0"/>
              </a:rPr>
              <a:t> Степента на информираност за отбраната.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bg-BG" altLang="bg-BG" sz="2400">
                <a:latin typeface="Arial" panose="020B0604020202020204" pitchFamily="34" charset="0"/>
              </a:rPr>
              <a:t>  Развитието на армията и прилаган модел на ГВО.</a:t>
            </a:r>
            <a:endParaRPr lang="en-US" altLang="bg-BG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bg-BG" altLang="bg-BG" sz="2400">
                <a:latin typeface="Arial" panose="020B0604020202020204" pitchFamily="34" charset="0"/>
              </a:rPr>
              <a:t>  Образът на военнослужащия в очите на обществото.</a:t>
            </a:r>
            <a:endParaRPr lang="en-US" altLang="bg-BG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418433F8-892C-4AF2-8ACA-97E5C1D8F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311D349-B23A-485C-8273-F0E9F58D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7C0AA0-35C8-452D-824F-BCA43B4458EC}" type="slidenum">
              <a:rPr lang="en-US" altLang="bg-BG">
                <a:solidFill>
                  <a:srgbClr val="B5A788"/>
                </a:solidFill>
              </a:rPr>
              <a:pPr eaLnBrk="1" hangingPunct="1"/>
              <a:t>8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BD7530A0-48BE-4387-80CA-66EC175DB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928938"/>
            <a:ext cx="7572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FF0000"/>
                </a:solidFill>
                <a:latin typeface="Arial" panose="020B0604020202020204" pitchFamily="34" charset="0"/>
              </a:rPr>
              <a:t>Фактори, влияещи върху ГВО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- Ролята и мястото на въоръжените сили в реализирането на националните интереси и приоритети;</a:t>
            </a:r>
            <a:endParaRPr lang="en-US" altLang="bg-BG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- Зрелостта на националните демократични традиции;</a:t>
            </a:r>
            <a:endParaRPr lang="en-US" altLang="bg-BG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- Образованието и културата на военния корпус.</a:t>
            </a:r>
            <a:endParaRPr lang="en-US" altLang="bg-BG" sz="2400">
              <a:latin typeface="Arial" panose="020B0604020202020204" pitchFamily="34" charset="0"/>
            </a:endParaRPr>
          </a:p>
        </p:txBody>
      </p:sp>
      <p:pic>
        <p:nvPicPr>
          <p:cNvPr id="23557" name="Picture 3" descr="IMG_0708">
            <a:extLst>
              <a:ext uri="{FF2B5EF4-FFF2-40B4-BE49-F238E27FC236}">
                <a16:creationId xmlns:a16="http://schemas.microsoft.com/office/drawing/2014/main" id="{09FE78CB-6755-4587-9419-7314A312B6CF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5" y="1143000"/>
            <a:ext cx="2743200" cy="2098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CDD1450F-5013-4841-900A-757757288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532688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bg-BG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bg-BG" sz="3600" dirty="0">
                <a:solidFill>
                  <a:srgbClr val="FF0000"/>
                </a:solidFill>
              </a:rPr>
              <a:t>Същност и съдържание на </a:t>
            </a:r>
            <a:br>
              <a:rPr lang="bg-BG" sz="3600" dirty="0">
                <a:solidFill>
                  <a:srgbClr val="FF0000"/>
                </a:solidFill>
              </a:rPr>
            </a:br>
            <a:r>
              <a:rPr lang="bg-BG" sz="3600" dirty="0">
                <a:solidFill>
                  <a:srgbClr val="FF0000"/>
                </a:solidFill>
              </a:rPr>
              <a:t>гражданско-военните отношения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96DF45A6-DD24-4FBF-B923-CE76C26C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8E4389-058F-4C82-AEFF-B2BFAC769C4F}" type="slidenum">
              <a:rPr lang="en-US" altLang="bg-BG">
                <a:solidFill>
                  <a:srgbClr val="B5A788"/>
                </a:solidFill>
              </a:rPr>
              <a:pPr eaLnBrk="1" hangingPunct="1"/>
              <a:t>9</a:t>
            </a:fld>
            <a:endParaRPr lang="en-US" altLang="bg-BG">
              <a:solidFill>
                <a:srgbClr val="B5A788"/>
              </a:solidFill>
            </a:endParaRP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D7864A43-F712-4EF4-919F-42669019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28813"/>
            <a:ext cx="7572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solidFill>
                  <a:srgbClr val="3333FF"/>
                </a:solidFill>
                <a:latin typeface="Arial" panose="020B0604020202020204" pitchFamily="34" charset="0"/>
              </a:rPr>
              <a:t>Фактори, влияещи върху ГВО: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bg-BG" altLang="bg-BG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</a:t>
            </a:r>
            <a:r>
              <a:rPr lang="bg-BG" altLang="bg-BG" sz="2400">
                <a:solidFill>
                  <a:srgbClr val="FF0000"/>
                </a:solidFill>
                <a:latin typeface="Arial" panose="020B0604020202020204" pitchFamily="34" charset="0"/>
              </a:rPr>
              <a:t>Степента на информираност </a:t>
            </a:r>
            <a:r>
              <a:rPr lang="bg-BG" altLang="bg-BG" sz="2400">
                <a:latin typeface="Arial" panose="020B0604020202020204" pitchFamily="34" charset="0"/>
              </a:rPr>
              <a:t>на обществото относно състоянието и проблемите на военното дело - важен фактор за формирането и характера на ГВО.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Информацията може да изгражда положителен образ, враждебност или незаинтересованост.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400">
                <a:latin typeface="Arial" panose="020B0604020202020204" pitchFamily="34" charset="0"/>
              </a:rPr>
              <a:t>	Медиите в информационното общество - решаващ фактор за формиране на ГВО.</a:t>
            </a:r>
            <a:endParaRPr lang="en-US" altLang="bg-BG" sz="2400">
              <a:latin typeface="Arial" panose="020B0604020202020204" pitchFamily="34" charset="0"/>
            </a:endParaRPr>
          </a:p>
        </p:txBody>
      </p:sp>
      <p:pic>
        <p:nvPicPr>
          <p:cNvPr id="24581" name="Picture 4" descr="photodune-213455-old-man-using-a-laptop-with-his-grand-son-reading-a-newspaper-m1-1024x7431.jpg">
            <a:extLst>
              <a:ext uri="{FF2B5EF4-FFF2-40B4-BE49-F238E27FC236}">
                <a16:creationId xmlns:a16="http://schemas.microsoft.com/office/drawing/2014/main" id="{E1953ABD-5DA8-4D8D-9661-F1ED50676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357313"/>
            <a:ext cx="2071687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3368</TotalTime>
  <Words>1383</Words>
  <Application>Microsoft Office PowerPoint</Application>
  <PresentationFormat>Презентация на цял екран (4:3)</PresentationFormat>
  <Paragraphs>182</Paragraphs>
  <Slides>26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26</vt:i4>
      </vt:variant>
    </vt:vector>
  </HeadingPairs>
  <TitlesOfParts>
    <vt:vector size="36" baseType="lpstr">
      <vt:lpstr>Arial</vt:lpstr>
      <vt:lpstr>Wingdings</vt:lpstr>
      <vt:lpstr>Gill Sans MT</vt:lpstr>
      <vt:lpstr>Wingdings 2</vt:lpstr>
      <vt:lpstr>Verdana</vt:lpstr>
      <vt:lpstr>Times New Roman</vt:lpstr>
      <vt:lpstr>Arial Black</vt:lpstr>
      <vt:lpstr>Corbel</vt:lpstr>
      <vt:lpstr>Radial</vt:lpstr>
      <vt:lpstr>Solstice</vt:lpstr>
      <vt:lpstr>ГРАЖДАНСКО-ВОЕННИТЕ ОТНОШЕНИЯ</vt:lpstr>
      <vt:lpstr>1. Същност и съдържание на  гражданско-военните отношения</vt:lpstr>
      <vt:lpstr>1. Същност и съдържание на  гражданско-военните отношения</vt:lpstr>
      <vt:lpstr>1. Същност и съдържание на  гражданско-военните отношения</vt:lpstr>
      <vt:lpstr>1. Същност и съдържание на  гражданско-военните отношения</vt:lpstr>
      <vt:lpstr>1. Същност и съдържание на  гражданско-военните отношения</vt:lpstr>
      <vt:lpstr>1. Същност и съдържание на  гражданско-военните отношения</vt:lpstr>
      <vt:lpstr>1. Същност и съдържание на  гражданско-военните отношения</vt:lpstr>
      <vt:lpstr>1. Същност и съдържание на  гражданско-военните отношения</vt:lpstr>
      <vt:lpstr>1. Същност и съдържание на  гражданско-военните отношения</vt:lpstr>
      <vt:lpstr>1. Същност и съдържание на  гражданско-военните отношения</vt:lpstr>
      <vt:lpstr>1. Същност и съдържание на  гражданско-военните отношения</vt:lpstr>
      <vt:lpstr>1. Същност и съдържание на  гражданско-военните отношения</vt:lpstr>
      <vt:lpstr>1. Същност и съдържание на  гражданско-военните отношения</vt:lpstr>
      <vt:lpstr>1I. Гражданско-военното сътрудничество (CIMIC) неизменна част от ГВО</vt:lpstr>
      <vt:lpstr>Презентация на PowerPoint</vt:lpstr>
      <vt:lpstr>Планиране, организиране и провеждане</vt:lpstr>
      <vt:lpstr>Непосредствената цел на CIMIC</vt:lpstr>
      <vt:lpstr>Дългосрочната цел на CIMIC</vt:lpstr>
      <vt:lpstr>Функции на CIMIC:</vt:lpstr>
      <vt:lpstr>Изисквания към материализацията на принципите на CIMIC</vt:lpstr>
      <vt:lpstr>Общи задачи на органите  и силите,  участващи в CIMIC:</vt:lpstr>
      <vt:lpstr>Българският опит на структурите на CIMIC</vt:lpstr>
      <vt:lpstr>Презентация на PowerPoint</vt:lpstr>
      <vt:lpstr>Българският опит на структурите на CIMIC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СЪЩНОСТ И СЪДЪРЖАНИЕ НА ГРАЖДАНСКО-ВОЕННИТЕ ОТНОШЕНИЯ</dc:title>
  <dc:subject>CIMIC</dc:subject>
  <dc:creator>Mitaka</dc:creator>
  <cp:lastModifiedBy>Динко Динев</cp:lastModifiedBy>
  <cp:revision>358</cp:revision>
  <dcterms:created xsi:type="dcterms:W3CDTF">2010-03-24T06:50:05Z</dcterms:created>
  <dcterms:modified xsi:type="dcterms:W3CDTF">2021-02-14T22:59:49Z</dcterms:modified>
</cp:coreProperties>
</file>