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28" r:id="rId2"/>
    <p:sldId id="333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8" r:id="rId12"/>
    <p:sldId id="277" r:id="rId13"/>
    <p:sldId id="460" r:id="rId14"/>
    <p:sldId id="350" r:id="rId15"/>
    <p:sldId id="430" r:id="rId16"/>
    <p:sldId id="356" r:id="rId17"/>
    <p:sldId id="367" r:id="rId18"/>
    <p:sldId id="379" r:id="rId19"/>
    <p:sldId id="436" r:id="rId20"/>
    <p:sldId id="437" r:id="rId21"/>
    <p:sldId id="439" r:id="rId22"/>
    <p:sldId id="440" r:id="rId23"/>
    <p:sldId id="441" r:id="rId24"/>
    <p:sldId id="442" r:id="rId25"/>
    <p:sldId id="443" r:id="rId26"/>
    <p:sldId id="446" r:id="rId27"/>
    <p:sldId id="448" r:id="rId28"/>
    <p:sldId id="447" r:id="rId29"/>
    <p:sldId id="449" r:id="rId30"/>
    <p:sldId id="431" r:id="rId31"/>
    <p:sldId id="450" r:id="rId32"/>
    <p:sldId id="432" r:id="rId33"/>
    <p:sldId id="458" r:id="rId34"/>
    <p:sldId id="455" r:id="rId35"/>
    <p:sldId id="459" r:id="rId36"/>
    <p:sldId id="451" r:id="rId37"/>
    <p:sldId id="456" r:id="rId38"/>
    <p:sldId id="428" r:id="rId39"/>
    <p:sldId id="429" r:id="rId40"/>
    <p:sldId id="410" r:id="rId41"/>
    <p:sldId id="461" r:id="rId42"/>
    <p:sldId id="349" r:id="rId43"/>
  </p:sldIdLst>
  <p:sldSz cx="9144000" cy="6858000" type="screen4x3"/>
  <p:notesSz cx="6858000" cy="9144000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A7005CFD-518C-4D74-8A34-0E17F297C81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E3CCE53E-7DE7-432B-9302-264B0811BB1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78556E07-B081-4F58-BB78-4A7F9ECA305F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685" name="Rectangle 5">
            <a:extLst>
              <a:ext uri="{FF2B5EF4-FFF2-40B4-BE49-F238E27FC236}">
                <a16:creationId xmlns:a16="http://schemas.microsoft.com/office/drawing/2014/main" id="{56D9C482-0196-4413-AACF-7F955F68069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en-US" noProof="0"/>
              <a:t>Click to edit Master text styles</a:t>
            </a:r>
          </a:p>
          <a:p>
            <a:pPr lvl="1"/>
            <a:r>
              <a:rPr lang="bg-BG" altLang="en-US" noProof="0"/>
              <a:t>Second level</a:t>
            </a:r>
          </a:p>
          <a:p>
            <a:pPr lvl="2"/>
            <a:r>
              <a:rPr lang="bg-BG" altLang="en-US" noProof="0"/>
              <a:t>Third level</a:t>
            </a:r>
          </a:p>
          <a:p>
            <a:pPr lvl="3"/>
            <a:r>
              <a:rPr lang="bg-BG" altLang="en-US" noProof="0"/>
              <a:t>Fourth level</a:t>
            </a:r>
          </a:p>
          <a:p>
            <a:pPr lvl="4"/>
            <a:r>
              <a:rPr lang="bg-BG" altLang="en-US" noProof="0"/>
              <a:t>Fifth level</a:t>
            </a:r>
          </a:p>
        </p:txBody>
      </p:sp>
      <p:sp>
        <p:nvSpPr>
          <p:cNvPr id="71686" name="Rectangle 6">
            <a:extLst>
              <a:ext uri="{FF2B5EF4-FFF2-40B4-BE49-F238E27FC236}">
                <a16:creationId xmlns:a16="http://schemas.microsoft.com/office/drawing/2014/main" id="{E726F03F-15F1-42C1-A726-8ED56165A8E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71687" name="Rectangle 7">
            <a:extLst>
              <a:ext uri="{FF2B5EF4-FFF2-40B4-BE49-F238E27FC236}">
                <a16:creationId xmlns:a16="http://schemas.microsoft.com/office/drawing/2014/main" id="{098C473B-FDE8-4065-A688-72A8DD1B2E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F0C93DE-F933-43EC-B035-5EF36416C4E3}" type="slidenum">
              <a:rPr lang="bg-BG" altLang="en-US"/>
              <a:pPr/>
              <a:t>‹#›</a:t>
            </a:fld>
            <a:endParaRPr lang="bg-BG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5D7B3F11-9AB8-434C-94F2-501AD184E8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CC2AFE8-6739-4CBC-8D74-CF6EF9FE0A3F}" type="slidenum">
              <a:rPr lang="bg-BG" altLang="en-US"/>
              <a:pPr eaLnBrk="1" hangingPunct="1"/>
              <a:t>35</a:t>
            </a:fld>
            <a:endParaRPr lang="bg-BG" altLang="en-US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D974F78E-8E14-4F0C-BC8E-3772DD77E81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749425" y="360363"/>
            <a:ext cx="3359150" cy="2519362"/>
          </a:xfrm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724441B6-2BDA-4A7A-AD75-DDC0CD791F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3025775"/>
            <a:ext cx="6705600" cy="4114800"/>
          </a:xfrm>
          <a:noFill/>
        </p:spPr>
        <p:txBody>
          <a:bodyPr/>
          <a:lstStyle/>
          <a:p>
            <a:pPr algn="just" eaLnBrk="1" hangingPunct="1"/>
            <a:endParaRPr lang="en-GB" altLang="en-US" sz="10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F3D54E-8E41-4FB4-BA99-B97032F2DE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5F88DA-3EB0-46B3-9169-4C42644142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F2DB3C-0DD1-41EA-84FA-23EB7CB485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B4AA6E-1BC4-4017-9B43-7305DDFFA075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65318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CB6859-FC3D-464F-BC6C-E7B58D516D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9C33F6-7DB0-4FB4-9FC3-BA63AB9AEE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E11E32-84E0-481F-A2F9-3AFD5BD0FA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398A17-E0E2-4883-B3B8-55AF0671DFA2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272197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2BCD47-BB67-4BEB-A1AC-5FA28E6345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B80B0A-8AAE-477C-9B18-706759B307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75BB35-2B4A-4AD2-976E-F24B78AC89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E5A83E-7244-4F11-B09F-3E9127CF8C31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4278736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76F1C33-441C-4108-87AC-8BFA531817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7E62698-7388-4CD7-80E9-1710E2F7AF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7F05671-03DD-415C-B557-CEF9061141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5A4C98-1095-4A2D-B9C4-53B2E89EE7D5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2828873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057B38E-254D-4B24-942F-D493CF1693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911B981-B340-49BA-A465-4505A21F81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09C991-7F47-46E3-B6E7-DB193A5ECD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9AE2D2-B00F-485B-B7E5-7D8E365040EE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2575902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33919E-3D69-4FD5-86C9-8F92598279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90C435-FEDE-456F-A55D-B99D780471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96D941-5D5B-46D2-87EC-6B2E2B822B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09A585-1312-4B78-89D2-1327B791527E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3229290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A930742-73EC-4787-A272-F702F75358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7C28B05-A392-44E5-91BA-ACCFACF1CF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B71FF3E-27D3-4EDA-83CA-5BC6595B4B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51393C-F76B-4144-8CB9-F8862751676E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202042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6A8B57-5B8F-4BC3-9636-D674577CA1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78F5D9-C79F-4C5C-9BD4-CD886D4B3F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832A49-6CAE-4B63-9E4B-66A2F63A77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ECD9CA-E68B-4738-BC3A-5C98BA197E94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3675789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8B04DB-3EE6-44DC-A3D7-4EFE670A05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E95200-6983-46FA-8DDC-952949691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C60B2A-D205-451D-985F-3FE0EEC997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437E5-2136-4E16-96FC-23F2E86067B9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218309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598B2-0DFC-491A-8BFE-B1613438F6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2D8572-D7F2-4E1F-8574-F1C15D649D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F3BD17-1B9F-4592-85A3-63EB77BDE6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2372A2-C644-43D3-A3F1-0F763C06A8D2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170321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FB343A1-F17A-4E88-8860-A6977BC8D3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393D435-73B5-406F-A1B7-1E749D075D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DE1EC2D-5583-4A5B-BBF8-5914A4FD4F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2E671-EE81-4430-BF67-F0A83FE985BB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573378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FC49F57-4CD9-488F-A755-A2BC96DB4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1CA64D3-CAA1-4074-A20D-A45113E0F3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7446ED-D773-4F5B-B4F7-C232BC3D9C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C49117-589E-4764-A26D-E1A1B9FF964C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576587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0449BD8-7A75-4395-B4F0-1A68C9E8C0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40C671C-FEC6-488A-845A-0DB7EB43BE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BC043AC-F145-4339-8CB7-AC8F5DF447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6A5BC-D891-4194-8A33-89A7EA4F2390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218300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EE5D52-7F78-48FE-8E92-3642519622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4BFC69-5382-4BF3-95F1-80141D66D9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E4C684-3449-49C0-8184-6250332EF8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34CEF-9D9A-40E7-BACD-DE1083220766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2374992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954A48-F43C-40DC-B9A0-CC8C1B8F81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F1F98B-D7B1-4385-A784-D3E17C15F4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FDA8C1-2D57-43DB-ADEA-3C5F68B311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C0F14-B246-4766-9C0E-89C0A6FA0914}" type="slidenum">
              <a:rPr lang="bg-BG" altLang="en-US"/>
              <a:pPr/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296009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358FBC4-D323-4106-89F3-5DCE005EF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6ECE52-3947-49EC-9C1B-7D2CDC3569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en-US"/>
              <a:t>Click to edit Master text styles</a:t>
            </a:r>
          </a:p>
          <a:p>
            <a:pPr lvl="1"/>
            <a:r>
              <a:rPr lang="bg-BG" altLang="en-US"/>
              <a:t>Second level</a:t>
            </a:r>
          </a:p>
          <a:p>
            <a:pPr lvl="2"/>
            <a:r>
              <a:rPr lang="bg-BG" altLang="en-US"/>
              <a:t>Third level</a:t>
            </a:r>
          </a:p>
          <a:p>
            <a:pPr lvl="3"/>
            <a:r>
              <a:rPr lang="bg-BG" altLang="en-US"/>
              <a:t>Fourth level</a:t>
            </a:r>
          </a:p>
          <a:p>
            <a:pPr lvl="4"/>
            <a:r>
              <a:rPr lang="bg-BG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793DA10-A2C2-4010-BB81-9F2B8334BFC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4D0B025-FA66-4222-9DEF-9F90AF91963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bg-BG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9C0D6B6-3C72-4D96-ABB1-3F7CEAA71F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3D8198A-5DA6-4188-81D0-2EE5B59347B9}" type="slidenum">
              <a:rPr lang="bg-BG" altLang="en-US"/>
              <a:pPr/>
              <a:t>‹#›</a:t>
            </a:fld>
            <a:endParaRPr lang="bg-BG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emf"/><Relationship Id="rId4" Type="http://schemas.openxmlformats.org/officeDocument/2006/relationships/oleObject" Target="../embeddings/oleObject10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2.png"/><Relationship Id="rId2" Type="http://schemas.openxmlformats.org/officeDocument/2006/relationships/image" Target="../media/image7.wmf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hyperlink" Target="http://sd.md2.dd/glst_sv/Osnoven/osnoven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9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http://www.eamci.bg/Scripts/isapiVWB.dll/docpic?PICID=39865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>
            <a:extLst>
              <a:ext uri="{FF2B5EF4-FFF2-40B4-BE49-F238E27FC236}">
                <a16:creationId xmlns:a16="http://schemas.microsoft.com/office/drawing/2014/main" id="{9377534D-9FC1-4B17-BC3B-AE9C68C163A1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15888"/>
            <a:ext cx="949325" cy="10080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Rectangle 15">
            <a:extLst>
              <a:ext uri="{FF2B5EF4-FFF2-40B4-BE49-F238E27FC236}">
                <a16:creationId xmlns:a16="http://schemas.microsoft.com/office/drawing/2014/main" id="{4B3269DE-F7E6-4373-9B2A-036F25050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115888"/>
            <a:ext cx="6478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E5FDB5"/>
                    </a:gs>
                    <a:gs pos="50000">
                      <a:srgbClr val="F5FFEB"/>
                    </a:gs>
                    <a:gs pos="100000">
                      <a:srgbClr val="E5FDB5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en-US" sz="2000" u="sng">
                <a:solidFill>
                  <a:srgbClr val="000066"/>
                </a:solidFill>
                <a:cs typeface="Arial" panose="020B0604020202020204" pitchFamily="34" charset="0"/>
              </a:rPr>
              <a:t>ВОЕННА АКАДЕМИЯ “Г. С. РАКОВСКИ”</a:t>
            </a:r>
            <a:endParaRPr lang="en-GB" altLang="en-US" sz="2000" u="sng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sp>
        <p:nvSpPr>
          <p:cNvPr id="2052" name="Text Box 16">
            <a:extLst>
              <a:ext uri="{FF2B5EF4-FFF2-40B4-BE49-F238E27FC236}">
                <a16:creationId xmlns:a16="http://schemas.microsoft.com/office/drawing/2014/main" id="{CAD41031-9C47-4644-B354-132F927A0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620713"/>
            <a:ext cx="69119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en-US" sz="1600" b="1">
                <a:solidFill>
                  <a:srgbClr val="000066"/>
                </a:solidFill>
                <a:cs typeface="Arial" panose="020B0604020202020204" pitchFamily="34" charset="0"/>
              </a:rPr>
              <a:t>ФАКУЛТЕТ “КОМАНДНО-ЩАБЕН”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en-US" sz="1600" b="1">
                <a:solidFill>
                  <a:srgbClr val="000066"/>
                </a:solidFill>
                <a:cs typeface="Arial" panose="020B0604020202020204" pitchFamily="34" charset="0"/>
              </a:rPr>
              <a:t>КАТЕДРА “МЕНИДЖМЪНТ НА ИЗВЪНРЕДНИТЕ СИТУАЦИИ“</a:t>
            </a:r>
            <a:endParaRPr lang="en-GB" altLang="en-US" sz="1600" b="1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sp>
        <p:nvSpPr>
          <p:cNvPr id="264209" name="Text Box 17">
            <a:extLst>
              <a:ext uri="{FF2B5EF4-FFF2-40B4-BE49-F238E27FC236}">
                <a16:creationId xmlns:a16="http://schemas.microsoft.com/office/drawing/2014/main" id="{10DBAF17-E539-44D9-9B87-B33739598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412875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99"/>
                    </a:gs>
                    <a:gs pos="100000">
                      <a:srgbClr val="B3F7DD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bg-BG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лекция</a:t>
            </a:r>
          </a:p>
        </p:txBody>
      </p:sp>
      <p:sp>
        <p:nvSpPr>
          <p:cNvPr id="2054" name="Text Box 21">
            <a:extLst>
              <a:ext uri="{FF2B5EF4-FFF2-40B4-BE49-F238E27FC236}">
                <a16:creationId xmlns:a16="http://schemas.microsoft.com/office/drawing/2014/main" id="{ED3A1158-E5CA-44C2-AF1F-D3B1513AB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12414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Cyrl-CS" altLang="en-US" sz="16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73D6C3-E15C-4103-B37A-3C69D67D8A26}"/>
              </a:ext>
            </a:extLst>
          </p:cNvPr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DDB5FFD-9C8D-47F8-9CEC-FD8DBC4632CE}" type="slidenum">
              <a:rPr lang="bg-BG" altLang="bg-BG" sz="1200">
                <a:solidFill>
                  <a:srgbClr val="898989"/>
                </a:solidFill>
              </a:rPr>
              <a:pPr algn="r" eaLnBrk="1" hangingPunct="1"/>
              <a:t>1</a:t>
            </a:fld>
            <a:endParaRPr lang="bg-BG" altLang="bg-BG" sz="1200">
              <a:solidFill>
                <a:srgbClr val="898989"/>
              </a:solidFill>
            </a:endParaRPr>
          </a:p>
        </p:txBody>
      </p:sp>
      <p:pic>
        <p:nvPicPr>
          <p:cNvPr id="2056" name="Picture 11" descr="embl sek 2 copy">
            <a:extLst>
              <a:ext uri="{FF2B5EF4-FFF2-40B4-BE49-F238E27FC236}">
                <a16:creationId xmlns:a16="http://schemas.microsoft.com/office/drawing/2014/main" id="{0954B73F-6687-46EF-A28D-365C9920B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4000" contrast="-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210" name="Text Box 18">
            <a:extLst>
              <a:ext uri="{FF2B5EF4-FFF2-40B4-BE49-F238E27FC236}">
                <a16:creationId xmlns:a16="http://schemas.microsoft.com/office/drawing/2014/main" id="{19432C4B-4E71-46F5-88F0-7776CDE60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700213"/>
            <a:ext cx="8664575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CFFCC"/>
                    </a:gs>
                    <a:gs pos="100000">
                      <a:srgbClr val="FFFFFF"/>
                    </a:gs>
                  </a:gsLst>
                  <a:path path="rect">
                    <a:fillToRect r="100000" b="10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pattFill prst="pct90">
                  <a:fgClr>
                    <a:schemeClr val="tx1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„КРИТИЧНА ИНФРАСТРУКТУРА И УЧАСТИЕ НА ФОРМИРОВАНИЯТА ОТ ВЪОРЪЖЕНИТЕ СИЛИ ЗА ОКАЗВАНЕ НА ПОМОЩ НА НАСЕЛЕНИЕТО.“</a:t>
            </a:r>
            <a:r>
              <a:rPr lang="bg-BG" altLang="en-US" sz="4000"/>
              <a:t> </a:t>
            </a:r>
          </a:p>
        </p:txBody>
      </p:sp>
      <p:pic>
        <p:nvPicPr>
          <p:cNvPr id="2058" name="Picture 13" descr="an00790_">
            <a:extLst>
              <a:ext uri="{FF2B5EF4-FFF2-40B4-BE49-F238E27FC236}">
                <a16:creationId xmlns:a16="http://schemas.microsoft.com/office/drawing/2014/main" id="{E65FDC90-9DD6-4120-9927-675592EE7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3" y="0"/>
            <a:ext cx="96678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2216ECA8-1E60-4BCD-B466-CCF333D23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4575" y="692150"/>
            <a:ext cx="3783013" cy="366713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ТРАНСПОРТНИ КОМУНИКАЦИИ</a:t>
            </a:r>
          </a:p>
        </p:txBody>
      </p:sp>
      <p:sp>
        <p:nvSpPr>
          <p:cNvPr id="11267" name="Text Box 4">
            <a:extLst>
              <a:ext uri="{FF2B5EF4-FFF2-40B4-BE49-F238E27FC236}">
                <a16:creationId xmlns:a16="http://schemas.microsoft.com/office/drawing/2014/main" id="{44AA8608-F428-4191-966A-8FF4F3CA4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276850"/>
            <a:ext cx="8748712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46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/>
              <a:t>ИНФРАСТРУКТУРНИ ОБЕКТИ В ТРАНСПОРТНИ КОМУНИКАЦИИ СА: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жп линии;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мостове;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тунели;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гари и др</a:t>
            </a:r>
          </a:p>
        </p:txBody>
      </p:sp>
      <p:grpSp>
        <p:nvGrpSpPr>
          <p:cNvPr id="11268" name="Group 5">
            <a:extLst>
              <a:ext uri="{FF2B5EF4-FFF2-40B4-BE49-F238E27FC236}">
                <a16:creationId xmlns:a16="http://schemas.microsoft.com/office/drawing/2014/main" id="{462FEA17-1782-4AE7-9B64-E9516347BCB7}"/>
              </a:ext>
            </a:extLst>
          </p:cNvPr>
          <p:cNvGrpSpPr>
            <a:grpSpLocks/>
          </p:cNvGrpSpPr>
          <p:nvPr/>
        </p:nvGrpSpPr>
        <p:grpSpPr bwMode="auto">
          <a:xfrm>
            <a:off x="677863" y="1198563"/>
            <a:ext cx="8070850" cy="4103687"/>
            <a:chOff x="427" y="754"/>
            <a:chExt cx="5084" cy="2920"/>
          </a:xfrm>
        </p:grpSpPr>
        <p:sp>
          <p:nvSpPr>
            <p:cNvPr id="11272" name="Line 6">
              <a:extLst>
                <a:ext uri="{FF2B5EF4-FFF2-40B4-BE49-F238E27FC236}">
                  <a16:creationId xmlns:a16="http://schemas.microsoft.com/office/drawing/2014/main" id="{8C7ECE7A-DA45-4E1E-AB0A-9FC4961196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7" y="1520"/>
              <a:ext cx="1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11273" name="Line 7">
              <a:extLst>
                <a:ext uri="{FF2B5EF4-FFF2-40B4-BE49-F238E27FC236}">
                  <a16:creationId xmlns:a16="http://schemas.microsoft.com/office/drawing/2014/main" id="{0AF04A58-CEC2-4428-91E9-28B8F44D91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7" y="2269"/>
              <a:ext cx="1" cy="1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  <p:pic>
          <p:nvPicPr>
            <p:cNvPr id="11274" name="Picture 8" descr="TERETNA_GE_Mov_1100">
              <a:extLst>
                <a:ext uri="{FF2B5EF4-FFF2-40B4-BE49-F238E27FC236}">
                  <a16:creationId xmlns:a16="http://schemas.microsoft.com/office/drawing/2014/main" id="{47B735B0-9D85-4505-9AEA-D75DD34C66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" y="935"/>
              <a:ext cx="1455" cy="1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Picture 9" descr="P5160012">
              <a:extLst>
                <a:ext uri="{FF2B5EF4-FFF2-40B4-BE49-F238E27FC236}">
                  <a16:creationId xmlns:a16="http://schemas.microsoft.com/office/drawing/2014/main" id="{AD46DC0C-4EC8-46B3-9E97-74907F040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" y="961"/>
              <a:ext cx="1410" cy="1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6" name="Picture 10" descr="Highway">
              <a:extLst>
                <a:ext uri="{FF2B5EF4-FFF2-40B4-BE49-F238E27FC236}">
                  <a16:creationId xmlns:a16="http://schemas.microsoft.com/office/drawing/2014/main" id="{D88DC420-237E-4D6A-AD82-280D5DAEF7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325"/>
              <a:ext cx="1451" cy="1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277" name="Picture 11" descr="Docks">
              <a:extLst>
                <a:ext uri="{FF2B5EF4-FFF2-40B4-BE49-F238E27FC236}">
                  <a16:creationId xmlns:a16="http://schemas.microsoft.com/office/drawing/2014/main" id="{E9259699-C144-473B-A9C2-55CC08460D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" y="952"/>
              <a:ext cx="1587" cy="1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278" name="Picture 12" descr="THESS_PORT_GEMOV_4">
              <a:extLst>
                <a:ext uri="{FF2B5EF4-FFF2-40B4-BE49-F238E27FC236}">
                  <a16:creationId xmlns:a16="http://schemas.microsoft.com/office/drawing/2014/main" id="{5C2829FD-7D15-4FA3-8D2C-5FC1C4FF5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5" y="2296"/>
              <a:ext cx="1034" cy="1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279" name="Picture 13" descr="VABRecovery01">
              <a:extLst>
                <a:ext uri="{FF2B5EF4-FFF2-40B4-BE49-F238E27FC236}">
                  <a16:creationId xmlns:a16="http://schemas.microsoft.com/office/drawing/2014/main" id="{B19D36BF-431D-46A6-84AB-FF9585E06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3" y="2296"/>
              <a:ext cx="1512" cy="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280" name="Text Box 14">
              <a:extLst>
                <a:ext uri="{FF2B5EF4-FFF2-40B4-BE49-F238E27FC236}">
                  <a16:creationId xmlns:a16="http://schemas.microsoft.com/office/drawing/2014/main" id="{B2A5DFC5-9FDF-460A-90EB-46E99C8723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" y="754"/>
              <a:ext cx="1033" cy="45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en-US"/>
                <a:t>Железопътен</a:t>
              </a:r>
            </a:p>
            <a:p>
              <a:pPr algn="ctr" eaLnBrk="1" hangingPunct="1"/>
              <a:r>
                <a:rPr lang="bg-BG" altLang="en-US"/>
                <a:t>транспорт</a:t>
              </a:r>
            </a:p>
          </p:txBody>
        </p:sp>
        <p:sp>
          <p:nvSpPr>
            <p:cNvPr id="11281" name="Text Box 15">
              <a:extLst>
                <a:ext uri="{FF2B5EF4-FFF2-40B4-BE49-F238E27FC236}">
                  <a16:creationId xmlns:a16="http://schemas.microsoft.com/office/drawing/2014/main" id="{128E9917-7AD9-46F6-A9F7-0875821AFF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7" y="799"/>
              <a:ext cx="800" cy="45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en-US"/>
                <a:t>Въздушен</a:t>
              </a:r>
            </a:p>
            <a:p>
              <a:pPr algn="ctr" eaLnBrk="1" hangingPunct="1"/>
              <a:r>
                <a:rPr lang="bg-BG" altLang="en-US"/>
                <a:t>транспорт</a:t>
              </a:r>
            </a:p>
          </p:txBody>
        </p:sp>
        <p:sp>
          <p:nvSpPr>
            <p:cNvPr id="11282" name="Text Box 16">
              <a:extLst>
                <a:ext uri="{FF2B5EF4-FFF2-40B4-BE49-F238E27FC236}">
                  <a16:creationId xmlns:a16="http://schemas.microsoft.com/office/drawing/2014/main" id="{14F8E5D3-321B-4D53-B731-75E18DC686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3" y="754"/>
              <a:ext cx="798" cy="45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en-US"/>
                <a:t>Морски</a:t>
              </a:r>
            </a:p>
            <a:p>
              <a:pPr algn="ctr" eaLnBrk="1" hangingPunct="1"/>
              <a:r>
                <a:rPr lang="bg-BG" altLang="en-US"/>
                <a:t>транспорт</a:t>
              </a:r>
            </a:p>
          </p:txBody>
        </p:sp>
        <p:sp>
          <p:nvSpPr>
            <p:cNvPr id="11283" name="Text Box 17">
              <a:extLst>
                <a:ext uri="{FF2B5EF4-FFF2-40B4-BE49-F238E27FC236}">
                  <a16:creationId xmlns:a16="http://schemas.microsoft.com/office/drawing/2014/main" id="{BC78FCFD-D4FF-4101-ADB6-BE1931269F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" y="2206"/>
              <a:ext cx="798" cy="45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en-US"/>
                <a:t>Пътен</a:t>
              </a:r>
            </a:p>
            <a:p>
              <a:pPr algn="ctr" eaLnBrk="1" hangingPunct="1"/>
              <a:r>
                <a:rPr lang="bg-BG" altLang="en-US"/>
                <a:t>транспорт</a:t>
              </a:r>
            </a:p>
          </p:txBody>
        </p:sp>
        <p:sp>
          <p:nvSpPr>
            <p:cNvPr id="11284" name="Text Box 18">
              <a:extLst>
                <a:ext uri="{FF2B5EF4-FFF2-40B4-BE49-F238E27FC236}">
                  <a16:creationId xmlns:a16="http://schemas.microsoft.com/office/drawing/2014/main" id="{F7782A49-1451-4E3F-837B-218DA9430E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5" y="2160"/>
              <a:ext cx="693" cy="26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en-US"/>
                <a:t>Ферибот</a:t>
              </a:r>
            </a:p>
          </p:txBody>
        </p:sp>
      </p:grpSp>
      <p:sp>
        <p:nvSpPr>
          <p:cNvPr id="11269" name="Text Box 19">
            <a:extLst>
              <a:ext uri="{FF2B5EF4-FFF2-40B4-BE49-F238E27FC236}">
                <a16:creationId xmlns:a16="http://schemas.microsoft.com/office/drawing/2014/main" id="{077541C9-0C87-4F30-A926-803778B54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661025"/>
            <a:ext cx="21748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en-US"/>
              <a:t> </a:t>
            </a:r>
            <a:r>
              <a:rPr lang="bg-BG" altLang="en-US"/>
              <a:t>Летища;</a:t>
            </a:r>
          </a:p>
          <a:p>
            <a:pPr eaLnBrk="1" hangingPunct="1">
              <a:buFontTx/>
              <a:buChar char="•"/>
            </a:pPr>
            <a:r>
              <a:rPr lang="en-GB" altLang="en-US"/>
              <a:t> </a:t>
            </a:r>
            <a:r>
              <a:rPr lang="bg-BG" altLang="en-US"/>
              <a:t>РВД;</a:t>
            </a:r>
          </a:p>
          <a:p>
            <a:pPr eaLnBrk="1" hangingPunct="1">
              <a:buFontTx/>
              <a:buChar char="•"/>
            </a:pPr>
            <a:r>
              <a:rPr lang="en-GB" altLang="en-US"/>
              <a:t> </a:t>
            </a:r>
            <a:r>
              <a:rPr lang="bg-BG" altLang="en-US"/>
              <a:t>Пристанища и др</a:t>
            </a:r>
          </a:p>
        </p:txBody>
      </p:sp>
      <p:sp>
        <p:nvSpPr>
          <p:cNvPr id="23572" name="Text Box 20">
            <a:extLst>
              <a:ext uri="{FF2B5EF4-FFF2-40B4-BE49-F238E27FC236}">
                <a16:creationId xmlns:a16="http://schemas.microsoft.com/office/drawing/2014/main" id="{EEA6455B-E70E-4864-9E95-2A572A14D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15888"/>
            <a:ext cx="8532812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КРИТИЧНИТЕ ИНФРАСТРУКТУРНИ ОБЕКТИ СА ЧАСТ ОТ СЕКТОРА: </a:t>
            </a:r>
          </a:p>
        </p:txBody>
      </p:sp>
      <p:sp>
        <p:nvSpPr>
          <p:cNvPr id="11271" name="Text Box 21">
            <a:extLst>
              <a:ext uri="{FF2B5EF4-FFF2-40B4-BE49-F238E27FC236}">
                <a16:creationId xmlns:a16="http://schemas.microsoft.com/office/drawing/2014/main" id="{7A0DC8A1-8F9C-4240-81A9-E1BAB0602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8088" y="620713"/>
            <a:ext cx="2095500" cy="5175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400" u="sng"/>
              <a:t>Отговорни институции</a:t>
            </a:r>
            <a:r>
              <a:rPr lang="bg-BG" altLang="en-US" sz="1400"/>
              <a:t>:</a:t>
            </a:r>
          </a:p>
          <a:p>
            <a:pPr algn="ctr" eaLnBrk="1" hangingPunct="1"/>
            <a:r>
              <a:rPr lang="bg-BG" altLang="en-US" sz="1400"/>
              <a:t>МТр, МРРБ, МОСВ.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>
            <a:extLst>
              <a:ext uri="{FF2B5EF4-FFF2-40B4-BE49-F238E27FC236}">
                <a16:creationId xmlns:a16="http://schemas.microsoft.com/office/drawing/2014/main" id="{488A0F9A-9670-4AFA-BD89-EF6D8CF33B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4113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2291" name="Line 3">
            <a:extLst>
              <a:ext uri="{FF2B5EF4-FFF2-40B4-BE49-F238E27FC236}">
                <a16:creationId xmlns:a16="http://schemas.microsoft.com/office/drawing/2014/main" id="{C933E291-0016-448B-AE68-8FE1D914D7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2113" y="3602038"/>
            <a:ext cx="1587" cy="1587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8F4F654E-73E2-4F61-9EFA-9CE77DD79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15888"/>
            <a:ext cx="8532812" cy="6413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КРИТИЧНИТЕ ИНФРАСТРУКТУРНИ ОБЕКТИ СА ЧАСТ ОТ СЛЕДНИТЕ СЕКТОРИ: </a:t>
            </a: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B5D1DDC4-FCB0-4D5C-ADCE-629AB4D7F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113" y="836613"/>
            <a:ext cx="2225675" cy="36671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ПРОМИШЛЕНОСТ</a:t>
            </a:r>
          </a:p>
        </p:txBody>
      </p:sp>
      <p:sp>
        <p:nvSpPr>
          <p:cNvPr id="12294" name="Text Box 7">
            <a:extLst>
              <a:ext uri="{FF2B5EF4-FFF2-40B4-BE49-F238E27FC236}">
                <a16:creationId xmlns:a16="http://schemas.microsoft.com/office/drawing/2014/main" id="{A2F23E6E-0BDB-412C-8C9C-BA5C9EB59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407025"/>
            <a:ext cx="832961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46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/>
              <a:t>ИНФРАСТРУКТУРНИ ОБЕКТИ В БАНКОВИ И ФИНАНСОВИ УСЛУГИ СА: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предприятия от химическата промишленост;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предприятия от леката и тежката промишленост;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и др</a:t>
            </a:r>
            <a:r>
              <a:rPr lang="en-US" altLang="en-US"/>
              <a:t>.</a:t>
            </a:r>
            <a:endParaRPr lang="bg-BG" altLang="en-US"/>
          </a:p>
        </p:txBody>
      </p:sp>
      <p:pic>
        <p:nvPicPr>
          <p:cNvPr id="12295" name="Picture 8">
            <a:extLst>
              <a:ext uri="{FF2B5EF4-FFF2-40B4-BE49-F238E27FC236}">
                <a16:creationId xmlns:a16="http://schemas.microsoft.com/office/drawing/2014/main" id="{C0888701-8E2F-432D-95F8-D23A166AF9B8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5050" y="1714500"/>
            <a:ext cx="2347913" cy="3498850"/>
          </a:xfrm>
          <a:noFill/>
        </p:spPr>
      </p:pic>
      <p:sp>
        <p:nvSpPr>
          <p:cNvPr id="12296" name="Text Box 9">
            <a:extLst>
              <a:ext uri="{FF2B5EF4-FFF2-40B4-BE49-F238E27FC236}">
                <a16:creationId xmlns:a16="http://schemas.microsoft.com/office/drawing/2014/main" id="{95DD43BB-078E-4E5E-A93C-855E831C6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2852738"/>
            <a:ext cx="2978150" cy="6413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/>
              <a:t>Химическа промишленост</a:t>
            </a:r>
          </a:p>
          <a:p>
            <a:pPr algn="ctr" eaLnBrk="1" hangingPunct="1"/>
            <a:r>
              <a:rPr lang="bg-BG" altLang="en-US"/>
              <a:t>и опасни материали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>
            <a:extLst>
              <a:ext uri="{FF2B5EF4-FFF2-40B4-BE49-F238E27FC236}">
                <a16:creationId xmlns:a16="http://schemas.microsoft.com/office/drawing/2014/main" id="{0C76EF92-4E53-4D93-B2E6-30251ADA00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4113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3315" name="Line 3">
            <a:extLst>
              <a:ext uri="{FF2B5EF4-FFF2-40B4-BE49-F238E27FC236}">
                <a16:creationId xmlns:a16="http://schemas.microsoft.com/office/drawing/2014/main" id="{5C987C9E-B0F8-47DE-82F3-FCC1C7FEA9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2113" y="3602038"/>
            <a:ext cx="1587" cy="1587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3D884C33-31C1-42FA-BC05-F00078F4F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15888"/>
            <a:ext cx="8532812" cy="6413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КРИТИЧНИТЕ ИНФРАСТРУКТУРНИ ОБЕКТИ СА ЧАСТ ОТ СЛЕДНИТЕ СЕКТОРИ: </a:t>
            </a:r>
          </a:p>
        </p:txBody>
      </p:sp>
      <p:sp>
        <p:nvSpPr>
          <p:cNvPr id="24581" name="Text Box 5">
            <a:extLst>
              <a:ext uri="{FF2B5EF4-FFF2-40B4-BE49-F238E27FC236}">
                <a16:creationId xmlns:a16="http://schemas.microsoft.com/office/drawing/2014/main" id="{437CDC3E-0893-4674-9AD2-8F9DAE15B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981075"/>
            <a:ext cx="5700713" cy="36671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ОТБРАНА И ОТБРАНИТЕЛНА ПРОМИШЛЕНОСТ:</a:t>
            </a:r>
          </a:p>
        </p:txBody>
      </p:sp>
      <p:sp>
        <p:nvSpPr>
          <p:cNvPr id="13318" name="Text Box 7">
            <a:extLst>
              <a:ext uri="{FF2B5EF4-FFF2-40B4-BE49-F238E27FC236}">
                <a16:creationId xmlns:a16="http://schemas.microsoft.com/office/drawing/2014/main" id="{32CB9D45-2D56-4B44-9908-B381ADC47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581525"/>
            <a:ext cx="80422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46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/>
              <a:t>ИНФРАСТРУКТУРНИ ОБЕКТИ ЗА ОТБРАН</a:t>
            </a:r>
            <a:r>
              <a:rPr lang="en-US" altLang="en-US"/>
              <a:t>A</a:t>
            </a:r>
            <a:r>
              <a:rPr lang="bg-BG" altLang="en-US"/>
              <a:t>ТА НА СТРАНАТА СА: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Пунктове за постоянна дислокация на войски;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Полигони;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Складове за военновременни запаси;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Заводи и предприятия от промишлеността за военно временна продукция и др.</a:t>
            </a:r>
          </a:p>
        </p:txBody>
      </p:sp>
      <p:grpSp>
        <p:nvGrpSpPr>
          <p:cNvPr id="13319" name="Group 8">
            <a:extLst>
              <a:ext uri="{FF2B5EF4-FFF2-40B4-BE49-F238E27FC236}">
                <a16:creationId xmlns:a16="http://schemas.microsoft.com/office/drawing/2014/main" id="{D45BBB37-2D26-421E-BD4C-A6314FD935E5}"/>
              </a:ext>
            </a:extLst>
          </p:cNvPr>
          <p:cNvGrpSpPr>
            <a:grpSpLocks/>
          </p:cNvGrpSpPr>
          <p:nvPr/>
        </p:nvGrpSpPr>
        <p:grpSpPr bwMode="auto">
          <a:xfrm>
            <a:off x="2124075" y="1557338"/>
            <a:ext cx="4032250" cy="2951162"/>
            <a:chOff x="385" y="2296"/>
            <a:chExt cx="2121" cy="1370"/>
          </a:xfrm>
        </p:grpSpPr>
        <p:sp>
          <p:nvSpPr>
            <p:cNvPr id="13320" name="Text Box 9">
              <a:extLst>
                <a:ext uri="{FF2B5EF4-FFF2-40B4-BE49-F238E27FC236}">
                  <a16:creationId xmlns:a16="http://schemas.microsoft.com/office/drawing/2014/main" id="{91AC2296-9795-45CA-8F7F-66744AE599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2296"/>
              <a:ext cx="2121" cy="17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en-US"/>
                <a:t>Военни обекти</a:t>
              </a:r>
            </a:p>
          </p:txBody>
        </p:sp>
        <p:pic>
          <p:nvPicPr>
            <p:cNvPr id="13321" name="Picture 10">
              <a:extLst>
                <a:ext uri="{FF2B5EF4-FFF2-40B4-BE49-F238E27FC236}">
                  <a16:creationId xmlns:a16="http://schemas.microsoft.com/office/drawing/2014/main" id="{C7CCA59F-8787-408E-9CAE-C21868EDA4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" y="2614"/>
              <a:ext cx="1479" cy="1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46624CF-2B12-4F62-96F0-5CF68C093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bg-BG" altLang="en-US" b="1"/>
              <a:t>ИЗВОД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CC2B16F7-8398-4D9E-9111-082174AA82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sz="2800"/>
          </a:p>
          <a:p>
            <a:pPr eaLnBrk="1" hangingPunct="1">
              <a:buFontTx/>
              <a:buNone/>
            </a:pPr>
            <a:r>
              <a:rPr lang="bg-BG" altLang="en-US" sz="2800"/>
              <a:t>Основна задача на държавата е да осигури националната сигурност. Главен елемент от нея е инфраструктурата. Определянето на обекти и категоризирането им в критична инфраструктура ги поставя в особен режим с цел нормалното и непрекъснатото им функциониране при всякакви кризи и бедствия.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57CBA3B-08E0-4A35-B423-72C10035A9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349500"/>
            <a:ext cx="8229600" cy="1143000"/>
          </a:xfrm>
        </p:spPr>
        <p:txBody>
          <a:bodyPr/>
          <a:lstStyle/>
          <a:p>
            <a:pPr eaLnBrk="1" hangingPunct="1"/>
            <a:r>
              <a:rPr lang="bg-BG" altLang="en-US" b="1"/>
              <a:t>ФОРМИРОВАНИЯ ОТ ВЪОРЪЖЕНИТЕ СИЛИ ЗА ОКАЗВАНЕ НА ПОМОЩ НА НАСЕЛЕНИЕТО</a:t>
            </a:r>
            <a:endParaRPr lang="bg-BG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>
            <a:extLst>
              <a:ext uri="{FF2B5EF4-FFF2-40B4-BE49-F238E27FC236}">
                <a16:creationId xmlns:a16="http://schemas.microsoft.com/office/drawing/2014/main" id="{7DE1AA50-67FC-42F2-8728-D6E7E27A7E4D}"/>
              </a:ext>
            </a:extLst>
          </p:cNvPr>
          <p:cNvSpPr>
            <a:spLocks noGrp="1"/>
          </p:cNvSpPr>
          <p:nvPr>
            <p:ph type="title" sz="quarter" idx="4294967295"/>
          </p:nvPr>
        </p:nvSpPr>
        <p:spPr>
          <a:xfrm>
            <a:off x="457200" y="0"/>
            <a:ext cx="8686800" cy="1143000"/>
          </a:xfrm>
        </p:spPr>
        <p:txBody>
          <a:bodyPr/>
          <a:lstStyle/>
          <a:p>
            <a:pPr eaLnBrk="1" hangingPunct="1"/>
            <a:r>
              <a:rPr lang="bg-BG" altLang="en-US" sz="2800"/>
              <a:t>Ред за предоставяне на сили и средства за оказване на помощ на населението при бедствия</a:t>
            </a:r>
            <a:r>
              <a:rPr lang="bg-BG" altLang="en-US" sz="4000"/>
              <a:t> </a:t>
            </a:r>
          </a:p>
        </p:txBody>
      </p:sp>
      <p:pic>
        <p:nvPicPr>
          <p:cNvPr id="16387" name="Picture 7" descr="12-11-22-53902_1">
            <a:extLst>
              <a:ext uri="{FF2B5EF4-FFF2-40B4-BE49-F238E27FC236}">
                <a16:creationId xmlns:a16="http://schemas.microsoft.com/office/drawing/2014/main" id="{ED0E4B45-5735-4A4B-9A66-D2E68CE7D258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1975" y="2924175"/>
            <a:ext cx="2232025" cy="1255713"/>
          </a:xfrm>
        </p:spPr>
      </p:pic>
      <p:pic>
        <p:nvPicPr>
          <p:cNvPr id="16388" name="Picture 11" descr="12-11-22-72759_2">
            <a:extLst>
              <a:ext uri="{FF2B5EF4-FFF2-40B4-BE49-F238E27FC236}">
                <a16:creationId xmlns:a16="http://schemas.microsoft.com/office/drawing/2014/main" id="{DC1874D0-23A6-4CC6-B42B-760EEF088DBA}"/>
              </a:ext>
            </a:extLst>
          </p:cNvPr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0388" y="4365625"/>
            <a:ext cx="2233612" cy="1465263"/>
          </a:xfrm>
          <a:noFill/>
        </p:spPr>
      </p:pic>
      <p:grpSp>
        <p:nvGrpSpPr>
          <p:cNvPr id="16389" name="Group 14">
            <a:extLst>
              <a:ext uri="{FF2B5EF4-FFF2-40B4-BE49-F238E27FC236}">
                <a16:creationId xmlns:a16="http://schemas.microsoft.com/office/drawing/2014/main" id="{9A3DAC54-9750-4892-B13B-09EFFD7B6F60}"/>
              </a:ext>
            </a:extLst>
          </p:cNvPr>
          <p:cNvGrpSpPr>
            <a:grpSpLocks/>
          </p:cNvGrpSpPr>
          <p:nvPr/>
        </p:nvGrpSpPr>
        <p:grpSpPr bwMode="auto">
          <a:xfrm>
            <a:off x="4643438" y="1196975"/>
            <a:ext cx="3924300" cy="1727200"/>
            <a:chOff x="240" y="1008"/>
            <a:chExt cx="5388" cy="2208"/>
          </a:xfrm>
        </p:grpSpPr>
        <p:pic>
          <p:nvPicPr>
            <p:cNvPr id="16423" name="Picture 15" descr="20060418_2_1">
              <a:extLst>
                <a:ext uri="{FF2B5EF4-FFF2-40B4-BE49-F238E27FC236}">
                  <a16:creationId xmlns:a16="http://schemas.microsoft.com/office/drawing/2014/main" id="{C51CDE69-7F42-4310-B71F-D977C153D4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008"/>
              <a:ext cx="2700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4" name="Picture 16" descr="20060418_1_1">
              <a:extLst>
                <a:ext uri="{FF2B5EF4-FFF2-40B4-BE49-F238E27FC236}">
                  <a16:creationId xmlns:a16="http://schemas.microsoft.com/office/drawing/2014/main" id="{A2D266A2-6B8F-46E5-8162-AF136A7801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008"/>
              <a:ext cx="2700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90" name="Group 73">
            <a:extLst>
              <a:ext uri="{FF2B5EF4-FFF2-40B4-BE49-F238E27FC236}">
                <a16:creationId xmlns:a16="http://schemas.microsoft.com/office/drawing/2014/main" id="{9AE5B4F5-3F10-4BDD-80E1-290204BB8138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844675"/>
            <a:ext cx="6335713" cy="4392613"/>
            <a:chOff x="762000" y="1866900"/>
            <a:chExt cx="5762625" cy="4991100"/>
          </a:xfrm>
        </p:grpSpPr>
        <p:sp>
          <p:nvSpPr>
            <p:cNvPr id="16391" name="Text Box 2">
              <a:extLst>
                <a:ext uri="{FF2B5EF4-FFF2-40B4-BE49-F238E27FC236}">
                  <a16:creationId xmlns:a16="http://schemas.microsoft.com/office/drawing/2014/main" id="{86FE152C-0143-4952-8EF9-412C3220FC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1866900"/>
              <a:ext cx="2204085" cy="419100"/>
            </a:xfrm>
            <a:prstGeom prst="rect">
              <a:avLst/>
            </a:prstGeom>
            <a:solidFill>
              <a:srgbClr val="FF0000"/>
            </a:solidFill>
            <a:ln w="76200" cmpd="tri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Министър на отбраната</a:t>
              </a:r>
            </a:p>
          </p:txBody>
        </p:sp>
        <p:sp>
          <p:nvSpPr>
            <p:cNvPr id="16392" name="Text Box 3">
              <a:extLst>
                <a:ext uri="{FF2B5EF4-FFF2-40B4-BE49-F238E27FC236}">
                  <a16:creationId xmlns:a16="http://schemas.microsoft.com/office/drawing/2014/main" id="{29E3D3E1-98D5-4034-A08C-FA9BE764A3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3009900"/>
              <a:ext cx="2164715" cy="419100"/>
            </a:xfrm>
            <a:prstGeom prst="rect">
              <a:avLst/>
            </a:prstGeom>
            <a:solidFill>
              <a:srgbClr val="00FFFF"/>
            </a:solidFill>
            <a:ln w="57150" cmpd="thickThin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Началник на отбраната</a:t>
              </a:r>
            </a:p>
          </p:txBody>
        </p:sp>
        <p:cxnSp>
          <p:nvCxnSpPr>
            <p:cNvPr id="16393" name="Straight Arrow Connector 5">
              <a:extLst>
                <a:ext uri="{FF2B5EF4-FFF2-40B4-BE49-F238E27FC236}">
                  <a16:creationId xmlns:a16="http://schemas.microsoft.com/office/drawing/2014/main" id="{D45B0C05-E90A-471C-931D-7A9E5E432BD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790060" y="2323261"/>
              <a:ext cx="0" cy="638543"/>
            </a:xfrm>
            <a:prstGeom prst="straightConnector1">
              <a:avLst/>
            </a:prstGeom>
            <a:noFill/>
            <a:ln w="38100" algn="ctr">
              <a:solidFill>
                <a:srgbClr val="99FF99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394" name="Straight Arrow Connector 6">
              <a:extLst>
                <a:ext uri="{FF2B5EF4-FFF2-40B4-BE49-F238E27FC236}">
                  <a16:creationId xmlns:a16="http://schemas.microsoft.com/office/drawing/2014/main" id="{CC299642-D97F-4278-9080-D191CC23EC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47702" y="2323261"/>
              <a:ext cx="0" cy="687245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395" name="Text Box 7">
              <a:extLst>
                <a:ext uri="{FF2B5EF4-FFF2-40B4-BE49-F238E27FC236}">
                  <a16:creationId xmlns:a16="http://schemas.microsoft.com/office/drawing/2014/main" id="{3C33D844-0218-4B32-BB5C-857400B7E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600" y="2514601"/>
              <a:ext cx="685800" cy="304800"/>
            </a:xfrm>
            <a:prstGeom prst="rect">
              <a:avLst/>
            </a:prstGeom>
            <a:solidFill>
              <a:srgbClr val="00FFFF"/>
            </a:solidFill>
            <a:ln w="635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Доклад</a:t>
              </a:r>
              <a:endPara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96" name="Text Box 8">
              <a:extLst>
                <a:ext uri="{FF2B5EF4-FFF2-40B4-BE49-F238E27FC236}">
                  <a16:creationId xmlns:a16="http://schemas.microsoft.com/office/drawing/2014/main" id="{ADDEBF8F-B8E9-43D4-BAF9-67673BF1C5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0400" y="2438400"/>
              <a:ext cx="1064260" cy="389255"/>
            </a:xfrm>
            <a:prstGeom prst="rect">
              <a:avLst/>
            </a:prstGeom>
            <a:solidFill>
              <a:srgbClr val="00FFFF"/>
            </a:solidFill>
            <a:ln w="6350">
              <a:solidFill>
                <a:srgbClr val="00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Разрешение</a:t>
              </a:r>
              <a:endPara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97" name="Text Box 9">
              <a:extLst>
                <a:ext uri="{FF2B5EF4-FFF2-40B4-BE49-F238E27FC236}">
                  <a16:creationId xmlns:a16="http://schemas.microsoft.com/office/drawing/2014/main" id="{EB529160-9A0E-4BB7-977B-AB24B559D7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4152900"/>
              <a:ext cx="2229485" cy="419100"/>
            </a:xfrm>
            <a:prstGeom prst="rect">
              <a:avLst/>
            </a:prstGeom>
            <a:solidFill>
              <a:srgbClr val="3366FF"/>
            </a:soli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600" b="1">
                  <a:latin typeface="Calibri" panose="020F0502020204030204" pitchFamily="34" charset="0"/>
                </a:rPr>
                <a:t>Военен команден център</a:t>
              </a:r>
              <a:endParaRPr lang="en-US" altLang="en-US" sz="1600" b="1">
                <a:latin typeface="Frutiger 45 Light" pitchFamily="34" charset="0"/>
              </a:endParaRPr>
            </a:p>
          </p:txBody>
        </p:sp>
        <p:cxnSp>
          <p:nvCxnSpPr>
            <p:cNvPr id="92170" name="Straight Arrow Connector 10">
              <a:extLst>
                <a:ext uri="{FF2B5EF4-FFF2-40B4-BE49-F238E27FC236}">
                  <a16:creationId xmlns:a16="http://schemas.microsoft.com/office/drawing/2014/main" id="{1DE0C76C-082B-49A0-ABAD-203EC8DE882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790060" y="3466866"/>
              <a:ext cx="0" cy="638543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99" name="Straight Arrow Connector 11">
              <a:extLst>
                <a:ext uri="{FF2B5EF4-FFF2-40B4-BE49-F238E27FC236}">
                  <a16:creationId xmlns:a16="http://schemas.microsoft.com/office/drawing/2014/main" id="{6611A084-4693-4A47-8E37-7522353874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47702" y="3466866"/>
              <a:ext cx="0" cy="685442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00" name="Straight Arrow Connector 12">
              <a:extLst>
                <a:ext uri="{FF2B5EF4-FFF2-40B4-BE49-F238E27FC236}">
                  <a16:creationId xmlns:a16="http://schemas.microsoft.com/office/drawing/2014/main" id="{A45AC12B-8A64-43A7-99BE-EB309456C5A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790060" y="4610472"/>
              <a:ext cx="0" cy="1181485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401" name="Text Box 13">
              <a:extLst>
                <a:ext uri="{FF2B5EF4-FFF2-40B4-BE49-F238E27FC236}">
                  <a16:creationId xmlns:a16="http://schemas.microsoft.com/office/drawing/2014/main" id="{3C852658-BDE3-4502-85E3-21EB0B2A8A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0" y="4876800"/>
              <a:ext cx="784225" cy="305435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искане</a:t>
              </a:r>
            </a:p>
          </p:txBody>
        </p:sp>
        <p:sp>
          <p:nvSpPr>
            <p:cNvPr id="16402" name="Text Box 14">
              <a:extLst>
                <a:ext uri="{FF2B5EF4-FFF2-40B4-BE49-F238E27FC236}">
                  <a16:creationId xmlns:a16="http://schemas.microsoft.com/office/drawing/2014/main" id="{1DA2D1D4-A970-4491-A0B9-29F7A5751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4800600"/>
              <a:ext cx="1567180" cy="591185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>
                  <a:latin typeface="Calibri" panose="020F0502020204030204" pitchFamily="34" charset="0"/>
                </a:rPr>
                <a:t>Телефон:</a:t>
              </a:r>
              <a:r>
                <a:rPr lang="bg-BG" altLang="en-US" sz="1100">
                  <a:latin typeface="Calibri" panose="020F0502020204030204" pitchFamily="34" charset="0"/>
                </a:rPr>
                <a:t> </a:t>
              </a:r>
              <a:r>
                <a:rPr lang="en-US" altLang="en-US" sz="1100">
                  <a:latin typeface="Calibri" panose="020F0502020204030204" pitchFamily="34" charset="0"/>
                </a:rPr>
                <a:t>02 / 9223 914</a:t>
              </a:r>
              <a:endParaRPr lang="bg-BG" altLang="en-US" sz="1100">
                <a:latin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>
                  <a:latin typeface="Calibri" panose="020F0502020204030204" pitchFamily="34" charset="0"/>
                </a:rPr>
                <a:t>Факс:</a:t>
              </a:r>
              <a:r>
                <a:rPr lang="bg-BG" altLang="en-US" sz="1100">
                  <a:latin typeface="Calibri" panose="020F0502020204030204" pitchFamily="34" charset="0"/>
                </a:rPr>
                <a:t> </a:t>
              </a:r>
              <a:r>
                <a:rPr lang="en-US" altLang="en-US" sz="1100">
                  <a:latin typeface="Calibri" panose="020F0502020204030204" pitchFamily="34" charset="0"/>
                </a:rPr>
                <a:t>02 / 9223 913</a:t>
              </a:r>
              <a:endParaRPr lang="en-US" altLang="en-US" sz="1800" b="1">
                <a:latin typeface="Frutiger 45 Light" pitchFamily="34" charset="0"/>
              </a:endParaRPr>
            </a:p>
          </p:txBody>
        </p:sp>
        <p:sp>
          <p:nvSpPr>
            <p:cNvPr id="16403" name="Text Box 15">
              <a:extLst>
                <a:ext uri="{FF2B5EF4-FFF2-40B4-BE49-F238E27FC236}">
                  <a16:creationId xmlns:a16="http://schemas.microsoft.com/office/drawing/2014/main" id="{5332D910-DCA3-43E3-B919-6504623D7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" y="5524500"/>
              <a:ext cx="1840865" cy="342900"/>
            </a:xfrm>
            <a:prstGeom prst="rect">
              <a:avLst/>
            </a:prstGeom>
            <a:solidFill>
              <a:srgbClr val="00FF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400" b="1">
                  <a:latin typeface="Calibri" panose="020F0502020204030204" pitchFamily="34" charset="0"/>
                </a:rPr>
                <a:t>Областен управител</a:t>
              </a:r>
              <a:endParaRPr lang="en-US" altLang="en-US" sz="1800" b="1">
                <a:latin typeface="Frutiger 45 Light" pitchFamily="34" charset="0"/>
              </a:endParaRPr>
            </a:p>
          </p:txBody>
        </p:sp>
        <p:sp>
          <p:nvSpPr>
            <p:cNvPr id="16404" name="Text Box 16">
              <a:extLst>
                <a:ext uri="{FF2B5EF4-FFF2-40B4-BE49-F238E27FC236}">
                  <a16:creationId xmlns:a16="http://schemas.microsoft.com/office/drawing/2014/main" id="{5C0DD13E-971E-4D74-BC80-9F942677D6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" y="5867400"/>
              <a:ext cx="2498725" cy="268605"/>
            </a:xfrm>
            <a:prstGeom prst="rect">
              <a:avLst/>
            </a:prstGeom>
            <a:solidFill>
              <a:srgbClr val="3399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400" b="1">
                  <a:latin typeface="Calibri" panose="020F0502020204030204" pitchFamily="34" charset="0"/>
                </a:rPr>
                <a:t>Областен съвет за сигурност</a:t>
              </a:r>
              <a:endParaRPr lang="en-US" altLang="en-US" sz="1800" b="1">
                <a:latin typeface="Frutiger 45 Light" pitchFamily="34" charset="0"/>
              </a:endParaRPr>
            </a:p>
          </p:txBody>
        </p:sp>
        <p:sp>
          <p:nvSpPr>
            <p:cNvPr id="16405" name="Text Box 17">
              <a:extLst>
                <a:ext uri="{FF2B5EF4-FFF2-40B4-BE49-F238E27FC236}">
                  <a16:creationId xmlns:a16="http://schemas.microsoft.com/office/drawing/2014/main" id="{1F764B44-786D-465E-8EE8-82198379EC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0028" y="6248400"/>
              <a:ext cx="1507490" cy="302895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400" b="1">
                  <a:latin typeface="Calibri" panose="020F0502020204030204" pitchFamily="34" charset="0"/>
                </a:rPr>
                <a:t>Кмет на община</a:t>
              </a:r>
              <a:endParaRPr lang="en-US" altLang="en-US" sz="1800" b="1">
                <a:latin typeface="Frutiger 45 Light" pitchFamily="34" charset="0"/>
              </a:endParaRPr>
            </a:p>
          </p:txBody>
        </p:sp>
        <p:sp>
          <p:nvSpPr>
            <p:cNvPr id="16406" name="Text Box 18">
              <a:extLst>
                <a:ext uri="{FF2B5EF4-FFF2-40B4-BE49-F238E27FC236}">
                  <a16:creationId xmlns:a16="http://schemas.microsoft.com/office/drawing/2014/main" id="{2186DDD7-63F8-4D0B-B0C2-1771E8B2C5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0028" y="6515100"/>
              <a:ext cx="2601595" cy="342900"/>
            </a:xfrm>
            <a:prstGeom prst="rect">
              <a:avLst/>
            </a:prstGeom>
            <a:solidFill>
              <a:srgbClr val="FF99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400" b="1">
                  <a:latin typeface="Calibri" panose="020F0502020204030204" pitchFamily="34" charset="0"/>
                </a:rPr>
                <a:t>Общински съвет за сигурност</a:t>
              </a:r>
              <a:endParaRPr lang="en-US" altLang="en-US" sz="1800" b="1">
                <a:latin typeface="Frutiger 45 Light" pitchFamily="34" charset="0"/>
              </a:endParaRPr>
            </a:p>
          </p:txBody>
        </p:sp>
        <p:cxnSp>
          <p:nvCxnSpPr>
            <p:cNvPr id="16407" name="Straight Arrow Connector 19">
              <a:extLst>
                <a:ext uri="{FF2B5EF4-FFF2-40B4-BE49-F238E27FC236}">
                  <a16:creationId xmlns:a16="http://schemas.microsoft.com/office/drawing/2014/main" id="{01807F51-4EE1-4949-A441-DFD3E3C7C58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1638566" y="6287279"/>
              <a:ext cx="382404" cy="1443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408" name="Text Box 21">
              <a:extLst>
                <a:ext uri="{FF2B5EF4-FFF2-40B4-BE49-F238E27FC236}">
                  <a16:creationId xmlns:a16="http://schemas.microsoft.com/office/drawing/2014/main" id="{F184283F-DC09-453C-B427-8643172F92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8100" y="5410200"/>
              <a:ext cx="2400300" cy="342900"/>
            </a:xfrm>
            <a:prstGeom prst="rect">
              <a:avLst/>
            </a:prstGeom>
            <a:solidFill>
              <a:srgbClr val="3366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400" b="1">
                  <a:latin typeface="Calibri" panose="020F0502020204030204" pitchFamily="34" charset="0"/>
                </a:rPr>
                <a:t>Военни формирования</a:t>
              </a:r>
              <a:endParaRPr lang="en-US" altLang="en-US" sz="1800" b="1">
                <a:latin typeface="Frutiger 45 Light" pitchFamily="34" charset="0"/>
              </a:endParaRPr>
            </a:p>
          </p:txBody>
        </p:sp>
        <p:sp>
          <p:nvSpPr>
            <p:cNvPr id="16409" name="Straight Connector 25">
              <a:extLst>
                <a:ext uri="{FF2B5EF4-FFF2-40B4-BE49-F238E27FC236}">
                  <a16:creationId xmlns:a16="http://schemas.microsoft.com/office/drawing/2014/main" id="{35F4CF1A-EB2F-4467-AE18-13387B6876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3332" y="4359744"/>
              <a:ext cx="2705878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bg-BG"/>
            </a:p>
          </p:txBody>
        </p:sp>
        <p:cxnSp>
          <p:nvCxnSpPr>
            <p:cNvPr id="16410" name="Straight Arrow Connector 26">
              <a:extLst>
                <a:ext uri="{FF2B5EF4-FFF2-40B4-BE49-F238E27FC236}">
                  <a16:creationId xmlns:a16="http://schemas.microsoft.com/office/drawing/2014/main" id="{29AF6007-F1BF-4128-AAC1-5383CB6589F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872171" y="4359744"/>
              <a:ext cx="0" cy="400442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11" name="Straight Arrow Connector 27">
              <a:extLst>
                <a:ext uri="{FF2B5EF4-FFF2-40B4-BE49-F238E27FC236}">
                  <a16:creationId xmlns:a16="http://schemas.microsoft.com/office/drawing/2014/main" id="{79958FB3-8F15-45FF-82AB-DC77347E893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14338" y="4359744"/>
              <a:ext cx="0" cy="400442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12" name="Straight Arrow Connector 28">
              <a:extLst>
                <a:ext uri="{FF2B5EF4-FFF2-40B4-BE49-F238E27FC236}">
                  <a16:creationId xmlns:a16="http://schemas.microsoft.com/office/drawing/2014/main" id="{E4EA793E-3BA6-48C0-A800-C595E07ED60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405598" y="4359744"/>
              <a:ext cx="0" cy="400442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13" name="Straight Arrow Connector 29">
              <a:extLst>
                <a:ext uri="{FF2B5EF4-FFF2-40B4-BE49-F238E27FC236}">
                  <a16:creationId xmlns:a16="http://schemas.microsoft.com/office/drawing/2014/main" id="{BBB3C2F5-5BB1-4078-BC25-33469413AB7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49210" y="4359744"/>
              <a:ext cx="0" cy="400442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14" name="Straight Arrow Connector 30">
              <a:extLst>
                <a:ext uri="{FF2B5EF4-FFF2-40B4-BE49-F238E27FC236}">
                  <a16:creationId xmlns:a16="http://schemas.microsoft.com/office/drawing/2014/main" id="{9A661ED8-90B4-4E4E-A341-465C14D2E38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872171" y="4996484"/>
              <a:ext cx="0" cy="39863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15" name="Straight Arrow Connector 31">
              <a:extLst>
                <a:ext uri="{FF2B5EF4-FFF2-40B4-BE49-F238E27FC236}">
                  <a16:creationId xmlns:a16="http://schemas.microsoft.com/office/drawing/2014/main" id="{FE32D78D-45F0-49C4-95D3-757B1770CAB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14338" y="4996484"/>
              <a:ext cx="0" cy="39863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16" name="Straight Arrow Connector 32">
              <a:extLst>
                <a:ext uri="{FF2B5EF4-FFF2-40B4-BE49-F238E27FC236}">
                  <a16:creationId xmlns:a16="http://schemas.microsoft.com/office/drawing/2014/main" id="{3BCC650D-3579-41D8-A9B2-F7999650169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405598" y="4996484"/>
              <a:ext cx="0" cy="39863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17" name="Straight Arrow Connector 33">
              <a:extLst>
                <a:ext uri="{FF2B5EF4-FFF2-40B4-BE49-F238E27FC236}">
                  <a16:creationId xmlns:a16="http://schemas.microsoft.com/office/drawing/2014/main" id="{9E73D1A4-95BE-48B6-A182-21C04E78800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49210" y="4996484"/>
              <a:ext cx="0" cy="39863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418" name="Text Box 20">
              <a:extLst>
                <a:ext uri="{FF2B5EF4-FFF2-40B4-BE49-F238E27FC236}">
                  <a16:creationId xmlns:a16="http://schemas.microsoft.com/office/drawing/2014/main" id="{8F951B9A-5918-4E3A-B48B-9847FDA573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1810" y="4790440"/>
              <a:ext cx="565150" cy="285115"/>
            </a:xfrm>
            <a:prstGeom prst="rect">
              <a:avLst/>
            </a:prstGeom>
            <a:solidFill>
              <a:srgbClr val="3366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400" b="1">
                  <a:latin typeface="Calibri" panose="020F0502020204030204" pitchFamily="34" charset="0"/>
                </a:rPr>
                <a:t>КСВ</a:t>
              </a:r>
              <a:endParaRPr lang="en-US" altLang="en-US" sz="1800" b="1">
                <a:latin typeface="Frutiger 45 Light" pitchFamily="34" charset="0"/>
              </a:endParaRPr>
            </a:p>
          </p:txBody>
        </p:sp>
        <p:sp>
          <p:nvSpPr>
            <p:cNvPr id="16419" name="Text Box 20">
              <a:extLst>
                <a:ext uri="{FF2B5EF4-FFF2-40B4-BE49-F238E27FC236}">
                  <a16:creationId xmlns:a16="http://schemas.microsoft.com/office/drawing/2014/main" id="{D3EF97F8-2888-411B-B50F-3247222E72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7140" y="4782185"/>
              <a:ext cx="683895" cy="285115"/>
            </a:xfrm>
            <a:prstGeom prst="rect">
              <a:avLst/>
            </a:prstGeom>
            <a:solidFill>
              <a:srgbClr val="3366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400" b="1">
                  <a:latin typeface="Calibri" panose="020F0502020204030204" pitchFamily="34" charset="0"/>
                </a:rPr>
                <a:t>КВВС</a:t>
              </a:r>
              <a:endParaRPr lang="en-US" altLang="en-US" sz="1800" b="1">
                <a:latin typeface="Frutiger 45 Light" pitchFamily="34" charset="0"/>
              </a:endParaRPr>
            </a:p>
          </p:txBody>
        </p:sp>
        <p:sp>
          <p:nvSpPr>
            <p:cNvPr id="16420" name="Text Box 20">
              <a:extLst>
                <a:ext uri="{FF2B5EF4-FFF2-40B4-BE49-F238E27FC236}">
                  <a16:creationId xmlns:a16="http://schemas.microsoft.com/office/drawing/2014/main" id="{7C927C03-B1B8-4D6F-9536-F870412F3F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1200" y="4780915"/>
              <a:ext cx="733425" cy="285115"/>
            </a:xfrm>
            <a:prstGeom prst="rect">
              <a:avLst/>
            </a:prstGeom>
            <a:solidFill>
              <a:srgbClr val="3366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400" b="1">
                  <a:latin typeface="Calibri" panose="020F0502020204030204" pitchFamily="34" charset="0"/>
                </a:rPr>
                <a:t>КВМС</a:t>
              </a:r>
              <a:endParaRPr lang="en-US" altLang="en-US" sz="1800" b="1">
                <a:latin typeface="Frutiger 45 Light" pitchFamily="34" charset="0"/>
              </a:endParaRPr>
            </a:p>
          </p:txBody>
        </p:sp>
        <p:sp>
          <p:nvSpPr>
            <p:cNvPr id="16421" name="Text Box 20">
              <a:extLst>
                <a:ext uri="{FF2B5EF4-FFF2-40B4-BE49-F238E27FC236}">
                  <a16:creationId xmlns:a16="http://schemas.microsoft.com/office/drawing/2014/main" id="{87BFC849-D503-40DA-9D32-CD90968207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8225" y="4782185"/>
              <a:ext cx="575310" cy="285115"/>
            </a:xfrm>
            <a:prstGeom prst="rect">
              <a:avLst/>
            </a:prstGeom>
            <a:solidFill>
              <a:srgbClr val="3366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400" b="1">
                  <a:latin typeface="Calibri" panose="020F0502020204030204" pitchFamily="34" charset="0"/>
                </a:rPr>
                <a:t>СКС</a:t>
              </a:r>
              <a:endParaRPr lang="en-US" altLang="en-US" sz="1800" b="1">
                <a:latin typeface="Frutiger 45 Light" pitchFamily="34" charset="0"/>
              </a:endParaRPr>
            </a:p>
          </p:txBody>
        </p:sp>
        <p:sp>
          <p:nvSpPr>
            <p:cNvPr id="16422" name="Text Box 13">
              <a:extLst>
                <a:ext uri="{FF2B5EF4-FFF2-40B4-BE49-F238E27FC236}">
                  <a16:creationId xmlns:a16="http://schemas.microsoft.com/office/drawing/2014/main" id="{B8680F6A-5C71-4308-A6BC-C269AA3CE9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9372" y="6552565"/>
              <a:ext cx="784225" cy="305435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искане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>
            <a:extLst>
              <a:ext uri="{FF2B5EF4-FFF2-40B4-BE49-F238E27FC236}">
                <a16:creationId xmlns:a16="http://schemas.microsoft.com/office/drawing/2014/main" id="{B40919D6-18C9-49A4-AE36-50EEAB52D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МЯСТОТО НА ФОРМИРОВАНИЯТА ОТ БА В ОПЕРАЦИИ ПО ЗАЩИТА НА НАСЕЛЕНИЕТО:</a:t>
            </a:r>
          </a:p>
        </p:txBody>
      </p:sp>
      <p:sp>
        <p:nvSpPr>
          <p:cNvPr id="17411" name="Rectangle 6">
            <a:extLst>
              <a:ext uri="{FF2B5EF4-FFF2-40B4-BE49-F238E27FC236}">
                <a16:creationId xmlns:a16="http://schemas.microsoft.com/office/drawing/2014/main" id="{AB888728-C8B1-4083-85B9-E89BBFA5E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700213"/>
            <a:ext cx="8510588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0" rIns="0" bIns="0">
            <a:spAutoFit/>
          </a:bodyPr>
          <a:lstStyle>
            <a:lvl1pPr marL="169863" indent="469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1000"/>
              </a:spcBef>
              <a:buFontTx/>
              <a:buNone/>
            </a:pPr>
            <a:r>
              <a:rPr lang="bg-BG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    </a:t>
            </a:r>
            <a:r>
              <a:rPr lang="bg-BG" altLang="en-US" sz="2800" b="1">
                <a:latin typeface="Times New Roman" panose="02020603050405020304" pitchFamily="18" charset="0"/>
              </a:rPr>
              <a:t>Мястото на формированията от БА при  ликвидиране на последствията от бедствия се определя в зависимост от създалата се бедствена обстановка. Те могат да действат самостоятелно, когато това е възможно и съвместно при сложна бедствена обстановка във взаимодействие с формированията от Главна дирекция "Пожарна безопасност и защита на населението" и органите на местната администрация и местното самоуправление. 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>
            <a:extLst>
              <a:ext uri="{FF2B5EF4-FFF2-40B4-BE49-F238E27FC236}">
                <a16:creationId xmlns:a16="http://schemas.microsoft.com/office/drawing/2014/main" id="{BA2B9390-78A7-4BE8-869D-9356583D0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ЗАДАЧИ НА ФОРМИРОВАНИЯ ОТ БА ПРИ ПРИРОДНИ БЕДСТВИЯ:</a:t>
            </a:r>
          </a:p>
        </p:txBody>
      </p:sp>
      <p:sp>
        <p:nvSpPr>
          <p:cNvPr id="18435" name="Rectangle 6">
            <a:extLst>
              <a:ext uri="{FF2B5EF4-FFF2-40B4-BE49-F238E27FC236}">
                <a16:creationId xmlns:a16="http://schemas.microsoft.com/office/drawing/2014/main" id="{C4D400C4-768D-4679-B6BC-5D571BCE9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557338"/>
            <a:ext cx="8510588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0" rIns="0" bIns="0">
            <a:spAutoFit/>
          </a:bodyPr>
          <a:lstStyle>
            <a:lvl1pPr marL="169863" indent="469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1000"/>
              </a:spcBef>
              <a:buFontTx/>
              <a:buNone/>
            </a:pPr>
            <a:r>
              <a:rPr lang="bg-BG" altLang="en-US" sz="2400" b="1">
                <a:latin typeface="Times New Roman" panose="02020603050405020304" pitchFamily="18" charset="0"/>
              </a:rPr>
              <a:t>За участие на формирования от БА при възникване на кризи от невоенен характер, в хода на ежедневната планова дейност, се поддържа готовност и ресурс за действие. Води се планова специализирана подготовка на личния състав за участие в действия при възникване, развитие, овладяване или ликвидиране на последствията предизвикани  от бедствия и аварии. Поддържат се в готовност необходимите технически и материални средства. Организират се и се провеждат тренировки и учения за усвояване на плановете. Води се инженерно разузнаване, наблюдение и контрол. Поддържа се готовност за оповестяване.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>
            <a:extLst>
              <a:ext uri="{FF2B5EF4-FFF2-40B4-BE49-F238E27FC236}">
                <a16:creationId xmlns:a16="http://schemas.microsoft.com/office/drawing/2014/main" id="{ACDA0CD1-8CFC-4B6D-9214-4EA24ED1C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ФОРМИРОВАНИЯ В БА ЗА ДЕЙСТВИЯ ПРИ ПРИРОДНИ БЕДСТВИЯ И АВАРИИ – 93 ФОРМИРОВАНИЯ:</a:t>
            </a:r>
            <a:endParaRPr lang="be-BY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9" name="Rectangle 6">
            <a:extLst>
              <a:ext uri="{FF2B5EF4-FFF2-40B4-BE49-F238E27FC236}">
                <a16:creationId xmlns:a16="http://schemas.microsoft.com/office/drawing/2014/main" id="{52B14D23-A032-490E-858E-46CF1A259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676400"/>
            <a:ext cx="8510588" cy="503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0" rIns="0" bIns="0">
            <a:spAutoFit/>
          </a:bodyPr>
          <a:lstStyle>
            <a:lvl1pPr marL="4763" indent="-47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2870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6688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44675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52663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098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670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42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814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1000"/>
              </a:spcBef>
              <a:buFontTx/>
              <a:buNone/>
            </a:pPr>
            <a:r>
              <a:rPr lang="be-BY" altLang="en-US" sz="2800" b="1">
                <a:latin typeface="Times New Roman" panose="02020603050405020304" pitchFamily="18" charset="0"/>
              </a:rPr>
              <a:t>- 1</a:t>
            </a:r>
            <a:r>
              <a:rPr lang="en-US" altLang="en-US" sz="2800" b="1">
                <a:latin typeface="Times New Roman" panose="02020603050405020304" pitchFamily="18" charset="0"/>
              </a:rPr>
              <a:t>4</a:t>
            </a:r>
            <a:r>
              <a:rPr lang="be-BY" altLang="en-US" sz="2800" b="1">
                <a:latin typeface="Times New Roman" panose="02020603050405020304" pitchFamily="18" charset="0"/>
              </a:rPr>
              <a:t> формирования за действие при наводнение;</a:t>
            </a:r>
          </a:p>
          <a:p>
            <a:pPr algn="just">
              <a:spcBef>
                <a:spcPts val="1000"/>
              </a:spcBef>
              <a:buFontTx/>
              <a:buNone/>
            </a:pPr>
            <a:r>
              <a:rPr lang="be-BY" altLang="en-US" sz="2800" b="1">
                <a:latin typeface="Times New Roman" panose="02020603050405020304" pitchFamily="18" charset="0"/>
              </a:rPr>
              <a:t>- </a:t>
            </a:r>
            <a:r>
              <a:rPr lang="en-US" altLang="en-US" sz="2800" b="1">
                <a:latin typeface="Times New Roman" panose="02020603050405020304" pitchFamily="18" charset="0"/>
              </a:rPr>
              <a:t>9</a:t>
            </a:r>
            <a:r>
              <a:rPr lang="be-BY" altLang="en-US" sz="2800" b="1">
                <a:latin typeface="Times New Roman" panose="02020603050405020304" pitchFamily="18" charset="0"/>
              </a:rPr>
              <a:t> формирования за действие при земетресение;</a:t>
            </a:r>
          </a:p>
          <a:p>
            <a:pPr algn="just">
              <a:spcBef>
                <a:spcPts val="1000"/>
              </a:spcBef>
              <a:buFontTx/>
              <a:buNone/>
            </a:pPr>
            <a:r>
              <a:rPr lang="be-BY" altLang="en-US" sz="2800" b="1">
                <a:latin typeface="Times New Roman" panose="02020603050405020304" pitchFamily="18" charset="0"/>
              </a:rPr>
              <a:t>- 24 формирования за действие при зимни условия;</a:t>
            </a:r>
          </a:p>
          <a:p>
            <a:pPr algn="just">
              <a:spcBef>
                <a:spcPts val="1000"/>
              </a:spcBef>
              <a:buFontTx/>
              <a:buNone/>
            </a:pPr>
            <a:r>
              <a:rPr lang="be-BY" altLang="en-US" sz="2800" b="1">
                <a:latin typeface="Times New Roman" panose="02020603050405020304" pitchFamily="18" charset="0"/>
              </a:rPr>
              <a:t>- 21 формирования за гасене на пожари;</a:t>
            </a:r>
          </a:p>
          <a:p>
            <a:pPr algn="just">
              <a:spcBef>
                <a:spcPts val="1000"/>
              </a:spcBef>
              <a:buFontTx/>
              <a:buNone/>
            </a:pPr>
            <a:r>
              <a:rPr lang="be-BY" altLang="en-US" sz="2800" b="1">
                <a:latin typeface="Times New Roman" panose="02020603050405020304" pitchFamily="18" charset="0"/>
              </a:rPr>
              <a:t>- 15 формирования за унищожаване на невзривени боеприпаси;</a:t>
            </a:r>
            <a:endParaRPr lang="ru-RU" altLang="en-US" sz="2800" b="1">
              <a:latin typeface="Times New Roman" panose="02020603050405020304" pitchFamily="18" charset="0"/>
            </a:endParaRPr>
          </a:p>
          <a:p>
            <a:pPr algn="just">
              <a:spcBef>
                <a:spcPts val="1000"/>
              </a:spcBef>
              <a:buFontTx/>
              <a:buNone/>
            </a:pPr>
            <a:r>
              <a:rPr lang="ru-RU" altLang="en-US" sz="2800" b="1">
                <a:latin typeface="Times New Roman" panose="02020603050405020304" pitchFamily="18" charset="0"/>
              </a:rPr>
              <a:t>- 6 </a:t>
            </a:r>
            <a:r>
              <a:rPr lang="be-BY" altLang="en-US" sz="2800" b="1">
                <a:latin typeface="Times New Roman" panose="02020603050405020304" pitchFamily="18" charset="0"/>
              </a:rPr>
              <a:t>формирования за действие при промишлени аварии; </a:t>
            </a:r>
          </a:p>
          <a:p>
            <a:pPr algn="just">
              <a:spcBef>
                <a:spcPts val="1000"/>
              </a:spcBef>
              <a:buFontTx/>
              <a:buNone/>
            </a:pPr>
            <a:r>
              <a:rPr lang="be-BY" altLang="en-US" sz="2800" b="1">
                <a:latin typeface="Times New Roman" panose="02020603050405020304" pitchFamily="18" charset="0"/>
              </a:rPr>
              <a:t>- </a:t>
            </a:r>
            <a:r>
              <a:rPr lang="bg-BG" altLang="en-US" sz="2800" b="1">
                <a:latin typeface="Times New Roman" panose="02020603050405020304" pitchFamily="18" charset="0"/>
              </a:rPr>
              <a:t>5 формирования за ликвидиране на последствията при аварии в АЕЦ “Козлодуй”. 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>
            <a:extLst>
              <a:ext uri="{FF2B5EF4-FFF2-40B4-BE49-F238E27FC236}">
                <a16:creationId xmlns:a16="http://schemas.microsoft.com/office/drawing/2014/main" id="{6F99A133-EFA8-448E-BDB5-468111732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ФОРМИРОВАНИЯ В БА ЗА ДЕЙСТВИЯ ПРИ НАВОДНЕНИЯ:</a:t>
            </a:r>
            <a:endParaRPr lang="be-BY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483" name="Picture 8" descr="Picture2">
            <a:extLst>
              <a:ext uri="{FF2B5EF4-FFF2-40B4-BE49-F238E27FC236}">
                <a16:creationId xmlns:a16="http://schemas.microsoft.com/office/drawing/2014/main" id="{85FEB88A-018C-4208-BA5C-3E962E345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94250"/>
            <a:ext cx="36004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1">
            <a:extLst>
              <a:ext uri="{FF2B5EF4-FFF2-40B4-BE49-F238E27FC236}">
                <a16:creationId xmlns:a16="http://schemas.microsoft.com/office/drawing/2014/main" id="{CDA22081-67EC-4F1E-ADFC-192FBAC12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437063"/>
            <a:ext cx="2987675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6">
            <a:extLst>
              <a:ext uri="{FF2B5EF4-FFF2-40B4-BE49-F238E27FC236}">
                <a16:creationId xmlns:a16="http://schemas.microsoft.com/office/drawing/2014/main" id="{9B4E40FF-596F-48B9-BA53-648EE51C7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052513"/>
            <a:ext cx="8510588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0" rIns="0" bIns="0">
            <a:spAutoFit/>
          </a:bodyPr>
          <a:lstStyle>
            <a:lvl1pPr indent="469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1000"/>
              </a:spcBef>
              <a:buFontTx/>
              <a:buNone/>
            </a:pPr>
            <a:r>
              <a:rPr lang="bg-BG" altLang="en-US" sz="2200">
                <a:latin typeface="Times New Roman" panose="02020603050405020304" pitchFamily="18" charset="0"/>
              </a:rPr>
              <a:t>Формированията за действие при наводнения могат да бъдат снабдени с автомобили с повишена проходимост, линейка, инженерна машина БАТ-М, ПТС-М, специален автомобил АРС-14, моторни помпи, автокран, гумени надуваеми лодки, спасителни жилетки и пояси, защитно гумирано облекло, возим шанцов инструмент, чували за пясък и водолазно снаряжение. В зависимост от създалата се ситуация могат да се окомплектоват тимове за изпълнение на конкретна задача, с намален или увеличен личен състав и техника. Създават се предимно тимове за изграждане на временни диги и почистване на речните корита.  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CD02E877-0E67-4576-80E2-505711B3B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2E4FC"/>
              </a:gs>
              <a:gs pos="50000">
                <a:srgbClr val="FFFFFF"/>
              </a:gs>
              <a:gs pos="100000">
                <a:srgbClr val="02E4F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0422" name="Picture 4">
            <a:extLst>
              <a:ext uri="{FF2B5EF4-FFF2-40B4-BE49-F238E27FC236}">
                <a16:creationId xmlns:a16="http://schemas.microsoft.com/office/drawing/2014/main" id="{71D6DD68-282F-4FCB-9997-027A8F727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177" y="4734326"/>
            <a:ext cx="1458596" cy="194500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freezing" dir="t"/>
          </a:scene3d>
          <a:sp3d prstMaterial="flat">
            <a:bevelT w="139700" h="139700" prst="divot"/>
          </a:sp3d>
        </p:spPr>
      </p:pic>
      <p:pic>
        <p:nvPicPr>
          <p:cNvPr id="3076" name="Picture 6" descr="New Terminal 1">
            <a:extLst>
              <a:ext uri="{FF2B5EF4-FFF2-40B4-BE49-F238E27FC236}">
                <a16:creationId xmlns:a16="http://schemas.microsoft.com/office/drawing/2014/main" id="{9ACB64DD-6336-47C7-BB83-A4A137E3D86A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4797425"/>
            <a:ext cx="2592388" cy="1944688"/>
          </a:xfrm>
          <a:noFill/>
        </p:spPr>
      </p:pic>
      <p:pic>
        <p:nvPicPr>
          <p:cNvPr id="3077" name="Picture 10">
            <a:extLst>
              <a:ext uri="{FF2B5EF4-FFF2-40B4-BE49-F238E27FC236}">
                <a16:creationId xmlns:a16="http://schemas.microsoft.com/office/drawing/2014/main" id="{0ECA39F2-878E-4110-B38D-A3DE91868352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1863" y="4652963"/>
            <a:ext cx="2881312" cy="2082800"/>
          </a:xfrm>
          <a:noFill/>
        </p:spPr>
      </p:pic>
      <p:sp>
        <p:nvSpPr>
          <p:cNvPr id="3078" name="Text Box 4">
            <a:extLst>
              <a:ext uri="{FF2B5EF4-FFF2-40B4-BE49-F238E27FC236}">
                <a16:creationId xmlns:a16="http://schemas.microsoft.com/office/drawing/2014/main" id="{D049371E-FD21-4F53-B8CD-4C32951CF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2133600"/>
            <a:ext cx="741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3079" name="Rectangle 5">
            <a:extLst>
              <a:ext uri="{FF2B5EF4-FFF2-40B4-BE49-F238E27FC236}">
                <a16:creationId xmlns:a16="http://schemas.microsoft.com/office/drawing/2014/main" id="{ADAE3EF8-42EF-44BE-85B1-DC4861F8F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628775"/>
            <a:ext cx="8208963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/>
              <a:t>“Критична инфраструктура” е система от съоръжения, услуги и информационни системи, чието спиране, неизправно функциониране или разрушаване би имало сериозно негативно въздействие върху здравето и безопасността на населението, околната среда, националното стопанство или върху ефективното функциониране на държавното управление. </a:t>
            </a:r>
          </a:p>
          <a:p>
            <a:pPr eaLnBrk="1" hangingPunct="1"/>
            <a:r>
              <a:rPr lang="bg-BG" altLang="en-US"/>
              <a:t>Утвърдените сектори, в които се определят обекти от критичната инфраструктура са: 1.Енергетика; 2.Ядрена промишленост; 3.Информационни и комуникационни технологии; 4.Водоснабдяване; 5.Осигуряване с хранителни продукти; 6.Здравеопазване; 7.Финансова сфера; 8.Транспорт; 9.Химическа промишленост</a:t>
            </a:r>
          </a:p>
        </p:txBody>
      </p:sp>
      <p:sp>
        <p:nvSpPr>
          <p:cNvPr id="3080" name="Rectangle 19">
            <a:extLst>
              <a:ext uri="{FF2B5EF4-FFF2-40B4-BE49-F238E27FC236}">
                <a16:creationId xmlns:a16="http://schemas.microsoft.com/office/drawing/2014/main" id="{FD900758-AA12-41C9-952B-CCF895C4D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60350"/>
            <a:ext cx="85693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3600" b="1">
                <a:solidFill>
                  <a:schemeClr val="tx2"/>
                </a:solidFill>
              </a:rPr>
              <a:t>КРИТИЧНА ИНФРАСТРУКТУРА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>
            <a:extLst>
              <a:ext uri="{FF2B5EF4-FFF2-40B4-BE49-F238E27FC236}">
                <a16:creationId xmlns:a16="http://schemas.microsoft.com/office/drawing/2014/main" id="{4D9D41CB-E28F-425D-8539-780AF3DC4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ФОРМИРОВАНИЯ В БА ЗА ДЕЙСТВИЯ ПРИ НАВОДНЕНИЯ:</a:t>
            </a:r>
            <a:endParaRPr lang="be-BY" alt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1507" name="Group 16">
            <a:extLst>
              <a:ext uri="{FF2B5EF4-FFF2-40B4-BE49-F238E27FC236}">
                <a16:creationId xmlns:a16="http://schemas.microsoft.com/office/drawing/2014/main" id="{833F32D8-CC85-4292-8473-ACE186000773}"/>
              </a:ext>
            </a:extLst>
          </p:cNvPr>
          <p:cNvGrpSpPr>
            <a:grpSpLocks/>
          </p:cNvGrpSpPr>
          <p:nvPr/>
        </p:nvGrpSpPr>
        <p:grpSpPr bwMode="auto">
          <a:xfrm>
            <a:off x="422275" y="914400"/>
            <a:ext cx="8104188" cy="5924550"/>
            <a:chOff x="1494" y="1802"/>
            <a:chExt cx="13829" cy="8969"/>
          </a:xfrm>
        </p:grpSpPr>
        <p:grpSp>
          <p:nvGrpSpPr>
            <p:cNvPr id="21508" name="Group 17">
              <a:extLst>
                <a:ext uri="{FF2B5EF4-FFF2-40B4-BE49-F238E27FC236}">
                  <a16:creationId xmlns:a16="http://schemas.microsoft.com/office/drawing/2014/main" id="{DB9FF7E3-4F46-4E78-807F-ED04B44BCB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4" y="1802"/>
              <a:ext cx="13829" cy="8969"/>
              <a:chOff x="1741" y="2059"/>
              <a:chExt cx="13829" cy="8969"/>
            </a:xfrm>
          </p:grpSpPr>
          <p:pic>
            <p:nvPicPr>
              <p:cNvPr id="21523" name="Picture 18" descr="500px-Bulgaria_Aministrative_Provinces">
                <a:extLst>
                  <a:ext uri="{FF2B5EF4-FFF2-40B4-BE49-F238E27FC236}">
                    <a16:creationId xmlns:a16="http://schemas.microsoft.com/office/drawing/2014/main" id="{98B843FD-8B73-4BC6-94BA-4D5AAB57CD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CE2D4"/>
                  </a:clrFrom>
                  <a:clrTo>
                    <a:srgbClr val="ECE2D4">
                      <a:alpha val="0"/>
                    </a:srgbClr>
                  </a:clrTo>
                </a:clrChange>
                <a:lum bright="10000" contrast="1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1" y="2059"/>
                <a:ext cx="13829" cy="8969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1524" name="Group 19">
                <a:extLst>
                  <a:ext uri="{FF2B5EF4-FFF2-40B4-BE49-F238E27FC236}">
                    <a16:creationId xmlns:a16="http://schemas.microsoft.com/office/drawing/2014/main" id="{995FE97B-D27A-470C-9EE5-82AD3DF779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1" y="3839"/>
                <a:ext cx="10560" cy="6120"/>
                <a:chOff x="2222" y="2791"/>
                <a:chExt cx="12160" cy="6880"/>
              </a:xfrm>
            </p:grpSpPr>
            <p:sp>
              <p:nvSpPr>
                <p:cNvPr id="21525" name="Freeform 20">
                  <a:extLst>
                    <a:ext uri="{FF2B5EF4-FFF2-40B4-BE49-F238E27FC236}">
                      <a16:creationId xmlns:a16="http://schemas.microsoft.com/office/drawing/2014/main" id="{E5565747-61BA-4238-B56C-F7FAE7D0AD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2" y="4210"/>
                  <a:ext cx="12160" cy="1603"/>
                </a:xfrm>
                <a:custGeom>
                  <a:avLst/>
                  <a:gdLst>
                    <a:gd name="T0" fmla="*/ 107 w 12160"/>
                    <a:gd name="T1" fmla="*/ 39 h 1603"/>
                    <a:gd name="T2" fmla="*/ 249 w 12160"/>
                    <a:gd name="T3" fmla="*/ 163 h 1603"/>
                    <a:gd name="T4" fmla="*/ 302 w 12160"/>
                    <a:gd name="T5" fmla="*/ 323 h 1603"/>
                    <a:gd name="T6" fmla="*/ 711 w 12160"/>
                    <a:gd name="T7" fmla="*/ 323 h 1603"/>
                    <a:gd name="T8" fmla="*/ 836 w 12160"/>
                    <a:gd name="T9" fmla="*/ 270 h 1603"/>
                    <a:gd name="T10" fmla="*/ 907 w 12160"/>
                    <a:gd name="T11" fmla="*/ 199 h 1603"/>
                    <a:gd name="T12" fmla="*/ 1227 w 12160"/>
                    <a:gd name="T13" fmla="*/ 181 h 1603"/>
                    <a:gd name="T14" fmla="*/ 1245 w 12160"/>
                    <a:gd name="T15" fmla="*/ 448 h 1603"/>
                    <a:gd name="T16" fmla="*/ 1298 w 12160"/>
                    <a:gd name="T17" fmla="*/ 554 h 1603"/>
                    <a:gd name="T18" fmla="*/ 1369 w 12160"/>
                    <a:gd name="T19" fmla="*/ 661 h 1603"/>
                    <a:gd name="T20" fmla="*/ 1511 w 12160"/>
                    <a:gd name="T21" fmla="*/ 714 h 1603"/>
                    <a:gd name="T22" fmla="*/ 1796 w 12160"/>
                    <a:gd name="T23" fmla="*/ 608 h 1603"/>
                    <a:gd name="T24" fmla="*/ 2667 w 12160"/>
                    <a:gd name="T25" fmla="*/ 554 h 1603"/>
                    <a:gd name="T26" fmla="*/ 2738 w 12160"/>
                    <a:gd name="T27" fmla="*/ 857 h 1603"/>
                    <a:gd name="T28" fmla="*/ 2934 w 12160"/>
                    <a:gd name="T29" fmla="*/ 963 h 1603"/>
                    <a:gd name="T30" fmla="*/ 3307 w 12160"/>
                    <a:gd name="T31" fmla="*/ 1497 h 1603"/>
                    <a:gd name="T32" fmla="*/ 3805 w 12160"/>
                    <a:gd name="T33" fmla="*/ 1443 h 1603"/>
                    <a:gd name="T34" fmla="*/ 4178 w 12160"/>
                    <a:gd name="T35" fmla="*/ 1443 h 1603"/>
                    <a:gd name="T36" fmla="*/ 4356 w 12160"/>
                    <a:gd name="T37" fmla="*/ 1603 h 1603"/>
                    <a:gd name="T38" fmla="*/ 5031 w 12160"/>
                    <a:gd name="T39" fmla="*/ 1532 h 1603"/>
                    <a:gd name="T40" fmla="*/ 5298 w 12160"/>
                    <a:gd name="T41" fmla="*/ 1461 h 1603"/>
                    <a:gd name="T42" fmla="*/ 5885 w 12160"/>
                    <a:gd name="T43" fmla="*/ 1479 h 1603"/>
                    <a:gd name="T44" fmla="*/ 6098 w 12160"/>
                    <a:gd name="T45" fmla="*/ 1408 h 1603"/>
                    <a:gd name="T46" fmla="*/ 6169 w 12160"/>
                    <a:gd name="T47" fmla="*/ 1479 h 1603"/>
                    <a:gd name="T48" fmla="*/ 6685 w 12160"/>
                    <a:gd name="T49" fmla="*/ 1532 h 1603"/>
                    <a:gd name="T50" fmla="*/ 6756 w 12160"/>
                    <a:gd name="T51" fmla="*/ 1443 h 1603"/>
                    <a:gd name="T52" fmla="*/ 7556 w 12160"/>
                    <a:gd name="T53" fmla="*/ 1354 h 1603"/>
                    <a:gd name="T54" fmla="*/ 7698 w 12160"/>
                    <a:gd name="T55" fmla="*/ 1248 h 1603"/>
                    <a:gd name="T56" fmla="*/ 7787 w 12160"/>
                    <a:gd name="T57" fmla="*/ 1088 h 1603"/>
                    <a:gd name="T58" fmla="*/ 7911 w 12160"/>
                    <a:gd name="T59" fmla="*/ 1017 h 1603"/>
                    <a:gd name="T60" fmla="*/ 8018 w 12160"/>
                    <a:gd name="T61" fmla="*/ 874 h 1603"/>
                    <a:gd name="T62" fmla="*/ 8142 w 12160"/>
                    <a:gd name="T63" fmla="*/ 750 h 1603"/>
                    <a:gd name="T64" fmla="*/ 8267 w 12160"/>
                    <a:gd name="T65" fmla="*/ 626 h 1603"/>
                    <a:gd name="T66" fmla="*/ 8871 w 12160"/>
                    <a:gd name="T67" fmla="*/ 857 h 1603"/>
                    <a:gd name="T68" fmla="*/ 9387 w 12160"/>
                    <a:gd name="T69" fmla="*/ 857 h 1603"/>
                    <a:gd name="T70" fmla="*/ 9742 w 12160"/>
                    <a:gd name="T71" fmla="*/ 786 h 1603"/>
                    <a:gd name="T72" fmla="*/ 9938 w 12160"/>
                    <a:gd name="T73" fmla="*/ 839 h 1603"/>
                    <a:gd name="T74" fmla="*/ 10365 w 12160"/>
                    <a:gd name="T75" fmla="*/ 750 h 1603"/>
                    <a:gd name="T76" fmla="*/ 10525 w 12160"/>
                    <a:gd name="T77" fmla="*/ 679 h 1603"/>
                    <a:gd name="T78" fmla="*/ 10898 w 12160"/>
                    <a:gd name="T79" fmla="*/ 768 h 1603"/>
                    <a:gd name="T80" fmla="*/ 11022 w 12160"/>
                    <a:gd name="T81" fmla="*/ 857 h 1603"/>
                    <a:gd name="T82" fmla="*/ 11698 w 12160"/>
                    <a:gd name="T83" fmla="*/ 874 h 1603"/>
                    <a:gd name="T84" fmla="*/ 11982 w 12160"/>
                    <a:gd name="T85" fmla="*/ 1052 h 160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2160"/>
                    <a:gd name="T130" fmla="*/ 0 h 1603"/>
                    <a:gd name="T131" fmla="*/ 12160 w 12160"/>
                    <a:gd name="T132" fmla="*/ 1603 h 1603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2160" h="1603">
                      <a:moveTo>
                        <a:pt x="0" y="39"/>
                      </a:moveTo>
                      <a:cubicBezTo>
                        <a:pt x="26" y="30"/>
                        <a:pt x="81" y="0"/>
                        <a:pt x="107" y="39"/>
                      </a:cubicBezTo>
                      <a:cubicBezTo>
                        <a:pt x="124" y="64"/>
                        <a:pt x="108" y="103"/>
                        <a:pt x="125" y="128"/>
                      </a:cubicBezTo>
                      <a:cubicBezTo>
                        <a:pt x="131" y="137"/>
                        <a:pt x="230" y="159"/>
                        <a:pt x="249" y="163"/>
                      </a:cubicBezTo>
                      <a:cubicBezTo>
                        <a:pt x="261" y="181"/>
                        <a:pt x="278" y="196"/>
                        <a:pt x="285" y="217"/>
                      </a:cubicBezTo>
                      <a:cubicBezTo>
                        <a:pt x="296" y="251"/>
                        <a:pt x="284" y="292"/>
                        <a:pt x="302" y="323"/>
                      </a:cubicBezTo>
                      <a:cubicBezTo>
                        <a:pt x="311" y="339"/>
                        <a:pt x="338" y="335"/>
                        <a:pt x="356" y="341"/>
                      </a:cubicBezTo>
                      <a:cubicBezTo>
                        <a:pt x="474" y="335"/>
                        <a:pt x="593" y="338"/>
                        <a:pt x="711" y="323"/>
                      </a:cubicBezTo>
                      <a:cubicBezTo>
                        <a:pt x="732" y="320"/>
                        <a:pt x="745" y="296"/>
                        <a:pt x="765" y="288"/>
                      </a:cubicBezTo>
                      <a:cubicBezTo>
                        <a:pt x="787" y="278"/>
                        <a:pt x="812" y="276"/>
                        <a:pt x="836" y="270"/>
                      </a:cubicBezTo>
                      <a:cubicBezTo>
                        <a:pt x="842" y="252"/>
                        <a:pt x="841" y="230"/>
                        <a:pt x="854" y="217"/>
                      </a:cubicBezTo>
                      <a:cubicBezTo>
                        <a:pt x="867" y="204"/>
                        <a:pt x="890" y="207"/>
                        <a:pt x="907" y="199"/>
                      </a:cubicBezTo>
                      <a:cubicBezTo>
                        <a:pt x="926" y="189"/>
                        <a:pt x="942" y="175"/>
                        <a:pt x="960" y="163"/>
                      </a:cubicBezTo>
                      <a:cubicBezTo>
                        <a:pt x="1049" y="169"/>
                        <a:pt x="1140" y="161"/>
                        <a:pt x="1227" y="181"/>
                      </a:cubicBezTo>
                      <a:cubicBezTo>
                        <a:pt x="1315" y="202"/>
                        <a:pt x="1204" y="356"/>
                        <a:pt x="1191" y="394"/>
                      </a:cubicBezTo>
                      <a:cubicBezTo>
                        <a:pt x="1209" y="412"/>
                        <a:pt x="1231" y="427"/>
                        <a:pt x="1245" y="448"/>
                      </a:cubicBezTo>
                      <a:cubicBezTo>
                        <a:pt x="1255" y="463"/>
                        <a:pt x="1254" y="484"/>
                        <a:pt x="1262" y="501"/>
                      </a:cubicBezTo>
                      <a:cubicBezTo>
                        <a:pt x="1272" y="520"/>
                        <a:pt x="1286" y="536"/>
                        <a:pt x="1298" y="554"/>
                      </a:cubicBezTo>
                      <a:cubicBezTo>
                        <a:pt x="1304" y="584"/>
                        <a:pt x="1299" y="618"/>
                        <a:pt x="1316" y="643"/>
                      </a:cubicBezTo>
                      <a:cubicBezTo>
                        <a:pt x="1326" y="659"/>
                        <a:pt x="1351" y="656"/>
                        <a:pt x="1369" y="661"/>
                      </a:cubicBezTo>
                      <a:cubicBezTo>
                        <a:pt x="1398" y="668"/>
                        <a:pt x="1428" y="673"/>
                        <a:pt x="1458" y="679"/>
                      </a:cubicBezTo>
                      <a:cubicBezTo>
                        <a:pt x="1476" y="691"/>
                        <a:pt x="1490" y="718"/>
                        <a:pt x="1511" y="714"/>
                      </a:cubicBezTo>
                      <a:cubicBezTo>
                        <a:pt x="1532" y="710"/>
                        <a:pt x="1529" y="672"/>
                        <a:pt x="1547" y="661"/>
                      </a:cubicBezTo>
                      <a:cubicBezTo>
                        <a:pt x="1609" y="623"/>
                        <a:pt x="1731" y="616"/>
                        <a:pt x="1796" y="608"/>
                      </a:cubicBezTo>
                      <a:cubicBezTo>
                        <a:pt x="1858" y="566"/>
                        <a:pt x="1938" y="525"/>
                        <a:pt x="2009" y="501"/>
                      </a:cubicBezTo>
                      <a:cubicBezTo>
                        <a:pt x="2267" y="534"/>
                        <a:pt x="2336" y="542"/>
                        <a:pt x="2667" y="554"/>
                      </a:cubicBezTo>
                      <a:cubicBezTo>
                        <a:pt x="2694" y="636"/>
                        <a:pt x="2699" y="720"/>
                        <a:pt x="2720" y="803"/>
                      </a:cubicBezTo>
                      <a:cubicBezTo>
                        <a:pt x="2725" y="821"/>
                        <a:pt x="2721" y="849"/>
                        <a:pt x="2738" y="857"/>
                      </a:cubicBezTo>
                      <a:cubicBezTo>
                        <a:pt x="2802" y="889"/>
                        <a:pt x="2880" y="878"/>
                        <a:pt x="2951" y="892"/>
                      </a:cubicBezTo>
                      <a:cubicBezTo>
                        <a:pt x="2945" y="916"/>
                        <a:pt x="2943" y="941"/>
                        <a:pt x="2934" y="963"/>
                      </a:cubicBezTo>
                      <a:cubicBezTo>
                        <a:pt x="2926" y="983"/>
                        <a:pt x="2898" y="995"/>
                        <a:pt x="2898" y="1017"/>
                      </a:cubicBezTo>
                      <a:cubicBezTo>
                        <a:pt x="2898" y="1601"/>
                        <a:pt x="2817" y="1473"/>
                        <a:pt x="3307" y="1497"/>
                      </a:cubicBezTo>
                      <a:cubicBezTo>
                        <a:pt x="3436" y="1538"/>
                        <a:pt x="3498" y="1527"/>
                        <a:pt x="3645" y="1514"/>
                      </a:cubicBezTo>
                      <a:cubicBezTo>
                        <a:pt x="3728" y="1459"/>
                        <a:pt x="3680" y="1484"/>
                        <a:pt x="3805" y="1443"/>
                      </a:cubicBezTo>
                      <a:cubicBezTo>
                        <a:pt x="3823" y="1437"/>
                        <a:pt x="3858" y="1426"/>
                        <a:pt x="3858" y="1426"/>
                      </a:cubicBezTo>
                      <a:cubicBezTo>
                        <a:pt x="3965" y="1432"/>
                        <a:pt x="4076" y="1411"/>
                        <a:pt x="4178" y="1443"/>
                      </a:cubicBezTo>
                      <a:cubicBezTo>
                        <a:pt x="4219" y="1456"/>
                        <a:pt x="4225" y="1514"/>
                        <a:pt x="4249" y="1550"/>
                      </a:cubicBezTo>
                      <a:cubicBezTo>
                        <a:pt x="4270" y="1582"/>
                        <a:pt x="4324" y="1593"/>
                        <a:pt x="4356" y="1603"/>
                      </a:cubicBezTo>
                      <a:cubicBezTo>
                        <a:pt x="4528" y="1597"/>
                        <a:pt x="4700" y="1601"/>
                        <a:pt x="4871" y="1586"/>
                      </a:cubicBezTo>
                      <a:cubicBezTo>
                        <a:pt x="4927" y="1581"/>
                        <a:pt x="4975" y="1536"/>
                        <a:pt x="5031" y="1532"/>
                      </a:cubicBezTo>
                      <a:cubicBezTo>
                        <a:pt x="5114" y="1526"/>
                        <a:pt x="5197" y="1520"/>
                        <a:pt x="5280" y="1514"/>
                      </a:cubicBezTo>
                      <a:cubicBezTo>
                        <a:pt x="5286" y="1496"/>
                        <a:pt x="5285" y="1474"/>
                        <a:pt x="5298" y="1461"/>
                      </a:cubicBezTo>
                      <a:cubicBezTo>
                        <a:pt x="5316" y="1443"/>
                        <a:pt x="5446" y="1428"/>
                        <a:pt x="5458" y="1426"/>
                      </a:cubicBezTo>
                      <a:cubicBezTo>
                        <a:pt x="5667" y="1494"/>
                        <a:pt x="5528" y="1459"/>
                        <a:pt x="5885" y="1479"/>
                      </a:cubicBezTo>
                      <a:cubicBezTo>
                        <a:pt x="5953" y="1502"/>
                        <a:pt x="5996" y="1525"/>
                        <a:pt x="6080" y="1479"/>
                      </a:cubicBezTo>
                      <a:cubicBezTo>
                        <a:pt x="6101" y="1467"/>
                        <a:pt x="6092" y="1432"/>
                        <a:pt x="6098" y="1408"/>
                      </a:cubicBezTo>
                      <a:cubicBezTo>
                        <a:pt x="6104" y="1426"/>
                        <a:pt x="6103" y="1448"/>
                        <a:pt x="6116" y="1461"/>
                      </a:cubicBezTo>
                      <a:cubicBezTo>
                        <a:pt x="6129" y="1474"/>
                        <a:pt x="6150" y="1477"/>
                        <a:pt x="6169" y="1479"/>
                      </a:cubicBezTo>
                      <a:cubicBezTo>
                        <a:pt x="6293" y="1489"/>
                        <a:pt x="6418" y="1491"/>
                        <a:pt x="6542" y="1497"/>
                      </a:cubicBezTo>
                      <a:cubicBezTo>
                        <a:pt x="6567" y="1571"/>
                        <a:pt x="6556" y="1596"/>
                        <a:pt x="6685" y="1532"/>
                      </a:cubicBezTo>
                      <a:cubicBezTo>
                        <a:pt x="6702" y="1524"/>
                        <a:pt x="6690" y="1494"/>
                        <a:pt x="6702" y="1479"/>
                      </a:cubicBezTo>
                      <a:cubicBezTo>
                        <a:pt x="6715" y="1462"/>
                        <a:pt x="6735" y="1450"/>
                        <a:pt x="6756" y="1443"/>
                      </a:cubicBezTo>
                      <a:cubicBezTo>
                        <a:pt x="6790" y="1432"/>
                        <a:pt x="6827" y="1432"/>
                        <a:pt x="6862" y="1426"/>
                      </a:cubicBezTo>
                      <a:cubicBezTo>
                        <a:pt x="6996" y="1337"/>
                        <a:pt x="7467" y="1358"/>
                        <a:pt x="7556" y="1354"/>
                      </a:cubicBezTo>
                      <a:cubicBezTo>
                        <a:pt x="7562" y="1330"/>
                        <a:pt x="7559" y="1302"/>
                        <a:pt x="7574" y="1283"/>
                      </a:cubicBezTo>
                      <a:cubicBezTo>
                        <a:pt x="7579" y="1277"/>
                        <a:pt x="7686" y="1251"/>
                        <a:pt x="7698" y="1248"/>
                      </a:cubicBezTo>
                      <a:cubicBezTo>
                        <a:pt x="7713" y="1202"/>
                        <a:pt x="7707" y="1147"/>
                        <a:pt x="7734" y="1106"/>
                      </a:cubicBezTo>
                      <a:cubicBezTo>
                        <a:pt x="7744" y="1090"/>
                        <a:pt x="7769" y="1094"/>
                        <a:pt x="7787" y="1088"/>
                      </a:cubicBezTo>
                      <a:cubicBezTo>
                        <a:pt x="7805" y="1070"/>
                        <a:pt x="7818" y="1047"/>
                        <a:pt x="7840" y="1034"/>
                      </a:cubicBezTo>
                      <a:cubicBezTo>
                        <a:pt x="7861" y="1022"/>
                        <a:pt x="7894" y="1034"/>
                        <a:pt x="7911" y="1017"/>
                      </a:cubicBezTo>
                      <a:cubicBezTo>
                        <a:pt x="8036" y="893"/>
                        <a:pt x="7827" y="981"/>
                        <a:pt x="7982" y="928"/>
                      </a:cubicBezTo>
                      <a:cubicBezTo>
                        <a:pt x="7994" y="910"/>
                        <a:pt x="8009" y="894"/>
                        <a:pt x="8018" y="874"/>
                      </a:cubicBezTo>
                      <a:cubicBezTo>
                        <a:pt x="8028" y="852"/>
                        <a:pt x="8022" y="823"/>
                        <a:pt x="8036" y="803"/>
                      </a:cubicBezTo>
                      <a:cubicBezTo>
                        <a:pt x="8055" y="775"/>
                        <a:pt x="8113" y="760"/>
                        <a:pt x="8142" y="750"/>
                      </a:cubicBezTo>
                      <a:cubicBezTo>
                        <a:pt x="8245" y="598"/>
                        <a:pt x="8108" y="777"/>
                        <a:pt x="8231" y="679"/>
                      </a:cubicBezTo>
                      <a:cubicBezTo>
                        <a:pt x="8248" y="666"/>
                        <a:pt x="8249" y="637"/>
                        <a:pt x="8267" y="626"/>
                      </a:cubicBezTo>
                      <a:cubicBezTo>
                        <a:pt x="8299" y="606"/>
                        <a:pt x="8374" y="590"/>
                        <a:pt x="8374" y="590"/>
                      </a:cubicBezTo>
                      <a:cubicBezTo>
                        <a:pt x="8888" y="610"/>
                        <a:pt x="8839" y="484"/>
                        <a:pt x="8871" y="857"/>
                      </a:cubicBezTo>
                      <a:cubicBezTo>
                        <a:pt x="8977" y="822"/>
                        <a:pt x="9086" y="840"/>
                        <a:pt x="9191" y="874"/>
                      </a:cubicBezTo>
                      <a:cubicBezTo>
                        <a:pt x="9256" y="868"/>
                        <a:pt x="9323" y="871"/>
                        <a:pt x="9387" y="857"/>
                      </a:cubicBezTo>
                      <a:cubicBezTo>
                        <a:pt x="9599" y="812"/>
                        <a:pt x="9293" y="826"/>
                        <a:pt x="9494" y="803"/>
                      </a:cubicBezTo>
                      <a:cubicBezTo>
                        <a:pt x="9576" y="793"/>
                        <a:pt x="9659" y="792"/>
                        <a:pt x="9742" y="786"/>
                      </a:cubicBezTo>
                      <a:cubicBezTo>
                        <a:pt x="9790" y="792"/>
                        <a:pt x="9839" y="790"/>
                        <a:pt x="9885" y="803"/>
                      </a:cubicBezTo>
                      <a:cubicBezTo>
                        <a:pt x="9906" y="809"/>
                        <a:pt x="9917" y="838"/>
                        <a:pt x="9938" y="839"/>
                      </a:cubicBezTo>
                      <a:cubicBezTo>
                        <a:pt x="10027" y="844"/>
                        <a:pt x="10116" y="827"/>
                        <a:pt x="10205" y="821"/>
                      </a:cubicBezTo>
                      <a:cubicBezTo>
                        <a:pt x="10289" y="694"/>
                        <a:pt x="10168" y="849"/>
                        <a:pt x="10365" y="750"/>
                      </a:cubicBezTo>
                      <a:cubicBezTo>
                        <a:pt x="10382" y="742"/>
                        <a:pt x="10365" y="705"/>
                        <a:pt x="10382" y="697"/>
                      </a:cubicBezTo>
                      <a:cubicBezTo>
                        <a:pt x="10426" y="678"/>
                        <a:pt x="10477" y="685"/>
                        <a:pt x="10525" y="679"/>
                      </a:cubicBezTo>
                      <a:cubicBezTo>
                        <a:pt x="10659" y="691"/>
                        <a:pt x="10727" y="702"/>
                        <a:pt x="10845" y="732"/>
                      </a:cubicBezTo>
                      <a:cubicBezTo>
                        <a:pt x="10863" y="744"/>
                        <a:pt x="10885" y="751"/>
                        <a:pt x="10898" y="768"/>
                      </a:cubicBezTo>
                      <a:cubicBezTo>
                        <a:pt x="10910" y="783"/>
                        <a:pt x="10901" y="810"/>
                        <a:pt x="10916" y="821"/>
                      </a:cubicBezTo>
                      <a:cubicBezTo>
                        <a:pt x="10946" y="843"/>
                        <a:pt x="10987" y="845"/>
                        <a:pt x="11022" y="857"/>
                      </a:cubicBezTo>
                      <a:cubicBezTo>
                        <a:pt x="11040" y="863"/>
                        <a:pt x="11076" y="874"/>
                        <a:pt x="11076" y="874"/>
                      </a:cubicBezTo>
                      <a:cubicBezTo>
                        <a:pt x="11211" y="868"/>
                        <a:pt x="11546" y="838"/>
                        <a:pt x="11698" y="874"/>
                      </a:cubicBezTo>
                      <a:cubicBezTo>
                        <a:pt x="11719" y="879"/>
                        <a:pt x="11722" y="910"/>
                        <a:pt x="11734" y="928"/>
                      </a:cubicBezTo>
                      <a:cubicBezTo>
                        <a:pt x="11783" y="1081"/>
                        <a:pt x="11786" y="1034"/>
                        <a:pt x="11982" y="1052"/>
                      </a:cubicBezTo>
                      <a:cubicBezTo>
                        <a:pt x="12075" y="1083"/>
                        <a:pt x="12017" y="1070"/>
                        <a:pt x="12160" y="1070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21526" name="Freeform 21">
                  <a:extLst>
                    <a:ext uri="{FF2B5EF4-FFF2-40B4-BE49-F238E27FC236}">
                      <a16:creationId xmlns:a16="http://schemas.microsoft.com/office/drawing/2014/main" id="{06975C68-D167-41FA-9316-576CCB5B2A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7" y="5724"/>
                  <a:ext cx="1832" cy="3947"/>
                </a:xfrm>
                <a:custGeom>
                  <a:avLst/>
                  <a:gdLst>
                    <a:gd name="T0" fmla="*/ 1564 w 1832"/>
                    <a:gd name="T1" fmla="*/ 0 h 3947"/>
                    <a:gd name="T2" fmla="*/ 1529 w 1832"/>
                    <a:gd name="T3" fmla="*/ 107 h 3947"/>
                    <a:gd name="T4" fmla="*/ 1511 w 1832"/>
                    <a:gd name="T5" fmla="*/ 160 h 3947"/>
                    <a:gd name="T6" fmla="*/ 1635 w 1832"/>
                    <a:gd name="T7" fmla="*/ 338 h 3947"/>
                    <a:gd name="T8" fmla="*/ 1653 w 1832"/>
                    <a:gd name="T9" fmla="*/ 392 h 3947"/>
                    <a:gd name="T10" fmla="*/ 1706 w 1832"/>
                    <a:gd name="T11" fmla="*/ 409 h 3947"/>
                    <a:gd name="T12" fmla="*/ 1742 w 1832"/>
                    <a:gd name="T13" fmla="*/ 463 h 3947"/>
                    <a:gd name="T14" fmla="*/ 1813 w 1832"/>
                    <a:gd name="T15" fmla="*/ 480 h 3947"/>
                    <a:gd name="T16" fmla="*/ 1742 w 1832"/>
                    <a:gd name="T17" fmla="*/ 676 h 3947"/>
                    <a:gd name="T18" fmla="*/ 1653 w 1832"/>
                    <a:gd name="T19" fmla="*/ 658 h 3947"/>
                    <a:gd name="T20" fmla="*/ 1600 w 1832"/>
                    <a:gd name="T21" fmla="*/ 623 h 3947"/>
                    <a:gd name="T22" fmla="*/ 1475 w 1832"/>
                    <a:gd name="T23" fmla="*/ 658 h 3947"/>
                    <a:gd name="T24" fmla="*/ 1386 w 1832"/>
                    <a:gd name="T25" fmla="*/ 516 h 3947"/>
                    <a:gd name="T26" fmla="*/ 1226 w 1832"/>
                    <a:gd name="T27" fmla="*/ 409 h 3947"/>
                    <a:gd name="T28" fmla="*/ 1066 w 1832"/>
                    <a:gd name="T29" fmla="*/ 427 h 3947"/>
                    <a:gd name="T30" fmla="*/ 1013 w 1832"/>
                    <a:gd name="T31" fmla="*/ 445 h 3947"/>
                    <a:gd name="T32" fmla="*/ 977 w 1832"/>
                    <a:gd name="T33" fmla="*/ 569 h 3947"/>
                    <a:gd name="T34" fmla="*/ 800 w 1832"/>
                    <a:gd name="T35" fmla="*/ 623 h 3947"/>
                    <a:gd name="T36" fmla="*/ 782 w 1832"/>
                    <a:gd name="T37" fmla="*/ 676 h 3947"/>
                    <a:gd name="T38" fmla="*/ 675 w 1832"/>
                    <a:gd name="T39" fmla="*/ 676 h 3947"/>
                    <a:gd name="T40" fmla="*/ 462 w 1832"/>
                    <a:gd name="T41" fmla="*/ 640 h 3947"/>
                    <a:gd name="T42" fmla="*/ 355 w 1832"/>
                    <a:gd name="T43" fmla="*/ 694 h 3947"/>
                    <a:gd name="T44" fmla="*/ 373 w 1832"/>
                    <a:gd name="T45" fmla="*/ 765 h 3947"/>
                    <a:gd name="T46" fmla="*/ 409 w 1832"/>
                    <a:gd name="T47" fmla="*/ 889 h 3947"/>
                    <a:gd name="T48" fmla="*/ 462 w 1832"/>
                    <a:gd name="T49" fmla="*/ 925 h 3947"/>
                    <a:gd name="T50" fmla="*/ 569 w 1832"/>
                    <a:gd name="T51" fmla="*/ 996 h 3947"/>
                    <a:gd name="T52" fmla="*/ 604 w 1832"/>
                    <a:gd name="T53" fmla="*/ 1049 h 3947"/>
                    <a:gd name="T54" fmla="*/ 693 w 1832"/>
                    <a:gd name="T55" fmla="*/ 1032 h 3947"/>
                    <a:gd name="T56" fmla="*/ 800 w 1832"/>
                    <a:gd name="T57" fmla="*/ 1014 h 3947"/>
                    <a:gd name="T58" fmla="*/ 782 w 1832"/>
                    <a:gd name="T59" fmla="*/ 1209 h 3947"/>
                    <a:gd name="T60" fmla="*/ 693 w 1832"/>
                    <a:gd name="T61" fmla="*/ 1227 h 3947"/>
                    <a:gd name="T62" fmla="*/ 586 w 1832"/>
                    <a:gd name="T63" fmla="*/ 1298 h 3947"/>
                    <a:gd name="T64" fmla="*/ 497 w 1832"/>
                    <a:gd name="T65" fmla="*/ 1387 h 3947"/>
                    <a:gd name="T66" fmla="*/ 533 w 1832"/>
                    <a:gd name="T67" fmla="*/ 1512 h 3947"/>
                    <a:gd name="T68" fmla="*/ 373 w 1832"/>
                    <a:gd name="T69" fmla="*/ 1618 h 3947"/>
                    <a:gd name="T70" fmla="*/ 266 w 1832"/>
                    <a:gd name="T71" fmla="*/ 1707 h 3947"/>
                    <a:gd name="T72" fmla="*/ 249 w 1832"/>
                    <a:gd name="T73" fmla="*/ 1760 h 3947"/>
                    <a:gd name="T74" fmla="*/ 195 w 1832"/>
                    <a:gd name="T75" fmla="*/ 1778 h 3947"/>
                    <a:gd name="T76" fmla="*/ 142 w 1832"/>
                    <a:gd name="T77" fmla="*/ 1814 h 3947"/>
                    <a:gd name="T78" fmla="*/ 35 w 1832"/>
                    <a:gd name="T79" fmla="*/ 1849 h 3947"/>
                    <a:gd name="T80" fmla="*/ 53 w 1832"/>
                    <a:gd name="T81" fmla="*/ 1956 h 3947"/>
                    <a:gd name="T82" fmla="*/ 89 w 1832"/>
                    <a:gd name="T83" fmla="*/ 2063 h 3947"/>
                    <a:gd name="T84" fmla="*/ 106 w 1832"/>
                    <a:gd name="T85" fmla="*/ 2400 h 3947"/>
                    <a:gd name="T86" fmla="*/ 53 w 1832"/>
                    <a:gd name="T87" fmla="*/ 2436 h 3947"/>
                    <a:gd name="T88" fmla="*/ 53 w 1832"/>
                    <a:gd name="T89" fmla="*/ 2863 h 3947"/>
                    <a:gd name="T90" fmla="*/ 124 w 1832"/>
                    <a:gd name="T91" fmla="*/ 2969 h 3947"/>
                    <a:gd name="T92" fmla="*/ 142 w 1832"/>
                    <a:gd name="T93" fmla="*/ 3023 h 3947"/>
                    <a:gd name="T94" fmla="*/ 266 w 1832"/>
                    <a:gd name="T95" fmla="*/ 3058 h 3947"/>
                    <a:gd name="T96" fmla="*/ 284 w 1832"/>
                    <a:gd name="T97" fmla="*/ 3112 h 3947"/>
                    <a:gd name="T98" fmla="*/ 462 w 1832"/>
                    <a:gd name="T99" fmla="*/ 3183 h 3947"/>
                    <a:gd name="T100" fmla="*/ 497 w 1832"/>
                    <a:gd name="T101" fmla="*/ 3307 h 3947"/>
                    <a:gd name="T102" fmla="*/ 622 w 1832"/>
                    <a:gd name="T103" fmla="*/ 3360 h 3947"/>
                    <a:gd name="T104" fmla="*/ 746 w 1832"/>
                    <a:gd name="T105" fmla="*/ 3432 h 3947"/>
                    <a:gd name="T106" fmla="*/ 764 w 1832"/>
                    <a:gd name="T107" fmla="*/ 3485 h 3947"/>
                    <a:gd name="T108" fmla="*/ 800 w 1832"/>
                    <a:gd name="T109" fmla="*/ 3538 h 3947"/>
                    <a:gd name="T110" fmla="*/ 906 w 1832"/>
                    <a:gd name="T111" fmla="*/ 3574 h 3947"/>
                    <a:gd name="T112" fmla="*/ 871 w 1832"/>
                    <a:gd name="T113" fmla="*/ 3752 h 3947"/>
                    <a:gd name="T114" fmla="*/ 853 w 1832"/>
                    <a:gd name="T115" fmla="*/ 3823 h 3947"/>
                    <a:gd name="T116" fmla="*/ 800 w 1832"/>
                    <a:gd name="T117" fmla="*/ 3947 h 3947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832"/>
                    <a:gd name="T178" fmla="*/ 0 h 3947"/>
                    <a:gd name="T179" fmla="*/ 1832 w 1832"/>
                    <a:gd name="T180" fmla="*/ 3947 h 3947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832" h="3947">
                      <a:moveTo>
                        <a:pt x="1564" y="0"/>
                      </a:moveTo>
                      <a:cubicBezTo>
                        <a:pt x="1552" y="36"/>
                        <a:pt x="1541" y="71"/>
                        <a:pt x="1529" y="107"/>
                      </a:cubicBezTo>
                      <a:cubicBezTo>
                        <a:pt x="1523" y="125"/>
                        <a:pt x="1511" y="160"/>
                        <a:pt x="1511" y="160"/>
                      </a:cubicBezTo>
                      <a:cubicBezTo>
                        <a:pt x="1545" y="460"/>
                        <a:pt x="1468" y="241"/>
                        <a:pt x="1635" y="338"/>
                      </a:cubicBezTo>
                      <a:cubicBezTo>
                        <a:pt x="1651" y="348"/>
                        <a:pt x="1640" y="379"/>
                        <a:pt x="1653" y="392"/>
                      </a:cubicBezTo>
                      <a:cubicBezTo>
                        <a:pt x="1666" y="405"/>
                        <a:pt x="1688" y="403"/>
                        <a:pt x="1706" y="409"/>
                      </a:cubicBezTo>
                      <a:cubicBezTo>
                        <a:pt x="1718" y="427"/>
                        <a:pt x="1724" y="451"/>
                        <a:pt x="1742" y="463"/>
                      </a:cubicBezTo>
                      <a:cubicBezTo>
                        <a:pt x="1762" y="476"/>
                        <a:pt x="1802" y="458"/>
                        <a:pt x="1813" y="480"/>
                      </a:cubicBezTo>
                      <a:cubicBezTo>
                        <a:pt x="1832" y="518"/>
                        <a:pt x="1756" y="634"/>
                        <a:pt x="1742" y="676"/>
                      </a:cubicBezTo>
                      <a:cubicBezTo>
                        <a:pt x="1712" y="670"/>
                        <a:pt x="1681" y="669"/>
                        <a:pt x="1653" y="658"/>
                      </a:cubicBezTo>
                      <a:cubicBezTo>
                        <a:pt x="1633" y="651"/>
                        <a:pt x="1621" y="626"/>
                        <a:pt x="1600" y="623"/>
                      </a:cubicBezTo>
                      <a:cubicBezTo>
                        <a:pt x="1582" y="620"/>
                        <a:pt x="1496" y="651"/>
                        <a:pt x="1475" y="658"/>
                      </a:cubicBezTo>
                      <a:cubicBezTo>
                        <a:pt x="1433" y="531"/>
                        <a:pt x="1471" y="573"/>
                        <a:pt x="1386" y="516"/>
                      </a:cubicBezTo>
                      <a:cubicBezTo>
                        <a:pt x="1338" y="443"/>
                        <a:pt x="1306" y="436"/>
                        <a:pt x="1226" y="409"/>
                      </a:cubicBezTo>
                      <a:cubicBezTo>
                        <a:pt x="1173" y="415"/>
                        <a:pt x="1119" y="418"/>
                        <a:pt x="1066" y="427"/>
                      </a:cubicBezTo>
                      <a:cubicBezTo>
                        <a:pt x="1048" y="430"/>
                        <a:pt x="1026" y="432"/>
                        <a:pt x="1013" y="445"/>
                      </a:cubicBezTo>
                      <a:cubicBezTo>
                        <a:pt x="1003" y="455"/>
                        <a:pt x="978" y="567"/>
                        <a:pt x="977" y="569"/>
                      </a:cubicBezTo>
                      <a:cubicBezTo>
                        <a:pt x="943" y="621"/>
                        <a:pt x="841" y="617"/>
                        <a:pt x="800" y="623"/>
                      </a:cubicBezTo>
                      <a:cubicBezTo>
                        <a:pt x="794" y="641"/>
                        <a:pt x="795" y="663"/>
                        <a:pt x="782" y="676"/>
                      </a:cubicBezTo>
                      <a:cubicBezTo>
                        <a:pt x="746" y="712"/>
                        <a:pt x="711" y="688"/>
                        <a:pt x="675" y="676"/>
                      </a:cubicBezTo>
                      <a:cubicBezTo>
                        <a:pt x="589" y="617"/>
                        <a:pt x="572" y="623"/>
                        <a:pt x="462" y="640"/>
                      </a:cubicBezTo>
                      <a:cubicBezTo>
                        <a:pt x="441" y="647"/>
                        <a:pt x="364" y="668"/>
                        <a:pt x="355" y="694"/>
                      </a:cubicBezTo>
                      <a:cubicBezTo>
                        <a:pt x="347" y="717"/>
                        <a:pt x="366" y="742"/>
                        <a:pt x="373" y="765"/>
                      </a:cubicBezTo>
                      <a:cubicBezTo>
                        <a:pt x="385" y="806"/>
                        <a:pt x="385" y="853"/>
                        <a:pt x="409" y="889"/>
                      </a:cubicBezTo>
                      <a:cubicBezTo>
                        <a:pt x="421" y="907"/>
                        <a:pt x="444" y="913"/>
                        <a:pt x="462" y="925"/>
                      </a:cubicBezTo>
                      <a:cubicBezTo>
                        <a:pt x="500" y="1037"/>
                        <a:pt x="445" y="925"/>
                        <a:pt x="569" y="996"/>
                      </a:cubicBezTo>
                      <a:cubicBezTo>
                        <a:pt x="587" y="1007"/>
                        <a:pt x="592" y="1031"/>
                        <a:pt x="604" y="1049"/>
                      </a:cubicBezTo>
                      <a:cubicBezTo>
                        <a:pt x="634" y="1043"/>
                        <a:pt x="665" y="1043"/>
                        <a:pt x="693" y="1032"/>
                      </a:cubicBezTo>
                      <a:cubicBezTo>
                        <a:pt x="791" y="995"/>
                        <a:pt x="699" y="980"/>
                        <a:pt x="800" y="1014"/>
                      </a:cubicBezTo>
                      <a:cubicBezTo>
                        <a:pt x="794" y="1079"/>
                        <a:pt x="811" y="1151"/>
                        <a:pt x="782" y="1209"/>
                      </a:cubicBezTo>
                      <a:cubicBezTo>
                        <a:pt x="768" y="1236"/>
                        <a:pt x="720" y="1213"/>
                        <a:pt x="693" y="1227"/>
                      </a:cubicBezTo>
                      <a:cubicBezTo>
                        <a:pt x="427" y="1360"/>
                        <a:pt x="815" y="1222"/>
                        <a:pt x="586" y="1298"/>
                      </a:cubicBezTo>
                      <a:cubicBezTo>
                        <a:pt x="557" y="1318"/>
                        <a:pt x="503" y="1345"/>
                        <a:pt x="497" y="1387"/>
                      </a:cubicBezTo>
                      <a:cubicBezTo>
                        <a:pt x="495" y="1402"/>
                        <a:pt x="527" y="1493"/>
                        <a:pt x="533" y="1512"/>
                      </a:cubicBezTo>
                      <a:cubicBezTo>
                        <a:pt x="502" y="1664"/>
                        <a:pt x="550" y="1569"/>
                        <a:pt x="373" y="1618"/>
                      </a:cubicBezTo>
                      <a:cubicBezTo>
                        <a:pt x="341" y="1627"/>
                        <a:pt x="285" y="1688"/>
                        <a:pt x="266" y="1707"/>
                      </a:cubicBezTo>
                      <a:cubicBezTo>
                        <a:pt x="260" y="1725"/>
                        <a:pt x="262" y="1747"/>
                        <a:pt x="249" y="1760"/>
                      </a:cubicBezTo>
                      <a:cubicBezTo>
                        <a:pt x="236" y="1773"/>
                        <a:pt x="212" y="1769"/>
                        <a:pt x="195" y="1778"/>
                      </a:cubicBezTo>
                      <a:cubicBezTo>
                        <a:pt x="176" y="1788"/>
                        <a:pt x="162" y="1805"/>
                        <a:pt x="142" y="1814"/>
                      </a:cubicBezTo>
                      <a:cubicBezTo>
                        <a:pt x="108" y="1829"/>
                        <a:pt x="35" y="1849"/>
                        <a:pt x="35" y="1849"/>
                      </a:cubicBezTo>
                      <a:cubicBezTo>
                        <a:pt x="4" y="1941"/>
                        <a:pt x="13" y="1867"/>
                        <a:pt x="53" y="1956"/>
                      </a:cubicBezTo>
                      <a:cubicBezTo>
                        <a:pt x="68" y="1990"/>
                        <a:pt x="89" y="2063"/>
                        <a:pt x="89" y="2063"/>
                      </a:cubicBezTo>
                      <a:cubicBezTo>
                        <a:pt x="109" y="2185"/>
                        <a:pt x="149" y="2270"/>
                        <a:pt x="106" y="2400"/>
                      </a:cubicBezTo>
                      <a:cubicBezTo>
                        <a:pt x="99" y="2420"/>
                        <a:pt x="71" y="2424"/>
                        <a:pt x="53" y="2436"/>
                      </a:cubicBezTo>
                      <a:cubicBezTo>
                        <a:pt x="0" y="2593"/>
                        <a:pt x="8" y="2685"/>
                        <a:pt x="53" y="2863"/>
                      </a:cubicBezTo>
                      <a:cubicBezTo>
                        <a:pt x="80" y="2972"/>
                        <a:pt x="39" y="2942"/>
                        <a:pt x="124" y="2969"/>
                      </a:cubicBezTo>
                      <a:cubicBezTo>
                        <a:pt x="130" y="2987"/>
                        <a:pt x="129" y="3010"/>
                        <a:pt x="142" y="3023"/>
                      </a:cubicBezTo>
                      <a:cubicBezTo>
                        <a:pt x="149" y="3030"/>
                        <a:pt x="257" y="3056"/>
                        <a:pt x="266" y="3058"/>
                      </a:cubicBezTo>
                      <a:cubicBezTo>
                        <a:pt x="272" y="3076"/>
                        <a:pt x="272" y="3097"/>
                        <a:pt x="284" y="3112"/>
                      </a:cubicBezTo>
                      <a:cubicBezTo>
                        <a:pt x="321" y="3159"/>
                        <a:pt x="410" y="3170"/>
                        <a:pt x="462" y="3183"/>
                      </a:cubicBezTo>
                      <a:cubicBezTo>
                        <a:pt x="476" y="3224"/>
                        <a:pt x="473" y="3271"/>
                        <a:pt x="497" y="3307"/>
                      </a:cubicBezTo>
                      <a:cubicBezTo>
                        <a:pt x="522" y="3345"/>
                        <a:pt x="585" y="3351"/>
                        <a:pt x="622" y="3360"/>
                      </a:cubicBezTo>
                      <a:cubicBezTo>
                        <a:pt x="714" y="3503"/>
                        <a:pt x="578" y="3321"/>
                        <a:pt x="746" y="3432"/>
                      </a:cubicBezTo>
                      <a:cubicBezTo>
                        <a:pt x="762" y="3442"/>
                        <a:pt x="756" y="3468"/>
                        <a:pt x="764" y="3485"/>
                      </a:cubicBezTo>
                      <a:cubicBezTo>
                        <a:pt x="774" y="3504"/>
                        <a:pt x="782" y="3527"/>
                        <a:pt x="800" y="3538"/>
                      </a:cubicBezTo>
                      <a:cubicBezTo>
                        <a:pt x="832" y="3558"/>
                        <a:pt x="906" y="3574"/>
                        <a:pt x="906" y="3574"/>
                      </a:cubicBezTo>
                      <a:cubicBezTo>
                        <a:pt x="934" y="3658"/>
                        <a:pt x="917" y="3680"/>
                        <a:pt x="871" y="3752"/>
                      </a:cubicBezTo>
                      <a:cubicBezTo>
                        <a:pt x="865" y="3776"/>
                        <a:pt x="863" y="3801"/>
                        <a:pt x="853" y="3823"/>
                      </a:cubicBezTo>
                      <a:cubicBezTo>
                        <a:pt x="832" y="3871"/>
                        <a:pt x="800" y="3890"/>
                        <a:pt x="800" y="3947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21527" name="Freeform 22">
                  <a:extLst>
                    <a:ext uri="{FF2B5EF4-FFF2-40B4-BE49-F238E27FC236}">
                      <a16:creationId xmlns:a16="http://schemas.microsoft.com/office/drawing/2014/main" id="{48C4DDDF-2D14-4605-9F78-A0D5B81C30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93" y="5585"/>
                  <a:ext cx="1968" cy="2671"/>
                </a:xfrm>
                <a:custGeom>
                  <a:avLst/>
                  <a:gdLst>
                    <a:gd name="T0" fmla="*/ 5 w 1968"/>
                    <a:gd name="T1" fmla="*/ 0 h 2671"/>
                    <a:gd name="T2" fmla="*/ 40 w 1968"/>
                    <a:gd name="T3" fmla="*/ 320 h 2671"/>
                    <a:gd name="T4" fmla="*/ 76 w 1968"/>
                    <a:gd name="T5" fmla="*/ 374 h 2671"/>
                    <a:gd name="T6" fmla="*/ 111 w 1968"/>
                    <a:gd name="T7" fmla="*/ 480 h 2671"/>
                    <a:gd name="T8" fmla="*/ 183 w 1968"/>
                    <a:gd name="T9" fmla="*/ 711 h 2671"/>
                    <a:gd name="T10" fmla="*/ 129 w 1968"/>
                    <a:gd name="T11" fmla="*/ 729 h 2671"/>
                    <a:gd name="T12" fmla="*/ 94 w 1968"/>
                    <a:gd name="T13" fmla="*/ 836 h 2671"/>
                    <a:gd name="T14" fmla="*/ 129 w 1968"/>
                    <a:gd name="T15" fmla="*/ 1049 h 2671"/>
                    <a:gd name="T16" fmla="*/ 183 w 1968"/>
                    <a:gd name="T17" fmla="*/ 1085 h 2671"/>
                    <a:gd name="T18" fmla="*/ 200 w 1968"/>
                    <a:gd name="T19" fmla="*/ 1280 h 2671"/>
                    <a:gd name="T20" fmla="*/ 254 w 1968"/>
                    <a:gd name="T21" fmla="*/ 1387 h 2671"/>
                    <a:gd name="T22" fmla="*/ 271 w 1968"/>
                    <a:gd name="T23" fmla="*/ 1476 h 2671"/>
                    <a:gd name="T24" fmla="*/ 343 w 1968"/>
                    <a:gd name="T25" fmla="*/ 1494 h 2671"/>
                    <a:gd name="T26" fmla="*/ 414 w 1968"/>
                    <a:gd name="T27" fmla="*/ 1565 h 2671"/>
                    <a:gd name="T28" fmla="*/ 485 w 1968"/>
                    <a:gd name="T29" fmla="*/ 1671 h 2671"/>
                    <a:gd name="T30" fmla="*/ 840 w 1968"/>
                    <a:gd name="T31" fmla="*/ 1778 h 2671"/>
                    <a:gd name="T32" fmla="*/ 947 w 1968"/>
                    <a:gd name="T33" fmla="*/ 1831 h 2671"/>
                    <a:gd name="T34" fmla="*/ 1054 w 1968"/>
                    <a:gd name="T35" fmla="*/ 1867 h 2671"/>
                    <a:gd name="T36" fmla="*/ 1285 w 1968"/>
                    <a:gd name="T37" fmla="*/ 1938 h 2671"/>
                    <a:gd name="T38" fmla="*/ 1338 w 1968"/>
                    <a:gd name="T39" fmla="*/ 1974 h 2671"/>
                    <a:gd name="T40" fmla="*/ 1391 w 1968"/>
                    <a:gd name="T41" fmla="*/ 1991 h 2671"/>
                    <a:gd name="T42" fmla="*/ 1551 w 1968"/>
                    <a:gd name="T43" fmla="*/ 2009 h 2671"/>
                    <a:gd name="T44" fmla="*/ 1729 w 1968"/>
                    <a:gd name="T45" fmla="*/ 2045 h 2671"/>
                    <a:gd name="T46" fmla="*/ 1783 w 1968"/>
                    <a:gd name="T47" fmla="*/ 2098 h 2671"/>
                    <a:gd name="T48" fmla="*/ 1765 w 1968"/>
                    <a:gd name="T49" fmla="*/ 2525 h 2671"/>
                    <a:gd name="T50" fmla="*/ 1783 w 1968"/>
                    <a:gd name="T51" fmla="*/ 2578 h 2671"/>
                    <a:gd name="T52" fmla="*/ 1889 w 1968"/>
                    <a:gd name="T53" fmla="*/ 2614 h 2671"/>
                    <a:gd name="T54" fmla="*/ 1925 w 1968"/>
                    <a:gd name="T55" fmla="*/ 2667 h 2671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968"/>
                    <a:gd name="T85" fmla="*/ 0 h 2671"/>
                    <a:gd name="T86" fmla="*/ 1968 w 1968"/>
                    <a:gd name="T87" fmla="*/ 2671 h 2671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968" h="2671">
                      <a:moveTo>
                        <a:pt x="5" y="0"/>
                      </a:moveTo>
                      <a:cubicBezTo>
                        <a:pt x="6" y="15"/>
                        <a:pt x="0" y="238"/>
                        <a:pt x="40" y="320"/>
                      </a:cubicBezTo>
                      <a:cubicBezTo>
                        <a:pt x="50" y="339"/>
                        <a:pt x="67" y="354"/>
                        <a:pt x="76" y="374"/>
                      </a:cubicBezTo>
                      <a:cubicBezTo>
                        <a:pt x="91" y="408"/>
                        <a:pt x="111" y="480"/>
                        <a:pt x="111" y="480"/>
                      </a:cubicBezTo>
                      <a:cubicBezTo>
                        <a:pt x="126" y="584"/>
                        <a:pt x="127" y="629"/>
                        <a:pt x="183" y="711"/>
                      </a:cubicBezTo>
                      <a:cubicBezTo>
                        <a:pt x="165" y="717"/>
                        <a:pt x="140" y="714"/>
                        <a:pt x="129" y="729"/>
                      </a:cubicBezTo>
                      <a:cubicBezTo>
                        <a:pt x="107" y="760"/>
                        <a:pt x="94" y="836"/>
                        <a:pt x="94" y="836"/>
                      </a:cubicBezTo>
                      <a:cubicBezTo>
                        <a:pt x="107" y="907"/>
                        <a:pt x="99" y="983"/>
                        <a:pt x="129" y="1049"/>
                      </a:cubicBezTo>
                      <a:cubicBezTo>
                        <a:pt x="138" y="1069"/>
                        <a:pt x="165" y="1073"/>
                        <a:pt x="183" y="1085"/>
                      </a:cubicBezTo>
                      <a:cubicBezTo>
                        <a:pt x="189" y="1150"/>
                        <a:pt x="186" y="1216"/>
                        <a:pt x="200" y="1280"/>
                      </a:cubicBezTo>
                      <a:cubicBezTo>
                        <a:pt x="208" y="1319"/>
                        <a:pt x="244" y="1348"/>
                        <a:pt x="254" y="1387"/>
                      </a:cubicBezTo>
                      <a:cubicBezTo>
                        <a:pt x="261" y="1416"/>
                        <a:pt x="252" y="1453"/>
                        <a:pt x="271" y="1476"/>
                      </a:cubicBezTo>
                      <a:cubicBezTo>
                        <a:pt x="287" y="1495"/>
                        <a:pt x="319" y="1488"/>
                        <a:pt x="343" y="1494"/>
                      </a:cubicBezTo>
                      <a:cubicBezTo>
                        <a:pt x="388" y="1634"/>
                        <a:pt x="320" y="1471"/>
                        <a:pt x="414" y="1565"/>
                      </a:cubicBezTo>
                      <a:cubicBezTo>
                        <a:pt x="509" y="1660"/>
                        <a:pt x="322" y="1580"/>
                        <a:pt x="485" y="1671"/>
                      </a:cubicBezTo>
                      <a:cubicBezTo>
                        <a:pt x="575" y="1721"/>
                        <a:pt x="736" y="1752"/>
                        <a:pt x="840" y="1778"/>
                      </a:cubicBezTo>
                      <a:cubicBezTo>
                        <a:pt x="952" y="1806"/>
                        <a:pt x="836" y="1782"/>
                        <a:pt x="947" y="1831"/>
                      </a:cubicBezTo>
                      <a:cubicBezTo>
                        <a:pt x="981" y="1846"/>
                        <a:pt x="1054" y="1867"/>
                        <a:pt x="1054" y="1867"/>
                      </a:cubicBezTo>
                      <a:cubicBezTo>
                        <a:pt x="1095" y="1996"/>
                        <a:pt x="1043" y="1889"/>
                        <a:pt x="1285" y="1938"/>
                      </a:cubicBezTo>
                      <a:cubicBezTo>
                        <a:pt x="1306" y="1942"/>
                        <a:pt x="1319" y="1964"/>
                        <a:pt x="1338" y="1974"/>
                      </a:cubicBezTo>
                      <a:cubicBezTo>
                        <a:pt x="1355" y="1982"/>
                        <a:pt x="1373" y="1988"/>
                        <a:pt x="1391" y="1991"/>
                      </a:cubicBezTo>
                      <a:cubicBezTo>
                        <a:pt x="1444" y="2000"/>
                        <a:pt x="1498" y="2001"/>
                        <a:pt x="1551" y="2009"/>
                      </a:cubicBezTo>
                      <a:cubicBezTo>
                        <a:pt x="1611" y="2019"/>
                        <a:pt x="1729" y="2045"/>
                        <a:pt x="1729" y="2045"/>
                      </a:cubicBezTo>
                      <a:cubicBezTo>
                        <a:pt x="1747" y="2063"/>
                        <a:pt x="1774" y="2075"/>
                        <a:pt x="1783" y="2098"/>
                      </a:cubicBezTo>
                      <a:cubicBezTo>
                        <a:pt x="1834" y="2224"/>
                        <a:pt x="1806" y="2403"/>
                        <a:pt x="1765" y="2525"/>
                      </a:cubicBezTo>
                      <a:cubicBezTo>
                        <a:pt x="1771" y="2543"/>
                        <a:pt x="1768" y="2567"/>
                        <a:pt x="1783" y="2578"/>
                      </a:cubicBezTo>
                      <a:cubicBezTo>
                        <a:pt x="1813" y="2600"/>
                        <a:pt x="1889" y="2614"/>
                        <a:pt x="1889" y="2614"/>
                      </a:cubicBezTo>
                      <a:cubicBezTo>
                        <a:pt x="1947" y="2671"/>
                        <a:pt x="1968" y="2667"/>
                        <a:pt x="1925" y="2667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21528" name="Freeform 23">
                  <a:extLst>
                    <a:ext uri="{FF2B5EF4-FFF2-40B4-BE49-F238E27FC236}">
                      <a16:creationId xmlns:a16="http://schemas.microsoft.com/office/drawing/2014/main" id="{82CE6189-CE2C-4755-B9DB-78D0DDE562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9" y="2791"/>
                  <a:ext cx="928" cy="2951"/>
                </a:xfrm>
                <a:custGeom>
                  <a:avLst/>
                  <a:gdLst>
                    <a:gd name="T0" fmla="*/ 839 w 928"/>
                    <a:gd name="T1" fmla="*/ 0 h 2951"/>
                    <a:gd name="T2" fmla="*/ 857 w 928"/>
                    <a:gd name="T3" fmla="*/ 178 h 2951"/>
                    <a:gd name="T4" fmla="*/ 803 w 928"/>
                    <a:gd name="T5" fmla="*/ 231 h 2951"/>
                    <a:gd name="T6" fmla="*/ 857 w 928"/>
                    <a:gd name="T7" fmla="*/ 391 h 2951"/>
                    <a:gd name="T8" fmla="*/ 768 w 928"/>
                    <a:gd name="T9" fmla="*/ 480 h 2951"/>
                    <a:gd name="T10" fmla="*/ 697 w 928"/>
                    <a:gd name="T11" fmla="*/ 569 h 2951"/>
                    <a:gd name="T12" fmla="*/ 679 w 928"/>
                    <a:gd name="T13" fmla="*/ 622 h 2951"/>
                    <a:gd name="T14" fmla="*/ 643 w 928"/>
                    <a:gd name="T15" fmla="*/ 676 h 2951"/>
                    <a:gd name="T16" fmla="*/ 697 w 928"/>
                    <a:gd name="T17" fmla="*/ 693 h 2951"/>
                    <a:gd name="T18" fmla="*/ 821 w 928"/>
                    <a:gd name="T19" fmla="*/ 711 h 2951"/>
                    <a:gd name="T20" fmla="*/ 839 w 928"/>
                    <a:gd name="T21" fmla="*/ 765 h 2951"/>
                    <a:gd name="T22" fmla="*/ 785 w 928"/>
                    <a:gd name="T23" fmla="*/ 782 h 2951"/>
                    <a:gd name="T24" fmla="*/ 803 w 928"/>
                    <a:gd name="T25" fmla="*/ 907 h 2951"/>
                    <a:gd name="T26" fmla="*/ 928 w 928"/>
                    <a:gd name="T27" fmla="*/ 925 h 2951"/>
                    <a:gd name="T28" fmla="*/ 910 w 928"/>
                    <a:gd name="T29" fmla="*/ 996 h 2951"/>
                    <a:gd name="T30" fmla="*/ 857 w 928"/>
                    <a:gd name="T31" fmla="*/ 1013 h 2951"/>
                    <a:gd name="T32" fmla="*/ 803 w 928"/>
                    <a:gd name="T33" fmla="*/ 1049 h 2951"/>
                    <a:gd name="T34" fmla="*/ 661 w 928"/>
                    <a:gd name="T35" fmla="*/ 1209 h 2951"/>
                    <a:gd name="T36" fmla="*/ 608 w 928"/>
                    <a:gd name="T37" fmla="*/ 1387 h 2951"/>
                    <a:gd name="T38" fmla="*/ 590 w 928"/>
                    <a:gd name="T39" fmla="*/ 1458 h 2951"/>
                    <a:gd name="T40" fmla="*/ 537 w 928"/>
                    <a:gd name="T41" fmla="*/ 1493 h 2951"/>
                    <a:gd name="T42" fmla="*/ 430 w 928"/>
                    <a:gd name="T43" fmla="*/ 1476 h 2951"/>
                    <a:gd name="T44" fmla="*/ 323 w 928"/>
                    <a:gd name="T45" fmla="*/ 1440 h 2951"/>
                    <a:gd name="T46" fmla="*/ 252 w 928"/>
                    <a:gd name="T47" fmla="*/ 1458 h 2951"/>
                    <a:gd name="T48" fmla="*/ 199 w 928"/>
                    <a:gd name="T49" fmla="*/ 1636 h 2951"/>
                    <a:gd name="T50" fmla="*/ 163 w 928"/>
                    <a:gd name="T51" fmla="*/ 1689 h 2951"/>
                    <a:gd name="T52" fmla="*/ 145 w 928"/>
                    <a:gd name="T53" fmla="*/ 1742 h 2951"/>
                    <a:gd name="T54" fmla="*/ 163 w 928"/>
                    <a:gd name="T55" fmla="*/ 1796 h 2951"/>
                    <a:gd name="T56" fmla="*/ 145 w 928"/>
                    <a:gd name="T57" fmla="*/ 1902 h 2951"/>
                    <a:gd name="T58" fmla="*/ 128 w 928"/>
                    <a:gd name="T59" fmla="*/ 2027 h 2951"/>
                    <a:gd name="T60" fmla="*/ 74 w 928"/>
                    <a:gd name="T61" fmla="*/ 2045 h 2951"/>
                    <a:gd name="T62" fmla="*/ 39 w 928"/>
                    <a:gd name="T63" fmla="*/ 2205 h 2951"/>
                    <a:gd name="T64" fmla="*/ 3 w 928"/>
                    <a:gd name="T65" fmla="*/ 2258 h 2951"/>
                    <a:gd name="T66" fmla="*/ 21 w 928"/>
                    <a:gd name="T67" fmla="*/ 2507 h 2951"/>
                    <a:gd name="T68" fmla="*/ 74 w 928"/>
                    <a:gd name="T69" fmla="*/ 2525 h 2951"/>
                    <a:gd name="T70" fmla="*/ 199 w 928"/>
                    <a:gd name="T71" fmla="*/ 2560 h 2951"/>
                    <a:gd name="T72" fmla="*/ 305 w 928"/>
                    <a:gd name="T73" fmla="*/ 2720 h 2951"/>
                    <a:gd name="T74" fmla="*/ 341 w 928"/>
                    <a:gd name="T75" fmla="*/ 2951 h 295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928"/>
                    <a:gd name="T115" fmla="*/ 0 h 2951"/>
                    <a:gd name="T116" fmla="*/ 928 w 928"/>
                    <a:gd name="T117" fmla="*/ 2951 h 295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928" h="2951">
                      <a:moveTo>
                        <a:pt x="839" y="0"/>
                      </a:moveTo>
                      <a:cubicBezTo>
                        <a:pt x="845" y="59"/>
                        <a:pt x="866" y="119"/>
                        <a:pt x="857" y="178"/>
                      </a:cubicBezTo>
                      <a:cubicBezTo>
                        <a:pt x="853" y="203"/>
                        <a:pt x="809" y="206"/>
                        <a:pt x="803" y="231"/>
                      </a:cubicBezTo>
                      <a:cubicBezTo>
                        <a:pt x="787" y="303"/>
                        <a:pt x="823" y="341"/>
                        <a:pt x="857" y="391"/>
                      </a:cubicBezTo>
                      <a:cubicBezTo>
                        <a:pt x="809" y="423"/>
                        <a:pt x="792" y="424"/>
                        <a:pt x="768" y="480"/>
                      </a:cubicBezTo>
                      <a:cubicBezTo>
                        <a:pt x="727" y="575"/>
                        <a:pt x="787" y="538"/>
                        <a:pt x="697" y="569"/>
                      </a:cubicBezTo>
                      <a:cubicBezTo>
                        <a:pt x="691" y="587"/>
                        <a:pt x="687" y="605"/>
                        <a:pt x="679" y="622"/>
                      </a:cubicBezTo>
                      <a:cubicBezTo>
                        <a:pt x="669" y="641"/>
                        <a:pt x="638" y="655"/>
                        <a:pt x="643" y="676"/>
                      </a:cubicBezTo>
                      <a:cubicBezTo>
                        <a:pt x="648" y="694"/>
                        <a:pt x="678" y="689"/>
                        <a:pt x="697" y="693"/>
                      </a:cubicBezTo>
                      <a:cubicBezTo>
                        <a:pt x="738" y="701"/>
                        <a:pt x="780" y="705"/>
                        <a:pt x="821" y="711"/>
                      </a:cubicBezTo>
                      <a:cubicBezTo>
                        <a:pt x="827" y="729"/>
                        <a:pt x="848" y="748"/>
                        <a:pt x="839" y="765"/>
                      </a:cubicBezTo>
                      <a:cubicBezTo>
                        <a:pt x="830" y="782"/>
                        <a:pt x="790" y="764"/>
                        <a:pt x="785" y="782"/>
                      </a:cubicBezTo>
                      <a:cubicBezTo>
                        <a:pt x="775" y="823"/>
                        <a:pt x="773" y="877"/>
                        <a:pt x="803" y="907"/>
                      </a:cubicBezTo>
                      <a:cubicBezTo>
                        <a:pt x="833" y="937"/>
                        <a:pt x="886" y="919"/>
                        <a:pt x="928" y="925"/>
                      </a:cubicBezTo>
                      <a:cubicBezTo>
                        <a:pt x="922" y="949"/>
                        <a:pt x="925" y="977"/>
                        <a:pt x="910" y="996"/>
                      </a:cubicBezTo>
                      <a:cubicBezTo>
                        <a:pt x="898" y="1010"/>
                        <a:pt x="874" y="1005"/>
                        <a:pt x="857" y="1013"/>
                      </a:cubicBezTo>
                      <a:cubicBezTo>
                        <a:pt x="838" y="1023"/>
                        <a:pt x="819" y="1035"/>
                        <a:pt x="803" y="1049"/>
                      </a:cubicBezTo>
                      <a:cubicBezTo>
                        <a:pt x="706" y="1136"/>
                        <a:pt x="715" y="1130"/>
                        <a:pt x="661" y="1209"/>
                      </a:cubicBezTo>
                      <a:cubicBezTo>
                        <a:pt x="646" y="1269"/>
                        <a:pt x="623" y="1327"/>
                        <a:pt x="608" y="1387"/>
                      </a:cubicBezTo>
                      <a:cubicBezTo>
                        <a:pt x="602" y="1411"/>
                        <a:pt x="604" y="1438"/>
                        <a:pt x="590" y="1458"/>
                      </a:cubicBezTo>
                      <a:cubicBezTo>
                        <a:pt x="578" y="1476"/>
                        <a:pt x="555" y="1481"/>
                        <a:pt x="537" y="1493"/>
                      </a:cubicBezTo>
                      <a:cubicBezTo>
                        <a:pt x="501" y="1487"/>
                        <a:pt x="465" y="1485"/>
                        <a:pt x="430" y="1476"/>
                      </a:cubicBezTo>
                      <a:cubicBezTo>
                        <a:pt x="393" y="1467"/>
                        <a:pt x="323" y="1440"/>
                        <a:pt x="323" y="1440"/>
                      </a:cubicBezTo>
                      <a:cubicBezTo>
                        <a:pt x="299" y="1446"/>
                        <a:pt x="272" y="1444"/>
                        <a:pt x="252" y="1458"/>
                      </a:cubicBezTo>
                      <a:cubicBezTo>
                        <a:pt x="198" y="1494"/>
                        <a:pt x="212" y="1593"/>
                        <a:pt x="199" y="1636"/>
                      </a:cubicBezTo>
                      <a:cubicBezTo>
                        <a:pt x="193" y="1656"/>
                        <a:pt x="173" y="1670"/>
                        <a:pt x="163" y="1689"/>
                      </a:cubicBezTo>
                      <a:cubicBezTo>
                        <a:pt x="155" y="1706"/>
                        <a:pt x="151" y="1724"/>
                        <a:pt x="145" y="1742"/>
                      </a:cubicBezTo>
                      <a:cubicBezTo>
                        <a:pt x="151" y="1760"/>
                        <a:pt x="166" y="1777"/>
                        <a:pt x="163" y="1796"/>
                      </a:cubicBezTo>
                      <a:cubicBezTo>
                        <a:pt x="141" y="1936"/>
                        <a:pt x="101" y="1766"/>
                        <a:pt x="145" y="1902"/>
                      </a:cubicBezTo>
                      <a:cubicBezTo>
                        <a:pt x="139" y="1944"/>
                        <a:pt x="147" y="1989"/>
                        <a:pt x="128" y="2027"/>
                      </a:cubicBezTo>
                      <a:cubicBezTo>
                        <a:pt x="120" y="2044"/>
                        <a:pt x="87" y="2032"/>
                        <a:pt x="74" y="2045"/>
                      </a:cubicBezTo>
                      <a:cubicBezTo>
                        <a:pt x="35" y="2084"/>
                        <a:pt x="56" y="2153"/>
                        <a:pt x="39" y="2205"/>
                      </a:cubicBezTo>
                      <a:cubicBezTo>
                        <a:pt x="32" y="2225"/>
                        <a:pt x="15" y="2240"/>
                        <a:pt x="3" y="2258"/>
                      </a:cubicBezTo>
                      <a:cubicBezTo>
                        <a:pt x="9" y="2341"/>
                        <a:pt x="0" y="2427"/>
                        <a:pt x="21" y="2507"/>
                      </a:cubicBezTo>
                      <a:cubicBezTo>
                        <a:pt x="26" y="2525"/>
                        <a:pt x="56" y="2520"/>
                        <a:pt x="74" y="2525"/>
                      </a:cubicBezTo>
                      <a:cubicBezTo>
                        <a:pt x="238" y="2571"/>
                        <a:pt x="63" y="2515"/>
                        <a:pt x="199" y="2560"/>
                      </a:cubicBezTo>
                      <a:cubicBezTo>
                        <a:pt x="219" y="2657"/>
                        <a:pt x="209" y="2687"/>
                        <a:pt x="305" y="2720"/>
                      </a:cubicBezTo>
                      <a:cubicBezTo>
                        <a:pt x="319" y="2802"/>
                        <a:pt x="341" y="2869"/>
                        <a:pt x="341" y="2951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</p:grpSp>
        </p:grpSp>
        <p:sp>
          <p:nvSpPr>
            <p:cNvPr id="21509" name="Rectangle 24">
              <a:extLst>
                <a:ext uri="{FF2B5EF4-FFF2-40B4-BE49-F238E27FC236}">
                  <a16:creationId xmlns:a16="http://schemas.microsoft.com/office/drawing/2014/main" id="{0AB9678F-8BA7-4D97-88D3-B9F2AEF53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4" y="6302"/>
              <a:ext cx="198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28860 Г. Малина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1510" name="Rectangle 25">
              <a:extLst>
                <a:ext uri="{FF2B5EF4-FFF2-40B4-BE49-F238E27FC236}">
                  <a16:creationId xmlns:a16="http://schemas.microsoft.com/office/drawing/2014/main" id="{96F54313-C9CE-4CD1-84AD-B17DAA97C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6" y="6122"/>
              <a:ext cx="1838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28610 София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1511" name="Rectangle 26">
              <a:extLst>
                <a:ext uri="{FF2B5EF4-FFF2-40B4-BE49-F238E27FC236}">
                  <a16:creationId xmlns:a16="http://schemas.microsoft.com/office/drawing/2014/main" id="{AF12DA54-56EE-4A43-84DE-35F9D2E83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" y="8102"/>
              <a:ext cx="221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640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0 Благоевград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1512" name="Rectangle 27">
              <a:extLst>
                <a:ext uri="{FF2B5EF4-FFF2-40B4-BE49-F238E27FC236}">
                  <a16:creationId xmlns:a16="http://schemas.microsoft.com/office/drawing/2014/main" id="{A24669F4-D5F1-4C18-BB74-8B0D02B51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8" y="6649"/>
              <a:ext cx="1536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34750 Карлово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1513" name="Rectangle 28">
              <a:extLst>
                <a:ext uri="{FF2B5EF4-FFF2-40B4-BE49-F238E27FC236}">
                  <a16:creationId xmlns:a16="http://schemas.microsoft.com/office/drawing/2014/main" id="{233B1BC5-2958-4300-AB71-E01A8692A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4" y="6950"/>
              <a:ext cx="200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24150 Ст. Загора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1514" name="Rectangle 29">
              <a:extLst>
                <a:ext uri="{FF2B5EF4-FFF2-40B4-BE49-F238E27FC236}">
                  <a16:creationId xmlns:a16="http://schemas.microsoft.com/office/drawing/2014/main" id="{0CCDEA25-FE02-49C2-BBE0-488281EE3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4" y="7190"/>
              <a:ext cx="200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48440 Ст. Загора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1515" name="Rectangle 30">
              <a:extLst>
                <a:ext uri="{FF2B5EF4-FFF2-40B4-BE49-F238E27FC236}">
                  <a16:creationId xmlns:a16="http://schemas.microsoft.com/office/drawing/2014/main" id="{3DBB0E55-C915-43A1-8631-1104B7E50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4" y="6302"/>
              <a:ext cx="1966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38640 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Казанлък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1516" name="Rectangle 31">
              <a:extLst>
                <a:ext uri="{FF2B5EF4-FFF2-40B4-BE49-F238E27FC236}">
                  <a16:creationId xmlns:a16="http://schemas.microsoft.com/office/drawing/2014/main" id="{A49662A9-EC40-4548-9FC6-6CD8CEE183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4" y="6482"/>
              <a:ext cx="1820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52590 Ямбол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1517" name="Rectangle 32">
              <a:extLst>
                <a:ext uri="{FF2B5EF4-FFF2-40B4-BE49-F238E27FC236}">
                  <a16:creationId xmlns:a16="http://schemas.microsoft.com/office/drawing/2014/main" id="{126CC3C7-15E0-415B-AA79-640F0EB72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4" y="4322"/>
              <a:ext cx="1711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54060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Шумен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1518" name="Rectangle 33">
              <a:extLst>
                <a:ext uri="{FF2B5EF4-FFF2-40B4-BE49-F238E27FC236}">
                  <a16:creationId xmlns:a16="http://schemas.microsoft.com/office/drawing/2014/main" id="{6A882E8F-6876-4CF8-B127-9FF9C497F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1" y="7750"/>
              <a:ext cx="2003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32990 Пловдив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1519" name="Rectangle 34">
              <a:extLst>
                <a:ext uri="{FF2B5EF4-FFF2-40B4-BE49-F238E27FC236}">
                  <a16:creationId xmlns:a16="http://schemas.microsoft.com/office/drawing/2014/main" id="{D4DCF4DB-158A-49CA-B677-9DCAA37A2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4" y="8462"/>
              <a:ext cx="1646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52740 Хасково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1520" name="Rectangle 35">
              <a:extLst>
                <a:ext uri="{FF2B5EF4-FFF2-40B4-BE49-F238E27FC236}">
                  <a16:creationId xmlns:a16="http://schemas.microsoft.com/office/drawing/2014/main" id="{D4D5E7C9-C9CF-4B32-A7EB-C41DB7349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6" y="4491"/>
              <a:ext cx="1838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42800 Плевен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1521" name="Rectangle 36">
              <a:extLst>
                <a:ext uri="{FF2B5EF4-FFF2-40B4-BE49-F238E27FC236}">
                  <a16:creationId xmlns:a16="http://schemas.microsoft.com/office/drawing/2014/main" id="{547A5735-95B2-4527-B4D9-F42C804D2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4" y="3422"/>
              <a:ext cx="1838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28880 Белене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1522" name="Rectangle 37">
              <a:extLst>
                <a:ext uri="{FF2B5EF4-FFF2-40B4-BE49-F238E27FC236}">
                  <a16:creationId xmlns:a16="http://schemas.microsoft.com/office/drawing/2014/main" id="{35E22D38-37BE-42DD-839B-73BC4A440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92" y="3962"/>
              <a:ext cx="152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32140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Варна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</p:grp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>
            <a:extLst>
              <a:ext uri="{FF2B5EF4-FFF2-40B4-BE49-F238E27FC236}">
                <a16:creationId xmlns:a16="http://schemas.microsoft.com/office/drawing/2014/main" id="{5C4D9307-51FC-4D66-92C3-1FF2ED9AA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ФОРМИРОВАНИЯ В БА ЗА ДЕЙСТВИЯ В ЗИМНИ УСЛОВИЯ:</a:t>
            </a:r>
            <a:endParaRPr lang="be-BY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531" name="Picture 7" descr="0000087394-article2">
            <a:extLst>
              <a:ext uri="{FF2B5EF4-FFF2-40B4-BE49-F238E27FC236}">
                <a16:creationId xmlns:a16="http://schemas.microsoft.com/office/drawing/2014/main" id="{B3E3281A-7B6C-4A25-81FE-59F6F0795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05325"/>
            <a:ext cx="2952750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007805706">
            <a:extLst>
              <a:ext uri="{FF2B5EF4-FFF2-40B4-BE49-F238E27FC236}">
                <a16:creationId xmlns:a16="http://schemas.microsoft.com/office/drawing/2014/main" id="{8686EF28-CF98-4C1F-A38C-3CD7AE8C6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4581525"/>
            <a:ext cx="3205162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M">
            <a:extLst>
              <a:ext uri="{FF2B5EF4-FFF2-40B4-BE49-F238E27FC236}">
                <a16:creationId xmlns:a16="http://schemas.microsoft.com/office/drawing/2014/main" id="{4BA0CD32-5AE4-4E76-92AF-6AB8A2625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508500"/>
            <a:ext cx="3376613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6">
            <a:extLst>
              <a:ext uri="{FF2B5EF4-FFF2-40B4-BE49-F238E27FC236}">
                <a16:creationId xmlns:a16="http://schemas.microsoft.com/office/drawing/2014/main" id="{381485BC-1FAE-4B7F-ABCA-1B9AFBEE1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052513"/>
            <a:ext cx="85105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0" rIns="0" bIns="0">
            <a:spAutoFit/>
          </a:bodyPr>
          <a:lstStyle>
            <a:lvl1pPr indent="469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1000"/>
              </a:spcBef>
              <a:buFontTx/>
              <a:buNone/>
            </a:pPr>
            <a:r>
              <a:rPr lang="bg-BG" altLang="en-US" sz="2800">
                <a:latin typeface="Times New Roman" panose="02020603050405020304" pitchFamily="18" charset="0"/>
              </a:rPr>
              <a:t>Формированията за действие в зимни условия при обилни снеговалежи и бедствия са снабдени с автомобили с повишена проходимост със снегопочистващи устройства, верижни транспортьори, влекачи, твърди и меки буксири и стоманени въжета с различна дължина, инженерна машина БАТ-М, линейка, походна кухня, електроагрегат, прожектори, и др. по преценка на командирите. 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>
            <a:extLst>
              <a:ext uri="{FF2B5EF4-FFF2-40B4-BE49-F238E27FC236}">
                <a16:creationId xmlns:a16="http://schemas.microsoft.com/office/drawing/2014/main" id="{EBE80CD2-2697-4272-9243-41F210B7F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ФОРМИРОВАНИЯ В БА ЗА ДЕЙСТВИЯ В ЗИМНИ УСЛОВИЯ:</a:t>
            </a:r>
            <a:endParaRPr lang="be-BY" alt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3555" name="Group 9">
            <a:extLst>
              <a:ext uri="{FF2B5EF4-FFF2-40B4-BE49-F238E27FC236}">
                <a16:creationId xmlns:a16="http://schemas.microsoft.com/office/drawing/2014/main" id="{8FC30361-3C68-490D-89E9-F05E75910E78}"/>
              </a:ext>
            </a:extLst>
          </p:cNvPr>
          <p:cNvGrpSpPr>
            <a:grpSpLocks/>
          </p:cNvGrpSpPr>
          <p:nvPr/>
        </p:nvGrpSpPr>
        <p:grpSpPr bwMode="auto">
          <a:xfrm>
            <a:off x="561975" y="838200"/>
            <a:ext cx="8105775" cy="6000750"/>
            <a:chOff x="1674" y="1802"/>
            <a:chExt cx="13829" cy="8969"/>
          </a:xfrm>
        </p:grpSpPr>
        <p:grpSp>
          <p:nvGrpSpPr>
            <p:cNvPr id="23556" name="Group 10">
              <a:extLst>
                <a:ext uri="{FF2B5EF4-FFF2-40B4-BE49-F238E27FC236}">
                  <a16:creationId xmlns:a16="http://schemas.microsoft.com/office/drawing/2014/main" id="{91606604-1ED3-4EEA-938A-81EBBAD5E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4" y="1802"/>
              <a:ext cx="13829" cy="8969"/>
              <a:chOff x="2340" y="1777"/>
              <a:chExt cx="13829" cy="8969"/>
            </a:xfrm>
          </p:grpSpPr>
          <p:pic>
            <p:nvPicPr>
              <p:cNvPr id="23582" name="Picture 11" descr="500px-Bulgaria_Aministrative_Provinces">
                <a:extLst>
                  <a:ext uri="{FF2B5EF4-FFF2-40B4-BE49-F238E27FC236}">
                    <a16:creationId xmlns:a16="http://schemas.microsoft.com/office/drawing/2014/main" id="{EC414D6A-C581-41FF-8248-E8DAE901DF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CE2D4"/>
                  </a:clrFrom>
                  <a:clrTo>
                    <a:srgbClr val="ECE2D4">
                      <a:alpha val="0"/>
                    </a:srgbClr>
                  </a:clrTo>
                </a:clrChange>
                <a:lum bright="10000" contrast="1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0" y="1777"/>
                <a:ext cx="13829" cy="8969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3583" name="Group 12">
                <a:extLst>
                  <a:ext uri="{FF2B5EF4-FFF2-40B4-BE49-F238E27FC236}">
                    <a16:creationId xmlns:a16="http://schemas.microsoft.com/office/drawing/2014/main" id="{E2E56D64-3134-42AC-BE48-61802B73C0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60" y="3557"/>
                <a:ext cx="10560" cy="6120"/>
                <a:chOff x="2222" y="2791"/>
                <a:chExt cx="12160" cy="6880"/>
              </a:xfrm>
            </p:grpSpPr>
            <p:sp>
              <p:nvSpPr>
                <p:cNvPr id="23584" name="Freeform 13">
                  <a:extLst>
                    <a:ext uri="{FF2B5EF4-FFF2-40B4-BE49-F238E27FC236}">
                      <a16:creationId xmlns:a16="http://schemas.microsoft.com/office/drawing/2014/main" id="{DEB16437-D555-4F3D-8A8F-163B52E47B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2" y="4210"/>
                  <a:ext cx="12160" cy="1603"/>
                </a:xfrm>
                <a:custGeom>
                  <a:avLst/>
                  <a:gdLst>
                    <a:gd name="T0" fmla="*/ 107 w 12160"/>
                    <a:gd name="T1" fmla="*/ 39 h 1603"/>
                    <a:gd name="T2" fmla="*/ 249 w 12160"/>
                    <a:gd name="T3" fmla="*/ 163 h 1603"/>
                    <a:gd name="T4" fmla="*/ 302 w 12160"/>
                    <a:gd name="T5" fmla="*/ 323 h 1603"/>
                    <a:gd name="T6" fmla="*/ 711 w 12160"/>
                    <a:gd name="T7" fmla="*/ 323 h 1603"/>
                    <a:gd name="T8" fmla="*/ 836 w 12160"/>
                    <a:gd name="T9" fmla="*/ 270 h 1603"/>
                    <a:gd name="T10" fmla="*/ 907 w 12160"/>
                    <a:gd name="T11" fmla="*/ 199 h 1603"/>
                    <a:gd name="T12" fmla="*/ 1227 w 12160"/>
                    <a:gd name="T13" fmla="*/ 181 h 1603"/>
                    <a:gd name="T14" fmla="*/ 1245 w 12160"/>
                    <a:gd name="T15" fmla="*/ 448 h 1603"/>
                    <a:gd name="T16" fmla="*/ 1298 w 12160"/>
                    <a:gd name="T17" fmla="*/ 554 h 1603"/>
                    <a:gd name="T18" fmla="*/ 1369 w 12160"/>
                    <a:gd name="T19" fmla="*/ 661 h 1603"/>
                    <a:gd name="T20" fmla="*/ 1511 w 12160"/>
                    <a:gd name="T21" fmla="*/ 714 h 1603"/>
                    <a:gd name="T22" fmla="*/ 1796 w 12160"/>
                    <a:gd name="T23" fmla="*/ 608 h 1603"/>
                    <a:gd name="T24" fmla="*/ 2667 w 12160"/>
                    <a:gd name="T25" fmla="*/ 554 h 1603"/>
                    <a:gd name="T26" fmla="*/ 2738 w 12160"/>
                    <a:gd name="T27" fmla="*/ 857 h 1603"/>
                    <a:gd name="T28" fmla="*/ 2934 w 12160"/>
                    <a:gd name="T29" fmla="*/ 963 h 1603"/>
                    <a:gd name="T30" fmla="*/ 3307 w 12160"/>
                    <a:gd name="T31" fmla="*/ 1497 h 1603"/>
                    <a:gd name="T32" fmla="*/ 3805 w 12160"/>
                    <a:gd name="T33" fmla="*/ 1443 h 1603"/>
                    <a:gd name="T34" fmla="*/ 4178 w 12160"/>
                    <a:gd name="T35" fmla="*/ 1443 h 1603"/>
                    <a:gd name="T36" fmla="*/ 4356 w 12160"/>
                    <a:gd name="T37" fmla="*/ 1603 h 1603"/>
                    <a:gd name="T38" fmla="*/ 5031 w 12160"/>
                    <a:gd name="T39" fmla="*/ 1532 h 1603"/>
                    <a:gd name="T40" fmla="*/ 5298 w 12160"/>
                    <a:gd name="T41" fmla="*/ 1461 h 1603"/>
                    <a:gd name="T42" fmla="*/ 5885 w 12160"/>
                    <a:gd name="T43" fmla="*/ 1479 h 1603"/>
                    <a:gd name="T44" fmla="*/ 6098 w 12160"/>
                    <a:gd name="T45" fmla="*/ 1408 h 1603"/>
                    <a:gd name="T46" fmla="*/ 6169 w 12160"/>
                    <a:gd name="T47" fmla="*/ 1479 h 1603"/>
                    <a:gd name="T48" fmla="*/ 6685 w 12160"/>
                    <a:gd name="T49" fmla="*/ 1532 h 1603"/>
                    <a:gd name="T50" fmla="*/ 6756 w 12160"/>
                    <a:gd name="T51" fmla="*/ 1443 h 1603"/>
                    <a:gd name="T52" fmla="*/ 7556 w 12160"/>
                    <a:gd name="T53" fmla="*/ 1354 h 1603"/>
                    <a:gd name="T54" fmla="*/ 7698 w 12160"/>
                    <a:gd name="T55" fmla="*/ 1248 h 1603"/>
                    <a:gd name="T56" fmla="*/ 7787 w 12160"/>
                    <a:gd name="T57" fmla="*/ 1088 h 1603"/>
                    <a:gd name="T58" fmla="*/ 7911 w 12160"/>
                    <a:gd name="T59" fmla="*/ 1017 h 1603"/>
                    <a:gd name="T60" fmla="*/ 8018 w 12160"/>
                    <a:gd name="T61" fmla="*/ 874 h 1603"/>
                    <a:gd name="T62" fmla="*/ 8142 w 12160"/>
                    <a:gd name="T63" fmla="*/ 750 h 1603"/>
                    <a:gd name="T64" fmla="*/ 8267 w 12160"/>
                    <a:gd name="T65" fmla="*/ 626 h 1603"/>
                    <a:gd name="T66" fmla="*/ 8871 w 12160"/>
                    <a:gd name="T67" fmla="*/ 857 h 1603"/>
                    <a:gd name="T68" fmla="*/ 9387 w 12160"/>
                    <a:gd name="T69" fmla="*/ 857 h 1603"/>
                    <a:gd name="T70" fmla="*/ 9742 w 12160"/>
                    <a:gd name="T71" fmla="*/ 786 h 1603"/>
                    <a:gd name="T72" fmla="*/ 9938 w 12160"/>
                    <a:gd name="T73" fmla="*/ 839 h 1603"/>
                    <a:gd name="T74" fmla="*/ 10365 w 12160"/>
                    <a:gd name="T75" fmla="*/ 750 h 1603"/>
                    <a:gd name="T76" fmla="*/ 10525 w 12160"/>
                    <a:gd name="T77" fmla="*/ 679 h 1603"/>
                    <a:gd name="T78" fmla="*/ 10898 w 12160"/>
                    <a:gd name="T79" fmla="*/ 768 h 1603"/>
                    <a:gd name="T80" fmla="*/ 11022 w 12160"/>
                    <a:gd name="T81" fmla="*/ 857 h 1603"/>
                    <a:gd name="T82" fmla="*/ 11698 w 12160"/>
                    <a:gd name="T83" fmla="*/ 874 h 1603"/>
                    <a:gd name="T84" fmla="*/ 11982 w 12160"/>
                    <a:gd name="T85" fmla="*/ 1052 h 160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2160"/>
                    <a:gd name="T130" fmla="*/ 0 h 1603"/>
                    <a:gd name="T131" fmla="*/ 12160 w 12160"/>
                    <a:gd name="T132" fmla="*/ 1603 h 1603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2160" h="1603">
                      <a:moveTo>
                        <a:pt x="0" y="39"/>
                      </a:moveTo>
                      <a:cubicBezTo>
                        <a:pt x="26" y="30"/>
                        <a:pt x="81" y="0"/>
                        <a:pt x="107" y="39"/>
                      </a:cubicBezTo>
                      <a:cubicBezTo>
                        <a:pt x="124" y="64"/>
                        <a:pt x="108" y="103"/>
                        <a:pt x="125" y="128"/>
                      </a:cubicBezTo>
                      <a:cubicBezTo>
                        <a:pt x="131" y="137"/>
                        <a:pt x="230" y="159"/>
                        <a:pt x="249" y="163"/>
                      </a:cubicBezTo>
                      <a:cubicBezTo>
                        <a:pt x="261" y="181"/>
                        <a:pt x="278" y="196"/>
                        <a:pt x="285" y="217"/>
                      </a:cubicBezTo>
                      <a:cubicBezTo>
                        <a:pt x="296" y="251"/>
                        <a:pt x="284" y="292"/>
                        <a:pt x="302" y="323"/>
                      </a:cubicBezTo>
                      <a:cubicBezTo>
                        <a:pt x="311" y="339"/>
                        <a:pt x="338" y="335"/>
                        <a:pt x="356" y="341"/>
                      </a:cubicBezTo>
                      <a:cubicBezTo>
                        <a:pt x="474" y="335"/>
                        <a:pt x="593" y="338"/>
                        <a:pt x="711" y="323"/>
                      </a:cubicBezTo>
                      <a:cubicBezTo>
                        <a:pt x="732" y="320"/>
                        <a:pt x="745" y="296"/>
                        <a:pt x="765" y="288"/>
                      </a:cubicBezTo>
                      <a:cubicBezTo>
                        <a:pt x="787" y="278"/>
                        <a:pt x="812" y="276"/>
                        <a:pt x="836" y="270"/>
                      </a:cubicBezTo>
                      <a:cubicBezTo>
                        <a:pt x="842" y="252"/>
                        <a:pt x="841" y="230"/>
                        <a:pt x="854" y="217"/>
                      </a:cubicBezTo>
                      <a:cubicBezTo>
                        <a:pt x="867" y="204"/>
                        <a:pt x="890" y="207"/>
                        <a:pt x="907" y="199"/>
                      </a:cubicBezTo>
                      <a:cubicBezTo>
                        <a:pt x="926" y="189"/>
                        <a:pt x="942" y="175"/>
                        <a:pt x="960" y="163"/>
                      </a:cubicBezTo>
                      <a:cubicBezTo>
                        <a:pt x="1049" y="169"/>
                        <a:pt x="1140" y="161"/>
                        <a:pt x="1227" y="181"/>
                      </a:cubicBezTo>
                      <a:cubicBezTo>
                        <a:pt x="1315" y="202"/>
                        <a:pt x="1204" y="356"/>
                        <a:pt x="1191" y="394"/>
                      </a:cubicBezTo>
                      <a:cubicBezTo>
                        <a:pt x="1209" y="412"/>
                        <a:pt x="1231" y="427"/>
                        <a:pt x="1245" y="448"/>
                      </a:cubicBezTo>
                      <a:cubicBezTo>
                        <a:pt x="1255" y="463"/>
                        <a:pt x="1254" y="484"/>
                        <a:pt x="1262" y="501"/>
                      </a:cubicBezTo>
                      <a:cubicBezTo>
                        <a:pt x="1272" y="520"/>
                        <a:pt x="1286" y="536"/>
                        <a:pt x="1298" y="554"/>
                      </a:cubicBezTo>
                      <a:cubicBezTo>
                        <a:pt x="1304" y="584"/>
                        <a:pt x="1299" y="618"/>
                        <a:pt x="1316" y="643"/>
                      </a:cubicBezTo>
                      <a:cubicBezTo>
                        <a:pt x="1326" y="659"/>
                        <a:pt x="1351" y="656"/>
                        <a:pt x="1369" y="661"/>
                      </a:cubicBezTo>
                      <a:cubicBezTo>
                        <a:pt x="1398" y="668"/>
                        <a:pt x="1428" y="673"/>
                        <a:pt x="1458" y="679"/>
                      </a:cubicBezTo>
                      <a:cubicBezTo>
                        <a:pt x="1476" y="691"/>
                        <a:pt x="1490" y="718"/>
                        <a:pt x="1511" y="714"/>
                      </a:cubicBezTo>
                      <a:cubicBezTo>
                        <a:pt x="1532" y="710"/>
                        <a:pt x="1529" y="672"/>
                        <a:pt x="1547" y="661"/>
                      </a:cubicBezTo>
                      <a:cubicBezTo>
                        <a:pt x="1609" y="623"/>
                        <a:pt x="1731" y="616"/>
                        <a:pt x="1796" y="608"/>
                      </a:cubicBezTo>
                      <a:cubicBezTo>
                        <a:pt x="1858" y="566"/>
                        <a:pt x="1938" y="525"/>
                        <a:pt x="2009" y="501"/>
                      </a:cubicBezTo>
                      <a:cubicBezTo>
                        <a:pt x="2267" y="534"/>
                        <a:pt x="2336" y="542"/>
                        <a:pt x="2667" y="554"/>
                      </a:cubicBezTo>
                      <a:cubicBezTo>
                        <a:pt x="2694" y="636"/>
                        <a:pt x="2699" y="720"/>
                        <a:pt x="2720" y="803"/>
                      </a:cubicBezTo>
                      <a:cubicBezTo>
                        <a:pt x="2725" y="821"/>
                        <a:pt x="2721" y="849"/>
                        <a:pt x="2738" y="857"/>
                      </a:cubicBezTo>
                      <a:cubicBezTo>
                        <a:pt x="2802" y="889"/>
                        <a:pt x="2880" y="878"/>
                        <a:pt x="2951" y="892"/>
                      </a:cubicBezTo>
                      <a:cubicBezTo>
                        <a:pt x="2945" y="916"/>
                        <a:pt x="2943" y="941"/>
                        <a:pt x="2934" y="963"/>
                      </a:cubicBezTo>
                      <a:cubicBezTo>
                        <a:pt x="2926" y="983"/>
                        <a:pt x="2898" y="995"/>
                        <a:pt x="2898" y="1017"/>
                      </a:cubicBezTo>
                      <a:cubicBezTo>
                        <a:pt x="2898" y="1601"/>
                        <a:pt x="2817" y="1473"/>
                        <a:pt x="3307" y="1497"/>
                      </a:cubicBezTo>
                      <a:cubicBezTo>
                        <a:pt x="3436" y="1538"/>
                        <a:pt x="3498" y="1527"/>
                        <a:pt x="3645" y="1514"/>
                      </a:cubicBezTo>
                      <a:cubicBezTo>
                        <a:pt x="3728" y="1459"/>
                        <a:pt x="3680" y="1484"/>
                        <a:pt x="3805" y="1443"/>
                      </a:cubicBezTo>
                      <a:cubicBezTo>
                        <a:pt x="3823" y="1437"/>
                        <a:pt x="3858" y="1426"/>
                        <a:pt x="3858" y="1426"/>
                      </a:cubicBezTo>
                      <a:cubicBezTo>
                        <a:pt x="3965" y="1432"/>
                        <a:pt x="4076" y="1411"/>
                        <a:pt x="4178" y="1443"/>
                      </a:cubicBezTo>
                      <a:cubicBezTo>
                        <a:pt x="4219" y="1456"/>
                        <a:pt x="4225" y="1514"/>
                        <a:pt x="4249" y="1550"/>
                      </a:cubicBezTo>
                      <a:cubicBezTo>
                        <a:pt x="4270" y="1582"/>
                        <a:pt x="4324" y="1593"/>
                        <a:pt x="4356" y="1603"/>
                      </a:cubicBezTo>
                      <a:cubicBezTo>
                        <a:pt x="4528" y="1597"/>
                        <a:pt x="4700" y="1601"/>
                        <a:pt x="4871" y="1586"/>
                      </a:cubicBezTo>
                      <a:cubicBezTo>
                        <a:pt x="4927" y="1581"/>
                        <a:pt x="4975" y="1536"/>
                        <a:pt x="5031" y="1532"/>
                      </a:cubicBezTo>
                      <a:cubicBezTo>
                        <a:pt x="5114" y="1526"/>
                        <a:pt x="5197" y="1520"/>
                        <a:pt x="5280" y="1514"/>
                      </a:cubicBezTo>
                      <a:cubicBezTo>
                        <a:pt x="5286" y="1496"/>
                        <a:pt x="5285" y="1474"/>
                        <a:pt x="5298" y="1461"/>
                      </a:cubicBezTo>
                      <a:cubicBezTo>
                        <a:pt x="5316" y="1443"/>
                        <a:pt x="5446" y="1428"/>
                        <a:pt x="5458" y="1426"/>
                      </a:cubicBezTo>
                      <a:cubicBezTo>
                        <a:pt x="5667" y="1494"/>
                        <a:pt x="5528" y="1459"/>
                        <a:pt x="5885" y="1479"/>
                      </a:cubicBezTo>
                      <a:cubicBezTo>
                        <a:pt x="5953" y="1502"/>
                        <a:pt x="5996" y="1525"/>
                        <a:pt x="6080" y="1479"/>
                      </a:cubicBezTo>
                      <a:cubicBezTo>
                        <a:pt x="6101" y="1467"/>
                        <a:pt x="6092" y="1432"/>
                        <a:pt x="6098" y="1408"/>
                      </a:cubicBezTo>
                      <a:cubicBezTo>
                        <a:pt x="6104" y="1426"/>
                        <a:pt x="6103" y="1448"/>
                        <a:pt x="6116" y="1461"/>
                      </a:cubicBezTo>
                      <a:cubicBezTo>
                        <a:pt x="6129" y="1474"/>
                        <a:pt x="6150" y="1477"/>
                        <a:pt x="6169" y="1479"/>
                      </a:cubicBezTo>
                      <a:cubicBezTo>
                        <a:pt x="6293" y="1489"/>
                        <a:pt x="6418" y="1491"/>
                        <a:pt x="6542" y="1497"/>
                      </a:cubicBezTo>
                      <a:cubicBezTo>
                        <a:pt x="6567" y="1571"/>
                        <a:pt x="6556" y="1596"/>
                        <a:pt x="6685" y="1532"/>
                      </a:cubicBezTo>
                      <a:cubicBezTo>
                        <a:pt x="6702" y="1524"/>
                        <a:pt x="6690" y="1494"/>
                        <a:pt x="6702" y="1479"/>
                      </a:cubicBezTo>
                      <a:cubicBezTo>
                        <a:pt x="6715" y="1462"/>
                        <a:pt x="6735" y="1450"/>
                        <a:pt x="6756" y="1443"/>
                      </a:cubicBezTo>
                      <a:cubicBezTo>
                        <a:pt x="6790" y="1432"/>
                        <a:pt x="6827" y="1432"/>
                        <a:pt x="6862" y="1426"/>
                      </a:cubicBezTo>
                      <a:cubicBezTo>
                        <a:pt x="6996" y="1337"/>
                        <a:pt x="7467" y="1358"/>
                        <a:pt x="7556" y="1354"/>
                      </a:cubicBezTo>
                      <a:cubicBezTo>
                        <a:pt x="7562" y="1330"/>
                        <a:pt x="7559" y="1302"/>
                        <a:pt x="7574" y="1283"/>
                      </a:cubicBezTo>
                      <a:cubicBezTo>
                        <a:pt x="7579" y="1277"/>
                        <a:pt x="7686" y="1251"/>
                        <a:pt x="7698" y="1248"/>
                      </a:cubicBezTo>
                      <a:cubicBezTo>
                        <a:pt x="7713" y="1202"/>
                        <a:pt x="7707" y="1147"/>
                        <a:pt x="7734" y="1106"/>
                      </a:cubicBezTo>
                      <a:cubicBezTo>
                        <a:pt x="7744" y="1090"/>
                        <a:pt x="7769" y="1094"/>
                        <a:pt x="7787" y="1088"/>
                      </a:cubicBezTo>
                      <a:cubicBezTo>
                        <a:pt x="7805" y="1070"/>
                        <a:pt x="7818" y="1047"/>
                        <a:pt x="7840" y="1034"/>
                      </a:cubicBezTo>
                      <a:cubicBezTo>
                        <a:pt x="7861" y="1022"/>
                        <a:pt x="7894" y="1034"/>
                        <a:pt x="7911" y="1017"/>
                      </a:cubicBezTo>
                      <a:cubicBezTo>
                        <a:pt x="8036" y="893"/>
                        <a:pt x="7827" y="981"/>
                        <a:pt x="7982" y="928"/>
                      </a:cubicBezTo>
                      <a:cubicBezTo>
                        <a:pt x="7994" y="910"/>
                        <a:pt x="8009" y="894"/>
                        <a:pt x="8018" y="874"/>
                      </a:cubicBezTo>
                      <a:cubicBezTo>
                        <a:pt x="8028" y="852"/>
                        <a:pt x="8022" y="823"/>
                        <a:pt x="8036" y="803"/>
                      </a:cubicBezTo>
                      <a:cubicBezTo>
                        <a:pt x="8055" y="775"/>
                        <a:pt x="8113" y="760"/>
                        <a:pt x="8142" y="750"/>
                      </a:cubicBezTo>
                      <a:cubicBezTo>
                        <a:pt x="8245" y="598"/>
                        <a:pt x="8108" y="777"/>
                        <a:pt x="8231" y="679"/>
                      </a:cubicBezTo>
                      <a:cubicBezTo>
                        <a:pt x="8248" y="666"/>
                        <a:pt x="8249" y="637"/>
                        <a:pt x="8267" y="626"/>
                      </a:cubicBezTo>
                      <a:cubicBezTo>
                        <a:pt x="8299" y="606"/>
                        <a:pt x="8374" y="590"/>
                        <a:pt x="8374" y="590"/>
                      </a:cubicBezTo>
                      <a:cubicBezTo>
                        <a:pt x="8888" y="610"/>
                        <a:pt x="8839" y="484"/>
                        <a:pt x="8871" y="857"/>
                      </a:cubicBezTo>
                      <a:cubicBezTo>
                        <a:pt x="8977" y="822"/>
                        <a:pt x="9086" y="840"/>
                        <a:pt x="9191" y="874"/>
                      </a:cubicBezTo>
                      <a:cubicBezTo>
                        <a:pt x="9256" y="868"/>
                        <a:pt x="9323" y="871"/>
                        <a:pt x="9387" y="857"/>
                      </a:cubicBezTo>
                      <a:cubicBezTo>
                        <a:pt x="9599" y="812"/>
                        <a:pt x="9293" y="826"/>
                        <a:pt x="9494" y="803"/>
                      </a:cubicBezTo>
                      <a:cubicBezTo>
                        <a:pt x="9576" y="793"/>
                        <a:pt x="9659" y="792"/>
                        <a:pt x="9742" y="786"/>
                      </a:cubicBezTo>
                      <a:cubicBezTo>
                        <a:pt x="9790" y="792"/>
                        <a:pt x="9839" y="790"/>
                        <a:pt x="9885" y="803"/>
                      </a:cubicBezTo>
                      <a:cubicBezTo>
                        <a:pt x="9906" y="809"/>
                        <a:pt x="9917" y="838"/>
                        <a:pt x="9938" y="839"/>
                      </a:cubicBezTo>
                      <a:cubicBezTo>
                        <a:pt x="10027" y="844"/>
                        <a:pt x="10116" y="827"/>
                        <a:pt x="10205" y="821"/>
                      </a:cubicBezTo>
                      <a:cubicBezTo>
                        <a:pt x="10289" y="694"/>
                        <a:pt x="10168" y="849"/>
                        <a:pt x="10365" y="750"/>
                      </a:cubicBezTo>
                      <a:cubicBezTo>
                        <a:pt x="10382" y="742"/>
                        <a:pt x="10365" y="705"/>
                        <a:pt x="10382" y="697"/>
                      </a:cubicBezTo>
                      <a:cubicBezTo>
                        <a:pt x="10426" y="678"/>
                        <a:pt x="10477" y="685"/>
                        <a:pt x="10525" y="679"/>
                      </a:cubicBezTo>
                      <a:cubicBezTo>
                        <a:pt x="10659" y="691"/>
                        <a:pt x="10727" y="702"/>
                        <a:pt x="10845" y="732"/>
                      </a:cubicBezTo>
                      <a:cubicBezTo>
                        <a:pt x="10863" y="744"/>
                        <a:pt x="10885" y="751"/>
                        <a:pt x="10898" y="768"/>
                      </a:cubicBezTo>
                      <a:cubicBezTo>
                        <a:pt x="10910" y="783"/>
                        <a:pt x="10901" y="810"/>
                        <a:pt x="10916" y="821"/>
                      </a:cubicBezTo>
                      <a:cubicBezTo>
                        <a:pt x="10946" y="843"/>
                        <a:pt x="10987" y="845"/>
                        <a:pt x="11022" y="857"/>
                      </a:cubicBezTo>
                      <a:cubicBezTo>
                        <a:pt x="11040" y="863"/>
                        <a:pt x="11076" y="874"/>
                        <a:pt x="11076" y="874"/>
                      </a:cubicBezTo>
                      <a:cubicBezTo>
                        <a:pt x="11211" y="868"/>
                        <a:pt x="11546" y="838"/>
                        <a:pt x="11698" y="874"/>
                      </a:cubicBezTo>
                      <a:cubicBezTo>
                        <a:pt x="11719" y="879"/>
                        <a:pt x="11722" y="910"/>
                        <a:pt x="11734" y="928"/>
                      </a:cubicBezTo>
                      <a:cubicBezTo>
                        <a:pt x="11783" y="1081"/>
                        <a:pt x="11786" y="1034"/>
                        <a:pt x="11982" y="1052"/>
                      </a:cubicBezTo>
                      <a:cubicBezTo>
                        <a:pt x="12075" y="1083"/>
                        <a:pt x="12017" y="1070"/>
                        <a:pt x="12160" y="1070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23585" name="Freeform 14">
                  <a:extLst>
                    <a:ext uri="{FF2B5EF4-FFF2-40B4-BE49-F238E27FC236}">
                      <a16:creationId xmlns:a16="http://schemas.microsoft.com/office/drawing/2014/main" id="{6B33964E-C036-43B2-8C71-C86BCC4058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7" y="5724"/>
                  <a:ext cx="1832" cy="3947"/>
                </a:xfrm>
                <a:custGeom>
                  <a:avLst/>
                  <a:gdLst>
                    <a:gd name="T0" fmla="*/ 1564 w 1832"/>
                    <a:gd name="T1" fmla="*/ 0 h 3947"/>
                    <a:gd name="T2" fmla="*/ 1529 w 1832"/>
                    <a:gd name="T3" fmla="*/ 107 h 3947"/>
                    <a:gd name="T4" fmla="*/ 1511 w 1832"/>
                    <a:gd name="T5" fmla="*/ 160 h 3947"/>
                    <a:gd name="T6" fmla="*/ 1635 w 1832"/>
                    <a:gd name="T7" fmla="*/ 338 h 3947"/>
                    <a:gd name="T8" fmla="*/ 1653 w 1832"/>
                    <a:gd name="T9" fmla="*/ 392 h 3947"/>
                    <a:gd name="T10" fmla="*/ 1706 w 1832"/>
                    <a:gd name="T11" fmla="*/ 409 h 3947"/>
                    <a:gd name="T12" fmla="*/ 1742 w 1832"/>
                    <a:gd name="T13" fmla="*/ 463 h 3947"/>
                    <a:gd name="T14" fmla="*/ 1813 w 1832"/>
                    <a:gd name="T15" fmla="*/ 480 h 3947"/>
                    <a:gd name="T16" fmla="*/ 1742 w 1832"/>
                    <a:gd name="T17" fmla="*/ 676 h 3947"/>
                    <a:gd name="T18" fmla="*/ 1653 w 1832"/>
                    <a:gd name="T19" fmla="*/ 658 h 3947"/>
                    <a:gd name="T20" fmla="*/ 1600 w 1832"/>
                    <a:gd name="T21" fmla="*/ 623 h 3947"/>
                    <a:gd name="T22" fmla="*/ 1475 w 1832"/>
                    <a:gd name="T23" fmla="*/ 658 h 3947"/>
                    <a:gd name="T24" fmla="*/ 1386 w 1832"/>
                    <a:gd name="T25" fmla="*/ 516 h 3947"/>
                    <a:gd name="T26" fmla="*/ 1226 w 1832"/>
                    <a:gd name="T27" fmla="*/ 409 h 3947"/>
                    <a:gd name="T28" fmla="*/ 1066 w 1832"/>
                    <a:gd name="T29" fmla="*/ 427 h 3947"/>
                    <a:gd name="T30" fmla="*/ 1013 w 1832"/>
                    <a:gd name="T31" fmla="*/ 445 h 3947"/>
                    <a:gd name="T32" fmla="*/ 977 w 1832"/>
                    <a:gd name="T33" fmla="*/ 569 h 3947"/>
                    <a:gd name="T34" fmla="*/ 800 w 1832"/>
                    <a:gd name="T35" fmla="*/ 623 h 3947"/>
                    <a:gd name="T36" fmla="*/ 782 w 1832"/>
                    <a:gd name="T37" fmla="*/ 676 h 3947"/>
                    <a:gd name="T38" fmla="*/ 675 w 1832"/>
                    <a:gd name="T39" fmla="*/ 676 h 3947"/>
                    <a:gd name="T40" fmla="*/ 462 w 1832"/>
                    <a:gd name="T41" fmla="*/ 640 h 3947"/>
                    <a:gd name="T42" fmla="*/ 355 w 1832"/>
                    <a:gd name="T43" fmla="*/ 694 h 3947"/>
                    <a:gd name="T44" fmla="*/ 373 w 1832"/>
                    <a:gd name="T45" fmla="*/ 765 h 3947"/>
                    <a:gd name="T46" fmla="*/ 409 w 1832"/>
                    <a:gd name="T47" fmla="*/ 889 h 3947"/>
                    <a:gd name="T48" fmla="*/ 462 w 1832"/>
                    <a:gd name="T49" fmla="*/ 925 h 3947"/>
                    <a:gd name="T50" fmla="*/ 569 w 1832"/>
                    <a:gd name="T51" fmla="*/ 996 h 3947"/>
                    <a:gd name="T52" fmla="*/ 604 w 1832"/>
                    <a:gd name="T53" fmla="*/ 1049 h 3947"/>
                    <a:gd name="T54" fmla="*/ 693 w 1832"/>
                    <a:gd name="T55" fmla="*/ 1032 h 3947"/>
                    <a:gd name="T56" fmla="*/ 800 w 1832"/>
                    <a:gd name="T57" fmla="*/ 1014 h 3947"/>
                    <a:gd name="T58" fmla="*/ 782 w 1832"/>
                    <a:gd name="T59" fmla="*/ 1209 h 3947"/>
                    <a:gd name="T60" fmla="*/ 693 w 1832"/>
                    <a:gd name="T61" fmla="*/ 1227 h 3947"/>
                    <a:gd name="T62" fmla="*/ 586 w 1832"/>
                    <a:gd name="T63" fmla="*/ 1298 h 3947"/>
                    <a:gd name="T64" fmla="*/ 497 w 1832"/>
                    <a:gd name="T65" fmla="*/ 1387 h 3947"/>
                    <a:gd name="T66" fmla="*/ 533 w 1832"/>
                    <a:gd name="T67" fmla="*/ 1512 h 3947"/>
                    <a:gd name="T68" fmla="*/ 373 w 1832"/>
                    <a:gd name="T69" fmla="*/ 1618 h 3947"/>
                    <a:gd name="T70" fmla="*/ 266 w 1832"/>
                    <a:gd name="T71" fmla="*/ 1707 h 3947"/>
                    <a:gd name="T72" fmla="*/ 249 w 1832"/>
                    <a:gd name="T73" fmla="*/ 1760 h 3947"/>
                    <a:gd name="T74" fmla="*/ 195 w 1832"/>
                    <a:gd name="T75" fmla="*/ 1778 h 3947"/>
                    <a:gd name="T76" fmla="*/ 142 w 1832"/>
                    <a:gd name="T77" fmla="*/ 1814 h 3947"/>
                    <a:gd name="T78" fmla="*/ 35 w 1832"/>
                    <a:gd name="T79" fmla="*/ 1849 h 3947"/>
                    <a:gd name="T80" fmla="*/ 53 w 1832"/>
                    <a:gd name="T81" fmla="*/ 1956 h 3947"/>
                    <a:gd name="T82" fmla="*/ 89 w 1832"/>
                    <a:gd name="T83" fmla="*/ 2063 h 3947"/>
                    <a:gd name="T84" fmla="*/ 106 w 1832"/>
                    <a:gd name="T85" fmla="*/ 2400 h 3947"/>
                    <a:gd name="T86" fmla="*/ 53 w 1832"/>
                    <a:gd name="T87" fmla="*/ 2436 h 3947"/>
                    <a:gd name="T88" fmla="*/ 53 w 1832"/>
                    <a:gd name="T89" fmla="*/ 2863 h 3947"/>
                    <a:gd name="T90" fmla="*/ 124 w 1832"/>
                    <a:gd name="T91" fmla="*/ 2969 h 3947"/>
                    <a:gd name="T92" fmla="*/ 142 w 1832"/>
                    <a:gd name="T93" fmla="*/ 3023 h 3947"/>
                    <a:gd name="T94" fmla="*/ 266 w 1832"/>
                    <a:gd name="T95" fmla="*/ 3058 h 3947"/>
                    <a:gd name="T96" fmla="*/ 284 w 1832"/>
                    <a:gd name="T97" fmla="*/ 3112 h 3947"/>
                    <a:gd name="T98" fmla="*/ 462 w 1832"/>
                    <a:gd name="T99" fmla="*/ 3183 h 3947"/>
                    <a:gd name="T100" fmla="*/ 497 w 1832"/>
                    <a:gd name="T101" fmla="*/ 3307 h 3947"/>
                    <a:gd name="T102" fmla="*/ 622 w 1832"/>
                    <a:gd name="T103" fmla="*/ 3360 h 3947"/>
                    <a:gd name="T104" fmla="*/ 746 w 1832"/>
                    <a:gd name="T105" fmla="*/ 3432 h 3947"/>
                    <a:gd name="T106" fmla="*/ 764 w 1832"/>
                    <a:gd name="T107" fmla="*/ 3485 h 3947"/>
                    <a:gd name="T108" fmla="*/ 800 w 1832"/>
                    <a:gd name="T109" fmla="*/ 3538 h 3947"/>
                    <a:gd name="T110" fmla="*/ 906 w 1832"/>
                    <a:gd name="T111" fmla="*/ 3574 h 3947"/>
                    <a:gd name="T112" fmla="*/ 871 w 1832"/>
                    <a:gd name="T113" fmla="*/ 3752 h 3947"/>
                    <a:gd name="T114" fmla="*/ 853 w 1832"/>
                    <a:gd name="T115" fmla="*/ 3823 h 3947"/>
                    <a:gd name="T116" fmla="*/ 800 w 1832"/>
                    <a:gd name="T117" fmla="*/ 3947 h 3947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832"/>
                    <a:gd name="T178" fmla="*/ 0 h 3947"/>
                    <a:gd name="T179" fmla="*/ 1832 w 1832"/>
                    <a:gd name="T180" fmla="*/ 3947 h 3947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832" h="3947">
                      <a:moveTo>
                        <a:pt x="1564" y="0"/>
                      </a:moveTo>
                      <a:cubicBezTo>
                        <a:pt x="1552" y="36"/>
                        <a:pt x="1541" y="71"/>
                        <a:pt x="1529" y="107"/>
                      </a:cubicBezTo>
                      <a:cubicBezTo>
                        <a:pt x="1523" y="125"/>
                        <a:pt x="1511" y="160"/>
                        <a:pt x="1511" y="160"/>
                      </a:cubicBezTo>
                      <a:cubicBezTo>
                        <a:pt x="1545" y="460"/>
                        <a:pt x="1468" y="241"/>
                        <a:pt x="1635" y="338"/>
                      </a:cubicBezTo>
                      <a:cubicBezTo>
                        <a:pt x="1651" y="348"/>
                        <a:pt x="1640" y="379"/>
                        <a:pt x="1653" y="392"/>
                      </a:cubicBezTo>
                      <a:cubicBezTo>
                        <a:pt x="1666" y="405"/>
                        <a:pt x="1688" y="403"/>
                        <a:pt x="1706" y="409"/>
                      </a:cubicBezTo>
                      <a:cubicBezTo>
                        <a:pt x="1718" y="427"/>
                        <a:pt x="1724" y="451"/>
                        <a:pt x="1742" y="463"/>
                      </a:cubicBezTo>
                      <a:cubicBezTo>
                        <a:pt x="1762" y="476"/>
                        <a:pt x="1802" y="458"/>
                        <a:pt x="1813" y="480"/>
                      </a:cubicBezTo>
                      <a:cubicBezTo>
                        <a:pt x="1832" y="518"/>
                        <a:pt x="1756" y="634"/>
                        <a:pt x="1742" y="676"/>
                      </a:cubicBezTo>
                      <a:cubicBezTo>
                        <a:pt x="1712" y="670"/>
                        <a:pt x="1681" y="669"/>
                        <a:pt x="1653" y="658"/>
                      </a:cubicBezTo>
                      <a:cubicBezTo>
                        <a:pt x="1633" y="651"/>
                        <a:pt x="1621" y="626"/>
                        <a:pt x="1600" y="623"/>
                      </a:cubicBezTo>
                      <a:cubicBezTo>
                        <a:pt x="1582" y="620"/>
                        <a:pt x="1496" y="651"/>
                        <a:pt x="1475" y="658"/>
                      </a:cubicBezTo>
                      <a:cubicBezTo>
                        <a:pt x="1433" y="531"/>
                        <a:pt x="1471" y="573"/>
                        <a:pt x="1386" y="516"/>
                      </a:cubicBezTo>
                      <a:cubicBezTo>
                        <a:pt x="1338" y="443"/>
                        <a:pt x="1306" y="436"/>
                        <a:pt x="1226" y="409"/>
                      </a:cubicBezTo>
                      <a:cubicBezTo>
                        <a:pt x="1173" y="415"/>
                        <a:pt x="1119" y="418"/>
                        <a:pt x="1066" y="427"/>
                      </a:cubicBezTo>
                      <a:cubicBezTo>
                        <a:pt x="1048" y="430"/>
                        <a:pt x="1026" y="432"/>
                        <a:pt x="1013" y="445"/>
                      </a:cubicBezTo>
                      <a:cubicBezTo>
                        <a:pt x="1003" y="455"/>
                        <a:pt x="978" y="567"/>
                        <a:pt x="977" y="569"/>
                      </a:cubicBezTo>
                      <a:cubicBezTo>
                        <a:pt x="943" y="621"/>
                        <a:pt x="841" y="617"/>
                        <a:pt x="800" y="623"/>
                      </a:cubicBezTo>
                      <a:cubicBezTo>
                        <a:pt x="794" y="641"/>
                        <a:pt x="795" y="663"/>
                        <a:pt x="782" y="676"/>
                      </a:cubicBezTo>
                      <a:cubicBezTo>
                        <a:pt x="746" y="712"/>
                        <a:pt x="711" y="688"/>
                        <a:pt x="675" y="676"/>
                      </a:cubicBezTo>
                      <a:cubicBezTo>
                        <a:pt x="589" y="617"/>
                        <a:pt x="572" y="623"/>
                        <a:pt x="462" y="640"/>
                      </a:cubicBezTo>
                      <a:cubicBezTo>
                        <a:pt x="441" y="647"/>
                        <a:pt x="364" y="668"/>
                        <a:pt x="355" y="694"/>
                      </a:cubicBezTo>
                      <a:cubicBezTo>
                        <a:pt x="347" y="717"/>
                        <a:pt x="366" y="742"/>
                        <a:pt x="373" y="765"/>
                      </a:cubicBezTo>
                      <a:cubicBezTo>
                        <a:pt x="385" y="806"/>
                        <a:pt x="385" y="853"/>
                        <a:pt x="409" y="889"/>
                      </a:cubicBezTo>
                      <a:cubicBezTo>
                        <a:pt x="421" y="907"/>
                        <a:pt x="444" y="913"/>
                        <a:pt x="462" y="925"/>
                      </a:cubicBezTo>
                      <a:cubicBezTo>
                        <a:pt x="500" y="1037"/>
                        <a:pt x="445" y="925"/>
                        <a:pt x="569" y="996"/>
                      </a:cubicBezTo>
                      <a:cubicBezTo>
                        <a:pt x="587" y="1007"/>
                        <a:pt x="592" y="1031"/>
                        <a:pt x="604" y="1049"/>
                      </a:cubicBezTo>
                      <a:cubicBezTo>
                        <a:pt x="634" y="1043"/>
                        <a:pt x="665" y="1043"/>
                        <a:pt x="693" y="1032"/>
                      </a:cubicBezTo>
                      <a:cubicBezTo>
                        <a:pt x="791" y="995"/>
                        <a:pt x="699" y="980"/>
                        <a:pt x="800" y="1014"/>
                      </a:cubicBezTo>
                      <a:cubicBezTo>
                        <a:pt x="794" y="1079"/>
                        <a:pt x="811" y="1151"/>
                        <a:pt x="782" y="1209"/>
                      </a:cubicBezTo>
                      <a:cubicBezTo>
                        <a:pt x="768" y="1236"/>
                        <a:pt x="720" y="1213"/>
                        <a:pt x="693" y="1227"/>
                      </a:cubicBezTo>
                      <a:cubicBezTo>
                        <a:pt x="427" y="1360"/>
                        <a:pt x="815" y="1222"/>
                        <a:pt x="586" y="1298"/>
                      </a:cubicBezTo>
                      <a:cubicBezTo>
                        <a:pt x="557" y="1318"/>
                        <a:pt x="503" y="1345"/>
                        <a:pt x="497" y="1387"/>
                      </a:cubicBezTo>
                      <a:cubicBezTo>
                        <a:pt x="495" y="1402"/>
                        <a:pt x="527" y="1493"/>
                        <a:pt x="533" y="1512"/>
                      </a:cubicBezTo>
                      <a:cubicBezTo>
                        <a:pt x="502" y="1664"/>
                        <a:pt x="550" y="1569"/>
                        <a:pt x="373" y="1618"/>
                      </a:cubicBezTo>
                      <a:cubicBezTo>
                        <a:pt x="341" y="1627"/>
                        <a:pt x="285" y="1688"/>
                        <a:pt x="266" y="1707"/>
                      </a:cubicBezTo>
                      <a:cubicBezTo>
                        <a:pt x="260" y="1725"/>
                        <a:pt x="262" y="1747"/>
                        <a:pt x="249" y="1760"/>
                      </a:cubicBezTo>
                      <a:cubicBezTo>
                        <a:pt x="236" y="1773"/>
                        <a:pt x="212" y="1769"/>
                        <a:pt x="195" y="1778"/>
                      </a:cubicBezTo>
                      <a:cubicBezTo>
                        <a:pt x="176" y="1788"/>
                        <a:pt x="162" y="1805"/>
                        <a:pt x="142" y="1814"/>
                      </a:cubicBezTo>
                      <a:cubicBezTo>
                        <a:pt x="108" y="1829"/>
                        <a:pt x="35" y="1849"/>
                        <a:pt x="35" y="1849"/>
                      </a:cubicBezTo>
                      <a:cubicBezTo>
                        <a:pt x="4" y="1941"/>
                        <a:pt x="13" y="1867"/>
                        <a:pt x="53" y="1956"/>
                      </a:cubicBezTo>
                      <a:cubicBezTo>
                        <a:pt x="68" y="1990"/>
                        <a:pt x="89" y="2063"/>
                        <a:pt x="89" y="2063"/>
                      </a:cubicBezTo>
                      <a:cubicBezTo>
                        <a:pt x="109" y="2185"/>
                        <a:pt x="149" y="2270"/>
                        <a:pt x="106" y="2400"/>
                      </a:cubicBezTo>
                      <a:cubicBezTo>
                        <a:pt x="99" y="2420"/>
                        <a:pt x="71" y="2424"/>
                        <a:pt x="53" y="2436"/>
                      </a:cubicBezTo>
                      <a:cubicBezTo>
                        <a:pt x="0" y="2593"/>
                        <a:pt x="8" y="2685"/>
                        <a:pt x="53" y="2863"/>
                      </a:cubicBezTo>
                      <a:cubicBezTo>
                        <a:pt x="80" y="2972"/>
                        <a:pt x="39" y="2942"/>
                        <a:pt x="124" y="2969"/>
                      </a:cubicBezTo>
                      <a:cubicBezTo>
                        <a:pt x="130" y="2987"/>
                        <a:pt x="129" y="3010"/>
                        <a:pt x="142" y="3023"/>
                      </a:cubicBezTo>
                      <a:cubicBezTo>
                        <a:pt x="149" y="3030"/>
                        <a:pt x="257" y="3056"/>
                        <a:pt x="266" y="3058"/>
                      </a:cubicBezTo>
                      <a:cubicBezTo>
                        <a:pt x="272" y="3076"/>
                        <a:pt x="272" y="3097"/>
                        <a:pt x="284" y="3112"/>
                      </a:cubicBezTo>
                      <a:cubicBezTo>
                        <a:pt x="321" y="3159"/>
                        <a:pt x="410" y="3170"/>
                        <a:pt x="462" y="3183"/>
                      </a:cubicBezTo>
                      <a:cubicBezTo>
                        <a:pt x="476" y="3224"/>
                        <a:pt x="473" y="3271"/>
                        <a:pt x="497" y="3307"/>
                      </a:cubicBezTo>
                      <a:cubicBezTo>
                        <a:pt x="522" y="3345"/>
                        <a:pt x="585" y="3351"/>
                        <a:pt x="622" y="3360"/>
                      </a:cubicBezTo>
                      <a:cubicBezTo>
                        <a:pt x="714" y="3503"/>
                        <a:pt x="578" y="3321"/>
                        <a:pt x="746" y="3432"/>
                      </a:cubicBezTo>
                      <a:cubicBezTo>
                        <a:pt x="762" y="3442"/>
                        <a:pt x="756" y="3468"/>
                        <a:pt x="764" y="3485"/>
                      </a:cubicBezTo>
                      <a:cubicBezTo>
                        <a:pt x="774" y="3504"/>
                        <a:pt x="782" y="3527"/>
                        <a:pt x="800" y="3538"/>
                      </a:cubicBezTo>
                      <a:cubicBezTo>
                        <a:pt x="832" y="3558"/>
                        <a:pt x="906" y="3574"/>
                        <a:pt x="906" y="3574"/>
                      </a:cubicBezTo>
                      <a:cubicBezTo>
                        <a:pt x="934" y="3658"/>
                        <a:pt x="917" y="3680"/>
                        <a:pt x="871" y="3752"/>
                      </a:cubicBezTo>
                      <a:cubicBezTo>
                        <a:pt x="865" y="3776"/>
                        <a:pt x="863" y="3801"/>
                        <a:pt x="853" y="3823"/>
                      </a:cubicBezTo>
                      <a:cubicBezTo>
                        <a:pt x="832" y="3871"/>
                        <a:pt x="800" y="3890"/>
                        <a:pt x="800" y="3947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23586" name="Freeform 15">
                  <a:extLst>
                    <a:ext uri="{FF2B5EF4-FFF2-40B4-BE49-F238E27FC236}">
                      <a16:creationId xmlns:a16="http://schemas.microsoft.com/office/drawing/2014/main" id="{357667FA-95E1-44A5-B126-D64C8D6823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93" y="5585"/>
                  <a:ext cx="1968" cy="2671"/>
                </a:xfrm>
                <a:custGeom>
                  <a:avLst/>
                  <a:gdLst>
                    <a:gd name="T0" fmla="*/ 5 w 1968"/>
                    <a:gd name="T1" fmla="*/ 0 h 2671"/>
                    <a:gd name="T2" fmla="*/ 40 w 1968"/>
                    <a:gd name="T3" fmla="*/ 320 h 2671"/>
                    <a:gd name="T4" fmla="*/ 76 w 1968"/>
                    <a:gd name="T5" fmla="*/ 374 h 2671"/>
                    <a:gd name="T6" fmla="*/ 111 w 1968"/>
                    <a:gd name="T7" fmla="*/ 480 h 2671"/>
                    <a:gd name="T8" fmla="*/ 183 w 1968"/>
                    <a:gd name="T9" fmla="*/ 711 h 2671"/>
                    <a:gd name="T10" fmla="*/ 129 w 1968"/>
                    <a:gd name="T11" fmla="*/ 729 h 2671"/>
                    <a:gd name="T12" fmla="*/ 94 w 1968"/>
                    <a:gd name="T13" fmla="*/ 836 h 2671"/>
                    <a:gd name="T14" fmla="*/ 129 w 1968"/>
                    <a:gd name="T15" fmla="*/ 1049 h 2671"/>
                    <a:gd name="T16" fmla="*/ 183 w 1968"/>
                    <a:gd name="T17" fmla="*/ 1085 h 2671"/>
                    <a:gd name="T18" fmla="*/ 200 w 1968"/>
                    <a:gd name="T19" fmla="*/ 1280 h 2671"/>
                    <a:gd name="T20" fmla="*/ 254 w 1968"/>
                    <a:gd name="T21" fmla="*/ 1387 h 2671"/>
                    <a:gd name="T22" fmla="*/ 271 w 1968"/>
                    <a:gd name="T23" fmla="*/ 1476 h 2671"/>
                    <a:gd name="T24" fmla="*/ 343 w 1968"/>
                    <a:gd name="T25" fmla="*/ 1494 h 2671"/>
                    <a:gd name="T26" fmla="*/ 414 w 1968"/>
                    <a:gd name="T27" fmla="*/ 1565 h 2671"/>
                    <a:gd name="T28" fmla="*/ 485 w 1968"/>
                    <a:gd name="T29" fmla="*/ 1671 h 2671"/>
                    <a:gd name="T30" fmla="*/ 840 w 1968"/>
                    <a:gd name="T31" fmla="*/ 1778 h 2671"/>
                    <a:gd name="T32" fmla="*/ 947 w 1968"/>
                    <a:gd name="T33" fmla="*/ 1831 h 2671"/>
                    <a:gd name="T34" fmla="*/ 1054 w 1968"/>
                    <a:gd name="T35" fmla="*/ 1867 h 2671"/>
                    <a:gd name="T36" fmla="*/ 1285 w 1968"/>
                    <a:gd name="T37" fmla="*/ 1938 h 2671"/>
                    <a:gd name="T38" fmla="*/ 1338 w 1968"/>
                    <a:gd name="T39" fmla="*/ 1974 h 2671"/>
                    <a:gd name="T40" fmla="*/ 1391 w 1968"/>
                    <a:gd name="T41" fmla="*/ 1991 h 2671"/>
                    <a:gd name="T42" fmla="*/ 1551 w 1968"/>
                    <a:gd name="T43" fmla="*/ 2009 h 2671"/>
                    <a:gd name="T44" fmla="*/ 1729 w 1968"/>
                    <a:gd name="T45" fmla="*/ 2045 h 2671"/>
                    <a:gd name="T46" fmla="*/ 1783 w 1968"/>
                    <a:gd name="T47" fmla="*/ 2098 h 2671"/>
                    <a:gd name="T48" fmla="*/ 1765 w 1968"/>
                    <a:gd name="T49" fmla="*/ 2525 h 2671"/>
                    <a:gd name="T50" fmla="*/ 1783 w 1968"/>
                    <a:gd name="T51" fmla="*/ 2578 h 2671"/>
                    <a:gd name="T52" fmla="*/ 1889 w 1968"/>
                    <a:gd name="T53" fmla="*/ 2614 h 2671"/>
                    <a:gd name="T54" fmla="*/ 1925 w 1968"/>
                    <a:gd name="T55" fmla="*/ 2667 h 2671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968"/>
                    <a:gd name="T85" fmla="*/ 0 h 2671"/>
                    <a:gd name="T86" fmla="*/ 1968 w 1968"/>
                    <a:gd name="T87" fmla="*/ 2671 h 2671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968" h="2671">
                      <a:moveTo>
                        <a:pt x="5" y="0"/>
                      </a:moveTo>
                      <a:cubicBezTo>
                        <a:pt x="6" y="15"/>
                        <a:pt x="0" y="238"/>
                        <a:pt x="40" y="320"/>
                      </a:cubicBezTo>
                      <a:cubicBezTo>
                        <a:pt x="50" y="339"/>
                        <a:pt x="67" y="354"/>
                        <a:pt x="76" y="374"/>
                      </a:cubicBezTo>
                      <a:cubicBezTo>
                        <a:pt x="91" y="408"/>
                        <a:pt x="111" y="480"/>
                        <a:pt x="111" y="480"/>
                      </a:cubicBezTo>
                      <a:cubicBezTo>
                        <a:pt x="126" y="584"/>
                        <a:pt x="127" y="629"/>
                        <a:pt x="183" y="711"/>
                      </a:cubicBezTo>
                      <a:cubicBezTo>
                        <a:pt x="165" y="717"/>
                        <a:pt x="140" y="714"/>
                        <a:pt x="129" y="729"/>
                      </a:cubicBezTo>
                      <a:cubicBezTo>
                        <a:pt x="107" y="760"/>
                        <a:pt x="94" y="836"/>
                        <a:pt x="94" y="836"/>
                      </a:cubicBezTo>
                      <a:cubicBezTo>
                        <a:pt x="107" y="907"/>
                        <a:pt x="99" y="983"/>
                        <a:pt x="129" y="1049"/>
                      </a:cubicBezTo>
                      <a:cubicBezTo>
                        <a:pt x="138" y="1069"/>
                        <a:pt x="165" y="1073"/>
                        <a:pt x="183" y="1085"/>
                      </a:cubicBezTo>
                      <a:cubicBezTo>
                        <a:pt x="189" y="1150"/>
                        <a:pt x="186" y="1216"/>
                        <a:pt x="200" y="1280"/>
                      </a:cubicBezTo>
                      <a:cubicBezTo>
                        <a:pt x="208" y="1319"/>
                        <a:pt x="244" y="1348"/>
                        <a:pt x="254" y="1387"/>
                      </a:cubicBezTo>
                      <a:cubicBezTo>
                        <a:pt x="261" y="1416"/>
                        <a:pt x="252" y="1453"/>
                        <a:pt x="271" y="1476"/>
                      </a:cubicBezTo>
                      <a:cubicBezTo>
                        <a:pt x="287" y="1495"/>
                        <a:pt x="319" y="1488"/>
                        <a:pt x="343" y="1494"/>
                      </a:cubicBezTo>
                      <a:cubicBezTo>
                        <a:pt x="388" y="1634"/>
                        <a:pt x="320" y="1471"/>
                        <a:pt x="414" y="1565"/>
                      </a:cubicBezTo>
                      <a:cubicBezTo>
                        <a:pt x="509" y="1660"/>
                        <a:pt x="322" y="1580"/>
                        <a:pt x="485" y="1671"/>
                      </a:cubicBezTo>
                      <a:cubicBezTo>
                        <a:pt x="575" y="1721"/>
                        <a:pt x="736" y="1752"/>
                        <a:pt x="840" y="1778"/>
                      </a:cubicBezTo>
                      <a:cubicBezTo>
                        <a:pt x="952" y="1806"/>
                        <a:pt x="836" y="1782"/>
                        <a:pt x="947" y="1831"/>
                      </a:cubicBezTo>
                      <a:cubicBezTo>
                        <a:pt x="981" y="1846"/>
                        <a:pt x="1054" y="1867"/>
                        <a:pt x="1054" y="1867"/>
                      </a:cubicBezTo>
                      <a:cubicBezTo>
                        <a:pt x="1095" y="1996"/>
                        <a:pt x="1043" y="1889"/>
                        <a:pt x="1285" y="1938"/>
                      </a:cubicBezTo>
                      <a:cubicBezTo>
                        <a:pt x="1306" y="1942"/>
                        <a:pt x="1319" y="1964"/>
                        <a:pt x="1338" y="1974"/>
                      </a:cubicBezTo>
                      <a:cubicBezTo>
                        <a:pt x="1355" y="1982"/>
                        <a:pt x="1373" y="1988"/>
                        <a:pt x="1391" y="1991"/>
                      </a:cubicBezTo>
                      <a:cubicBezTo>
                        <a:pt x="1444" y="2000"/>
                        <a:pt x="1498" y="2001"/>
                        <a:pt x="1551" y="2009"/>
                      </a:cubicBezTo>
                      <a:cubicBezTo>
                        <a:pt x="1611" y="2019"/>
                        <a:pt x="1729" y="2045"/>
                        <a:pt x="1729" y="2045"/>
                      </a:cubicBezTo>
                      <a:cubicBezTo>
                        <a:pt x="1747" y="2063"/>
                        <a:pt x="1774" y="2075"/>
                        <a:pt x="1783" y="2098"/>
                      </a:cubicBezTo>
                      <a:cubicBezTo>
                        <a:pt x="1834" y="2224"/>
                        <a:pt x="1806" y="2403"/>
                        <a:pt x="1765" y="2525"/>
                      </a:cubicBezTo>
                      <a:cubicBezTo>
                        <a:pt x="1771" y="2543"/>
                        <a:pt x="1768" y="2567"/>
                        <a:pt x="1783" y="2578"/>
                      </a:cubicBezTo>
                      <a:cubicBezTo>
                        <a:pt x="1813" y="2600"/>
                        <a:pt x="1889" y="2614"/>
                        <a:pt x="1889" y="2614"/>
                      </a:cubicBezTo>
                      <a:cubicBezTo>
                        <a:pt x="1947" y="2671"/>
                        <a:pt x="1968" y="2667"/>
                        <a:pt x="1925" y="2667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23587" name="Freeform 16">
                  <a:extLst>
                    <a:ext uri="{FF2B5EF4-FFF2-40B4-BE49-F238E27FC236}">
                      <a16:creationId xmlns:a16="http://schemas.microsoft.com/office/drawing/2014/main" id="{BD1747B2-30EC-4966-A1E3-B96698F2AD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9" y="2791"/>
                  <a:ext cx="928" cy="2951"/>
                </a:xfrm>
                <a:custGeom>
                  <a:avLst/>
                  <a:gdLst>
                    <a:gd name="T0" fmla="*/ 839 w 928"/>
                    <a:gd name="T1" fmla="*/ 0 h 2951"/>
                    <a:gd name="T2" fmla="*/ 857 w 928"/>
                    <a:gd name="T3" fmla="*/ 178 h 2951"/>
                    <a:gd name="T4" fmla="*/ 803 w 928"/>
                    <a:gd name="T5" fmla="*/ 231 h 2951"/>
                    <a:gd name="T6" fmla="*/ 857 w 928"/>
                    <a:gd name="T7" fmla="*/ 391 h 2951"/>
                    <a:gd name="T8" fmla="*/ 768 w 928"/>
                    <a:gd name="T9" fmla="*/ 480 h 2951"/>
                    <a:gd name="T10" fmla="*/ 697 w 928"/>
                    <a:gd name="T11" fmla="*/ 569 h 2951"/>
                    <a:gd name="T12" fmla="*/ 679 w 928"/>
                    <a:gd name="T13" fmla="*/ 622 h 2951"/>
                    <a:gd name="T14" fmla="*/ 643 w 928"/>
                    <a:gd name="T15" fmla="*/ 676 h 2951"/>
                    <a:gd name="T16" fmla="*/ 697 w 928"/>
                    <a:gd name="T17" fmla="*/ 693 h 2951"/>
                    <a:gd name="T18" fmla="*/ 821 w 928"/>
                    <a:gd name="T19" fmla="*/ 711 h 2951"/>
                    <a:gd name="T20" fmla="*/ 839 w 928"/>
                    <a:gd name="T21" fmla="*/ 765 h 2951"/>
                    <a:gd name="T22" fmla="*/ 785 w 928"/>
                    <a:gd name="T23" fmla="*/ 782 h 2951"/>
                    <a:gd name="T24" fmla="*/ 803 w 928"/>
                    <a:gd name="T25" fmla="*/ 907 h 2951"/>
                    <a:gd name="T26" fmla="*/ 928 w 928"/>
                    <a:gd name="T27" fmla="*/ 925 h 2951"/>
                    <a:gd name="T28" fmla="*/ 910 w 928"/>
                    <a:gd name="T29" fmla="*/ 996 h 2951"/>
                    <a:gd name="T30" fmla="*/ 857 w 928"/>
                    <a:gd name="T31" fmla="*/ 1013 h 2951"/>
                    <a:gd name="T32" fmla="*/ 803 w 928"/>
                    <a:gd name="T33" fmla="*/ 1049 h 2951"/>
                    <a:gd name="T34" fmla="*/ 661 w 928"/>
                    <a:gd name="T35" fmla="*/ 1209 h 2951"/>
                    <a:gd name="T36" fmla="*/ 608 w 928"/>
                    <a:gd name="T37" fmla="*/ 1387 h 2951"/>
                    <a:gd name="T38" fmla="*/ 590 w 928"/>
                    <a:gd name="T39" fmla="*/ 1458 h 2951"/>
                    <a:gd name="T40" fmla="*/ 537 w 928"/>
                    <a:gd name="T41" fmla="*/ 1493 h 2951"/>
                    <a:gd name="T42" fmla="*/ 430 w 928"/>
                    <a:gd name="T43" fmla="*/ 1476 h 2951"/>
                    <a:gd name="T44" fmla="*/ 323 w 928"/>
                    <a:gd name="T45" fmla="*/ 1440 h 2951"/>
                    <a:gd name="T46" fmla="*/ 252 w 928"/>
                    <a:gd name="T47" fmla="*/ 1458 h 2951"/>
                    <a:gd name="T48" fmla="*/ 199 w 928"/>
                    <a:gd name="T49" fmla="*/ 1636 h 2951"/>
                    <a:gd name="T50" fmla="*/ 163 w 928"/>
                    <a:gd name="T51" fmla="*/ 1689 h 2951"/>
                    <a:gd name="T52" fmla="*/ 145 w 928"/>
                    <a:gd name="T53" fmla="*/ 1742 h 2951"/>
                    <a:gd name="T54" fmla="*/ 163 w 928"/>
                    <a:gd name="T55" fmla="*/ 1796 h 2951"/>
                    <a:gd name="T56" fmla="*/ 145 w 928"/>
                    <a:gd name="T57" fmla="*/ 1902 h 2951"/>
                    <a:gd name="T58" fmla="*/ 128 w 928"/>
                    <a:gd name="T59" fmla="*/ 2027 h 2951"/>
                    <a:gd name="T60" fmla="*/ 74 w 928"/>
                    <a:gd name="T61" fmla="*/ 2045 h 2951"/>
                    <a:gd name="T62" fmla="*/ 39 w 928"/>
                    <a:gd name="T63" fmla="*/ 2205 h 2951"/>
                    <a:gd name="T64" fmla="*/ 3 w 928"/>
                    <a:gd name="T65" fmla="*/ 2258 h 2951"/>
                    <a:gd name="T66" fmla="*/ 21 w 928"/>
                    <a:gd name="T67" fmla="*/ 2507 h 2951"/>
                    <a:gd name="T68" fmla="*/ 74 w 928"/>
                    <a:gd name="T69" fmla="*/ 2525 h 2951"/>
                    <a:gd name="T70" fmla="*/ 199 w 928"/>
                    <a:gd name="T71" fmla="*/ 2560 h 2951"/>
                    <a:gd name="T72" fmla="*/ 305 w 928"/>
                    <a:gd name="T73" fmla="*/ 2720 h 2951"/>
                    <a:gd name="T74" fmla="*/ 341 w 928"/>
                    <a:gd name="T75" fmla="*/ 2951 h 295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928"/>
                    <a:gd name="T115" fmla="*/ 0 h 2951"/>
                    <a:gd name="T116" fmla="*/ 928 w 928"/>
                    <a:gd name="T117" fmla="*/ 2951 h 295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928" h="2951">
                      <a:moveTo>
                        <a:pt x="839" y="0"/>
                      </a:moveTo>
                      <a:cubicBezTo>
                        <a:pt x="845" y="59"/>
                        <a:pt x="866" y="119"/>
                        <a:pt x="857" y="178"/>
                      </a:cubicBezTo>
                      <a:cubicBezTo>
                        <a:pt x="853" y="203"/>
                        <a:pt x="809" y="206"/>
                        <a:pt x="803" y="231"/>
                      </a:cubicBezTo>
                      <a:cubicBezTo>
                        <a:pt x="787" y="303"/>
                        <a:pt x="823" y="341"/>
                        <a:pt x="857" y="391"/>
                      </a:cubicBezTo>
                      <a:cubicBezTo>
                        <a:pt x="809" y="423"/>
                        <a:pt x="792" y="424"/>
                        <a:pt x="768" y="480"/>
                      </a:cubicBezTo>
                      <a:cubicBezTo>
                        <a:pt x="727" y="575"/>
                        <a:pt x="787" y="538"/>
                        <a:pt x="697" y="569"/>
                      </a:cubicBezTo>
                      <a:cubicBezTo>
                        <a:pt x="691" y="587"/>
                        <a:pt x="687" y="605"/>
                        <a:pt x="679" y="622"/>
                      </a:cubicBezTo>
                      <a:cubicBezTo>
                        <a:pt x="669" y="641"/>
                        <a:pt x="638" y="655"/>
                        <a:pt x="643" y="676"/>
                      </a:cubicBezTo>
                      <a:cubicBezTo>
                        <a:pt x="648" y="694"/>
                        <a:pt x="678" y="689"/>
                        <a:pt x="697" y="693"/>
                      </a:cubicBezTo>
                      <a:cubicBezTo>
                        <a:pt x="738" y="701"/>
                        <a:pt x="780" y="705"/>
                        <a:pt x="821" y="711"/>
                      </a:cubicBezTo>
                      <a:cubicBezTo>
                        <a:pt x="827" y="729"/>
                        <a:pt x="848" y="748"/>
                        <a:pt x="839" y="765"/>
                      </a:cubicBezTo>
                      <a:cubicBezTo>
                        <a:pt x="830" y="782"/>
                        <a:pt x="790" y="764"/>
                        <a:pt x="785" y="782"/>
                      </a:cubicBezTo>
                      <a:cubicBezTo>
                        <a:pt x="775" y="823"/>
                        <a:pt x="773" y="877"/>
                        <a:pt x="803" y="907"/>
                      </a:cubicBezTo>
                      <a:cubicBezTo>
                        <a:pt x="833" y="937"/>
                        <a:pt x="886" y="919"/>
                        <a:pt x="928" y="925"/>
                      </a:cubicBezTo>
                      <a:cubicBezTo>
                        <a:pt x="922" y="949"/>
                        <a:pt x="925" y="977"/>
                        <a:pt x="910" y="996"/>
                      </a:cubicBezTo>
                      <a:cubicBezTo>
                        <a:pt x="898" y="1010"/>
                        <a:pt x="874" y="1005"/>
                        <a:pt x="857" y="1013"/>
                      </a:cubicBezTo>
                      <a:cubicBezTo>
                        <a:pt x="838" y="1023"/>
                        <a:pt x="819" y="1035"/>
                        <a:pt x="803" y="1049"/>
                      </a:cubicBezTo>
                      <a:cubicBezTo>
                        <a:pt x="706" y="1136"/>
                        <a:pt x="715" y="1130"/>
                        <a:pt x="661" y="1209"/>
                      </a:cubicBezTo>
                      <a:cubicBezTo>
                        <a:pt x="646" y="1269"/>
                        <a:pt x="623" y="1327"/>
                        <a:pt x="608" y="1387"/>
                      </a:cubicBezTo>
                      <a:cubicBezTo>
                        <a:pt x="602" y="1411"/>
                        <a:pt x="604" y="1438"/>
                        <a:pt x="590" y="1458"/>
                      </a:cubicBezTo>
                      <a:cubicBezTo>
                        <a:pt x="578" y="1476"/>
                        <a:pt x="555" y="1481"/>
                        <a:pt x="537" y="1493"/>
                      </a:cubicBezTo>
                      <a:cubicBezTo>
                        <a:pt x="501" y="1487"/>
                        <a:pt x="465" y="1485"/>
                        <a:pt x="430" y="1476"/>
                      </a:cubicBezTo>
                      <a:cubicBezTo>
                        <a:pt x="393" y="1467"/>
                        <a:pt x="323" y="1440"/>
                        <a:pt x="323" y="1440"/>
                      </a:cubicBezTo>
                      <a:cubicBezTo>
                        <a:pt x="299" y="1446"/>
                        <a:pt x="272" y="1444"/>
                        <a:pt x="252" y="1458"/>
                      </a:cubicBezTo>
                      <a:cubicBezTo>
                        <a:pt x="198" y="1494"/>
                        <a:pt x="212" y="1593"/>
                        <a:pt x="199" y="1636"/>
                      </a:cubicBezTo>
                      <a:cubicBezTo>
                        <a:pt x="193" y="1656"/>
                        <a:pt x="173" y="1670"/>
                        <a:pt x="163" y="1689"/>
                      </a:cubicBezTo>
                      <a:cubicBezTo>
                        <a:pt x="155" y="1706"/>
                        <a:pt x="151" y="1724"/>
                        <a:pt x="145" y="1742"/>
                      </a:cubicBezTo>
                      <a:cubicBezTo>
                        <a:pt x="151" y="1760"/>
                        <a:pt x="166" y="1777"/>
                        <a:pt x="163" y="1796"/>
                      </a:cubicBezTo>
                      <a:cubicBezTo>
                        <a:pt x="141" y="1936"/>
                        <a:pt x="101" y="1766"/>
                        <a:pt x="145" y="1902"/>
                      </a:cubicBezTo>
                      <a:cubicBezTo>
                        <a:pt x="139" y="1944"/>
                        <a:pt x="147" y="1989"/>
                        <a:pt x="128" y="2027"/>
                      </a:cubicBezTo>
                      <a:cubicBezTo>
                        <a:pt x="120" y="2044"/>
                        <a:pt x="87" y="2032"/>
                        <a:pt x="74" y="2045"/>
                      </a:cubicBezTo>
                      <a:cubicBezTo>
                        <a:pt x="35" y="2084"/>
                        <a:pt x="56" y="2153"/>
                        <a:pt x="39" y="2205"/>
                      </a:cubicBezTo>
                      <a:cubicBezTo>
                        <a:pt x="32" y="2225"/>
                        <a:pt x="15" y="2240"/>
                        <a:pt x="3" y="2258"/>
                      </a:cubicBezTo>
                      <a:cubicBezTo>
                        <a:pt x="9" y="2341"/>
                        <a:pt x="0" y="2427"/>
                        <a:pt x="21" y="2507"/>
                      </a:cubicBezTo>
                      <a:cubicBezTo>
                        <a:pt x="26" y="2525"/>
                        <a:pt x="56" y="2520"/>
                        <a:pt x="74" y="2525"/>
                      </a:cubicBezTo>
                      <a:cubicBezTo>
                        <a:pt x="238" y="2571"/>
                        <a:pt x="63" y="2515"/>
                        <a:pt x="199" y="2560"/>
                      </a:cubicBezTo>
                      <a:cubicBezTo>
                        <a:pt x="219" y="2657"/>
                        <a:pt x="209" y="2687"/>
                        <a:pt x="305" y="2720"/>
                      </a:cubicBezTo>
                      <a:cubicBezTo>
                        <a:pt x="319" y="2802"/>
                        <a:pt x="341" y="2869"/>
                        <a:pt x="341" y="2951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</p:grpSp>
        </p:grpSp>
        <p:grpSp>
          <p:nvGrpSpPr>
            <p:cNvPr id="23557" name="Group 17">
              <a:extLst>
                <a:ext uri="{FF2B5EF4-FFF2-40B4-BE49-F238E27FC236}">
                  <a16:creationId xmlns:a16="http://schemas.microsoft.com/office/drawing/2014/main" id="{411E7586-B208-4667-8618-1CD281E52A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4" y="3195"/>
              <a:ext cx="12510" cy="6887"/>
              <a:chOff x="3600" y="3192"/>
              <a:chExt cx="12510" cy="6887"/>
            </a:xfrm>
          </p:grpSpPr>
          <p:sp>
            <p:nvSpPr>
              <p:cNvPr id="23558" name="Rectangle 18">
                <a:extLst>
                  <a:ext uri="{FF2B5EF4-FFF2-40B4-BE49-F238E27FC236}">
                    <a16:creationId xmlns:a16="http://schemas.microsoft.com/office/drawing/2014/main" id="{84050CF0-52EF-44EF-A5B9-DBB0311129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0" y="6479"/>
                <a:ext cx="1980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ts val="1000"/>
                  </a:spcAft>
                  <a:buFontTx/>
                  <a:buNone/>
                </a:pPr>
                <a:r>
                  <a:rPr lang="bg-BG" altLang="en-US" sz="11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28860 Г. Малина</a:t>
                </a:r>
                <a:endParaRPr lang="en-US" altLang="en-US" sz="1800" b="1">
                  <a:solidFill>
                    <a:schemeClr val="bg1"/>
                  </a:solidFill>
                  <a:latin typeface="Frutiger 45 Light" pitchFamily="34" charset="0"/>
                </a:endParaRPr>
              </a:p>
            </p:txBody>
          </p:sp>
          <p:sp>
            <p:nvSpPr>
              <p:cNvPr id="23559" name="Rectangle 19">
                <a:extLst>
                  <a:ext uri="{FF2B5EF4-FFF2-40B4-BE49-F238E27FC236}">
                    <a16:creationId xmlns:a16="http://schemas.microsoft.com/office/drawing/2014/main" id="{E28C5A73-156D-4404-8085-3E7C73BF5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60" y="5939"/>
                <a:ext cx="180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spcAft>
                    <a:spcPts val="1000"/>
                  </a:spcAft>
                  <a:buFontTx/>
                  <a:buNone/>
                </a:pPr>
                <a:r>
                  <a:rPr lang="bg-BG" altLang="en-US" sz="11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32450 Мокрен</a:t>
                </a:r>
                <a:endParaRPr lang="en-US" altLang="en-US" sz="1800" b="1">
                  <a:solidFill>
                    <a:schemeClr val="bg1"/>
                  </a:solidFill>
                  <a:latin typeface="Frutiger 45 Light" pitchFamily="34" charset="0"/>
                </a:endParaRPr>
              </a:p>
            </p:txBody>
          </p:sp>
          <p:sp>
            <p:nvSpPr>
              <p:cNvPr id="23560" name="Rectangle 20">
                <a:extLst>
                  <a:ext uri="{FF2B5EF4-FFF2-40B4-BE49-F238E27FC236}">
                    <a16:creationId xmlns:a16="http://schemas.microsoft.com/office/drawing/2014/main" id="{2D3F1B03-141C-4FEA-9EB9-8C031BA34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0" y="6108"/>
                <a:ext cx="1838" cy="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spcAft>
                    <a:spcPts val="1000"/>
                  </a:spcAft>
                  <a:buFontTx/>
                  <a:buNone/>
                </a:pPr>
                <a:r>
                  <a:rPr lang="bg-BG" altLang="en-US" sz="11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28610 София</a:t>
                </a:r>
                <a:endParaRPr lang="en-US" altLang="en-US" sz="1800" b="1">
                  <a:solidFill>
                    <a:schemeClr val="bg1"/>
                  </a:solidFill>
                  <a:latin typeface="Frutiger 45 Light" pitchFamily="34" charset="0"/>
                </a:endParaRPr>
              </a:p>
            </p:txBody>
          </p:sp>
          <p:grpSp>
            <p:nvGrpSpPr>
              <p:cNvPr id="23561" name="Group 21">
                <a:extLst>
                  <a:ext uri="{FF2B5EF4-FFF2-40B4-BE49-F238E27FC236}">
                    <a16:creationId xmlns:a16="http://schemas.microsoft.com/office/drawing/2014/main" id="{E3B5DD24-A0F5-457B-B212-CB9717CB2F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00" y="3192"/>
                <a:ext cx="12510" cy="6887"/>
                <a:chOff x="3600" y="3192"/>
                <a:chExt cx="12510" cy="6887"/>
              </a:xfrm>
            </p:grpSpPr>
            <p:sp>
              <p:nvSpPr>
                <p:cNvPr id="23562" name="Rectangle 22">
                  <a:extLst>
                    <a:ext uri="{FF2B5EF4-FFF2-40B4-BE49-F238E27FC236}">
                      <a16:creationId xmlns:a16="http://schemas.microsoft.com/office/drawing/2014/main" id="{F7CCE858-AFD4-48B8-98A2-C64611EACA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038" y="5964"/>
                  <a:ext cx="1522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8000" rIns="18000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48940 </a:t>
                  </a:r>
                  <a:r>
                    <a:rPr lang="en-US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Бургас</a:t>
                  </a:r>
                  <a:endParaRPr lang="en-US" altLang="en-US" sz="1800" b="1">
                    <a:solidFill>
                      <a:schemeClr val="bg1"/>
                    </a:solidFill>
                    <a:latin typeface="Frutiger 45 Light" pitchFamily="34" charset="0"/>
                  </a:endParaRPr>
                </a:p>
              </p:txBody>
            </p:sp>
            <p:sp>
              <p:nvSpPr>
                <p:cNvPr id="23563" name="Rectangle 23">
                  <a:extLst>
                    <a:ext uri="{FF2B5EF4-FFF2-40B4-BE49-F238E27FC236}">
                      <a16:creationId xmlns:a16="http://schemas.microsoft.com/office/drawing/2014/main" id="{A27472EC-1E24-473F-BDEC-28D6FAE571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62" y="4308"/>
                  <a:ext cx="1838" cy="3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42800 Плевен</a:t>
                  </a:r>
                  <a:endParaRPr lang="en-US" altLang="en-US" sz="1800" b="1">
                    <a:solidFill>
                      <a:schemeClr val="bg1"/>
                    </a:solidFill>
                    <a:latin typeface="Frutiger 45 Light" pitchFamily="34" charset="0"/>
                  </a:endParaRPr>
                </a:p>
              </p:txBody>
            </p:sp>
            <p:sp>
              <p:nvSpPr>
                <p:cNvPr id="23564" name="Rectangle 24">
                  <a:extLst>
                    <a:ext uri="{FF2B5EF4-FFF2-40B4-BE49-F238E27FC236}">
                      <a16:creationId xmlns:a16="http://schemas.microsoft.com/office/drawing/2014/main" id="{71B5C162-DDED-4773-9DB6-86B72A14A3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0" y="6238"/>
                  <a:ext cx="1536" cy="3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8000" rIns="18000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34750 Карлово</a:t>
                  </a:r>
                  <a:endParaRPr lang="en-US" altLang="en-US" sz="1800" b="1">
                    <a:solidFill>
                      <a:schemeClr val="bg1"/>
                    </a:solidFill>
                    <a:latin typeface="Frutiger 45 Light" pitchFamily="34" charset="0"/>
                  </a:endParaRPr>
                </a:p>
              </p:txBody>
            </p:sp>
            <p:sp>
              <p:nvSpPr>
                <p:cNvPr id="23565" name="Rectangle 25">
                  <a:extLst>
                    <a:ext uri="{FF2B5EF4-FFF2-40B4-BE49-F238E27FC236}">
                      <a16:creationId xmlns:a16="http://schemas.microsoft.com/office/drawing/2014/main" id="{1849E5DC-471D-4720-9C74-A8717319F3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780" y="6108"/>
                  <a:ext cx="1820" cy="3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22220 Сливен</a:t>
                  </a:r>
                  <a:endParaRPr lang="en-US" altLang="en-US" sz="1800" b="1">
                    <a:solidFill>
                      <a:schemeClr val="bg1"/>
                    </a:solidFill>
                    <a:latin typeface="Frutiger 45 Light" pitchFamily="34" charset="0"/>
                  </a:endParaRPr>
                </a:p>
              </p:txBody>
            </p:sp>
            <p:sp>
              <p:nvSpPr>
                <p:cNvPr id="23566" name="Rectangle 26">
                  <a:extLst>
                    <a:ext uri="{FF2B5EF4-FFF2-40B4-BE49-F238E27FC236}">
                      <a16:creationId xmlns:a16="http://schemas.microsoft.com/office/drawing/2014/main" id="{A5CB2D95-02C5-44C7-94EB-875E16706C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820" y="7152"/>
                  <a:ext cx="2002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24150 Ст. Загора</a:t>
                  </a:r>
                  <a:endParaRPr lang="en-US" altLang="en-US" sz="1800" b="1">
                    <a:solidFill>
                      <a:schemeClr val="bg1"/>
                    </a:solidFill>
                    <a:latin typeface="Frutiger 45 Light" pitchFamily="34" charset="0"/>
                  </a:endParaRPr>
                </a:p>
              </p:txBody>
            </p:sp>
            <p:sp>
              <p:nvSpPr>
                <p:cNvPr id="23567" name="Rectangle 27">
                  <a:extLst>
                    <a:ext uri="{FF2B5EF4-FFF2-40B4-BE49-F238E27FC236}">
                      <a16:creationId xmlns:a16="http://schemas.microsoft.com/office/drawing/2014/main" id="{FAED1376-3EA3-4374-9460-DE2E984F53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60" y="3777"/>
                  <a:ext cx="1711" cy="5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54060</a:t>
                  </a:r>
                  <a:r>
                    <a:rPr lang="en-US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 </a:t>
                  </a: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Шумен</a:t>
                  </a:r>
                  <a:endParaRPr lang="en-US" altLang="en-US" sz="1800" b="1">
                    <a:solidFill>
                      <a:schemeClr val="bg1"/>
                    </a:solidFill>
                    <a:latin typeface="Frutiger 45 Light" pitchFamily="34" charset="0"/>
                  </a:endParaRPr>
                </a:p>
              </p:txBody>
            </p:sp>
            <p:sp>
              <p:nvSpPr>
                <p:cNvPr id="23568" name="Rectangle 28">
                  <a:extLst>
                    <a:ext uri="{FF2B5EF4-FFF2-40B4-BE49-F238E27FC236}">
                      <a16:creationId xmlns:a16="http://schemas.microsoft.com/office/drawing/2014/main" id="{2E43C775-348D-4029-A884-03B7915694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35" y="7909"/>
                  <a:ext cx="2185" cy="3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en-US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24490</a:t>
                  </a: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 Асеновград</a:t>
                  </a:r>
                  <a:endParaRPr lang="en-US" altLang="en-US" sz="1800" b="1">
                    <a:solidFill>
                      <a:schemeClr val="bg1"/>
                    </a:solidFill>
                    <a:latin typeface="Frutiger 45 Light" pitchFamily="34" charset="0"/>
                  </a:endParaRPr>
                </a:p>
              </p:txBody>
            </p:sp>
            <p:sp>
              <p:nvSpPr>
                <p:cNvPr id="23569" name="Rectangle 29">
                  <a:extLst>
                    <a:ext uri="{FF2B5EF4-FFF2-40B4-BE49-F238E27FC236}">
                      <a16:creationId xmlns:a16="http://schemas.microsoft.com/office/drawing/2014/main" id="{A6432F33-BF06-4800-8087-3A37EF11CA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74" y="8541"/>
                  <a:ext cx="1646" cy="4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8000" rIns="18000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en-US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52740 Хасково</a:t>
                  </a:r>
                  <a:endParaRPr lang="en-US" altLang="en-US" sz="1800" b="1">
                    <a:solidFill>
                      <a:schemeClr val="bg1"/>
                    </a:solidFill>
                    <a:latin typeface="Frutiger 45 Light" pitchFamily="34" charset="0"/>
                  </a:endParaRPr>
                </a:p>
              </p:txBody>
            </p:sp>
            <p:sp>
              <p:nvSpPr>
                <p:cNvPr id="23570" name="Rectangle 30">
                  <a:extLst>
                    <a:ext uri="{FF2B5EF4-FFF2-40B4-BE49-F238E27FC236}">
                      <a16:creationId xmlns:a16="http://schemas.microsoft.com/office/drawing/2014/main" id="{373D59EC-3AAE-4665-AC52-F9A4A07748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0" y="8268"/>
                  <a:ext cx="2216" cy="3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2</a:t>
                  </a:r>
                  <a:r>
                    <a:rPr lang="en-US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640</a:t>
                  </a: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0 Благоевград</a:t>
                  </a:r>
                  <a:endParaRPr lang="en-US" altLang="en-US" sz="1800" b="1">
                    <a:solidFill>
                      <a:schemeClr val="bg1"/>
                    </a:solidFill>
                    <a:latin typeface="Frutiger 45 Light" pitchFamily="34" charset="0"/>
                  </a:endParaRPr>
                </a:p>
              </p:txBody>
            </p:sp>
            <p:sp>
              <p:nvSpPr>
                <p:cNvPr id="23571" name="Rectangle 31">
                  <a:extLst>
                    <a:ext uri="{FF2B5EF4-FFF2-40B4-BE49-F238E27FC236}">
                      <a16:creationId xmlns:a16="http://schemas.microsoft.com/office/drawing/2014/main" id="{8424F2E0-292A-4D90-B20E-F8A0467005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0" y="3408"/>
                  <a:ext cx="1838" cy="3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28880 Белене</a:t>
                  </a:r>
                  <a:endParaRPr lang="en-US" altLang="en-US" sz="1800" b="1">
                    <a:solidFill>
                      <a:schemeClr val="bg1"/>
                    </a:solidFill>
                    <a:latin typeface="Frutiger 45 Light" pitchFamily="34" charset="0"/>
                  </a:endParaRPr>
                </a:p>
              </p:txBody>
            </p:sp>
            <p:sp>
              <p:nvSpPr>
                <p:cNvPr id="23572" name="Rectangle 32">
                  <a:extLst>
                    <a:ext uri="{FF2B5EF4-FFF2-40B4-BE49-F238E27FC236}">
                      <a16:creationId xmlns:a16="http://schemas.microsoft.com/office/drawing/2014/main" id="{24EF8DA7-5B51-4ED3-B923-D70363E64E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94" y="9621"/>
                  <a:ext cx="1646" cy="4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8000" rIns="18000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28330 Смолян</a:t>
                  </a:r>
                  <a:endParaRPr lang="en-US" altLang="en-US" sz="1800" b="1">
                    <a:solidFill>
                      <a:schemeClr val="bg1"/>
                    </a:solidFill>
                    <a:latin typeface="Frutiger 45 Light" pitchFamily="34" charset="0"/>
                  </a:endParaRPr>
                </a:p>
              </p:txBody>
            </p:sp>
            <p:sp>
              <p:nvSpPr>
                <p:cNvPr id="23573" name="Rectangle 33">
                  <a:extLst>
                    <a:ext uri="{FF2B5EF4-FFF2-40B4-BE49-F238E27FC236}">
                      <a16:creationId xmlns:a16="http://schemas.microsoft.com/office/drawing/2014/main" id="{DA9D4257-1AF8-4223-A846-3ED5A9DA1F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74" y="6479"/>
                  <a:ext cx="1966" cy="4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22180 </a:t>
                  </a:r>
                  <a:r>
                    <a:rPr lang="en-US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Казанлък</a:t>
                  </a:r>
                  <a:endParaRPr lang="en-US" altLang="en-US" sz="1800" b="1">
                    <a:solidFill>
                      <a:schemeClr val="bg1"/>
                    </a:solidFill>
                    <a:latin typeface="Frutiger 45 Light" pitchFamily="34" charset="0"/>
                  </a:endParaRPr>
                </a:p>
              </p:txBody>
            </p:sp>
            <p:sp>
              <p:nvSpPr>
                <p:cNvPr id="23574" name="Rectangle 34">
                  <a:extLst>
                    <a:ext uri="{FF2B5EF4-FFF2-40B4-BE49-F238E27FC236}">
                      <a16:creationId xmlns:a16="http://schemas.microsoft.com/office/drawing/2014/main" id="{81C149B1-6378-4B8E-85DF-773549C057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00" y="3912"/>
                  <a:ext cx="2160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8000" rIns="18000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en-US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5209</a:t>
                  </a: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0 </a:t>
                  </a:r>
                  <a:r>
                    <a:rPr lang="en-US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Д.Митрополия</a:t>
                  </a:r>
                  <a:endParaRPr lang="en-US" altLang="en-US" sz="1800" b="1">
                    <a:solidFill>
                      <a:schemeClr val="bg1"/>
                    </a:solidFill>
                    <a:latin typeface="Frutiger 45 Light" pitchFamily="34" charset="0"/>
                  </a:endParaRPr>
                </a:p>
              </p:txBody>
            </p:sp>
            <p:sp>
              <p:nvSpPr>
                <p:cNvPr id="23575" name="Rectangle 35">
                  <a:extLst>
                    <a:ext uri="{FF2B5EF4-FFF2-40B4-BE49-F238E27FC236}">
                      <a16:creationId xmlns:a16="http://schemas.microsoft.com/office/drawing/2014/main" id="{934282AC-27E3-486F-BA8B-1A72A8AF50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24" y="6839"/>
                  <a:ext cx="2036" cy="3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8000" rIns="18000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en-US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2800</a:t>
                  </a: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0 </a:t>
                  </a:r>
                  <a:r>
                    <a:rPr lang="en-US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Г.Игнатиево</a:t>
                  </a:r>
                  <a:endParaRPr lang="en-US" altLang="en-US" sz="1800" b="1">
                    <a:solidFill>
                      <a:schemeClr val="bg1"/>
                    </a:solidFill>
                    <a:latin typeface="Frutiger 45 Light" pitchFamily="34" charset="0"/>
                  </a:endParaRPr>
                </a:p>
              </p:txBody>
            </p:sp>
            <p:sp>
              <p:nvSpPr>
                <p:cNvPr id="23576" name="Rectangle 36">
                  <a:extLst>
                    <a:ext uri="{FF2B5EF4-FFF2-40B4-BE49-F238E27FC236}">
                      <a16:creationId xmlns:a16="http://schemas.microsoft.com/office/drawing/2014/main" id="{4F35E756-AA40-436A-9FD3-F90F57B9E0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80" y="6612"/>
                  <a:ext cx="1642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en-US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2603</a:t>
                  </a: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0 </a:t>
                  </a:r>
                  <a:r>
                    <a:rPr lang="en-US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Безмер</a:t>
                  </a:r>
                  <a:endParaRPr lang="en-US" altLang="en-US" sz="1800" b="1">
                    <a:solidFill>
                      <a:schemeClr val="bg1"/>
                    </a:solidFill>
                    <a:latin typeface="Frutiger 45 Light" pitchFamily="34" charset="0"/>
                  </a:endParaRPr>
                </a:p>
              </p:txBody>
            </p:sp>
            <p:sp>
              <p:nvSpPr>
                <p:cNvPr id="23577" name="Rectangle 37">
                  <a:extLst>
                    <a:ext uri="{FF2B5EF4-FFF2-40B4-BE49-F238E27FC236}">
                      <a16:creationId xmlns:a16="http://schemas.microsoft.com/office/drawing/2014/main" id="{0B204236-C81F-4502-81D1-4A8B44AF26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0" y="6252"/>
                  <a:ext cx="2340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en-US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2</a:t>
                  </a: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4900 Враждебна</a:t>
                  </a:r>
                  <a:endParaRPr lang="en-US" altLang="en-US" sz="1800" b="1">
                    <a:solidFill>
                      <a:schemeClr val="bg1"/>
                    </a:solidFill>
                    <a:latin typeface="Frutiger 45 Light" pitchFamily="34" charset="0"/>
                  </a:endParaRPr>
                </a:p>
              </p:txBody>
            </p:sp>
            <p:sp>
              <p:nvSpPr>
                <p:cNvPr id="23578" name="Rectangle 38">
                  <a:extLst>
                    <a:ext uri="{FF2B5EF4-FFF2-40B4-BE49-F238E27FC236}">
                      <a16:creationId xmlns:a16="http://schemas.microsoft.com/office/drawing/2014/main" id="{977AAF3F-6725-4DAA-A1FE-F4789BFA56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432" y="3192"/>
                  <a:ext cx="1642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36780 Шабла</a:t>
                  </a:r>
                  <a:endParaRPr lang="en-US" altLang="en-US" sz="1800" b="1">
                    <a:solidFill>
                      <a:schemeClr val="bg1"/>
                    </a:solidFill>
                    <a:latin typeface="Frutiger 45 Light" pitchFamily="34" charset="0"/>
                  </a:endParaRPr>
                </a:p>
              </p:txBody>
            </p:sp>
            <p:sp>
              <p:nvSpPr>
                <p:cNvPr id="23579" name="Rectangle 39">
                  <a:extLst>
                    <a:ext uri="{FF2B5EF4-FFF2-40B4-BE49-F238E27FC236}">
                      <a16:creationId xmlns:a16="http://schemas.microsoft.com/office/drawing/2014/main" id="{6D3794D1-D818-46C4-81D0-9553248FEB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88" y="3690"/>
                  <a:ext cx="1822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28770 Балчик</a:t>
                  </a:r>
                  <a:endParaRPr lang="en-US" altLang="en-US" sz="1800" b="1">
                    <a:solidFill>
                      <a:schemeClr val="bg1"/>
                    </a:solidFill>
                    <a:latin typeface="Frutiger 45 Light" pitchFamily="34" charset="0"/>
                  </a:endParaRPr>
                </a:p>
              </p:txBody>
            </p:sp>
            <p:sp>
              <p:nvSpPr>
                <p:cNvPr id="23580" name="Rectangle 40">
                  <a:extLst>
                    <a:ext uri="{FF2B5EF4-FFF2-40B4-BE49-F238E27FC236}">
                      <a16:creationId xmlns:a16="http://schemas.microsoft.com/office/drawing/2014/main" id="{5A6F70F7-797D-44DB-96A1-1E67F51C3E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8" y="6205"/>
                  <a:ext cx="1522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18000" rIns="18000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32890 </a:t>
                  </a:r>
                  <a:r>
                    <a:rPr lang="en-US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Бургас</a:t>
                  </a:r>
                  <a:endParaRPr lang="en-US" altLang="en-US" sz="1800" b="1">
                    <a:solidFill>
                      <a:schemeClr val="bg1"/>
                    </a:solidFill>
                    <a:latin typeface="Frutiger 45 Light" pitchFamily="34" charset="0"/>
                  </a:endParaRPr>
                </a:p>
              </p:txBody>
            </p:sp>
            <p:sp>
              <p:nvSpPr>
                <p:cNvPr id="23581" name="Rectangle 41">
                  <a:extLst>
                    <a:ext uri="{FF2B5EF4-FFF2-40B4-BE49-F238E27FC236}">
                      <a16:creationId xmlns:a16="http://schemas.microsoft.com/office/drawing/2014/main" id="{4E1FF84E-5D62-48BC-9BB9-CAEFC81E30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84" y="4076"/>
                  <a:ext cx="1522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spcAft>
                      <a:spcPts val="1000"/>
                    </a:spcAft>
                    <a:buFontTx/>
                    <a:buNone/>
                  </a:pPr>
                  <a:r>
                    <a:rPr lang="en-US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3801</a:t>
                  </a:r>
                  <a:r>
                    <a:rPr lang="bg-BG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0 </a:t>
                  </a:r>
                  <a:r>
                    <a:rPr lang="en-US" altLang="en-US" sz="1100" b="1">
                      <a:solidFill>
                        <a:srgbClr val="000000"/>
                      </a:solidFill>
                      <a:latin typeface="Calibri" panose="020F0502020204030204" pitchFamily="34" charset="0"/>
                    </a:rPr>
                    <a:t>Варна</a:t>
                  </a:r>
                  <a:endParaRPr lang="en-US" altLang="en-US" sz="1800" b="1">
                    <a:solidFill>
                      <a:schemeClr val="bg1"/>
                    </a:solidFill>
                    <a:latin typeface="Frutiger 45 Light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>
            <a:extLst>
              <a:ext uri="{FF2B5EF4-FFF2-40B4-BE49-F238E27FC236}">
                <a16:creationId xmlns:a16="http://schemas.microsoft.com/office/drawing/2014/main" id="{84AE4558-A27D-4448-A64F-470B66529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ФОРМИРОВАНИЯ В БА ЗА ДЕЙСТВИЯ ПРИ ЗЕМЕТРЕСЕНИЕ:</a:t>
            </a:r>
            <a:endParaRPr lang="be-BY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Rectangle 6">
            <a:extLst>
              <a:ext uri="{FF2B5EF4-FFF2-40B4-BE49-F238E27FC236}">
                <a16:creationId xmlns:a16="http://schemas.microsoft.com/office/drawing/2014/main" id="{E313F696-F408-43D2-9B31-F62AC2927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828800"/>
            <a:ext cx="8510588" cy="38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0" rIns="0" bIns="0">
            <a:spAutoFit/>
          </a:bodyPr>
          <a:lstStyle>
            <a:lvl1pPr indent="469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1000"/>
              </a:spcBef>
              <a:buFontTx/>
              <a:buNone/>
            </a:pPr>
            <a:r>
              <a:rPr lang="bg-BG" altLang="en-US" sz="2800" b="1">
                <a:latin typeface="Times New Roman" panose="02020603050405020304" pitchFamily="18" charset="0"/>
              </a:rPr>
              <a:t>Формированията за действие при земетресение могат да бъдат в състав около 50 души (до рота), снабдени с автомобили с повишена проходимост, автокранове, екскаватори, компресори, булдозери, линейки, електроагрегати, водоноски и полеви кухни. Освен това следва да се планират и заделят материални средства и имущества, необходими за устройване на полеви лагери, за настаняване на населението от бедстващите райони.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>
            <a:extLst>
              <a:ext uri="{FF2B5EF4-FFF2-40B4-BE49-F238E27FC236}">
                <a16:creationId xmlns:a16="http://schemas.microsoft.com/office/drawing/2014/main" id="{EB543980-0B53-4812-BF27-2AD96A69C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ФОРМИРОВАНИЯ В БА ЗА ДЕЙСТВИЯ ПРИ ЗЕМЕТРЕСЕНИЕ:</a:t>
            </a:r>
            <a:endParaRPr lang="be-BY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5603" name="Picture 8" descr="4">
            <a:extLst>
              <a:ext uri="{FF2B5EF4-FFF2-40B4-BE49-F238E27FC236}">
                <a16:creationId xmlns:a16="http://schemas.microsoft.com/office/drawing/2014/main" id="{3E13EBE9-E41A-4E9E-8B4C-328701244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27525"/>
            <a:ext cx="352742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 descr="49e75823a0a2b_zemetresenie1[1]">
            <a:extLst>
              <a:ext uri="{FF2B5EF4-FFF2-40B4-BE49-F238E27FC236}">
                <a16:creationId xmlns:a16="http://schemas.microsoft.com/office/drawing/2014/main" id="{EC361C6C-E3A6-423D-B054-E957F99F3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437063"/>
            <a:ext cx="30607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6">
            <a:extLst>
              <a:ext uri="{FF2B5EF4-FFF2-40B4-BE49-F238E27FC236}">
                <a16:creationId xmlns:a16="http://schemas.microsoft.com/office/drawing/2014/main" id="{275DC933-08DE-4B4E-826B-846313E2B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52513"/>
            <a:ext cx="87264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0" rIns="0" bIns="0">
            <a:spAutoFit/>
          </a:bodyPr>
          <a:lstStyle>
            <a:lvl1pPr indent="469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1000"/>
              </a:spcBef>
              <a:buFontTx/>
              <a:buNone/>
            </a:pPr>
            <a:r>
              <a:rPr lang="bg-BG" altLang="en-US" sz="2800">
                <a:latin typeface="Times New Roman" panose="02020603050405020304" pitchFamily="18" charset="0"/>
              </a:rPr>
              <a:t>Формированията за действие при земетресение могат да бъдат в състав около 50 души, снабдени с автомобили с повишена проходимост, автокранове, екскаватори, компресори, булдозери, линейки, електроагрегати, водоноски и полеви кухни. Освен това следва да се планират и заделят материални средства и имущества, необходими за устройване на полеви лагери, за настаняване на населението от бедстващите райони.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>
            <a:extLst>
              <a:ext uri="{FF2B5EF4-FFF2-40B4-BE49-F238E27FC236}">
                <a16:creationId xmlns:a16="http://schemas.microsoft.com/office/drawing/2014/main" id="{29D94FB1-3FEE-4166-92B1-5AA7A72A4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ФОРМИРОВАНИЯ В БА ЗА ДЕЙСТВИЯ ПРИ ЗЕМЕТРЕСЕНИЕ:</a:t>
            </a:r>
            <a:endParaRPr lang="be-BY" alt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6627" name="Group 2">
            <a:extLst>
              <a:ext uri="{FF2B5EF4-FFF2-40B4-BE49-F238E27FC236}">
                <a16:creationId xmlns:a16="http://schemas.microsoft.com/office/drawing/2014/main" id="{251B0FE2-C0C2-4F09-843A-88DC238D4C02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914400"/>
            <a:ext cx="8105775" cy="5943600"/>
            <a:chOff x="1494" y="1674"/>
            <a:chExt cx="13829" cy="8969"/>
          </a:xfrm>
        </p:grpSpPr>
        <p:grpSp>
          <p:nvGrpSpPr>
            <p:cNvPr id="26628" name="Group 3">
              <a:extLst>
                <a:ext uri="{FF2B5EF4-FFF2-40B4-BE49-F238E27FC236}">
                  <a16:creationId xmlns:a16="http://schemas.microsoft.com/office/drawing/2014/main" id="{2ABDE940-8034-4139-A347-2E0F87CC70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4" y="1674"/>
              <a:ext cx="13829" cy="8969"/>
              <a:chOff x="1741" y="2059"/>
              <a:chExt cx="13829" cy="8969"/>
            </a:xfrm>
          </p:grpSpPr>
          <p:pic>
            <p:nvPicPr>
              <p:cNvPr id="26638" name="Picture 4" descr="500px-Bulgaria_Aministrative_Provinces">
                <a:extLst>
                  <a:ext uri="{FF2B5EF4-FFF2-40B4-BE49-F238E27FC236}">
                    <a16:creationId xmlns:a16="http://schemas.microsoft.com/office/drawing/2014/main" id="{AE5769F6-9D5A-4FCB-BAA8-8939217AE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CE2D4"/>
                  </a:clrFrom>
                  <a:clrTo>
                    <a:srgbClr val="ECE2D4">
                      <a:alpha val="0"/>
                    </a:srgbClr>
                  </a:clrTo>
                </a:clrChange>
                <a:lum bright="10000" contrast="1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1" y="2059"/>
                <a:ext cx="13829" cy="8969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6639" name="Group 5">
                <a:extLst>
                  <a:ext uri="{FF2B5EF4-FFF2-40B4-BE49-F238E27FC236}">
                    <a16:creationId xmlns:a16="http://schemas.microsoft.com/office/drawing/2014/main" id="{C98E15D0-8B0C-48ED-BBA0-B2054470F9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1" y="3839"/>
                <a:ext cx="10560" cy="6120"/>
                <a:chOff x="2222" y="2791"/>
                <a:chExt cx="12160" cy="6880"/>
              </a:xfrm>
            </p:grpSpPr>
            <p:sp>
              <p:nvSpPr>
                <p:cNvPr id="26640" name="Freeform 6">
                  <a:extLst>
                    <a:ext uri="{FF2B5EF4-FFF2-40B4-BE49-F238E27FC236}">
                      <a16:creationId xmlns:a16="http://schemas.microsoft.com/office/drawing/2014/main" id="{FDAF9230-DD5C-409D-8DC8-0199BC68AD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2" y="4210"/>
                  <a:ext cx="12160" cy="1603"/>
                </a:xfrm>
                <a:custGeom>
                  <a:avLst/>
                  <a:gdLst>
                    <a:gd name="T0" fmla="*/ 107 w 12160"/>
                    <a:gd name="T1" fmla="*/ 39 h 1603"/>
                    <a:gd name="T2" fmla="*/ 249 w 12160"/>
                    <a:gd name="T3" fmla="*/ 163 h 1603"/>
                    <a:gd name="T4" fmla="*/ 302 w 12160"/>
                    <a:gd name="T5" fmla="*/ 323 h 1603"/>
                    <a:gd name="T6" fmla="*/ 711 w 12160"/>
                    <a:gd name="T7" fmla="*/ 323 h 1603"/>
                    <a:gd name="T8" fmla="*/ 836 w 12160"/>
                    <a:gd name="T9" fmla="*/ 270 h 1603"/>
                    <a:gd name="T10" fmla="*/ 907 w 12160"/>
                    <a:gd name="T11" fmla="*/ 199 h 1603"/>
                    <a:gd name="T12" fmla="*/ 1227 w 12160"/>
                    <a:gd name="T13" fmla="*/ 181 h 1603"/>
                    <a:gd name="T14" fmla="*/ 1245 w 12160"/>
                    <a:gd name="T15" fmla="*/ 448 h 1603"/>
                    <a:gd name="T16" fmla="*/ 1298 w 12160"/>
                    <a:gd name="T17" fmla="*/ 554 h 1603"/>
                    <a:gd name="T18" fmla="*/ 1369 w 12160"/>
                    <a:gd name="T19" fmla="*/ 661 h 1603"/>
                    <a:gd name="T20" fmla="*/ 1511 w 12160"/>
                    <a:gd name="T21" fmla="*/ 714 h 1603"/>
                    <a:gd name="T22" fmla="*/ 1796 w 12160"/>
                    <a:gd name="T23" fmla="*/ 608 h 1603"/>
                    <a:gd name="T24" fmla="*/ 2667 w 12160"/>
                    <a:gd name="T25" fmla="*/ 554 h 1603"/>
                    <a:gd name="T26" fmla="*/ 2738 w 12160"/>
                    <a:gd name="T27" fmla="*/ 857 h 1603"/>
                    <a:gd name="T28" fmla="*/ 2934 w 12160"/>
                    <a:gd name="T29" fmla="*/ 963 h 1603"/>
                    <a:gd name="T30" fmla="*/ 3307 w 12160"/>
                    <a:gd name="T31" fmla="*/ 1497 h 1603"/>
                    <a:gd name="T32" fmla="*/ 3805 w 12160"/>
                    <a:gd name="T33" fmla="*/ 1443 h 1603"/>
                    <a:gd name="T34" fmla="*/ 4178 w 12160"/>
                    <a:gd name="T35" fmla="*/ 1443 h 1603"/>
                    <a:gd name="T36" fmla="*/ 4356 w 12160"/>
                    <a:gd name="T37" fmla="*/ 1603 h 1603"/>
                    <a:gd name="T38" fmla="*/ 5031 w 12160"/>
                    <a:gd name="T39" fmla="*/ 1532 h 1603"/>
                    <a:gd name="T40" fmla="*/ 5298 w 12160"/>
                    <a:gd name="T41" fmla="*/ 1461 h 1603"/>
                    <a:gd name="T42" fmla="*/ 5885 w 12160"/>
                    <a:gd name="T43" fmla="*/ 1479 h 1603"/>
                    <a:gd name="T44" fmla="*/ 6098 w 12160"/>
                    <a:gd name="T45" fmla="*/ 1408 h 1603"/>
                    <a:gd name="T46" fmla="*/ 6169 w 12160"/>
                    <a:gd name="T47" fmla="*/ 1479 h 1603"/>
                    <a:gd name="T48" fmla="*/ 6685 w 12160"/>
                    <a:gd name="T49" fmla="*/ 1532 h 1603"/>
                    <a:gd name="T50" fmla="*/ 6756 w 12160"/>
                    <a:gd name="T51" fmla="*/ 1443 h 1603"/>
                    <a:gd name="T52" fmla="*/ 7556 w 12160"/>
                    <a:gd name="T53" fmla="*/ 1354 h 1603"/>
                    <a:gd name="T54" fmla="*/ 7698 w 12160"/>
                    <a:gd name="T55" fmla="*/ 1248 h 1603"/>
                    <a:gd name="T56" fmla="*/ 7787 w 12160"/>
                    <a:gd name="T57" fmla="*/ 1088 h 1603"/>
                    <a:gd name="T58" fmla="*/ 7911 w 12160"/>
                    <a:gd name="T59" fmla="*/ 1017 h 1603"/>
                    <a:gd name="T60" fmla="*/ 8018 w 12160"/>
                    <a:gd name="T61" fmla="*/ 874 h 1603"/>
                    <a:gd name="T62" fmla="*/ 8142 w 12160"/>
                    <a:gd name="T63" fmla="*/ 750 h 1603"/>
                    <a:gd name="T64" fmla="*/ 8267 w 12160"/>
                    <a:gd name="T65" fmla="*/ 626 h 1603"/>
                    <a:gd name="T66" fmla="*/ 8871 w 12160"/>
                    <a:gd name="T67" fmla="*/ 857 h 1603"/>
                    <a:gd name="T68" fmla="*/ 9387 w 12160"/>
                    <a:gd name="T69" fmla="*/ 857 h 1603"/>
                    <a:gd name="T70" fmla="*/ 9742 w 12160"/>
                    <a:gd name="T71" fmla="*/ 786 h 1603"/>
                    <a:gd name="T72" fmla="*/ 9938 w 12160"/>
                    <a:gd name="T73" fmla="*/ 839 h 1603"/>
                    <a:gd name="T74" fmla="*/ 10365 w 12160"/>
                    <a:gd name="T75" fmla="*/ 750 h 1603"/>
                    <a:gd name="T76" fmla="*/ 10525 w 12160"/>
                    <a:gd name="T77" fmla="*/ 679 h 1603"/>
                    <a:gd name="T78" fmla="*/ 10898 w 12160"/>
                    <a:gd name="T79" fmla="*/ 768 h 1603"/>
                    <a:gd name="T80" fmla="*/ 11022 w 12160"/>
                    <a:gd name="T81" fmla="*/ 857 h 1603"/>
                    <a:gd name="T82" fmla="*/ 11698 w 12160"/>
                    <a:gd name="T83" fmla="*/ 874 h 1603"/>
                    <a:gd name="T84" fmla="*/ 11982 w 12160"/>
                    <a:gd name="T85" fmla="*/ 1052 h 160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2160"/>
                    <a:gd name="T130" fmla="*/ 0 h 1603"/>
                    <a:gd name="T131" fmla="*/ 12160 w 12160"/>
                    <a:gd name="T132" fmla="*/ 1603 h 1603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2160" h="1603">
                      <a:moveTo>
                        <a:pt x="0" y="39"/>
                      </a:moveTo>
                      <a:cubicBezTo>
                        <a:pt x="26" y="30"/>
                        <a:pt x="81" y="0"/>
                        <a:pt x="107" y="39"/>
                      </a:cubicBezTo>
                      <a:cubicBezTo>
                        <a:pt x="124" y="64"/>
                        <a:pt x="108" y="103"/>
                        <a:pt x="125" y="128"/>
                      </a:cubicBezTo>
                      <a:cubicBezTo>
                        <a:pt x="131" y="137"/>
                        <a:pt x="230" y="159"/>
                        <a:pt x="249" y="163"/>
                      </a:cubicBezTo>
                      <a:cubicBezTo>
                        <a:pt x="261" y="181"/>
                        <a:pt x="278" y="196"/>
                        <a:pt x="285" y="217"/>
                      </a:cubicBezTo>
                      <a:cubicBezTo>
                        <a:pt x="296" y="251"/>
                        <a:pt x="284" y="292"/>
                        <a:pt x="302" y="323"/>
                      </a:cubicBezTo>
                      <a:cubicBezTo>
                        <a:pt x="311" y="339"/>
                        <a:pt x="338" y="335"/>
                        <a:pt x="356" y="341"/>
                      </a:cubicBezTo>
                      <a:cubicBezTo>
                        <a:pt x="474" y="335"/>
                        <a:pt x="593" y="338"/>
                        <a:pt x="711" y="323"/>
                      </a:cubicBezTo>
                      <a:cubicBezTo>
                        <a:pt x="732" y="320"/>
                        <a:pt x="745" y="296"/>
                        <a:pt x="765" y="288"/>
                      </a:cubicBezTo>
                      <a:cubicBezTo>
                        <a:pt x="787" y="278"/>
                        <a:pt x="812" y="276"/>
                        <a:pt x="836" y="270"/>
                      </a:cubicBezTo>
                      <a:cubicBezTo>
                        <a:pt x="842" y="252"/>
                        <a:pt x="841" y="230"/>
                        <a:pt x="854" y="217"/>
                      </a:cubicBezTo>
                      <a:cubicBezTo>
                        <a:pt x="867" y="204"/>
                        <a:pt x="890" y="207"/>
                        <a:pt x="907" y="199"/>
                      </a:cubicBezTo>
                      <a:cubicBezTo>
                        <a:pt x="926" y="189"/>
                        <a:pt x="942" y="175"/>
                        <a:pt x="960" y="163"/>
                      </a:cubicBezTo>
                      <a:cubicBezTo>
                        <a:pt x="1049" y="169"/>
                        <a:pt x="1140" y="161"/>
                        <a:pt x="1227" y="181"/>
                      </a:cubicBezTo>
                      <a:cubicBezTo>
                        <a:pt x="1315" y="202"/>
                        <a:pt x="1204" y="356"/>
                        <a:pt x="1191" y="394"/>
                      </a:cubicBezTo>
                      <a:cubicBezTo>
                        <a:pt x="1209" y="412"/>
                        <a:pt x="1231" y="427"/>
                        <a:pt x="1245" y="448"/>
                      </a:cubicBezTo>
                      <a:cubicBezTo>
                        <a:pt x="1255" y="463"/>
                        <a:pt x="1254" y="484"/>
                        <a:pt x="1262" y="501"/>
                      </a:cubicBezTo>
                      <a:cubicBezTo>
                        <a:pt x="1272" y="520"/>
                        <a:pt x="1286" y="536"/>
                        <a:pt x="1298" y="554"/>
                      </a:cubicBezTo>
                      <a:cubicBezTo>
                        <a:pt x="1304" y="584"/>
                        <a:pt x="1299" y="618"/>
                        <a:pt x="1316" y="643"/>
                      </a:cubicBezTo>
                      <a:cubicBezTo>
                        <a:pt x="1326" y="659"/>
                        <a:pt x="1351" y="656"/>
                        <a:pt x="1369" y="661"/>
                      </a:cubicBezTo>
                      <a:cubicBezTo>
                        <a:pt x="1398" y="668"/>
                        <a:pt x="1428" y="673"/>
                        <a:pt x="1458" y="679"/>
                      </a:cubicBezTo>
                      <a:cubicBezTo>
                        <a:pt x="1476" y="691"/>
                        <a:pt x="1490" y="718"/>
                        <a:pt x="1511" y="714"/>
                      </a:cubicBezTo>
                      <a:cubicBezTo>
                        <a:pt x="1532" y="710"/>
                        <a:pt x="1529" y="672"/>
                        <a:pt x="1547" y="661"/>
                      </a:cubicBezTo>
                      <a:cubicBezTo>
                        <a:pt x="1609" y="623"/>
                        <a:pt x="1731" y="616"/>
                        <a:pt x="1796" y="608"/>
                      </a:cubicBezTo>
                      <a:cubicBezTo>
                        <a:pt x="1858" y="566"/>
                        <a:pt x="1938" y="525"/>
                        <a:pt x="2009" y="501"/>
                      </a:cubicBezTo>
                      <a:cubicBezTo>
                        <a:pt x="2267" y="534"/>
                        <a:pt x="2336" y="542"/>
                        <a:pt x="2667" y="554"/>
                      </a:cubicBezTo>
                      <a:cubicBezTo>
                        <a:pt x="2694" y="636"/>
                        <a:pt x="2699" y="720"/>
                        <a:pt x="2720" y="803"/>
                      </a:cubicBezTo>
                      <a:cubicBezTo>
                        <a:pt x="2725" y="821"/>
                        <a:pt x="2721" y="849"/>
                        <a:pt x="2738" y="857"/>
                      </a:cubicBezTo>
                      <a:cubicBezTo>
                        <a:pt x="2802" y="889"/>
                        <a:pt x="2880" y="878"/>
                        <a:pt x="2951" y="892"/>
                      </a:cubicBezTo>
                      <a:cubicBezTo>
                        <a:pt x="2945" y="916"/>
                        <a:pt x="2943" y="941"/>
                        <a:pt x="2934" y="963"/>
                      </a:cubicBezTo>
                      <a:cubicBezTo>
                        <a:pt x="2926" y="983"/>
                        <a:pt x="2898" y="995"/>
                        <a:pt x="2898" y="1017"/>
                      </a:cubicBezTo>
                      <a:cubicBezTo>
                        <a:pt x="2898" y="1601"/>
                        <a:pt x="2817" y="1473"/>
                        <a:pt x="3307" y="1497"/>
                      </a:cubicBezTo>
                      <a:cubicBezTo>
                        <a:pt x="3436" y="1538"/>
                        <a:pt x="3498" y="1527"/>
                        <a:pt x="3645" y="1514"/>
                      </a:cubicBezTo>
                      <a:cubicBezTo>
                        <a:pt x="3728" y="1459"/>
                        <a:pt x="3680" y="1484"/>
                        <a:pt x="3805" y="1443"/>
                      </a:cubicBezTo>
                      <a:cubicBezTo>
                        <a:pt x="3823" y="1437"/>
                        <a:pt x="3858" y="1426"/>
                        <a:pt x="3858" y="1426"/>
                      </a:cubicBezTo>
                      <a:cubicBezTo>
                        <a:pt x="3965" y="1432"/>
                        <a:pt x="4076" y="1411"/>
                        <a:pt x="4178" y="1443"/>
                      </a:cubicBezTo>
                      <a:cubicBezTo>
                        <a:pt x="4219" y="1456"/>
                        <a:pt x="4225" y="1514"/>
                        <a:pt x="4249" y="1550"/>
                      </a:cubicBezTo>
                      <a:cubicBezTo>
                        <a:pt x="4270" y="1582"/>
                        <a:pt x="4324" y="1593"/>
                        <a:pt x="4356" y="1603"/>
                      </a:cubicBezTo>
                      <a:cubicBezTo>
                        <a:pt x="4528" y="1597"/>
                        <a:pt x="4700" y="1601"/>
                        <a:pt x="4871" y="1586"/>
                      </a:cubicBezTo>
                      <a:cubicBezTo>
                        <a:pt x="4927" y="1581"/>
                        <a:pt x="4975" y="1536"/>
                        <a:pt x="5031" y="1532"/>
                      </a:cubicBezTo>
                      <a:cubicBezTo>
                        <a:pt x="5114" y="1526"/>
                        <a:pt x="5197" y="1520"/>
                        <a:pt x="5280" y="1514"/>
                      </a:cubicBezTo>
                      <a:cubicBezTo>
                        <a:pt x="5286" y="1496"/>
                        <a:pt x="5285" y="1474"/>
                        <a:pt x="5298" y="1461"/>
                      </a:cubicBezTo>
                      <a:cubicBezTo>
                        <a:pt x="5316" y="1443"/>
                        <a:pt x="5446" y="1428"/>
                        <a:pt x="5458" y="1426"/>
                      </a:cubicBezTo>
                      <a:cubicBezTo>
                        <a:pt x="5667" y="1494"/>
                        <a:pt x="5528" y="1459"/>
                        <a:pt x="5885" y="1479"/>
                      </a:cubicBezTo>
                      <a:cubicBezTo>
                        <a:pt x="5953" y="1502"/>
                        <a:pt x="5996" y="1525"/>
                        <a:pt x="6080" y="1479"/>
                      </a:cubicBezTo>
                      <a:cubicBezTo>
                        <a:pt x="6101" y="1467"/>
                        <a:pt x="6092" y="1432"/>
                        <a:pt x="6098" y="1408"/>
                      </a:cubicBezTo>
                      <a:cubicBezTo>
                        <a:pt x="6104" y="1426"/>
                        <a:pt x="6103" y="1448"/>
                        <a:pt x="6116" y="1461"/>
                      </a:cubicBezTo>
                      <a:cubicBezTo>
                        <a:pt x="6129" y="1474"/>
                        <a:pt x="6150" y="1477"/>
                        <a:pt x="6169" y="1479"/>
                      </a:cubicBezTo>
                      <a:cubicBezTo>
                        <a:pt x="6293" y="1489"/>
                        <a:pt x="6418" y="1491"/>
                        <a:pt x="6542" y="1497"/>
                      </a:cubicBezTo>
                      <a:cubicBezTo>
                        <a:pt x="6567" y="1571"/>
                        <a:pt x="6556" y="1596"/>
                        <a:pt x="6685" y="1532"/>
                      </a:cubicBezTo>
                      <a:cubicBezTo>
                        <a:pt x="6702" y="1524"/>
                        <a:pt x="6690" y="1494"/>
                        <a:pt x="6702" y="1479"/>
                      </a:cubicBezTo>
                      <a:cubicBezTo>
                        <a:pt x="6715" y="1462"/>
                        <a:pt x="6735" y="1450"/>
                        <a:pt x="6756" y="1443"/>
                      </a:cubicBezTo>
                      <a:cubicBezTo>
                        <a:pt x="6790" y="1432"/>
                        <a:pt x="6827" y="1432"/>
                        <a:pt x="6862" y="1426"/>
                      </a:cubicBezTo>
                      <a:cubicBezTo>
                        <a:pt x="6996" y="1337"/>
                        <a:pt x="7467" y="1358"/>
                        <a:pt x="7556" y="1354"/>
                      </a:cubicBezTo>
                      <a:cubicBezTo>
                        <a:pt x="7562" y="1330"/>
                        <a:pt x="7559" y="1302"/>
                        <a:pt x="7574" y="1283"/>
                      </a:cubicBezTo>
                      <a:cubicBezTo>
                        <a:pt x="7579" y="1277"/>
                        <a:pt x="7686" y="1251"/>
                        <a:pt x="7698" y="1248"/>
                      </a:cubicBezTo>
                      <a:cubicBezTo>
                        <a:pt x="7713" y="1202"/>
                        <a:pt x="7707" y="1147"/>
                        <a:pt x="7734" y="1106"/>
                      </a:cubicBezTo>
                      <a:cubicBezTo>
                        <a:pt x="7744" y="1090"/>
                        <a:pt x="7769" y="1094"/>
                        <a:pt x="7787" y="1088"/>
                      </a:cubicBezTo>
                      <a:cubicBezTo>
                        <a:pt x="7805" y="1070"/>
                        <a:pt x="7818" y="1047"/>
                        <a:pt x="7840" y="1034"/>
                      </a:cubicBezTo>
                      <a:cubicBezTo>
                        <a:pt x="7861" y="1022"/>
                        <a:pt x="7894" y="1034"/>
                        <a:pt x="7911" y="1017"/>
                      </a:cubicBezTo>
                      <a:cubicBezTo>
                        <a:pt x="8036" y="893"/>
                        <a:pt x="7827" y="981"/>
                        <a:pt x="7982" y="928"/>
                      </a:cubicBezTo>
                      <a:cubicBezTo>
                        <a:pt x="7994" y="910"/>
                        <a:pt x="8009" y="894"/>
                        <a:pt x="8018" y="874"/>
                      </a:cubicBezTo>
                      <a:cubicBezTo>
                        <a:pt x="8028" y="852"/>
                        <a:pt x="8022" y="823"/>
                        <a:pt x="8036" y="803"/>
                      </a:cubicBezTo>
                      <a:cubicBezTo>
                        <a:pt x="8055" y="775"/>
                        <a:pt x="8113" y="760"/>
                        <a:pt x="8142" y="750"/>
                      </a:cubicBezTo>
                      <a:cubicBezTo>
                        <a:pt x="8245" y="598"/>
                        <a:pt x="8108" y="777"/>
                        <a:pt x="8231" y="679"/>
                      </a:cubicBezTo>
                      <a:cubicBezTo>
                        <a:pt x="8248" y="666"/>
                        <a:pt x="8249" y="637"/>
                        <a:pt x="8267" y="626"/>
                      </a:cubicBezTo>
                      <a:cubicBezTo>
                        <a:pt x="8299" y="606"/>
                        <a:pt x="8374" y="590"/>
                        <a:pt x="8374" y="590"/>
                      </a:cubicBezTo>
                      <a:cubicBezTo>
                        <a:pt x="8888" y="610"/>
                        <a:pt x="8839" y="484"/>
                        <a:pt x="8871" y="857"/>
                      </a:cubicBezTo>
                      <a:cubicBezTo>
                        <a:pt x="8977" y="822"/>
                        <a:pt x="9086" y="840"/>
                        <a:pt x="9191" y="874"/>
                      </a:cubicBezTo>
                      <a:cubicBezTo>
                        <a:pt x="9256" y="868"/>
                        <a:pt x="9323" y="871"/>
                        <a:pt x="9387" y="857"/>
                      </a:cubicBezTo>
                      <a:cubicBezTo>
                        <a:pt x="9599" y="812"/>
                        <a:pt x="9293" y="826"/>
                        <a:pt x="9494" y="803"/>
                      </a:cubicBezTo>
                      <a:cubicBezTo>
                        <a:pt x="9576" y="793"/>
                        <a:pt x="9659" y="792"/>
                        <a:pt x="9742" y="786"/>
                      </a:cubicBezTo>
                      <a:cubicBezTo>
                        <a:pt x="9790" y="792"/>
                        <a:pt x="9839" y="790"/>
                        <a:pt x="9885" y="803"/>
                      </a:cubicBezTo>
                      <a:cubicBezTo>
                        <a:pt x="9906" y="809"/>
                        <a:pt x="9917" y="838"/>
                        <a:pt x="9938" y="839"/>
                      </a:cubicBezTo>
                      <a:cubicBezTo>
                        <a:pt x="10027" y="844"/>
                        <a:pt x="10116" y="827"/>
                        <a:pt x="10205" y="821"/>
                      </a:cubicBezTo>
                      <a:cubicBezTo>
                        <a:pt x="10289" y="694"/>
                        <a:pt x="10168" y="849"/>
                        <a:pt x="10365" y="750"/>
                      </a:cubicBezTo>
                      <a:cubicBezTo>
                        <a:pt x="10382" y="742"/>
                        <a:pt x="10365" y="705"/>
                        <a:pt x="10382" y="697"/>
                      </a:cubicBezTo>
                      <a:cubicBezTo>
                        <a:pt x="10426" y="678"/>
                        <a:pt x="10477" y="685"/>
                        <a:pt x="10525" y="679"/>
                      </a:cubicBezTo>
                      <a:cubicBezTo>
                        <a:pt x="10659" y="691"/>
                        <a:pt x="10727" y="702"/>
                        <a:pt x="10845" y="732"/>
                      </a:cubicBezTo>
                      <a:cubicBezTo>
                        <a:pt x="10863" y="744"/>
                        <a:pt x="10885" y="751"/>
                        <a:pt x="10898" y="768"/>
                      </a:cubicBezTo>
                      <a:cubicBezTo>
                        <a:pt x="10910" y="783"/>
                        <a:pt x="10901" y="810"/>
                        <a:pt x="10916" y="821"/>
                      </a:cubicBezTo>
                      <a:cubicBezTo>
                        <a:pt x="10946" y="843"/>
                        <a:pt x="10987" y="845"/>
                        <a:pt x="11022" y="857"/>
                      </a:cubicBezTo>
                      <a:cubicBezTo>
                        <a:pt x="11040" y="863"/>
                        <a:pt x="11076" y="874"/>
                        <a:pt x="11076" y="874"/>
                      </a:cubicBezTo>
                      <a:cubicBezTo>
                        <a:pt x="11211" y="868"/>
                        <a:pt x="11546" y="838"/>
                        <a:pt x="11698" y="874"/>
                      </a:cubicBezTo>
                      <a:cubicBezTo>
                        <a:pt x="11719" y="879"/>
                        <a:pt x="11722" y="910"/>
                        <a:pt x="11734" y="928"/>
                      </a:cubicBezTo>
                      <a:cubicBezTo>
                        <a:pt x="11783" y="1081"/>
                        <a:pt x="11786" y="1034"/>
                        <a:pt x="11982" y="1052"/>
                      </a:cubicBezTo>
                      <a:cubicBezTo>
                        <a:pt x="12075" y="1083"/>
                        <a:pt x="12017" y="1070"/>
                        <a:pt x="12160" y="1070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26641" name="Freeform 7">
                  <a:extLst>
                    <a:ext uri="{FF2B5EF4-FFF2-40B4-BE49-F238E27FC236}">
                      <a16:creationId xmlns:a16="http://schemas.microsoft.com/office/drawing/2014/main" id="{112E2FDD-B304-4433-B29A-6DFB077647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7" y="5724"/>
                  <a:ext cx="1832" cy="3947"/>
                </a:xfrm>
                <a:custGeom>
                  <a:avLst/>
                  <a:gdLst>
                    <a:gd name="T0" fmla="*/ 1564 w 1832"/>
                    <a:gd name="T1" fmla="*/ 0 h 3947"/>
                    <a:gd name="T2" fmla="*/ 1529 w 1832"/>
                    <a:gd name="T3" fmla="*/ 107 h 3947"/>
                    <a:gd name="T4" fmla="*/ 1511 w 1832"/>
                    <a:gd name="T5" fmla="*/ 160 h 3947"/>
                    <a:gd name="T6" fmla="*/ 1635 w 1832"/>
                    <a:gd name="T7" fmla="*/ 338 h 3947"/>
                    <a:gd name="T8" fmla="*/ 1653 w 1832"/>
                    <a:gd name="T9" fmla="*/ 392 h 3947"/>
                    <a:gd name="T10" fmla="*/ 1706 w 1832"/>
                    <a:gd name="T11" fmla="*/ 409 h 3947"/>
                    <a:gd name="T12" fmla="*/ 1742 w 1832"/>
                    <a:gd name="T13" fmla="*/ 463 h 3947"/>
                    <a:gd name="T14" fmla="*/ 1813 w 1832"/>
                    <a:gd name="T15" fmla="*/ 480 h 3947"/>
                    <a:gd name="T16" fmla="*/ 1742 w 1832"/>
                    <a:gd name="T17" fmla="*/ 676 h 3947"/>
                    <a:gd name="T18" fmla="*/ 1653 w 1832"/>
                    <a:gd name="T19" fmla="*/ 658 h 3947"/>
                    <a:gd name="T20" fmla="*/ 1600 w 1832"/>
                    <a:gd name="T21" fmla="*/ 623 h 3947"/>
                    <a:gd name="T22" fmla="*/ 1475 w 1832"/>
                    <a:gd name="T23" fmla="*/ 658 h 3947"/>
                    <a:gd name="T24" fmla="*/ 1386 w 1832"/>
                    <a:gd name="T25" fmla="*/ 516 h 3947"/>
                    <a:gd name="T26" fmla="*/ 1226 w 1832"/>
                    <a:gd name="T27" fmla="*/ 409 h 3947"/>
                    <a:gd name="T28" fmla="*/ 1066 w 1832"/>
                    <a:gd name="T29" fmla="*/ 427 h 3947"/>
                    <a:gd name="T30" fmla="*/ 1013 w 1832"/>
                    <a:gd name="T31" fmla="*/ 445 h 3947"/>
                    <a:gd name="T32" fmla="*/ 977 w 1832"/>
                    <a:gd name="T33" fmla="*/ 569 h 3947"/>
                    <a:gd name="T34" fmla="*/ 800 w 1832"/>
                    <a:gd name="T35" fmla="*/ 623 h 3947"/>
                    <a:gd name="T36" fmla="*/ 782 w 1832"/>
                    <a:gd name="T37" fmla="*/ 676 h 3947"/>
                    <a:gd name="T38" fmla="*/ 675 w 1832"/>
                    <a:gd name="T39" fmla="*/ 676 h 3947"/>
                    <a:gd name="T40" fmla="*/ 462 w 1832"/>
                    <a:gd name="T41" fmla="*/ 640 h 3947"/>
                    <a:gd name="T42" fmla="*/ 355 w 1832"/>
                    <a:gd name="T43" fmla="*/ 694 h 3947"/>
                    <a:gd name="T44" fmla="*/ 373 w 1832"/>
                    <a:gd name="T45" fmla="*/ 765 h 3947"/>
                    <a:gd name="T46" fmla="*/ 409 w 1832"/>
                    <a:gd name="T47" fmla="*/ 889 h 3947"/>
                    <a:gd name="T48" fmla="*/ 462 w 1832"/>
                    <a:gd name="T49" fmla="*/ 925 h 3947"/>
                    <a:gd name="T50" fmla="*/ 569 w 1832"/>
                    <a:gd name="T51" fmla="*/ 996 h 3947"/>
                    <a:gd name="T52" fmla="*/ 604 w 1832"/>
                    <a:gd name="T53" fmla="*/ 1049 h 3947"/>
                    <a:gd name="T54" fmla="*/ 693 w 1832"/>
                    <a:gd name="T55" fmla="*/ 1032 h 3947"/>
                    <a:gd name="T56" fmla="*/ 800 w 1832"/>
                    <a:gd name="T57" fmla="*/ 1014 h 3947"/>
                    <a:gd name="T58" fmla="*/ 782 w 1832"/>
                    <a:gd name="T59" fmla="*/ 1209 h 3947"/>
                    <a:gd name="T60" fmla="*/ 693 w 1832"/>
                    <a:gd name="T61" fmla="*/ 1227 h 3947"/>
                    <a:gd name="T62" fmla="*/ 586 w 1832"/>
                    <a:gd name="T63" fmla="*/ 1298 h 3947"/>
                    <a:gd name="T64" fmla="*/ 497 w 1832"/>
                    <a:gd name="T65" fmla="*/ 1387 h 3947"/>
                    <a:gd name="T66" fmla="*/ 533 w 1832"/>
                    <a:gd name="T67" fmla="*/ 1512 h 3947"/>
                    <a:gd name="T68" fmla="*/ 373 w 1832"/>
                    <a:gd name="T69" fmla="*/ 1618 h 3947"/>
                    <a:gd name="T70" fmla="*/ 266 w 1832"/>
                    <a:gd name="T71" fmla="*/ 1707 h 3947"/>
                    <a:gd name="T72" fmla="*/ 249 w 1832"/>
                    <a:gd name="T73" fmla="*/ 1760 h 3947"/>
                    <a:gd name="T74" fmla="*/ 195 w 1832"/>
                    <a:gd name="T75" fmla="*/ 1778 h 3947"/>
                    <a:gd name="T76" fmla="*/ 142 w 1832"/>
                    <a:gd name="T77" fmla="*/ 1814 h 3947"/>
                    <a:gd name="T78" fmla="*/ 35 w 1832"/>
                    <a:gd name="T79" fmla="*/ 1849 h 3947"/>
                    <a:gd name="T80" fmla="*/ 53 w 1832"/>
                    <a:gd name="T81" fmla="*/ 1956 h 3947"/>
                    <a:gd name="T82" fmla="*/ 89 w 1832"/>
                    <a:gd name="T83" fmla="*/ 2063 h 3947"/>
                    <a:gd name="T84" fmla="*/ 106 w 1832"/>
                    <a:gd name="T85" fmla="*/ 2400 h 3947"/>
                    <a:gd name="T86" fmla="*/ 53 w 1832"/>
                    <a:gd name="T87" fmla="*/ 2436 h 3947"/>
                    <a:gd name="T88" fmla="*/ 53 w 1832"/>
                    <a:gd name="T89" fmla="*/ 2863 h 3947"/>
                    <a:gd name="T90" fmla="*/ 124 w 1832"/>
                    <a:gd name="T91" fmla="*/ 2969 h 3947"/>
                    <a:gd name="T92" fmla="*/ 142 w 1832"/>
                    <a:gd name="T93" fmla="*/ 3023 h 3947"/>
                    <a:gd name="T94" fmla="*/ 266 w 1832"/>
                    <a:gd name="T95" fmla="*/ 3058 h 3947"/>
                    <a:gd name="T96" fmla="*/ 284 w 1832"/>
                    <a:gd name="T97" fmla="*/ 3112 h 3947"/>
                    <a:gd name="T98" fmla="*/ 462 w 1832"/>
                    <a:gd name="T99" fmla="*/ 3183 h 3947"/>
                    <a:gd name="T100" fmla="*/ 497 w 1832"/>
                    <a:gd name="T101" fmla="*/ 3307 h 3947"/>
                    <a:gd name="T102" fmla="*/ 622 w 1832"/>
                    <a:gd name="T103" fmla="*/ 3360 h 3947"/>
                    <a:gd name="T104" fmla="*/ 746 w 1832"/>
                    <a:gd name="T105" fmla="*/ 3432 h 3947"/>
                    <a:gd name="T106" fmla="*/ 764 w 1832"/>
                    <a:gd name="T107" fmla="*/ 3485 h 3947"/>
                    <a:gd name="T108" fmla="*/ 800 w 1832"/>
                    <a:gd name="T109" fmla="*/ 3538 h 3947"/>
                    <a:gd name="T110" fmla="*/ 906 w 1832"/>
                    <a:gd name="T111" fmla="*/ 3574 h 3947"/>
                    <a:gd name="T112" fmla="*/ 871 w 1832"/>
                    <a:gd name="T113" fmla="*/ 3752 h 3947"/>
                    <a:gd name="T114" fmla="*/ 853 w 1832"/>
                    <a:gd name="T115" fmla="*/ 3823 h 3947"/>
                    <a:gd name="T116" fmla="*/ 800 w 1832"/>
                    <a:gd name="T117" fmla="*/ 3947 h 3947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832"/>
                    <a:gd name="T178" fmla="*/ 0 h 3947"/>
                    <a:gd name="T179" fmla="*/ 1832 w 1832"/>
                    <a:gd name="T180" fmla="*/ 3947 h 3947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832" h="3947">
                      <a:moveTo>
                        <a:pt x="1564" y="0"/>
                      </a:moveTo>
                      <a:cubicBezTo>
                        <a:pt x="1552" y="36"/>
                        <a:pt x="1541" y="71"/>
                        <a:pt x="1529" y="107"/>
                      </a:cubicBezTo>
                      <a:cubicBezTo>
                        <a:pt x="1523" y="125"/>
                        <a:pt x="1511" y="160"/>
                        <a:pt x="1511" y="160"/>
                      </a:cubicBezTo>
                      <a:cubicBezTo>
                        <a:pt x="1545" y="460"/>
                        <a:pt x="1468" y="241"/>
                        <a:pt x="1635" y="338"/>
                      </a:cubicBezTo>
                      <a:cubicBezTo>
                        <a:pt x="1651" y="348"/>
                        <a:pt x="1640" y="379"/>
                        <a:pt x="1653" y="392"/>
                      </a:cubicBezTo>
                      <a:cubicBezTo>
                        <a:pt x="1666" y="405"/>
                        <a:pt x="1688" y="403"/>
                        <a:pt x="1706" y="409"/>
                      </a:cubicBezTo>
                      <a:cubicBezTo>
                        <a:pt x="1718" y="427"/>
                        <a:pt x="1724" y="451"/>
                        <a:pt x="1742" y="463"/>
                      </a:cubicBezTo>
                      <a:cubicBezTo>
                        <a:pt x="1762" y="476"/>
                        <a:pt x="1802" y="458"/>
                        <a:pt x="1813" y="480"/>
                      </a:cubicBezTo>
                      <a:cubicBezTo>
                        <a:pt x="1832" y="518"/>
                        <a:pt x="1756" y="634"/>
                        <a:pt x="1742" y="676"/>
                      </a:cubicBezTo>
                      <a:cubicBezTo>
                        <a:pt x="1712" y="670"/>
                        <a:pt x="1681" y="669"/>
                        <a:pt x="1653" y="658"/>
                      </a:cubicBezTo>
                      <a:cubicBezTo>
                        <a:pt x="1633" y="651"/>
                        <a:pt x="1621" y="626"/>
                        <a:pt x="1600" y="623"/>
                      </a:cubicBezTo>
                      <a:cubicBezTo>
                        <a:pt x="1582" y="620"/>
                        <a:pt x="1496" y="651"/>
                        <a:pt x="1475" y="658"/>
                      </a:cubicBezTo>
                      <a:cubicBezTo>
                        <a:pt x="1433" y="531"/>
                        <a:pt x="1471" y="573"/>
                        <a:pt x="1386" y="516"/>
                      </a:cubicBezTo>
                      <a:cubicBezTo>
                        <a:pt x="1338" y="443"/>
                        <a:pt x="1306" y="436"/>
                        <a:pt x="1226" y="409"/>
                      </a:cubicBezTo>
                      <a:cubicBezTo>
                        <a:pt x="1173" y="415"/>
                        <a:pt x="1119" y="418"/>
                        <a:pt x="1066" y="427"/>
                      </a:cubicBezTo>
                      <a:cubicBezTo>
                        <a:pt x="1048" y="430"/>
                        <a:pt x="1026" y="432"/>
                        <a:pt x="1013" y="445"/>
                      </a:cubicBezTo>
                      <a:cubicBezTo>
                        <a:pt x="1003" y="455"/>
                        <a:pt x="978" y="567"/>
                        <a:pt x="977" y="569"/>
                      </a:cubicBezTo>
                      <a:cubicBezTo>
                        <a:pt x="943" y="621"/>
                        <a:pt x="841" y="617"/>
                        <a:pt x="800" y="623"/>
                      </a:cubicBezTo>
                      <a:cubicBezTo>
                        <a:pt x="794" y="641"/>
                        <a:pt x="795" y="663"/>
                        <a:pt x="782" y="676"/>
                      </a:cubicBezTo>
                      <a:cubicBezTo>
                        <a:pt x="746" y="712"/>
                        <a:pt x="711" y="688"/>
                        <a:pt x="675" y="676"/>
                      </a:cubicBezTo>
                      <a:cubicBezTo>
                        <a:pt x="589" y="617"/>
                        <a:pt x="572" y="623"/>
                        <a:pt x="462" y="640"/>
                      </a:cubicBezTo>
                      <a:cubicBezTo>
                        <a:pt x="441" y="647"/>
                        <a:pt x="364" y="668"/>
                        <a:pt x="355" y="694"/>
                      </a:cubicBezTo>
                      <a:cubicBezTo>
                        <a:pt x="347" y="717"/>
                        <a:pt x="366" y="742"/>
                        <a:pt x="373" y="765"/>
                      </a:cubicBezTo>
                      <a:cubicBezTo>
                        <a:pt x="385" y="806"/>
                        <a:pt x="385" y="853"/>
                        <a:pt x="409" y="889"/>
                      </a:cubicBezTo>
                      <a:cubicBezTo>
                        <a:pt x="421" y="907"/>
                        <a:pt x="444" y="913"/>
                        <a:pt x="462" y="925"/>
                      </a:cubicBezTo>
                      <a:cubicBezTo>
                        <a:pt x="500" y="1037"/>
                        <a:pt x="445" y="925"/>
                        <a:pt x="569" y="996"/>
                      </a:cubicBezTo>
                      <a:cubicBezTo>
                        <a:pt x="587" y="1007"/>
                        <a:pt x="592" y="1031"/>
                        <a:pt x="604" y="1049"/>
                      </a:cubicBezTo>
                      <a:cubicBezTo>
                        <a:pt x="634" y="1043"/>
                        <a:pt x="665" y="1043"/>
                        <a:pt x="693" y="1032"/>
                      </a:cubicBezTo>
                      <a:cubicBezTo>
                        <a:pt x="791" y="995"/>
                        <a:pt x="699" y="980"/>
                        <a:pt x="800" y="1014"/>
                      </a:cubicBezTo>
                      <a:cubicBezTo>
                        <a:pt x="794" y="1079"/>
                        <a:pt x="811" y="1151"/>
                        <a:pt x="782" y="1209"/>
                      </a:cubicBezTo>
                      <a:cubicBezTo>
                        <a:pt x="768" y="1236"/>
                        <a:pt x="720" y="1213"/>
                        <a:pt x="693" y="1227"/>
                      </a:cubicBezTo>
                      <a:cubicBezTo>
                        <a:pt x="427" y="1360"/>
                        <a:pt x="815" y="1222"/>
                        <a:pt x="586" y="1298"/>
                      </a:cubicBezTo>
                      <a:cubicBezTo>
                        <a:pt x="557" y="1318"/>
                        <a:pt x="503" y="1345"/>
                        <a:pt x="497" y="1387"/>
                      </a:cubicBezTo>
                      <a:cubicBezTo>
                        <a:pt x="495" y="1402"/>
                        <a:pt x="527" y="1493"/>
                        <a:pt x="533" y="1512"/>
                      </a:cubicBezTo>
                      <a:cubicBezTo>
                        <a:pt x="502" y="1664"/>
                        <a:pt x="550" y="1569"/>
                        <a:pt x="373" y="1618"/>
                      </a:cubicBezTo>
                      <a:cubicBezTo>
                        <a:pt x="341" y="1627"/>
                        <a:pt x="285" y="1688"/>
                        <a:pt x="266" y="1707"/>
                      </a:cubicBezTo>
                      <a:cubicBezTo>
                        <a:pt x="260" y="1725"/>
                        <a:pt x="262" y="1747"/>
                        <a:pt x="249" y="1760"/>
                      </a:cubicBezTo>
                      <a:cubicBezTo>
                        <a:pt x="236" y="1773"/>
                        <a:pt x="212" y="1769"/>
                        <a:pt x="195" y="1778"/>
                      </a:cubicBezTo>
                      <a:cubicBezTo>
                        <a:pt x="176" y="1788"/>
                        <a:pt x="162" y="1805"/>
                        <a:pt x="142" y="1814"/>
                      </a:cubicBezTo>
                      <a:cubicBezTo>
                        <a:pt x="108" y="1829"/>
                        <a:pt x="35" y="1849"/>
                        <a:pt x="35" y="1849"/>
                      </a:cubicBezTo>
                      <a:cubicBezTo>
                        <a:pt x="4" y="1941"/>
                        <a:pt x="13" y="1867"/>
                        <a:pt x="53" y="1956"/>
                      </a:cubicBezTo>
                      <a:cubicBezTo>
                        <a:pt x="68" y="1990"/>
                        <a:pt x="89" y="2063"/>
                        <a:pt x="89" y="2063"/>
                      </a:cubicBezTo>
                      <a:cubicBezTo>
                        <a:pt x="109" y="2185"/>
                        <a:pt x="149" y="2270"/>
                        <a:pt x="106" y="2400"/>
                      </a:cubicBezTo>
                      <a:cubicBezTo>
                        <a:pt x="99" y="2420"/>
                        <a:pt x="71" y="2424"/>
                        <a:pt x="53" y="2436"/>
                      </a:cubicBezTo>
                      <a:cubicBezTo>
                        <a:pt x="0" y="2593"/>
                        <a:pt x="8" y="2685"/>
                        <a:pt x="53" y="2863"/>
                      </a:cubicBezTo>
                      <a:cubicBezTo>
                        <a:pt x="80" y="2972"/>
                        <a:pt x="39" y="2942"/>
                        <a:pt x="124" y="2969"/>
                      </a:cubicBezTo>
                      <a:cubicBezTo>
                        <a:pt x="130" y="2987"/>
                        <a:pt x="129" y="3010"/>
                        <a:pt x="142" y="3023"/>
                      </a:cubicBezTo>
                      <a:cubicBezTo>
                        <a:pt x="149" y="3030"/>
                        <a:pt x="257" y="3056"/>
                        <a:pt x="266" y="3058"/>
                      </a:cubicBezTo>
                      <a:cubicBezTo>
                        <a:pt x="272" y="3076"/>
                        <a:pt x="272" y="3097"/>
                        <a:pt x="284" y="3112"/>
                      </a:cubicBezTo>
                      <a:cubicBezTo>
                        <a:pt x="321" y="3159"/>
                        <a:pt x="410" y="3170"/>
                        <a:pt x="462" y="3183"/>
                      </a:cubicBezTo>
                      <a:cubicBezTo>
                        <a:pt x="476" y="3224"/>
                        <a:pt x="473" y="3271"/>
                        <a:pt x="497" y="3307"/>
                      </a:cubicBezTo>
                      <a:cubicBezTo>
                        <a:pt x="522" y="3345"/>
                        <a:pt x="585" y="3351"/>
                        <a:pt x="622" y="3360"/>
                      </a:cubicBezTo>
                      <a:cubicBezTo>
                        <a:pt x="714" y="3503"/>
                        <a:pt x="578" y="3321"/>
                        <a:pt x="746" y="3432"/>
                      </a:cubicBezTo>
                      <a:cubicBezTo>
                        <a:pt x="762" y="3442"/>
                        <a:pt x="756" y="3468"/>
                        <a:pt x="764" y="3485"/>
                      </a:cubicBezTo>
                      <a:cubicBezTo>
                        <a:pt x="774" y="3504"/>
                        <a:pt x="782" y="3527"/>
                        <a:pt x="800" y="3538"/>
                      </a:cubicBezTo>
                      <a:cubicBezTo>
                        <a:pt x="832" y="3558"/>
                        <a:pt x="906" y="3574"/>
                        <a:pt x="906" y="3574"/>
                      </a:cubicBezTo>
                      <a:cubicBezTo>
                        <a:pt x="934" y="3658"/>
                        <a:pt x="917" y="3680"/>
                        <a:pt x="871" y="3752"/>
                      </a:cubicBezTo>
                      <a:cubicBezTo>
                        <a:pt x="865" y="3776"/>
                        <a:pt x="863" y="3801"/>
                        <a:pt x="853" y="3823"/>
                      </a:cubicBezTo>
                      <a:cubicBezTo>
                        <a:pt x="832" y="3871"/>
                        <a:pt x="800" y="3890"/>
                        <a:pt x="800" y="3947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26642" name="Freeform 8">
                  <a:extLst>
                    <a:ext uri="{FF2B5EF4-FFF2-40B4-BE49-F238E27FC236}">
                      <a16:creationId xmlns:a16="http://schemas.microsoft.com/office/drawing/2014/main" id="{C664AC0F-DD2C-4E1B-B6B6-896520D1FA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93" y="5585"/>
                  <a:ext cx="1968" cy="2671"/>
                </a:xfrm>
                <a:custGeom>
                  <a:avLst/>
                  <a:gdLst>
                    <a:gd name="T0" fmla="*/ 5 w 1968"/>
                    <a:gd name="T1" fmla="*/ 0 h 2671"/>
                    <a:gd name="T2" fmla="*/ 40 w 1968"/>
                    <a:gd name="T3" fmla="*/ 320 h 2671"/>
                    <a:gd name="T4" fmla="*/ 76 w 1968"/>
                    <a:gd name="T5" fmla="*/ 374 h 2671"/>
                    <a:gd name="T6" fmla="*/ 111 w 1968"/>
                    <a:gd name="T7" fmla="*/ 480 h 2671"/>
                    <a:gd name="T8" fmla="*/ 183 w 1968"/>
                    <a:gd name="T9" fmla="*/ 711 h 2671"/>
                    <a:gd name="T10" fmla="*/ 129 w 1968"/>
                    <a:gd name="T11" fmla="*/ 729 h 2671"/>
                    <a:gd name="T12" fmla="*/ 94 w 1968"/>
                    <a:gd name="T13" fmla="*/ 836 h 2671"/>
                    <a:gd name="T14" fmla="*/ 129 w 1968"/>
                    <a:gd name="T15" fmla="*/ 1049 h 2671"/>
                    <a:gd name="T16" fmla="*/ 183 w 1968"/>
                    <a:gd name="T17" fmla="*/ 1085 h 2671"/>
                    <a:gd name="T18" fmla="*/ 200 w 1968"/>
                    <a:gd name="T19" fmla="*/ 1280 h 2671"/>
                    <a:gd name="T20" fmla="*/ 254 w 1968"/>
                    <a:gd name="T21" fmla="*/ 1387 h 2671"/>
                    <a:gd name="T22" fmla="*/ 271 w 1968"/>
                    <a:gd name="T23" fmla="*/ 1476 h 2671"/>
                    <a:gd name="T24" fmla="*/ 343 w 1968"/>
                    <a:gd name="T25" fmla="*/ 1494 h 2671"/>
                    <a:gd name="T26" fmla="*/ 414 w 1968"/>
                    <a:gd name="T27" fmla="*/ 1565 h 2671"/>
                    <a:gd name="T28" fmla="*/ 485 w 1968"/>
                    <a:gd name="T29" fmla="*/ 1671 h 2671"/>
                    <a:gd name="T30" fmla="*/ 840 w 1968"/>
                    <a:gd name="T31" fmla="*/ 1778 h 2671"/>
                    <a:gd name="T32" fmla="*/ 947 w 1968"/>
                    <a:gd name="T33" fmla="*/ 1831 h 2671"/>
                    <a:gd name="T34" fmla="*/ 1054 w 1968"/>
                    <a:gd name="T35" fmla="*/ 1867 h 2671"/>
                    <a:gd name="T36" fmla="*/ 1285 w 1968"/>
                    <a:gd name="T37" fmla="*/ 1938 h 2671"/>
                    <a:gd name="T38" fmla="*/ 1338 w 1968"/>
                    <a:gd name="T39" fmla="*/ 1974 h 2671"/>
                    <a:gd name="T40" fmla="*/ 1391 w 1968"/>
                    <a:gd name="T41" fmla="*/ 1991 h 2671"/>
                    <a:gd name="T42" fmla="*/ 1551 w 1968"/>
                    <a:gd name="T43" fmla="*/ 2009 h 2671"/>
                    <a:gd name="T44" fmla="*/ 1729 w 1968"/>
                    <a:gd name="T45" fmla="*/ 2045 h 2671"/>
                    <a:gd name="T46" fmla="*/ 1783 w 1968"/>
                    <a:gd name="T47" fmla="*/ 2098 h 2671"/>
                    <a:gd name="T48" fmla="*/ 1765 w 1968"/>
                    <a:gd name="T49" fmla="*/ 2525 h 2671"/>
                    <a:gd name="T50" fmla="*/ 1783 w 1968"/>
                    <a:gd name="T51" fmla="*/ 2578 h 2671"/>
                    <a:gd name="T52" fmla="*/ 1889 w 1968"/>
                    <a:gd name="T53" fmla="*/ 2614 h 2671"/>
                    <a:gd name="T54" fmla="*/ 1925 w 1968"/>
                    <a:gd name="T55" fmla="*/ 2667 h 2671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968"/>
                    <a:gd name="T85" fmla="*/ 0 h 2671"/>
                    <a:gd name="T86" fmla="*/ 1968 w 1968"/>
                    <a:gd name="T87" fmla="*/ 2671 h 2671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968" h="2671">
                      <a:moveTo>
                        <a:pt x="5" y="0"/>
                      </a:moveTo>
                      <a:cubicBezTo>
                        <a:pt x="6" y="15"/>
                        <a:pt x="0" y="238"/>
                        <a:pt x="40" y="320"/>
                      </a:cubicBezTo>
                      <a:cubicBezTo>
                        <a:pt x="50" y="339"/>
                        <a:pt x="67" y="354"/>
                        <a:pt x="76" y="374"/>
                      </a:cubicBezTo>
                      <a:cubicBezTo>
                        <a:pt x="91" y="408"/>
                        <a:pt x="111" y="480"/>
                        <a:pt x="111" y="480"/>
                      </a:cubicBezTo>
                      <a:cubicBezTo>
                        <a:pt x="126" y="584"/>
                        <a:pt x="127" y="629"/>
                        <a:pt x="183" y="711"/>
                      </a:cubicBezTo>
                      <a:cubicBezTo>
                        <a:pt x="165" y="717"/>
                        <a:pt x="140" y="714"/>
                        <a:pt x="129" y="729"/>
                      </a:cubicBezTo>
                      <a:cubicBezTo>
                        <a:pt x="107" y="760"/>
                        <a:pt x="94" y="836"/>
                        <a:pt x="94" y="836"/>
                      </a:cubicBezTo>
                      <a:cubicBezTo>
                        <a:pt x="107" y="907"/>
                        <a:pt x="99" y="983"/>
                        <a:pt x="129" y="1049"/>
                      </a:cubicBezTo>
                      <a:cubicBezTo>
                        <a:pt x="138" y="1069"/>
                        <a:pt x="165" y="1073"/>
                        <a:pt x="183" y="1085"/>
                      </a:cubicBezTo>
                      <a:cubicBezTo>
                        <a:pt x="189" y="1150"/>
                        <a:pt x="186" y="1216"/>
                        <a:pt x="200" y="1280"/>
                      </a:cubicBezTo>
                      <a:cubicBezTo>
                        <a:pt x="208" y="1319"/>
                        <a:pt x="244" y="1348"/>
                        <a:pt x="254" y="1387"/>
                      </a:cubicBezTo>
                      <a:cubicBezTo>
                        <a:pt x="261" y="1416"/>
                        <a:pt x="252" y="1453"/>
                        <a:pt x="271" y="1476"/>
                      </a:cubicBezTo>
                      <a:cubicBezTo>
                        <a:pt x="287" y="1495"/>
                        <a:pt x="319" y="1488"/>
                        <a:pt x="343" y="1494"/>
                      </a:cubicBezTo>
                      <a:cubicBezTo>
                        <a:pt x="388" y="1634"/>
                        <a:pt x="320" y="1471"/>
                        <a:pt x="414" y="1565"/>
                      </a:cubicBezTo>
                      <a:cubicBezTo>
                        <a:pt x="509" y="1660"/>
                        <a:pt x="322" y="1580"/>
                        <a:pt x="485" y="1671"/>
                      </a:cubicBezTo>
                      <a:cubicBezTo>
                        <a:pt x="575" y="1721"/>
                        <a:pt x="736" y="1752"/>
                        <a:pt x="840" y="1778"/>
                      </a:cubicBezTo>
                      <a:cubicBezTo>
                        <a:pt x="952" y="1806"/>
                        <a:pt x="836" y="1782"/>
                        <a:pt x="947" y="1831"/>
                      </a:cubicBezTo>
                      <a:cubicBezTo>
                        <a:pt x="981" y="1846"/>
                        <a:pt x="1054" y="1867"/>
                        <a:pt x="1054" y="1867"/>
                      </a:cubicBezTo>
                      <a:cubicBezTo>
                        <a:pt x="1095" y="1996"/>
                        <a:pt x="1043" y="1889"/>
                        <a:pt x="1285" y="1938"/>
                      </a:cubicBezTo>
                      <a:cubicBezTo>
                        <a:pt x="1306" y="1942"/>
                        <a:pt x="1319" y="1964"/>
                        <a:pt x="1338" y="1974"/>
                      </a:cubicBezTo>
                      <a:cubicBezTo>
                        <a:pt x="1355" y="1982"/>
                        <a:pt x="1373" y="1988"/>
                        <a:pt x="1391" y="1991"/>
                      </a:cubicBezTo>
                      <a:cubicBezTo>
                        <a:pt x="1444" y="2000"/>
                        <a:pt x="1498" y="2001"/>
                        <a:pt x="1551" y="2009"/>
                      </a:cubicBezTo>
                      <a:cubicBezTo>
                        <a:pt x="1611" y="2019"/>
                        <a:pt x="1729" y="2045"/>
                        <a:pt x="1729" y="2045"/>
                      </a:cubicBezTo>
                      <a:cubicBezTo>
                        <a:pt x="1747" y="2063"/>
                        <a:pt x="1774" y="2075"/>
                        <a:pt x="1783" y="2098"/>
                      </a:cubicBezTo>
                      <a:cubicBezTo>
                        <a:pt x="1834" y="2224"/>
                        <a:pt x="1806" y="2403"/>
                        <a:pt x="1765" y="2525"/>
                      </a:cubicBezTo>
                      <a:cubicBezTo>
                        <a:pt x="1771" y="2543"/>
                        <a:pt x="1768" y="2567"/>
                        <a:pt x="1783" y="2578"/>
                      </a:cubicBezTo>
                      <a:cubicBezTo>
                        <a:pt x="1813" y="2600"/>
                        <a:pt x="1889" y="2614"/>
                        <a:pt x="1889" y="2614"/>
                      </a:cubicBezTo>
                      <a:cubicBezTo>
                        <a:pt x="1947" y="2671"/>
                        <a:pt x="1968" y="2667"/>
                        <a:pt x="1925" y="2667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26643" name="Freeform 9">
                  <a:extLst>
                    <a:ext uri="{FF2B5EF4-FFF2-40B4-BE49-F238E27FC236}">
                      <a16:creationId xmlns:a16="http://schemas.microsoft.com/office/drawing/2014/main" id="{96FDD519-8CCF-4C56-A076-024F82E2DE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9" y="2791"/>
                  <a:ext cx="928" cy="2951"/>
                </a:xfrm>
                <a:custGeom>
                  <a:avLst/>
                  <a:gdLst>
                    <a:gd name="T0" fmla="*/ 839 w 928"/>
                    <a:gd name="T1" fmla="*/ 0 h 2951"/>
                    <a:gd name="T2" fmla="*/ 857 w 928"/>
                    <a:gd name="T3" fmla="*/ 178 h 2951"/>
                    <a:gd name="T4" fmla="*/ 803 w 928"/>
                    <a:gd name="T5" fmla="*/ 231 h 2951"/>
                    <a:gd name="T6" fmla="*/ 857 w 928"/>
                    <a:gd name="T7" fmla="*/ 391 h 2951"/>
                    <a:gd name="T8" fmla="*/ 768 w 928"/>
                    <a:gd name="T9" fmla="*/ 480 h 2951"/>
                    <a:gd name="T10" fmla="*/ 697 w 928"/>
                    <a:gd name="T11" fmla="*/ 569 h 2951"/>
                    <a:gd name="T12" fmla="*/ 679 w 928"/>
                    <a:gd name="T13" fmla="*/ 622 h 2951"/>
                    <a:gd name="T14" fmla="*/ 643 w 928"/>
                    <a:gd name="T15" fmla="*/ 676 h 2951"/>
                    <a:gd name="T16" fmla="*/ 697 w 928"/>
                    <a:gd name="T17" fmla="*/ 693 h 2951"/>
                    <a:gd name="T18" fmla="*/ 821 w 928"/>
                    <a:gd name="T19" fmla="*/ 711 h 2951"/>
                    <a:gd name="T20" fmla="*/ 839 w 928"/>
                    <a:gd name="T21" fmla="*/ 765 h 2951"/>
                    <a:gd name="T22" fmla="*/ 785 w 928"/>
                    <a:gd name="T23" fmla="*/ 782 h 2951"/>
                    <a:gd name="T24" fmla="*/ 803 w 928"/>
                    <a:gd name="T25" fmla="*/ 907 h 2951"/>
                    <a:gd name="T26" fmla="*/ 928 w 928"/>
                    <a:gd name="T27" fmla="*/ 925 h 2951"/>
                    <a:gd name="T28" fmla="*/ 910 w 928"/>
                    <a:gd name="T29" fmla="*/ 996 h 2951"/>
                    <a:gd name="T30" fmla="*/ 857 w 928"/>
                    <a:gd name="T31" fmla="*/ 1013 h 2951"/>
                    <a:gd name="T32" fmla="*/ 803 w 928"/>
                    <a:gd name="T33" fmla="*/ 1049 h 2951"/>
                    <a:gd name="T34" fmla="*/ 661 w 928"/>
                    <a:gd name="T35" fmla="*/ 1209 h 2951"/>
                    <a:gd name="T36" fmla="*/ 608 w 928"/>
                    <a:gd name="T37" fmla="*/ 1387 h 2951"/>
                    <a:gd name="T38" fmla="*/ 590 w 928"/>
                    <a:gd name="T39" fmla="*/ 1458 h 2951"/>
                    <a:gd name="T40" fmla="*/ 537 w 928"/>
                    <a:gd name="T41" fmla="*/ 1493 h 2951"/>
                    <a:gd name="T42" fmla="*/ 430 w 928"/>
                    <a:gd name="T43" fmla="*/ 1476 h 2951"/>
                    <a:gd name="T44" fmla="*/ 323 w 928"/>
                    <a:gd name="T45" fmla="*/ 1440 h 2951"/>
                    <a:gd name="T46" fmla="*/ 252 w 928"/>
                    <a:gd name="T47" fmla="*/ 1458 h 2951"/>
                    <a:gd name="T48" fmla="*/ 199 w 928"/>
                    <a:gd name="T49" fmla="*/ 1636 h 2951"/>
                    <a:gd name="T50" fmla="*/ 163 w 928"/>
                    <a:gd name="T51" fmla="*/ 1689 h 2951"/>
                    <a:gd name="T52" fmla="*/ 145 w 928"/>
                    <a:gd name="T53" fmla="*/ 1742 h 2951"/>
                    <a:gd name="T54" fmla="*/ 163 w 928"/>
                    <a:gd name="T55" fmla="*/ 1796 h 2951"/>
                    <a:gd name="T56" fmla="*/ 145 w 928"/>
                    <a:gd name="T57" fmla="*/ 1902 h 2951"/>
                    <a:gd name="T58" fmla="*/ 128 w 928"/>
                    <a:gd name="T59" fmla="*/ 2027 h 2951"/>
                    <a:gd name="T60" fmla="*/ 74 w 928"/>
                    <a:gd name="T61" fmla="*/ 2045 h 2951"/>
                    <a:gd name="T62" fmla="*/ 39 w 928"/>
                    <a:gd name="T63" fmla="*/ 2205 h 2951"/>
                    <a:gd name="T64" fmla="*/ 3 w 928"/>
                    <a:gd name="T65" fmla="*/ 2258 h 2951"/>
                    <a:gd name="T66" fmla="*/ 21 w 928"/>
                    <a:gd name="T67" fmla="*/ 2507 h 2951"/>
                    <a:gd name="T68" fmla="*/ 74 w 928"/>
                    <a:gd name="T69" fmla="*/ 2525 h 2951"/>
                    <a:gd name="T70" fmla="*/ 199 w 928"/>
                    <a:gd name="T71" fmla="*/ 2560 h 2951"/>
                    <a:gd name="T72" fmla="*/ 305 w 928"/>
                    <a:gd name="T73" fmla="*/ 2720 h 2951"/>
                    <a:gd name="T74" fmla="*/ 341 w 928"/>
                    <a:gd name="T75" fmla="*/ 2951 h 295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928"/>
                    <a:gd name="T115" fmla="*/ 0 h 2951"/>
                    <a:gd name="T116" fmla="*/ 928 w 928"/>
                    <a:gd name="T117" fmla="*/ 2951 h 295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928" h="2951">
                      <a:moveTo>
                        <a:pt x="839" y="0"/>
                      </a:moveTo>
                      <a:cubicBezTo>
                        <a:pt x="845" y="59"/>
                        <a:pt x="866" y="119"/>
                        <a:pt x="857" y="178"/>
                      </a:cubicBezTo>
                      <a:cubicBezTo>
                        <a:pt x="853" y="203"/>
                        <a:pt x="809" y="206"/>
                        <a:pt x="803" y="231"/>
                      </a:cubicBezTo>
                      <a:cubicBezTo>
                        <a:pt x="787" y="303"/>
                        <a:pt x="823" y="341"/>
                        <a:pt x="857" y="391"/>
                      </a:cubicBezTo>
                      <a:cubicBezTo>
                        <a:pt x="809" y="423"/>
                        <a:pt x="792" y="424"/>
                        <a:pt x="768" y="480"/>
                      </a:cubicBezTo>
                      <a:cubicBezTo>
                        <a:pt x="727" y="575"/>
                        <a:pt x="787" y="538"/>
                        <a:pt x="697" y="569"/>
                      </a:cubicBezTo>
                      <a:cubicBezTo>
                        <a:pt x="691" y="587"/>
                        <a:pt x="687" y="605"/>
                        <a:pt x="679" y="622"/>
                      </a:cubicBezTo>
                      <a:cubicBezTo>
                        <a:pt x="669" y="641"/>
                        <a:pt x="638" y="655"/>
                        <a:pt x="643" y="676"/>
                      </a:cubicBezTo>
                      <a:cubicBezTo>
                        <a:pt x="648" y="694"/>
                        <a:pt x="678" y="689"/>
                        <a:pt x="697" y="693"/>
                      </a:cubicBezTo>
                      <a:cubicBezTo>
                        <a:pt x="738" y="701"/>
                        <a:pt x="780" y="705"/>
                        <a:pt x="821" y="711"/>
                      </a:cubicBezTo>
                      <a:cubicBezTo>
                        <a:pt x="827" y="729"/>
                        <a:pt x="848" y="748"/>
                        <a:pt x="839" y="765"/>
                      </a:cubicBezTo>
                      <a:cubicBezTo>
                        <a:pt x="830" y="782"/>
                        <a:pt x="790" y="764"/>
                        <a:pt x="785" y="782"/>
                      </a:cubicBezTo>
                      <a:cubicBezTo>
                        <a:pt x="775" y="823"/>
                        <a:pt x="773" y="877"/>
                        <a:pt x="803" y="907"/>
                      </a:cubicBezTo>
                      <a:cubicBezTo>
                        <a:pt x="833" y="937"/>
                        <a:pt x="886" y="919"/>
                        <a:pt x="928" y="925"/>
                      </a:cubicBezTo>
                      <a:cubicBezTo>
                        <a:pt x="922" y="949"/>
                        <a:pt x="925" y="977"/>
                        <a:pt x="910" y="996"/>
                      </a:cubicBezTo>
                      <a:cubicBezTo>
                        <a:pt x="898" y="1010"/>
                        <a:pt x="874" y="1005"/>
                        <a:pt x="857" y="1013"/>
                      </a:cubicBezTo>
                      <a:cubicBezTo>
                        <a:pt x="838" y="1023"/>
                        <a:pt x="819" y="1035"/>
                        <a:pt x="803" y="1049"/>
                      </a:cubicBezTo>
                      <a:cubicBezTo>
                        <a:pt x="706" y="1136"/>
                        <a:pt x="715" y="1130"/>
                        <a:pt x="661" y="1209"/>
                      </a:cubicBezTo>
                      <a:cubicBezTo>
                        <a:pt x="646" y="1269"/>
                        <a:pt x="623" y="1327"/>
                        <a:pt x="608" y="1387"/>
                      </a:cubicBezTo>
                      <a:cubicBezTo>
                        <a:pt x="602" y="1411"/>
                        <a:pt x="604" y="1438"/>
                        <a:pt x="590" y="1458"/>
                      </a:cubicBezTo>
                      <a:cubicBezTo>
                        <a:pt x="578" y="1476"/>
                        <a:pt x="555" y="1481"/>
                        <a:pt x="537" y="1493"/>
                      </a:cubicBezTo>
                      <a:cubicBezTo>
                        <a:pt x="501" y="1487"/>
                        <a:pt x="465" y="1485"/>
                        <a:pt x="430" y="1476"/>
                      </a:cubicBezTo>
                      <a:cubicBezTo>
                        <a:pt x="393" y="1467"/>
                        <a:pt x="323" y="1440"/>
                        <a:pt x="323" y="1440"/>
                      </a:cubicBezTo>
                      <a:cubicBezTo>
                        <a:pt x="299" y="1446"/>
                        <a:pt x="272" y="1444"/>
                        <a:pt x="252" y="1458"/>
                      </a:cubicBezTo>
                      <a:cubicBezTo>
                        <a:pt x="198" y="1494"/>
                        <a:pt x="212" y="1593"/>
                        <a:pt x="199" y="1636"/>
                      </a:cubicBezTo>
                      <a:cubicBezTo>
                        <a:pt x="193" y="1656"/>
                        <a:pt x="173" y="1670"/>
                        <a:pt x="163" y="1689"/>
                      </a:cubicBezTo>
                      <a:cubicBezTo>
                        <a:pt x="155" y="1706"/>
                        <a:pt x="151" y="1724"/>
                        <a:pt x="145" y="1742"/>
                      </a:cubicBezTo>
                      <a:cubicBezTo>
                        <a:pt x="151" y="1760"/>
                        <a:pt x="166" y="1777"/>
                        <a:pt x="163" y="1796"/>
                      </a:cubicBezTo>
                      <a:cubicBezTo>
                        <a:pt x="141" y="1936"/>
                        <a:pt x="101" y="1766"/>
                        <a:pt x="145" y="1902"/>
                      </a:cubicBezTo>
                      <a:cubicBezTo>
                        <a:pt x="139" y="1944"/>
                        <a:pt x="147" y="1989"/>
                        <a:pt x="128" y="2027"/>
                      </a:cubicBezTo>
                      <a:cubicBezTo>
                        <a:pt x="120" y="2044"/>
                        <a:pt x="87" y="2032"/>
                        <a:pt x="74" y="2045"/>
                      </a:cubicBezTo>
                      <a:cubicBezTo>
                        <a:pt x="35" y="2084"/>
                        <a:pt x="56" y="2153"/>
                        <a:pt x="39" y="2205"/>
                      </a:cubicBezTo>
                      <a:cubicBezTo>
                        <a:pt x="32" y="2225"/>
                        <a:pt x="15" y="2240"/>
                        <a:pt x="3" y="2258"/>
                      </a:cubicBezTo>
                      <a:cubicBezTo>
                        <a:pt x="9" y="2341"/>
                        <a:pt x="0" y="2427"/>
                        <a:pt x="21" y="2507"/>
                      </a:cubicBezTo>
                      <a:cubicBezTo>
                        <a:pt x="26" y="2525"/>
                        <a:pt x="56" y="2520"/>
                        <a:pt x="74" y="2525"/>
                      </a:cubicBezTo>
                      <a:cubicBezTo>
                        <a:pt x="238" y="2571"/>
                        <a:pt x="63" y="2515"/>
                        <a:pt x="199" y="2560"/>
                      </a:cubicBezTo>
                      <a:cubicBezTo>
                        <a:pt x="219" y="2657"/>
                        <a:pt x="209" y="2687"/>
                        <a:pt x="305" y="2720"/>
                      </a:cubicBezTo>
                      <a:cubicBezTo>
                        <a:pt x="319" y="2802"/>
                        <a:pt x="341" y="2869"/>
                        <a:pt x="341" y="2951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</p:grpSp>
        </p:grpSp>
        <p:sp>
          <p:nvSpPr>
            <p:cNvPr id="26629" name="Rectangle 10">
              <a:extLst>
                <a:ext uri="{FF2B5EF4-FFF2-40B4-BE49-F238E27FC236}">
                  <a16:creationId xmlns:a16="http://schemas.microsoft.com/office/drawing/2014/main" id="{7CC72D39-9DB9-44C8-9333-5AE80E5C1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4" y="6542"/>
              <a:ext cx="198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28860 Г. Малина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6630" name="Rectangle 11">
              <a:extLst>
                <a:ext uri="{FF2B5EF4-FFF2-40B4-BE49-F238E27FC236}">
                  <a16:creationId xmlns:a16="http://schemas.microsoft.com/office/drawing/2014/main" id="{7FC7FA25-E573-4DE1-954A-365002DA4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4" y="3242"/>
              <a:ext cx="1838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28880 Белене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6631" name="Rectangle 12">
              <a:extLst>
                <a:ext uri="{FF2B5EF4-FFF2-40B4-BE49-F238E27FC236}">
                  <a16:creationId xmlns:a16="http://schemas.microsoft.com/office/drawing/2014/main" id="{677FC020-0664-4340-BF6D-BA7A3F9A8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1" y="7562"/>
              <a:ext cx="2003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44220 Пловдив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6632" name="Rectangle 13">
              <a:extLst>
                <a:ext uri="{FF2B5EF4-FFF2-40B4-BE49-F238E27FC236}">
                  <a16:creationId xmlns:a16="http://schemas.microsoft.com/office/drawing/2014/main" id="{5327928F-F373-4B80-9499-29BA2543E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2" y="7022"/>
              <a:ext cx="200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24150 Ст. Загора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6633" name="Rectangle 14">
              <a:extLst>
                <a:ext uri="{FF2B5EF4-FFF2-40B4-BE49-F238E27FC236}">
                  <a16:creationId xmlns:a16="http://schemas.microsoft.com/office/drawing/2014/main" id="{855961FF-0AC0-47A2-9AC4-2D8EECC11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8" y="7258"/>
              <a:ext cx="2036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2800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0 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Г.Игнатиево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6634" name="Rectangle 15">
              <a:extLst>
                <a:ext uri="{FF2B5EF4-FFF2-40B4-BE49-F238E27FC236}">
                  <a16:creationId xmlns:a16="http://schemas.microsoft.com/office/drawing/2014/main" id="{580D01DE-1472-4E9F-B474-A0B118D8E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2" y="6842"/>
              <a:ext cx="164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2603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0 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Безмер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6635" name="Rectangle 16">
              <a:extLst>
                <a:ext uri="{FF2B5EF4-FFF2-40B4-BE49-F238E27FC236}">
                  <a16:creationId xmlns:a16="http://schemas.microsoft.com/office/drawing/2014/main" id="{67A0E5B1-7362-4625-8917-F3BB0CD80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72" y="4142"/>
              <a:ext cx="152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3801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0 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Варна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6636" name="Rectangle 17">
              <a:extLst>
                <a:ext uri="{FF2B5EF4-FFF2-40B4-BE49-F238E27FC236}">
                  <a16:creationId xmlns:a16="http://schemas.microsoft.com/office/drawing/2014/main" id="{E7791B4F-6870-4BE0-A077-2D8497A90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4" y="6662"/>
              <a:ext cx="152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3289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0 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Бургас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6637" name="Rectangle 18">
              <a:extLst>
                <a:ext uri="{FF2B5EF4-FFF2-40B4-BE49-F238E27FC236}">
                  <a16:creationId xmlns:a16="http://schemas.microsoft.com/office/drawing/2014/main" id="{E22144FF-0B40-4486-B74E-67446E125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" y="4142"/>
              <a:ext cx="216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5209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0 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Д.Митрополия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</p:grp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5">
            <a:extLst>
              <a:ext uri="{FF2B5EF4-FFF2-40B4-BE49-F238E27FC236}">
                <a16:creationId xmlns:a16="http://schemas.microsoft.com/office/drawing/2014/main" id="{AE901EB4-50DD-4821-B3F9-D83368C1F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ФОРМИРОВАНИЯ В БА ЗА ДЕЙСТВИЯ ПРИ ГАСЕНЕ НА ПОЖАРИ:</a:t>
            </a:r>
            <a:endParaRPr lang="be-BY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651" name="Picture 8">
            <a:extLst>
              <a:ext uri="{FF2B5EF4-FFF2-40B4-BE49-F238E27FC236}">
                <a16:creationId xmlns:a16="http://schemas.microsoft.com/office/drawing/2014/main" id="{0CB293A6-6BA2-436A-B59C-C3A5F9381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805363"/>
            <a:ext cx="1944688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9" descr="111111pojar">
            <a:extLst>
              <a:ext uri="{FF2B5EF4-FFF2-40B4-BE49-F238E27FC236}">
                <a16:creationId xmlns:a16="http://schemas.microsoft.com/office/drawing/2014/main" id="{25AF37B5-126B-4B92-BDDC-7EA90A6C0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797425"/>
            <a:ext cx="201612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6">
            <a:extLst>
              <a:ext uri="{FF2B5EF4-FFF2-40B4-BE49-F238E27FC236}">
                <a16:creationId xmlns:a16="http://schemas.microsoft.com/office/drawing/2014/main" id="{35069EB0-ED45-4E9F-B829-59D47F076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295400"/>
            <a:ext cx="8510588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0" rIns="0" bIns="0">
            <a:spAutoFit/>
          </a:bodyPr>
          <a:lstStyle>
            <a:lvl1pPr indent="469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1000"/>
              </a:spcBef>
              <a:buFontTx/>
              <a:buNone/>
            </a:pPr>
            <a:r>
              <a:rPr lang="bg-BG" altLang="en-US" sz="2400" b="1">
                <a:latin typeface="Times New Roman" panose="02020603050405020304" pitchFamily="18" charset="0"/>
              </a:rPr>
              <a:t>Същите могат да бъдат в състав около 50 души снабдени с автомобили с повишена проходимост, противопожарен автомобил, специален автомобил АРС-14, цистерна с вода, линейка, инженерна машина БАТ-М, моторни триони, защитно облекло, противогази (изолиращи и общовойскови), хопкалитови патрони, кофпомпи и возим шанцов инструмент.</a:t>
            </a:r>
          </a:p>
          <a:p>
            <a:pPr algn="just">
              <a:spcBef>
                <a:spcPts val="1000"/>
              </a:spcBef>
              <a:buFontTx/>
              <a:buNone/>
            </a:pPr>
            <a:r>
              <a:rPr lang="bg-BG" altLang="en-US" sz="2400" b="1">
                <a:latin typeface="Times New Roman" panose="02020603050405020304" pitchFamily="18" charset="0"/>
              </a:rPr>
              <a:t>Този тип формирования е желателно да се поддържа от вертолети Ми-17, снабдени с контейнери за вода.</a:t>
            </a:r>
          </a:p>
        </p:txBody>
      </p:sp>
      <p:pic>
        <p:nvPicPr>
          <p:cNvPr id="27654" name="Picture 13" descr="docpic[2]">
            <a:extLst>
              <a:ext uri="{FF2B5EF4-FFF2-40B4-BE49-F238E27FC236}">
                <a16:creationId xmlns:a16="http://schemas.microsoft.com/office/drawing/2014/main" id="{DF85FF81-C663-4B77-87B3-FE3FE4844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97425"/>
            <a:ext cx="2484437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>
            <a:extLst>
              <a:ext uri="{FF2B5EF4-FFF2-40B4-BE49-F238E27FC236}">
                <a16:creationId xmlns:a16="http://schemas.microsoft.com/office/drawing/2014/main" id="{A12CBDDB-3C86-4698-A8C2-40291477F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ФОРМИРОВАНИЯ В БА ЗА ДЕЙСТВИЯ ПРИ ГАСЕНЕ НА ПОЖАРИ:</a:t>
            </a:r>
            <a:endParaRPr lang="be-BY" alt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8675" name="Group 2">
            <a:extLst>
              <a:ext uri="{FF2B5EF4-FFF2-40B4-BE49-F238E27FC236}">
                <a16:creationId xmlns:a16="http://schemas.microsoft.com/office/drawing/2014/main" id="{53026382-8CA3-4433-A750-1536144C67E4}"/>
              </a:ext>
            </a:extLst>
          </p:cNvPr>
          <p:cNvGrpSpPr>
            <a:grpSpLocks/>
          </p:cNvGrpSpPr>
          <p:nvPr/>
        </p:nvGrpSpPr>
        <p:grpSpPr bwMode="auto">
          <a:xfrm>
            <a:off x="561975" y="914400"/>
            <a:ext cx="8105775" cy="5943600"/>
            <a:chOff x="1494" y="1622"/>
            <a:chExt cx="13829" cy="8969"/>
          </a:xfrm>
        </p:grpSpPr>
        <p:grpSp>
          <p:nvGrpSpPr>
            <p:cNvPr id="28676" name="Group 3">
              <a:extLst>
                <a:ext uri="{FF2B5EF4-FFF2-40B4-BE49-F238E27FC236}">
                  <a16:creationId xmlns:a16="http://schemas.microsoft.com/office/drawing/2014/main" id="{8820D2D5-BF19-4E82-A5D8-B5BD7B94DF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4" y="1622"/>
              <a:ext cx="13829" cy="8969"/>
              <a:chOff x="1980" y="1619"/>
              <a:chExt cx="13829" cy="8969"/>
            </a:xfrm>
          </p:grpSpPr>
          <p:pic>
            <p:nvPicPr>
              <p:cNvPr id="28698" name="Picture 4" descr="500px-Bulgaria_Aministrative_Provinces">
                <a:extLst>
                  <a:ext uri="{FF2B5EF4-FFF2-40B4-BE49-F238E27FC236}">
                    <a16:creationId xmlns:a16="http://schemas.microsoft.com/office/drawing/2014/main" id="{85477C21-034B-41ED-A88A-CAF50C5A28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CE2D4"/>
                  </a:clrFrom>
                  <a:clrTo>
                    <a:srgbClr val="ECE2D4">
                      <a:alpha val="0"/>
                    </a:srgbClr>
                  </a:clrTo>
                </a:clrChange>
                <a:lum bright="10000" contrast="1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" y="1619"/>
                <a:ext cx="13829" cy="8969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8699" name="Group 5">
                <a:extLst>
                  <a:ext uri="{FF2B5EF4-FFF2-40B4-BE49-F238E27FC236}">
                    <a16:creationId xmlns:a16="http://schemas.microsoft.com/office/drawing/2014/main" id="{3A11C82C-D299-4E99-8DCC-3482E4F996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10" y="3419"/>
                <a:ext cx="10560" cy="6120"/>
                <a:chOff x="2222" y="2791"/>
                <a:chExt cx="12160" cy="6880"/>
              </a:xfrm>
            </p:grpSpPr>
            <p:sp>
              <p:nvSpPr>
                <p:cNvPr id="28700" name="Freeform 6">
                  <a:extLst>
                    <a:ext uri="{FF2B5EF4-FFF2-40B4-BE49-F238E27FC236}">
                      <a16:creationId xmlns:a16="http://schemas.microsoft.com/office/drawing/2014/main" id="{32F8C297-662E-4E20-92CD-9A40CECBC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2" y="4210"/>
                  <a:ext cx="12160" cy="1603"/>
                </a:xfrm>
                <a:custGeom>
                  <a:avLst/>
                  <a:gdLst>
                    <a:gd name="T0" fmla="*/ 107 w 12160"/>
                    <a:gd name="T1" fmla="*/ 39 h 1603"/>
                    <a:gd name="T2" fmla="*/ 249 w 12160"/>
                    <a:gd name="T3" fmla="*/ 163 h 1603"/>
                    <a:gd name="T4" fmla="*/ 302 w 12160"/>
                    <a:gd name="T5" fmla="*/ 323 h 1603"/>
                    <a:gd name="T6" fmla="*/ 711 w 12160"/>
                    <a:gd name="T7" fmla="*/ 323 h 1603"/>
                    <a:gd name="T8" fmla="*/ 836 w 12160"/>
                    <a:gd name="T9" fmla="*/ 270 h 1603"/>
                    <a:gd name="T10" fmla="*/ 907 w 12160"/>
                    <a:gd name="T11" fmla="*/ 199 h 1603"/>
                    <a:gd name="T12" fmla="*/ 1227 w 12160"/>
                    <a:gd name="T13" fmla="*/ 181 h 1603"/>
                    <a:gd name="T14" fmla="*/ 1245 w 12160"/>
                    <a:gd name="T15" fmla="*/ 448 h 1603"/>
                    <a:gd name="T16" fmla="*/ 1298 w 12160"/>
                    <a:gd name="T17" fmla="*/ 554 h 1603"/>
                    <a:gd name="T18" fmla="*/ 1369 w 12160"/>
                    <a:gd name="T19" fmla="*/ 661 h 1603"/>
                    <a:gd name="T20" fmla="*/ 1511 w 12160"/>
                    <a:gd name="T21" fmla="*/ 714 h 1603"/>
                    <a:gd name="T22" fmla="*/ 1796 w 12160"/>
                    <a:gd name="T23" fmla="*/ 608 h 1603"/>
                    <a:gd name="T24" fmla="*/ 2667 w 12160"/>
                    <a:gd name="T25" fmla="*/ 554 h 1603"/>
                    <a:gd name="T26" fmla="*/ 2738 w 12160"/>
                    <a:gd name="T27" fmla="*/ 857 h 1603"/>
                    <a:gd name="T28" fmla="*/ 2934 w 12160"/>
                    <a:gd name="T29" fmla="*/ 963 h 1603"/>
                    <a:gd name="T30" fmla="*/ 3307 w 12160"/>
                    <a:gd name="T31" fmla="*/ 1497 h 1603"/>
                    <a:gd name="T32" fmla="*/ 3805 w 12160"/>
                    <a:gd name="T33" fmla="*/ 1443 h 1603"/>
                    <a:gd name="T34" fmla="*/ 4178 w 12160"/>
                    <a:gd name="T35" fmla="*/ 1443 h 1603"/>
                    <a:gd name="T36" fmla="*/ 4356 w 12160"/>
                    <a:gd name="T37" fmla="*/ 1603 h 1603"/>
                    <a:gd name="T38" fmla="*/ 5031 w 12160"/>
                    <a:gd name="T39" fmla="*/ 1532 h 1603"/>
                    <a:gd name="T40" fmla="*/ 5298 w 12160"/>
                    <a:gd name="T41" fmla="*/ 1461 h 1603"/>
                    <a:gd name="T42" fmla="*/ 5885 w 12160"/>
                    <a:gd name="T43" fmla="*/ 1479 h 1603"/>
                    <a:gd name="T44" fmla="*/ 6098 w 12160"/>
                    <a:gd name="T45" fmla="*/ 1408 h 1603"/>
                    <a:gd name="T46" fmla="*/ 6169 w 12160"/>
                    <a:gd name="T47" fmla="*/ 1479 h 1603"/>
                    <a:gd name="T48" fmla="*/ 6685 w 12160"/>
                    <a:gd name="T49" fmla="*/ 1532 h 1603"/>
                    <a:gd name="T50" fmla="*/ 6756 w 12160"/>
                    <a:gd name="T51" fmla="*/ 1443 h 1603"/>
                    <a:gd name="T52" fmla="*/ 7556 w 12160"/>
                    <a:gd name="T53" fmla="*/ 1354 h 1603"/>
                    <a:gd name="T54" fmla="*/ 7698 w 12160"/>
                    <a:gd name="T55" fmla="*/ 1248 h 1603"/>
                    <a:gd name="T56" fmla="*/ 7787 w 12160"/>
                    <a:gd name="T57" fmla="*/ 1088 h 1603"/>
                    <a:gd name="T58" fmla="*/ 7911 w 12160"/>
                    <a:gd name="T59" fmla="*/ 1017 h 1603"/>
                    <a:gd name="T60" fmla="*/ 8018 w 12160"/>
                    <a:gd name="T61" fmla="*/ 874 h 1603"/>
                    <a:gd name="T62" fmla="*/ 8142 w 12160"/>
                    <a:gd name="T63" fmla="*/ 750 h 1603"/>
                    <a:gd name="T64" fmla="*/ 8267 w 12160"/>
                    <a:gd name="T65" fmla="*/ 626 h 1603"/>
                    <a:gd name="T66" fmla="*/ 8871 w 12160"/>
                    <a:gd name="T67" fmla="*/ 857 h 1603"/>
                    <a:gd name="T68" fmla="*/ 9387 w 12160"/>
                    <a:gd name="T69" fmla="*/ 857 h 1603"/>
                    <a:gd name="T70" fmla="*/ 9742 w 12160"/>
                    <a:gd name="T71" fmla="*/ 786 h 1603"/>
                    <a:gd name="T72" fmla="*/ 9938 w 12160"/>
                    <a:gd name="T73" fmla="*/ 839 h 1603"/>
                    <a:gd name="T74" fmla="*/ 10365 w 12160"/>
                    <a:gd name="T75" fmla="*/ 750 h 1603"/>
                    <a:gd name="T76" fmla="*/ 10525 w 12160"/>
                    <a:gd name="T77" fmla="*/ 679 h 1603"/>
                    <a:gd name="T78" fmla="*/ 10898 w 12160"/>
                    <a:gd name="T79" fmla="*/ 768 h 1603"/>
                    <a:gd name="T80" fmla="*/ 11022 w 12160"/>
                    <a:gd name="T81" fmla="*/ 857 h 1603"/>
                    <a:gd name="T82" fmla="*/ 11698 w 12160"/>
                    <a:gd name="T83" fmla="*/ 874 h 1603"/>
                    <a:gd name="T84" fmla="*/ 11982 w 12160"/>
                    <a:gd name="T85" fmla="*/ 1052 h 160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2160"/>
                    <a:gd name="T130" fmla="*/ 0 h 1603"/>
                    <a:gd name="T131" fmla="*/ 12160 w 12160"/>
                    <a:gd name="T132" fmla="*/ 1603 h 1603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2160" h="1603">
                      <a:moveTo>
                        <a:pt x="0" y="39"/>
                      </a:moveTo>
                      <a:cubicBezTo>
                        <a:pt x="26" y="30"/>
                        <a:pt x="81" y="0"/>
                        <a:pt x="107" y="39"/>
                      </a:cubicBezTo>
                      <a:cubicBezTo>
                        <a:pt x="124" y="64"/>
                        <a:pt x="108" y="103"/>
                        <a:pt x="125" y="128"/>
                      </a:cubicBezTo>
                      <a:cubicBezTo>
                        <a:pt x="131" y="137"/>
                        <a:pt x="230" y="159"/>
                        <a:pt x="249" y="163"/>
                      </a:cubicBezTo>
                      <a:cubicBezTo>
                        <a:pt x="261" y="181"/>
                        <a:pt x="278" y="196"/>
                        <a:pt x="285" y="217"/>
                      </a:cubicBezTo>
                      <a:cubicBezTo>
                        <a:pt x="296" y="251"/>
                        <a:pt x="284" y="292"/>
                        <a:pt x="302" y="323"/>
                      </a:cubicBezTo>
                      <a:cubicBezTo>
                        <a:pt x="311" y="339"/>
                        <a:pt x="338" y="335"/>
                        <a:pt x="356" y="341"/>
                      </a:cubicBezTo>
                      <a:cubicBezTo>
                        <a:pt x="474" y="335"/>
                        <a:pt x="593" y="338"/>
                        <a:pt x="711" y="323"/>
                      </a:cubicBezTo>
                      <a:cubicBezTo>
                        <a:pt x="732" y="320"/>
                        <a:pt x="745" y="296"/>
                        <a:pt x="765" y="288"/>
                      </a:cubicBezTo>
                      <a:cubicBezTo>
                        <a:pt x="787" y="278"/>
                        <a:pt x="812" y="276"/>
                        <a:pt x="836" y="270"/>
                      </a:cubicBezTo>
                      <a:cubicBezTo>
                        <a:pt x="842" y="252"/>
                        <a:pt x="841" y="230"/>
                        <a:pt x="854" y="217"/>
                      </a:cubicBezTo>
                      <a:cubicBezTo>
                        <a:pt x="867" y="204"/>
                        <a:pt x="890" y="207"/>
                        <a:pt x="907" y="199"/>
                      </a:cubicBezTo>
                      <a:cubicBezTo>
                        <a:pt x="926" y="189"/>
                        <a:pt x="942" y="175"/>
                        <a:pt x="960" y="163"/>
                      </a:cubicBezTo>
                      <a:cubicBezTo>
                        <a:pt x="1049" y="169"/>
                        <a:pt x="1140" y="161"/>
                        <a:pt x="1227" y="181"/>
                      </a:cubicBezTo>
                      <a:cubicBezTo>
                        <a:pt x="1315" y="202"/>
                        <a:pt x="1204" y="356"/>
                        <a:pt x="1191" y="394"/>
                      </a:cubicBezTo>
                      <a:cubicBezTo>
                        <a:pt x="1209" y="412"/>
                        <a:pt x="1231" y="427"/>
                        <a:pt x="1245" y="448"/>
                      </a:cubicBezTo>
                      <a:cubicBezTo>
                        <a:pt x="1255" y="463"/>
                        <a:pt x="1254" y="484"/>
                        <a:pt x="1262" y="501"/>
                      </a:cubicBezTo>
                      <a:cubicBezTo>
                        <a:pt x="1272" y="520"/>
                        <a:pt x="1286" y="536"/>
                        <a:pt x="1298" y="554"/>
                      </a:cubicBezTo>
                      <a:cubicBezTo>
                        <a:pt x="1304" y="584"/>
                        <a:pt x="1299" y="618"/>
                        <a:pt x="1316" y="643"/>
                      </a:cubicBezTo>
                      <a:cubicBezTo>
                        <a:pt x="1326" y="659"/>
                        <a:pt x="1351" y="656"/>
                        <a:pt x="1369" y="661"/>
                      </a:cubicBezTo>
                      <a:cubicBezTo>
                        <a:pt x="1398" y="668"/>
                        <a:pt x="1428" y="673"/>
                        <a:pt x="1458" y="679"/>
                      </a:cubicBezTo>
                      <a:cubicBezTo>
                        <a:pt x="1476" y="691"/>
                        <a:pt x="1490" y="718"/>
                        <a:pt x="1511" y="714"/>
                      </a:cubicBezTo>
                      <a:cubicBezTo>
                        <a:pt x="1532" y="710"/>
                        <a:pt x="1529" y="672"/>
                        <a:pt x="1547" y="661"/>
                      </a:cubicBezTo>
                      <a:cubicBezTo>
                        <a:pt x="1609" y="623"/>
                        <a:pt x="1731" y="616"/>
                        <a:pt x="1796" y="608"/>
                      </a:cubicBezTo>
                      <a:cubicBezTo>
                        <a:pt x="1858" y="566"/>
                        <a:pt x="1938" y="525"/>
                        <a:pt x="2009" y="501"/>
                      </a:cubicBezTo>
                      <a:cubicBezTo>
                        <a:pt x="2267" y="534"/>
                        <a:pt x="2336" y="542"/>
                        <a:pt x="2667" y="554"/>
                      </a:cubicBezTo>
                      <a:cubicBezTo>
                        <a:pt x="2694" y="636"/>
                        <a:pt x="2699" y="720"/>
                        <a:pt x="2720" y="803"/>
                      </a:cubicBezTo>
                      <a:cubicBezTo>
                        <a:pt x="2725" y="821"/>
                        <a:pt x="2721" y="849"/>
                        <a:pt x="2738" y="857"/>
                      </a:cubicBezTo>
                      <a:cubicBezTo>
                        <a:pt x="2802" y="889"/>
                        <a:pt x="2880" y="878"/>
                        <a:pt x="2951" y="892"/>
                      </a:cubicBezTo>
                      <a:cubicBezTo>
                        <a:pt x="2945" y="916"/>
                        <a:pt x="2943" y="941"/>
                        <a:pt x="2934" y="963"/>
                      </a:cubicBezTo>
                      <a:cubicBezTo>
                        <a:pt x="2926" y="983"/>
                        <a:pt x="2898" y="995"/>
                        <a:pt x="2898" y="1017"/>
                      </a:cubicBezTo>
                      <a:cubicBezTo>
                        <a:pt x="2898" y="1601"/>
                        <a:pt x="2817" y="1473"/>
                        <a:pt x="3307" y="1497"/>
                      </a:cubicBezTo>
                      <a:cubicBezTo>
                        <a:pt x="3436" y="1538"/>
                        <a:pt x="3498" y="1527"/>
                        <a:pt x="3645" y="1514"/>
                      </a:cubicBezTo>
                      <a:cubicBezTo>
                        <a:pt x="3728" y="1459"/>
                        <a:pt x="3680" y="1484"/>
                        <a:pt x="3805" y="1443"/>
                      </a:cubicBezTo>
                      <a:cubicBezTo>
                        <a:pt x="3823" y="1437"/>
                        <a:pt x="3858" y="1426"/>
                        <a:pt x="3858" y="1426"/>
                      </a:cubicBezTo>
                      <a:cubicBezTo>
                        <a:pt x="3965" y="1432"/>
                        <a:pt x="4076" y="1411"/>
                        <a:pt x="4178" y="1443"/>
                      </a:cubicBezTo>
                      <a:cubicBezTo>
                        <a:pt x="4219" y="1456"/>
                        <a:pt x="4225" y="1514"/>
                        <a:pt x="4249" y="1550"/>
                      </a:cubicBezTo>
                      <a:cubicBezTo>
                        <a:pt x="4270" y="1582"/>
                        <a:pt x="4324" y="1593"/>
                        <a:pt x="4356" y="1603"/>
                      </a:cubicBezTo>
                      <a:cubicBezTo>
                        <a:pt x="4528" y="1597"/>
                        <a:pt x="4700" y="1601"/>
                        <a:pt x="4871" y="1586"/>
                      </a:cubicBezTo>
                      <a:cubicBezTo>
                        <a:pt x="4927" y="1581"/>
                        <a:pt x="4975" y="1536"/>
                        <a:pt x="5031" y="1532"/>
                      </a:cubicBezTo>
                      <a:cubicBezTo>
                        <a:pt x="5114" y="1526"/>
                        <a:pt x="5197" y="1520"/>
                        <a:pt x="5280" y="1514"/>
                      </a:cubicBezTo>
                      <a:cubicBezTo>
                        <a:pt x="5286" y="1496"/>
                        <a:pt x="5285" y="1474"/>
                        <a:pt x="5298" y="1461"/>
                      </a:cubicBezTo>
                      <a:cubicBezTo>
                        <a:pt x="5316" y="1443"/>
                        <a:pt x="5446" y="1428"/>
                        <a:pt x="5458" y="1426"/>
                      </a:cubicBezTo>
                      <a:cubicBezTo>
                        <a:pt x="5667" y="1494"/>
                        <a:pt x="5528" y="1459"/>
                        <a:pt x="5885" y="1479"/>
                      </a:cubicBezTo>
                      <a:cubicBezTo>
                        <a:pt x="5953" y="1502"/>
                        <a:pt x="5996" y="1525"/>
                        <a:pt x="6080" y="1479"/>
                      </a:cubicBezTo>
                      <a:cubicBezTo>
                        <a:pt x="6101" y="1467"/>
                        <a:pt x="6092" y="1432"/>
                        <a:pt x="6098" y="1408"/>
                      </a:cubicBezTo>
                      <a:cubicBezTo>
                        <a:pt x="6104" y="1426"/>
                        <a:pt x="6103" y="1448"/>
                        <a:pt x="6116" y="1461"/>
                      </a:cubicBezTo>
                      <a:cubicBezTo>
                        <a:pt x="6129" y="1474"/>
                        <a:pt x="6150" y="1477"/>
                        <a:pt x="6169" y="1479"/>
                      </a:cubicBezTo>
                      <a:cubicBezTo>
                        <a:pt x="6293" y="1489"/>
                        <a:pt x="6418" y="1491"/>
                        <a:pt x="6542" y="1497"/>
                      </a:cubicBezTo>
                      <a:cubicBezTo>
                        <a:pt x="6567" y="1571"/>
                        <a:pt x="6556" y="1596"/>
                        <a:pt x="6685" y="1532"/>
                      </a:cubicBezTo>
                      <a:cubicBezTo>
                        <a:pt x="6702" y="1524"/>
                        <a:pt x="6690" y="1494"/>
                        <a:pt x="6702" y="1479"/>
                      </a:cubicBezTo>
                      <a:cubicBezTo>
                        <a:pt x="6715" y="1462"/>
                        <a:pt x="6735" y="1450"/>
                        <a:pt x="6756" y="1443"/>
                      </a:cubicBezTo>
                      <a:cubicBezTo>
                        <a:pt x="6790" y="1432"/>
                        <a:pt x="6827" y="1432"/>
                        <a:pt x="6862" y="1426"/>
                      </a:cubicBezTo>
                      <a:cubicBezTo>
                        <a:pt x="6996" y="1337"/>
                        <a:pt x="7467" y="1358"/>
                        <a:pt x="7556" y="1354"/>
                      </a:cubicBezTo>
                      <a:cubicBezTo>
                        <a:pt x="7562" y="1330"/>
                        <a:pt x="7559" y="1302"/>
                        <a:pt x="7574" y="1283"/>
                      </a:cubicBezTo>
                      <a:cubicBezTo>
                        <a:pt x="7579" y="1277"/>
                        <a:pt x="7686" y="1251"/>
                        <a:pt x="7698" y="1248"/>
                      </a:cubicBezTo>
                      <a:cubicBezTo>
                        <a:pt x="7713" y="1202"/>
                        <a:pt x="7707" y="1147"/>
                        <a:pt x="7734" y="1106"/>
                      </a:cubicBezTo>
                      <a:cubicBezTo>
                        <a:pt x="7744" y="1090"/>
                        <a:pt x="7769" y="1094"/>
                        <a:pt x="7787" y="1088"/>
                      </a:cubicBezTo>
                      <a:cubicBezTo>
                        <a:pt x="7805" y="1070"/>
                        <a:pt x="7818" y="1047"/>
                        <a:pt x="7840" y="1034"/>
                      </a:cubicBezTo>
                      <a:cubicBezTo>
                        <a:pt x="7861" y="1022"/>
                        <a:pt x="7894" y="1034"/>
                        <a:pt x="7911" y="1017"/>
                      </a:cubicBezTo>
                      <a:cubicBezTo>
                        <a:pt x="8036" y="893"/>
                        <a:pt x="7827" y="981"/>
                        <a:pt x="7982" y="928"/>
                      </a:cubicBezTo>
                      <a:cubicBezTo>
                        <a:pt x="7994" y="910"/>
                        <a:pt x="8009" y="894"/>
                        <a:pt x="8018" y="874"/>
                      </a:cubicBezTo>
                      <a:cubicBezTo>
                        <a:pt x="8028" y="852"/>
                        <a:pt x="8022" y="823"/>
                        <a:pt x="8036" y="803"/>
                      </a:cubicBezTo>
                      <a:cubicBezTo>
                        <a:pt x="8055" y="775"/>
                        <a:pt x="8113" y="760"/>
                        <a:pt x="8142" y="750"/>
                      </a:cubicBezTo>
                      <a:cubicBezTo>
                        <a:pt x="8245" y="598"/>
                        <a:pt x="8108" y="777"/>
                        <a:pt x="8231" y="679"/>
                      </a:cubicBezTo>
                      <a:cubicBezTo>
                        <a:pt x="8248" y="666"/>
                        <a:pt x="8249" y="637"/>
                        <a:pt x="8267" y="626"/>
                      </a:cubicBezTo>
                      <a:cubicBezTo>
                        <a:pt x="8299" y="606"/>
                        <a:pt x="8374" y="590"/>
                        <a:pt x="8374" y="590"/>
                      </a:cubicBezTo>
                      <a:cubicBezTo>
                        <a:pt x="8888" y="610"/>
                        <a:pt x="8839" y="484"/>
                        <a:pt x="8871" y="857"/>
                      </a:cubicBezTo>
                      <a:cubicBezTo>
                        <a:pt x="8977" y="822"/>
                        <a:pt x="9086" y="840"/>
                        <a:pt x="9191" y="874"/>
                      </a:cubicBezTo>
                      <a:cubicBezTo>
                        <a:pt x="9256" y="868"/>
                        <a:pt x="9323" y="871"/>
                        <a:pt x="9387" y="857"/>
                      </a:cubicBezTo>
                      <a:cubicBezTo>
                        <a:pt x="9599" y="812"/>
                        <a:pt x="9293" y="826"/>
                        <a:pt x="9494" y="803"/>
                      </a:cubicBezTo>
                      <a:cubicBezTo>
                        <a:pt x="9576" y="793"/>
                        <a:pt x="9659" y="792"/>
                        <a:pt x="9742" y="786"/>
                      </a:cubicBezTo>
                      <a:cubicBezTo>
                        <a:pt x="9790" y="792"/>
                        <a:pt x="9839" y="790"/>
                        <a:pt x="9885" y="803"/>
                      </a:cubicBezTo>
                      <a:cubicBezTo>
                        <a:pt x="9906" y="809"/>
                        <a:pt x="9917" y="838"/>
                        <a:pt x="9938" y="839"/>
                      </a:cubicBezTo>
                      <a:cubicBezTo>
                        <a:pt x="10027" y="844"/>
                        <a:pt x="10116" y="827"/>
                        <a:pt x="10205" y="821"/>
                      </a:cubicBezTo>
                      <a:cubicBezTo>
                        <a:pt x="10289" y="694"/>
                        <a:pt x="10168" y="849"/>
                        <a:pt x="10365" y="750"/>
                      </a:cubicBezTo>
                      <a:cubicBezTo>
                        <a:pt x="10382" y="742"/>
                        <a:pt x="10365" y="705"/>
                        <a:pt x="10382" y="697"/>
                      </a:cubicBezTo>
                      <a:cubicBezTo>
                        <a:pt x="10426" y="678"/>
                        <a:pt x="10477" y="685"/>
                        <a:pt x="10525" y="679"/>
                      </a:cubicBezTo>
                      <a:cubicBezTo>
                        <a:pt x="10659" y="691"/>
                        <a:pt x="10727" y="702"/>
                        <a:pt x="10845" y="732"/>
                      </a:cubicBezTo>
                      <a:cubicBezTo>
                        <a:pt x="10863" y="744"/>
                        <a:pt x="10885" y="751"/>
                        <a:pt x="10898" y="768"/>
                      </a:cubicBezTo>
                      <a:cubicBezTo>
                        <a:pt x="10910" y="783"/>
                        <a:pt x="10901" y="810"/>
                        <a:pt x="10916" y="821"/>
                      </a:cubicBezTo>
                      <a:cubicBezTo>
                        <a:pt x="10946" y="843"/>
                        <a:pt x="10987" y="845"/>
                        <a:pt x="11022" y="857"/>
                      </a:cubicBezTo>
                      <a:cubicBezTo>
                        <a:pt x="11040" y="863"/>
                        <a:pt x="11076" y="874"/>
                        <a:pt x="11076" y="874"/>
                      </a:cubicBezTo>
                      <a:cubicBezTo>
                        <a:pt x="11211" y="868"/>
                        <a:pt x="11546" y="838"/>
                        <a:pt x="11698" y="874"/>
                      </a:cubicBezTo>
                      <a:cubicBezTo>
                        <a:pt x="11719" y="879"/>
                        <a:pt x="11722" y="910"/>
                        <a:pt x="11734" y="928"/>
                      </a:cubicBezTo>
                      <a:cubicBezTo>
                        <a:pt x="11783" y="1081"/>
                        <a:pt x="11786" y="1034"/>
                        <a:pt x="11982" y="1052"/>
                      </a:cubicBezTo>
                      <a:cubicBezTo>
                        <a:pt x="12075" y="1083"/>
                        <a:pt x="12017" y="1070"/>
                        <a:pt x="12160" y="1070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28701" name="Freeform 7">
                  <a:extLst>
                    <a:ext uri="{FF2B5EF4-FFF2-40B4-BE49-F238E27FC236}">
                      <a16:creationId xmlns:a16="http://schemas.microsoft.com/office/drawing/2014/main" id="{402DD2E9-CC64-49D1-8CCE-DAD11E0BBE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7" y="5724"/>
                  <a:ext cx="1832" cy="3947"/>
                </a:xfrm>
                <a:custGeom>
                  <a:avLst/>
                  <a:gdLst>
                    <a:gd name="T0" fmla="*/ 1564 w 1832"/>
                    <a:gd name="T1" fmla="*/ 0 h 3947"/>
                    <a:gd name="T2" fmla="*/ 1529 w 1832"/>
                    <a:gd name="T3" fmla="*/ 107 h 3947"/>
                    <a:gd name="T4" fmla="*/ 1511 w 1832"/>
                    <a:gd name="T5" fmla="*/ 160 h 3947"/>
                    <a:gd name="T6" fmla="*/ 1635 w 1832"/>
                    <a:gd name="T7" fmla="*/ 338 h 3947"/>
                    <a:gd name="T8" fmla="*/ 1653 w 1832"/>
                    <a:gd name="T9" fmla="*/ 392 h 3947"/>
                    <a:gd name="T10" fmla="*/ 1706 w 1832"/>
                    <a:gd name="T11" fmla="*/ 409 h 3947"/>
                    <a:gd name="T12" fmla="*/ 1742 w 1832"/>
                    <a:gd name="T13" fmla="*/ 463 h 3947"/>
                    <a:gd name="T14" fmla="*/ 1813 w 1832"/>
                    <a:gd name="T15" fmla="*/ 480 h 3947"/>
                    <a:gd name="T16" fmla="*/ 1742 w 1832"/>
                    <a:gd name="T17" fmla="*/ 676 h 3947"/>
                    <a:gd name="T18" fmla="*/ 1653 w 1832"/>
                    <a:gd name="T19" fmla="*/ 658 h 3947"/>
                    <a:gd name="T20" fmla="*/ 1600 w 1832"/>
                    <a:gd name="T21" fmla="*/ 623 h 3947"/>
                    <a:gd name="T22" fmla="*/ 1475 w 1832"/>
                    <a:gd name="T23" fmla="*/ 658 h 3947"/>
                    <a:gd name="T24" fmla="*/ 1386 w 1832"/>
                    <a:gd name="T25" fmla="*/ 516 h 3947"/>
                    <a:gd name="T26" fmla="*/ 1226 w 1832"/>
                    <a:gd name="T27" fmla="*/ 409 h 3947"/>
                    <a:gd name="T28" fmla="*/ 1066 w 1832"/>
                    <a:gd name="T29" fmla="*/ 427 h 3947"/>
                    <a:gd name="T30" fmla="*/ 1013 w 1832"/>
                    <a:gd name="T31" fmla="*/ 445 h 3947"/>
                    <a:gd name="T32" fmla="*/ 977 w 1832"/>
                    <a:gd name="T33" fmla="*/ 569 h 3947"/>
                    <a:gd name="T34" fmla="*/ 800 w 1832"/>
                    <a:gd name="T35" fmla="*/ 623 h 3947"/>
                    <a:gd name="T36" fmla="*/ 782 w 1832"/>
                    <a:gd name="T37" fmla="*/ 676 h 3947"/>
                    <a:gd name="T38" fmla="*/ 675 w 1832"/>
                    <a:gd name="T39" fmla="*/ 676 h 3947"/>
                    <a:gd name="T40" fmla="*/ 462 w 1832"/>
                    <a:gd name="T41" fmla="*/ 640 h 3947"/>
                    <a:gd name="T42" fmla="*/ 355 w 1832"/>
                    <a:gd name="T43" fmla="*/ 694 h 3947"/>
                    <a:gd name="T44" fmla="*/ 373 w 1832"/>
                    <a:gd name="T45" fmla="*/ 765 h 3947"/>
                    <a:gd name="T46" fmla="*/ 409 w 1832"/>
                    <a:gd name="T47" fmla="*/ 889 h 3947"/>
                    <a:gd name="T48" fmla="*/ 462 w 1832"/>
                    <a:gd name="T49" fmla="*/ 925 h 3947"/>
                    <a:gd name="T50" fmla="*/ 569 w 1832"/>
                    <a:gd name="T51" fmla="*/ 996 h 3947"/>
                    <a:gd name="T52" fmla="*/ 604 w 1832"/>
                    <a:gd name="T53" fmla="*/ 1049 h 3947"/>
                    <a:gd name="T54" fmla="*/ 693 w 1832"/>
                    <a:gd name="T55" fmla="*/ 1032 h 3947"/>
                    <a:gd name="T56" fmla="*/ 800 w 1832"/>
                    <a:gd name="T57" fmla="*/ 1014 h 3947"/>
                    <a:gd name="T58" fmla="*/ 782 w 1832"/>
                    <a:gd name="T59" fmla="*/ 1209 h 3947"/>
                    <a:gd name="T60" fmla="*/ 693 w 1832"/>
                    <a:gd name="T61" fmla="*/ 1227 h 3947"/>
                    <a:gd name="T62" fmla="*/ 586 w 1832"/>
                    <a:gd name="T63" fmla="*/ 1298 h 3947"/>
                    <a:gd name="T64" fmla="*/ 497 w 1832"/>
                    <a:gd name="T65" fmla="*/ 1387 h 3947"/>
                    <a:gd name="T66" fmla="*/ 533 w 1832"/>
                    <a:gd name="T67" fmla="*/ 1512 h 3947"/>
                    <a:gd name="T68" fmla="*/ 373 w 1832"/>
                    <a:gd name="T69" fmla="*/ 1618 h 3947"/>
                    <a:gd name="T70" fmla="*/ 266 w 1832"/>
                    <a:gd name="T71" fmla="*/ 1707 h 3947"/>
                    <a:gd name="T72" fmla="*/ 249 w 1832"/>
                    <a:gd name="T73" fmla="*/ 1760 h 3947"/>
                    <a:gd name="T74" fmla="*/ 195 w 1832"/>
                    <a:gd name="T75" fmla="*/ 1778 h 3947"/>
                    <a:gd name="T76" fmla="*/ 142 w 1832"/>
                    <a:gd name="T77" fmla="*/ 1814 h 3947"/>
                    <a:gd name="T78" fmla="*/ 35 w 1832"/>
                    <a:gd name="T79" fmla="*/ 1849 h 3947"/>
                    <a:gd name="T80" fmla="*/ 53 w 1832"/>
                    <a:gd name="T81" fmla="*/ 1956 h 3947"/>
                    <a:gd name="T82" fmla="*/ 89 w 1832"/>
                    <a:gd name="T83" fmla="*/ 2063 h 3947"/>
                    <a:gd name="T84" fmla="*/ 106 w 1832"/>
                    <a:gd name="T85" fmla="*/ 2400 h 3947"/>
                    <a:gd name="T86" fmla="*/ 53 w 1832"/>
                    <a:gd name="T87" fmla="*/ 2436 h 3947"/>
                    <a:gd name="T88" fmla="*/ 53 w 1832"/>
                    <a:gd name="T89" fmla="*/ 2863 h 3947"/>
                    <a:gd name="T90" fmla="*/ 124 w 1832"/>
                    <a:gd name="T91" fmla="*/ 2969 h 3947"/>
                    <a:gd name="T92" fmla="*/ 142 w 1832"/>
                    <a:gd name="T93" fmla="*/ 3023 h 3947"/>
                    <a:gd name="T94" fmla="*/ 266 w 1832"/>
                    <a:gd name="T95" fmla="*/ 3058 h 3947"/>
                    <a:gd name="T96" fmla="*/ 284 w 1832"/>
                    <a:gd name="T97" fmla="*/ 3112 h 3947"/>
                    <a:gd name="T98" fmla="*/ 462 w 1832"/>
                    <a:gd name="T99" fmla="*/ 3183 h 3947"/>
                    <a:gd name="T100" fmla="*/ 497 w 1832"/>
                    <a:gd name="T101" fmla="*/ 3307 h 3947"/>
                    <a:gd name="T102" fmla="*/ 622 w 1832"/>
                    <a:gd name="T103" fmla="*/ 3360 h 3947"/>
                    <a:gd name="T104" fmla="*/ 746 w 1832"/>
                    <a:gd name="T105" fmla="*/ 3432 h 3947"/>
                    <a:gd name="T106" fmla="*/ 764 w 1832"/>
                    <a:gd name="T107" fmla="*/ 3485 h 3947"/>
                    <a:gd name="T108" fmla="*/ 800 w 1832"/>
                    <a:gd name="T109" fmla="*/ 3538 h 3947"/>
                    <a:gd name="T110" fmla="*/ 906 w 1832"/>
                    <a:gd name="T111" fmla="*/ 3574 h 3947"/>
                    <a:gd name="T112" fmla="*/ 871 w 1832"/>
                    <a:gd name="T113" fmla="*/ 3752 h 3947"/>
                    <a:gd name="T114" fmla="*/ 853 w 1832"/>
                    <a:gd name="T115" fmla="*/ 3823 h 3947"/>
                    <a:gd name="T116" fmla="*/ 800 w 1832"/>
                    <a:gd name="T117" fmla="*/ 3947 h 3947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832"/>
                    <a:gd name="T178" fmla="*/ 0 h 3947"/>
                    <a:gd name="T179" fmla="*/ 1832 w 1832"/>
                    <a:gd name="T180" fmla="*/ 3947 h 3947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832" h="3947">
                      <a:moveTo>
                        <a:pt x="1564" y="0"/>
                      </a:moveTo>
                      <a:cubicBezTo>
                        <a:pt x="1552" y="36"/>
                        <a:pt x="1541" y="71"/>
                        <a:pt x="1529" y="107"/>
                      </a:cubicBezTo>
                      <a:cubicBezTo>
                        <a:pt x="1523" y="125"/>
                        <a:pt x="1511" y="160"/>
                        <a:pt x="1511" y="160"/>
                      </a:cubicBezTo>
                      <a:cubicBezTo>
                        <a:pt x="1545" y="460"/>
                        <a:pt x="1468" y="241"/>
                        <a:pt x="1635" y="338"/>
                      </a:cubicBezTo>
                      <a:cubicBezTo>
                        <a:pt x="1651" y="348"/>
                        <a:pt x="1640" y="379"/>
                        <a:pt x="1653" y="392"/>
                      </a:cubicBezTo>
                      <a:cubicBezTo>
                        <a:pt x="1666" y="405"/>
                        <a:pt x="1688" y="403"/>
                        <a:pt x="1706" y="409"/>
                      </a:cubicBezTo>
                      <a:cubicBezTo>
                        <a:pt x="1718" y="427"/>
                        <a:pt x="1724" y="451"/>
                        <a:pt x="1742" y="463"/>
                      </a:cubicBezTo>
                      <a:cubicBezTo>
                        <a:pt x="1762" y="476"/>
                        <a:pt x="1802" y="458"/>
                        <a:pt x="1813" y="480"/>
                      </a:cubicBezTo>
                      <a:cubicBezTo>
                        <a:pt x="1832" y="518"/>
                        <a:pt x="1756" y="634"/>
                        <a:pt x="1742" y="676"/>
                      </a:cubicBezTo>
                      <a:cubicBezTo>
                        <a:pt x="1712" y="670"/>
                        <a:pt x="1681" y="669"/>
                        <a:pt x="1653" y="658"/>
                      </a:cubicBezTo>
                      <a:cubicBezTo>
                        <a:pt x="1633" y="651"/>
                        <a:pt x="1621" y="626"/>
                        <a:pt x="1600" y="623"/>
                      </a:cubicBezTo>
                      <a:cubicBezTo>
                        <a:pt x="1582" y="620"/>
                        <a:pt x="1496" y="651"/>
                        <a:pt x="1475" y="658"/>
                      </a:cubicBezTo>
                      <a:cubicBezTo>
                        <a:pt x="1433" y="531"/>
                        <a:pt x="1471" y="573"/>
                        <a:pt x="1386" y="516"/>
                      </a:cubicBezTo>
                      <a:cubicBezTo>
                        <a:pt x="1338" y="443"/>
                        <a:pt x="1306" y="436"/>
                        <a:pt x="1226" y="409"/>
                      </a:cubicBezTo>
                      <a:cubicBezTo>
                        <a:pt x="1173" y="415"/>
                        <a:pt x="1119" y="418"/>
                        <a:pt x="1066" y="427"/>
                      </a:cubicBezTo>
                      <a:cubicBezTo>
                        <a:pt x="1048" y="430"/>
                        <a:pt x="1026" y="432"/>
                        <a:pt x="1013" y="445"/>
                      </a:cubicBezTo>
                      <a:cubicBezTo>
                        <a:pt x="1003" y="455"/>
                        <a:pt x="978" y="567"/>
                        <a:pt x="977" y="569"/>
                      </a:cubicBezTo>
                      <a:cubicBezTo>
                        <a:pt x="943" y="621"/>
                        <a:pt x="841" y="617"/>
                        <a:pt x="800" y="623"/>
                      </a:cubicBezTo>
                      <a:cubicBezTo>
                        <a:pt x="794" y="641"/>
                        <a:pt x="795" y="663"/>
                        <a:pt x="782" y="676"/>
                      </a:cubicBezTo>
                      <a:cubicBezTo>
                        <a:pt x="746" y="712"/>
                        <a:pt x="711" y="688"/>
                        <a:pt x="675" y="676"/>
                      </a:cubicBezTo>
                      <a:cubicBezTo>
                        <a:pt x="589" y="617"/>
                        <a:pt x="572" y="623"/>
                        <a:pt x="462" y="640"/>
                      </a:cubicBezTo>
                      <a:cubicBezTo>
                        <a:pt x="441" y="647"/>
                        <a:pt x="364" y="668"/>
                        <a:pt x="355" y="694"/>
                      </a:cubicBezTo>
                      <a:cubicBezTo>
                        <a:pt x="347" y="717"/>
                        <a:pt x="366" y="742"/>
                        <a:pt x="373" y="765"/>
                      </a:cubicBezTo>
                      <a:cubicBezTo>
                        <a:pt x="385" y="806"/>
                        <a:pt x="385" y="853"/>
                        <a:pt x="409" y="889"/>
                      </a:cubicBezTo>
                      <a:cubicBezTo>
                        <a:pt x="421" y="907"/>
                        <a:pt x="444" y="913"/>
                        <a:pt x="462" y="925"/>
                      </a:cubicBezTo>
                      <a:cubicBezTo>
                        <a:pt x="500" y="1037"/>
                        <a:pt x="445" y="925"/>
                        <a:pt x="569" y="996"/>
                      </a:cubicBezTo>
                      <a:cubicBezTo>
                        <a:pt x="587" y="1007"/>
                        <a:pt x="592" y="1031"/>
                        <a:pt x="604" y="1049"/>
                      </a:cubicBezTo>
                      <a:cubicBezTo>
                        <a:pt x="634" y="1043"/>
                        <a:pt x="665" y="1043"/>
                        <a:pt x="693" y="1032"/>
                      </a:cubicBezTo>
                      <a:cubicBezTo>
                        <a:pt x="791" y="995"/>
                        <a:pt x="699" y="980"/>
                        <a:pt x="800" y="1014"/>
                      </a:cubicBezTo>
                      <a:cubicBezTo>
                        <a:pt x="794" y="1079"/>
                        <a:pt x="811" y="1151"/>
                        <a:pt x="782" y="1209"/>
                      </a:cubicBezTo>
                      <a:cubicBezTo>
                        <a:pt x="768" y="1236"/>
                        <a:pt x="720" y="1213"/>
                        <a:pt x="693" y="1227"/>
                      </a:cubicBezTo>
                      <a:cubicBezTo>
                        <a:pt x="427" y="1360"/>
                        <a:pt x="815" y="1222"/>
                        <a:pt x="586" y="1298"/>
                      </a:cubicBezTo>
                      <a:cubicBezTo>
                        <a:pt x="557" y="1318"/>
                        <a:pt x="503" y="1345"/>
                        <a:pt x="497" y="1387"/>
                      </a:cubicBezTo>
                      <a:cubicBezTo>
                        <a:pt x="495" y="1402"/>
                        <a:pt x="527" y="1493"/>
                        <a:pt x="533" y="1512"/>
                      </a:cubicBezTo>
                      <a:cubicBezTo>
                        <a:pt x="502" y="1664"/>
                        <a:pt x="550" y="1569"/>
                        <a:pt x="373" y="1618"/>
                      </a:cubicBezTo>
                      <a:cubicBezTo>
                        <a:pt x="341" y="1627"/>
                        <a:pt x="285" y="1688"/>
                        <a:pt x="266" y="1707"/>
                      </a:cubicBezTo>
                      <a:cubicBezTo>
                        <a:pt x="260" y="1725"/>
                        <a:pt x="262" y="1747"/>
                        <a:pt x="249" y="1760"/>
                      </a:cubicBezTo>
                      <a:cubicBezTo>
                        <a:pt x="236" y="1773"/>
                        <a:pt x="212" y="1769"/>
                        <a:pt x="195" y="1778"/>
                      </a:cubicBezTo>
                      <a:cubicBezTo>
                        <a:pt x="176" y="1788"/>
                        <a:pt x="162" y="1805"/>
                        <a:pt x="142" y="1814"/>
                      </a:cubicBezTo>
                      <a:cubicBezTo>
                        <a:pt x="108" y="1829"/>
                        <a:pt x="35" y="1849"/>
                        <a:pt x="35" y="1849"/>
                      </a:cubicBezTo>
                      <a:cubicBezTo>
                        <a:pt x="4" y="1941"/>
                        <a:pt x="13" y="1867"/>
                        <a:pt x="53" y="1956"/>
                      </a:cubicBezTo>
                      <a:cubicBezTo>
                        <a:pt x="68" y="1990"/>
                        <a:pt x="89" y="2063"/>
                        <a:pt x="89" y="2063"/>
                      </a:cubicBezTo>
                      <a:cubicBezTo>
                        <a:pt x="109" y="2185"/>
                        <a:pt x="149" y="2270"/>
                        <a:pt x="106" y="2400"/>
                      </a:cubicBezTo>
                      <a:cubicBezTo>
                        <a:pt x="99" y="2420"/>
                        <a:pt x="71" y="2424"/>
                        <a:pt x="53" y="2436"/>
                      </a:cubicBezTo>
                      <a:cubicBezTo>
                        <a:pt x="0" y="2593"/>
                        <a:pt x="8" y="2685"/>
                        <a:pt x="53" y="2863"/>
                      </a:cubicBezTo>
                      <a:cubicBezTo>
                        <a:pt x="80" y="2972"/>
                        <a:pt x="39" y="2942"/>
                        <a:pt x="124" y="2969"/>
                      </a:cubicBezTo>
                      <a:cubicBezTo>
                        <a:pt x="130" y="2987"/>
                        <a:pt x="129" y="3010"/>
                        <a:pt x="142" y="3023"/>
                      </a:cubicBezTo>
                      <a:cubicBezTo>
                        <a:pt x="149" y="3030"/>
                        <a:pt x="257" y="3056"/>
                        <a:pt x="266" y="3058"/>
                      </a:cubicBezTo>
                      <a:cubicBezTo>
                        <a:pt x="272" y="3076"/>
                        <a:pt x="272" y="3097"/>
                        <a:pt x="284" y="3112"/>
                      </a:cubicBezTo>
                      <a:cubicBezTo>
                        <a:pt x="321" y="3159"/>
                        <a:pt x="410" y="3170"/>
                        <a:pt x="462" y="3183"/>
                      </a:cubicBezTo>
                      <a:cubicBezTo>
                        <a:pt x="476" y="3224"/>
                        <a:pt x="473" y="3271"/>
                        <a:pt x="497" y="3307"/>
                      </a:cubicBezTo>
                      <a:cubicBezTo>
                        <a:pt x="522" y="3345"/>
                        <a:pt x="585" y="3351"/>
                        <a:pt x="622" y="3360"/>
                      </a:cubicBezTo>
                      <a:cubicBezTo>
                        <a:pt x="714" y="3503"/>
                        <a:pt x="578" y="3321"/>
                        <a:pt x="746" y="3432"/>
                      </a:cubicBezTo>
                      <a:cubicBezTo>
                        <a:pt x="762" y="3442"/>
                        <a:pt x="756" y="3468"/>
                        <a:pt x="764" y="3485"/>
                      </a:cubicBezTo>
                      <a:cubicBezTo>
                        <a:pt x="774" y="3504"/>
                        <a:pt x="782" y="3527"/>
                        <a:pt x="800" y="3538"/>
                      </a:cubicBezTo>
                      <a:cubicBezTo>
                        <a:pt x="832" y="3558"/>
                        <a:pt x="906" y="3574"/>
                        <a:pt x="906" y="3574"/>
                      </a:cubicBezTo>
                      <a:cubicBezTo>
                        <a:pt x="934" y="3658"/>
                        <a:pt x="917" y="3680"/>
                        <a:pt x="871" y="3752"/>
                      </a:cubicBezTo>
                      <a:cubicBezTo>
                        <a:pt x="865" y="3776"/>
                        <a:pt x="863" y="3801"/>
                        <a:pt x="853" y="3823"/>
                      </a:cubicBezTo>
                      <a:cubicBezTo>
                        <a:pt x="832" y="3871"/>
                        <a:pt x="800" y="3890"/>
                        <a:pt x="800" y="3947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28702" name="Freeform 8">
                  <a:extLst>
                    <a:ext uri="{FF2B5EF4-FFF2-40B4-BE49-F238E27FC236}">
                      <a16:creationId xmlns:a16="http://schemas.microsoft.com/office/drawing/2014/main" id="{560C211D-602D-4058-8EB5-7E337AB425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93" y="5585"/>
                  <a:ext cx="1968" cy="2671"/>
                </a:xfrm>
                <a:custGeom>
                  <a:avLst/>
                  <a:gdLst>
                    <a:gd name="T0" fmla="*/ 5 w 1968"/>
                    <a:gd name="T1" fmla="*/ 0 h 2671"/>
                    <a:gd name="T2" fmla="*/ 40 w 1968"/>
                    <a:gd name="T3" fmla="*/ 320 h 2671"/>
                    <a:gd name="T4" fmla="*/ 76 w 1968"/>
                    <a:gd name="T5" fmla="*/ 374 h 2671"/>
                    <a:gd name="T6" fmla="*/ 111 w 1968"/>
                    <a:gd name="T7" fmla="*/ 480 h 2671"/>
                    <a:gd name="T8" fmla="*/ 183 w 1968"/>
                    <a:gd name="T9" fmla="*/ 711 h 2671"/>
                    <a:gd name="T10" fmla="*/ 129 w 1968"/>
                    <a:gd name="T11" fmla="*/ 729 h 2671"/>
                    <a:gd name="T12" fmla="*/ 94 w 1968"/>
                    <a:gd name="T13" fmla="*/ 836 h 2671"/>
                    <a:gd name="T14" fmla="*/ 129 w 1968"/>
                    <a:gd name="T15" fmla="*/ 1049 h 2671"/>
                    <a:gd name="T16" fmla="*/ 183 w 1968"/>
                    <a:gd name="T17" fmla="*/ 1085 h 2671"/>
                    <a:gd name="T18" fmla="*/ 200 w 1968"/>
                    <a:gd name="T19" fmla="*/ 1280 h 2671"/>
                    <a:gd name="T20" fmla="*/ 254 w 1968"/>
                    <a:gd name="T21" fmla="*/ 1387 h 2671"/>
                    <a:gd name="T22" fmla="*/ 271 w 1968"/>
                    <a:gd name="T23" fmla="*/ 1476 h 2671"/>
                    <a:gd name="T24" fmla="*/ 343 w 1968"/>
                    <a:gd name="T25" fmla="*/ 1494 h 2671"/>
                    <a:gd name="T26" fmla="*/ 414 w 1968"/>
                    <a:gd name="T27" fmla="*/ 1565 h 2671"/>
                    <a:gd name="T28" fmla="*/ 485 w 1968"/>
                    <a:gd name="T29" fmla="*/ 1671 h 2671"/>
                    <a:gd name="T30" fmla="*/ 840 w 1968"/>
                    <a:gd name="T31" fmla="*/ 1778 h 2671"/>
                    <a:gd name="T32" fmla="*/ 947 w 1968"/>
                    <a:gd name="T33" fmla="*/ 1831 h 2671"/>
                    <a:gd name="T34" fmla="*/ 1054 w 1968"/>
                    <a:gd name="T35" fmla="*/ 1867 h 2671"/>
                    <a:gd name="T36" fmla="*/ 1285 w 1968"/>
                    <a:gd name="T37" fmla="*/ 1938 h 2671"/>
                    <a:gd name="T38" fmla="*/ 1338 w 1968"/>
                    <a:gd name="T39" fmla="*/ 1974 h 2671"/>
                    <a:gd name="T40" fmla="*/ 1391 w 1968"/>
                    <a:gd name="T41" fmla="*/ 1991 h 2671"/>
                    <a:gd name="T42" fmla="*/ 1551 w 1968"/>
                    <a:gd name="T43" fmla="*/ 2009 h 2671"/>
                    <a:gd name="T44" fmla="*/ 1729 w 1968"/>
                    <a:gd name="T45" fmla="*/ 2045 h 2671"/>
                    <a:gd name="T46" fmla="*/ 1783 w 1968"/>
                    <a:gd name="T47" fmla="*/ 2098 h 2671"/>
                    <a:gd name="T48" fmla="*/ 1765 w 1968"/>
                    <a:gd name="T49" fmla="*/ 2525 h 2671"/>
                    <a:gd name="T50" fmla="*/ 1783 w 1968"/>
                    <a:gd name="T51" fmla="*/ 2578 h 2671"/>
                    <a:gd name="T52" fmla="*/ 1889 w 1968"/>
                    <a:gd name="T53" fmla="*/ 2614 h 2671"/>
                    <a:gd name="T54" fmla="*/ 1925 w 1968"/>
                    <a:gd name="T55" fmla="*/ 2667 h 2671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968"/>
                    <a:gd name="T85" fmla="*/ 0 h 2671"/>
                    <a:gd name="T86" fmla="*/ 1968 w 1968"/>
                    <a:gd name="T87" fmla="*/ 2671 h 2671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968" h="2671">
                      <a:moveTo>
                        <a:pt x="5" y="0"/>
                      </a:moveTo>
                      <a:cubicBezTo>
                        <a:pt x="6" y="15"/>
                        <a:pt x="0" y="238"/>
                        <a:pt x="40" y="320"/>
                      </a:cubicBezTo>
                      <a:cubicBezTo>
                        <a:pt x="50" y="339"/>
                        <a:pt x="67" y="354"/>
                        <a:pt x="76" y="374"/>
                      </a:cubicBezTo>
                      <a:cubicBezTo>
                        <a:pt x="91" y="408"/>
                        <a:pt x="111" y="480"/>
                        <a:pt x="111" y="480"/>
                      </a:cubicBezTo>
                      <a:cubicBezTo>
                        <a:pt x="126" y="584"/>
                        <a:pt x="127" y="629"/>
                        <a:pt x="183" y="711"/>
                      </a:cubicBezTo>
                      <a:cubicBezTo>
                        <a:pt x="165" y="717"/>
                        <a:pt x="140" y="714"/>
                        <a:pt x="129" y="729"/>
                      </a:cubicBezTo>
                      <a:cubicBezTo>
                        <a:pt x="107" y="760"/>
                        <a:pt x="94" y="836"/>
                        <a:pt x="94" y="836"/>
                      </a:cubicBezTo>
                      <a:cubicBezTo>
                        <a:pt x="107" y="907"/>
                        <a:pt x="99" y="983"/>
                        <a:pt x="129" y="1049"/>
                      </a:cubicBezTo>
                      <a:cubicBezTo>
                        <a:pt x="138" y="1069"/>
                        <a:pt x="165" y="1073"/>
                        <a:pt x="183" y="1085"/>
                      </a:cubicBezTo>
                      <a:cubicBezTo>
                        <a:pt x="189" y="1150"/>
                        <a:pt x="186" y="1216"/>
                        <a:pt x="200" y="1280"/>
                      </a:cubicBezTo>
                      <a:cubicBezTo>
                        <a:pt x="208" y="1319"/>
                        <a:pt x="244" y="1348"/>
                        <a:pt x="254" y="1387"/>
                      </a:cubicBezTo>
                      <a:cubicBezTo>
                        <a:pt x="261" y="1416"/>
                        <a:pt x="252" y="1453"/>
                        <a:pt x="271" y="1476"/>
                      </a:cubicBezTo>
                      <a:cubicBezTo>
                        <a:pt x="287" y="1495"/>
                        <a:pt x="319" y="1488"/>
                        <a:pt x="343" y="1494"/>
                      </a:cubicBezTo>
                      <a:cubicBezTo>
                        <a:pt x="388" y="1634"/>
                        <a:pt x="320" y="1471"/>
                        <a:pt x="414" y="1565"/>
                      </a:cubicBezTo>
                      <a:cubicBezTo>
                        <a:pt x="509" y="1660"/>
                        <a:pt x="322" y="1580"/>
                        <a:pt x="485" y="1671"/>
                      </a:cubicBezTo>
                      <a:cubicBezTo>
                        <a:pt x="575" y="1721"/>
                        <a:pt x="736" y="1752"/>
                        <a:pt x="840" y="1778"/>
                      </a:cubicBezTo>
                      <a:cubicBezTo>
                        <a:pt x="952" y="1806"/>
                        <a:pt x="836" y="1782"/>
                        <a:pt x="947" y="1831"/>
                      </a:cubicBezTo>
                      <a:cubicBezTo>
                        <a:pt x="981" y="1846"/>
                        <a:pt x="1054" y="1867"/>
                        <a:pt x="1054" y="1867"/>
                      </a:cubicBezTo>
                      <a:cubicBezTo>
                        <a:pt x="1095" y="1996"/>
                        <a:pt x="1043" y="1889"/>
                        <a:pt x="1285" y="1938"/>
                      </a:cubicBezTo>
                      <a:cubicBezTo>
                        <a:pt x="1306" y="1942"/>
                        <a:pt x="1319" y="1964"/>
                        <a:pt x="1338" y="1974"/>
                      </a:cubicBezTo>
                      <a:cubicBezTo>
                        <a:pt x="1355" y="1982"/>
                        <a:pt x="1373" y="1988"/>
                        <a:pt x="1391" y="1991"/>
                      </a:cubicBezTo>
                      <a:cubicBezTo>
                        <a:pt x="1444" y="2000"/>
                        <a:pt x="1498" y="2001"/>
                        <a:pt x="1551" y="2009"/>
                      </a:cubicBezTo>
                      <a:cubicBezTo>
                        <a:pt x="1611" y="2019"/>
                        <a:pt x="1729" y="2045"/>
                        <a:pt x="1729" y="2045"/>
                      </a:cubicBezTo>
                      <a:cubicBezTo>
                        <a:pt x="1747" y="2063"/>
                        <a:pt x="1774" y="2075"/>
                        <a:pt x="1783" y="2098"/>
                      </a:cubicBezTo>
                      <a:cubicBezTo>
                        <a:pt x="1834" y="2224"/>
                        <a:pt x="1806" y="2403"/>
                        <a:pt x="1765" y="2525"/>
                      </a:cubicBezTo>
                      <a:cubicBezTo>
                        <a:pt x="1771" y="2543"/>
                        <a:pt x="1768" y="2567"/>
                        <a:pt x="1783" y="2578"/>
                      </a:cubicBezTo>
                      <a:cubicBezTo>
                        <a:pt x="1813" y="2600"/>
                        <a:pt x="1889" y="2614"/>
                        <a:pt x="1889" y="2614"/>
                      </a:cubicBezTo>
                      <a:cubicBezTo>
                        <a:pt x="1947" y="2671"/>
                        <a:pt x="1968" y="2667"/>
                        <a:pt x="1925" y="2667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28703" name="Freeform 9">
                  <a:extLst>
                    <a:ext uri="{FF2B5EF4-FFF2-40B4-BE49-F238E27FC236}">
                      <a16:creationId xmlns:a16="http://schemas.microsoft.com/office/drawing/2014/main" id="{FBF1F2E2-7377-40C3-9E74-9F43DFC9C2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9" y="2791"/>
                  <a:ext cx="928" cy="2951"/>
                </a:xfrm>
                <a:custGeom>
                  <a:avLst/>
                  <a:gdLst>
                    <a:gd name="T0" fmla="*/ 839 w 928"/>
                    <a:gd name="T1" fmla="*/ 0 h 2951"/>
                    <a:gd name="T2" fmla="*/ 857 w 928"/>
                    <a:gd name="T3" fmla="*/ 178 h 2951"/>
                    <a:gd name="T4" fmla="*/ 803 w 928"/>
                    <a:gd name="T5" fmla="*/ 231 h 2951"/>
                    <a:gd name="T6" fmla="*/ 857 w 928"/>
                    <a:gd name="T7" fmla="*/ 391 h 2951"/>
                    <a:gd name="T8" fmla="*/ 768 w 928"/>
                    <a:gd name="T9" fmla="*/ 480 h 2951"/>
                    <a:gd name="T10" fmla="*/ 697 w 928"/>
                    <a:gd name="T11" fmla="*/ 569 h 2951"/>
                    <a:gd name="T12" fmla="*/ 679 w 928"/>
                    <a:gd name="T13" fmla="*/ 622 h 2951"/>
                    <a:gd name="T14" fmla="*/ 643 w 928"/>
                    <a:gd name="T15" fmla="*/ 676 h 2951"/>
                    <a:gd name="T16" fmla="*/ 697 w 928"/>
                    <a:gd name="T17" fmla="*/ 693 h 2951"/>
                    <a:gd name="T18" fmla="*/ 821 w 928"/>
                    <a:gd name="T19" fmla="*/ 711 h 2951"/>
                    <a:gd name="T20" fmla="*/ 839 w 928"/>
                    <a:gd name="T21" fmla="*/ 765 h 2951"/>
                    <a:gd name="T22" fmla="*/ 785 w 928"/>
                    <a:gd name="T23" fmla="*/ 782 h 2951"/>
                    <a:gd name="T24" fmla="*/ 803 w 928"/>
                    <a:gd name="T25" fmla="*/ 907 h 2951"/>
                    <a:gd name="T26" fmla="*/ 928 w 928"/>
                    <a:gd name="T27" fmla="*/ 925 h 2951"/>
                    <a:gd name="T28" fmla="*/ 910 w 928"/>
                    <a:gd name="T29" fmla="*/ 996 h 2951"/>
                    <a:gd name="T30" fmla="*/ 857 w 928"/>
                    <a:gd name="T31" fmla="*/ 1013 h 2951"/>
                    <a:gd name="T32" fmla="*/ 803 w 928"/>
                    <a:gd name="T33" fmla="*/ 1049 h 2951"/>
                    <a:gd name="T34" fmla="*/ 661 w 928"/>
                    <a:gd name="T35" fmla="*/ 1209 h 2951"/>
                    <a:gd name="T36" fmla="*/ 608 w 928"/>
                    <a:gd name="T37" fmla="*/ 1387 h 2951"/>
                    <a:gd name="T38" fmla="*/ 590 w 928"/>
                    <a:gd name="T39" fmla="*/ 1458 h 2951"/>
                    <a:gd name="T40" fmla="*/ 537 w 928"/>
                    <a:gd name="T41" fmla="*/ 1493 h 2951"/>
                    <a:gd name="T42" fmla="*/ 430 w 928"/>
                    <a:gd name="T43" fmla="*/ 1476 h 2951"/>
                    <a:gd name="T44" fmla="*/ 323 w 928"/>
                    <a:gd name="T45" fmla="*/ 1440 h 2951"/>
                    <a:gd name="T46" fmla="*/ 252 w 928"/>
                    <a:gd name="T47" fmla="*/ 1458 h 2951"/>
                    <a:gd name="T48" fmla="*/ 199 w 928"/>
                    <a:gd name="T49" fmla="*/ 1636 h 2951"/>
                    <a:gd name="T50" fmla="*/ 163 w 928"/>
                    <a:gd name="T51" fmla="*/ 1689 h 2951"/>
                    <a:gd name="T52" fmla="*/ 145 w 928"/>
                    <a:gd name="T53" fmla="*/ 1742 h 2951"/>
                    <a:gd name="T54" fmla="*/ 163 w 928"/>
                    <a:gd name="T55" fmla="*/ 1796 h 2951"/>
                    <a:gd name="T56" fmla="*/ 145 w 928"/>
                    <a:gd name="T57" fmla="*/ 1902 h 2951"/>
                    <a:gd name="T58" fmla="*/ 128 w 928"/>
                    <a:gd name="T59" fmla="*/ 2027 h 2951"/>
                    <a:gd name="T60" fmla="*/ 74 w 928"/>
                    <a:gd name="T61" fmla="*/ 2045 h 2951"/>
                    <a:gd name="T62" fmla="*/ 39 w 928"/>
                    <a:gd name="T63" fmla="*/ 2205 h 2951"/>
                    <a:gd name="T64" fmla="*/ 3 w 928"/>
                    <a:gd name="T65" fmla="*/ 2258 h 2951"/>
                    <a:gd name="T66" fmla="*/ 21 w 928"/>
                    <a:gd name="T67" fmla="*/ 2507 h 2951"/>
                    <a:gd name="T68" fmla="*/ 74 w 928"/>
                    <a:gd name="T69" fmla="*/ 2525 h 2951"/>
                    <a:gd name="T70" fmla="*/ 199 w 928"/>
                    <a:gd name="T71" fmla="*/ 2560 h 2951"/>
                    <a:gd name="T72" fmla="*/ 305 w 928"/>
                    <a:gd name="T73" fmla="*/ 2720 h 2951"/>
                    <a:gd name="T74" fmla="*/ 341 w 928"/>
                    <a:gd name="T75" fmla="*/ 2951 h 295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928"/>
                    <a:gd name="T115" fmla="*/ 0 h 2951"/>
                    <a:gd name="T116" fmla="*/ 928 w 928"/>
                    <a:gd name="T117" fmla="*/ 2951 h 295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928" h="2951">
                      <a:moveTo>
                        <a:pt x="839" y="0"/>
                      </a:moveTo>
                      <a:cubicBezTo>
                        <a:pt x="845" y="59"/>
                        <a:pt x="866" y="119"/>
                        <a:pt x="857" y="178"/>
                      </a:cubicBezTo>
                      <a:cubicBezTo>
                        <a:pt x="853" y="203"/>
                        <a:pt x="809" y="206"/>
                        <a:pt x="803" y="231"/>
                      </a:cubicBezTo>
                      <a:cubicBezTo>
                        <a:pt x="787" y="303"/>
                        <a:pt x="823" y="341"/>
                        <a:pt x="857" y="391"/>
                      </a:cubicBezTo>
                      <a:cubicBezTo>
                        <a:pt x="809" y="423"/>
                        <a:pt x="792" y="424"/>
                        <a:pt x="768" y="480"/>
                      </a:cubicBezTo>
                      <a:cubicBezTo>
                        <a:pt x="727" y="575"/>
                        <a:pt x="787" y="538"/>
                        <a:pt x="697" y="569"/>
                      </a:cubicBezTo>
                      <a:cubicBezTo>
                        <a:pt x="691" y="587"/>
                        <a:pt x="687" y="605"/>
                        <a:pt x="679" y="622"/>
                      </a:cubicBezTo>
                      <a:cubicBezTo>
                        <a:pt x="669" y="641"/>
                        <a:pt x="638" y="655"/>
                        <a:pt x="643" y="676"/>
                      </a:cubicBezTo>
                      <a:cubicBezTo>
                        <a:pt x="648" y="694"/>
                        <a:pt x="678" y="689"/>
                        <a:pt x="697" y="693"/>
                      </a:cubicBezTo>
                      <a:cubicBezTo>
                        <a:pt x="738" y="701"/>
                        <a:pt x="780" y="705"/>
                        <a:pt x="821" y="711"/>
                      </a:cubicBezTo>
                      <a:cubicBezTo>
                        <a:pt x="827" y="729"/>
                        <a:pt x="848" y="748"/>
                        <a:pt x="839" y="765"/>
                      </a:cubicBezTo>
                      <a:cubicBezTo>
                        <a:pt x="830" y="782"/>
                        <a:pt x="790" y="764"/>
                        <a:pt x="785" y="782"/>
                      </a:cubicBezTo>
                      <a:cubicBezTo>
                        <a:pt x="775" y="823"/>
                        <a:pt x="773" y="877"/>
                        <a:pt x="803" y="907"/>
                      </a:cubicBezTo>
                      <a:cubicBezTo>
                        <a:pt x="833" y="937"/>
                        <a:pt x="886" y="919"/>
                        <a:pt x="928" y="925"/>
                      </a:cubicBezTo>
                      <a:cubicBezTo>
                        <a:pt x="922" y="949"/>
                        <a:pt x="925" y="977"/>
                        <a:pt x="910" y="996"/>
                      </a:cubicBezTo>
                      <a:cubicBezTo>
                        <a:pt x="898" y="1010"/>
                        <a:pt x="874" y="1005"/>
                        <a:pt x="857" y="1013"/>
                      </a:cubicBezTo>
                      <a:cubicBezTo>
                        <a:pt x="838" y="1023"/>
                        <a:pt x="819" y="1035"/>
                        <a:pt x="803" y="1049"/>
                      </a:cubicBezTo>
                      <a:cubicBezTo>
                        <a:pt x="706" y="1136"/>
                        <a:pt x="715" y="1130"/>
                        <a:pt x="661" y="1209"/>
                      </a:cubicBezTo>
                      <a:cubicBezTo>
                        <a:pt x="646" y="1269"/>
                        <a:pt x="623" y="1327"/>
                        <a:pt x="608" y="1387"/>
                      </a:cubicBezTo>
                      <a:cubicBezTo>
                        <a:pt x="602" y="1411"/>
                        <a:pt x="604" y="1438"/>
                        <a:pt x="590" y="1458"/>
                      </a:cubicBezTo>
                      <a:cubicBezTo>
                        <a:pt x="578" y="1476"/>
                        <a:pt x="555" y="1481"/>
                        <a:pt x="537" y="1493"/>
                      </a:cubicBezTo>
                      <a:cubicBezTo>
                        <a:pt x="501" y="1487"/>
                        <a:pt x="465" y="1485"/>
                        <a:pt x="430" y="1476"/>
                      </a:cubicBezTo>
                      <a:cubicBezTo>
                        <a:pt x="393" y="1467"/>
                        <a:pt x="323" y="1440"/>
                        <a:pt x="323" y="1440"/>
                      </a:cubicBezTo>
                      <a:cubicBezTo>
                        <a:pt x="299" y="1446"/>
                        <a:pt x="272" y="1444"/>
                        <a:pt x="252" y="1458"/>
                      </a:cubicBezTo>
                      <a:cubicBezTo>
                        <a:pt x="198" y="1494"/>
                        <a:pt x="212" y="1593"/>
                        <a:pt x="199" y="1636"/>
                      </a:cubicBezTo>
                      <a:cubicBezTo>
                        <a:pt x="193" y="1656"/>
                        <a:pt x="173" y="1670"/>
                        <a:pt x="163" y="1689"/>
                      </a:cubicBezTo>
                      <a:cubicBezTo>
                        <a:pt x="155" y="1706"/>
                        <a:pt x="151" y="1724"/>
                        <a:pt x="145" y="1742"/>
                      </a:cubicBezTo>
                      <a:cubicBezTo>
                        <a:pt x="151" y="1760"/>
                        <a:pt x="166" y="1777"/>
                        <a:pt x="163" y="1796"/>
                      </a:cubicBezTo>
                      <a:cubicBezTo>
                        <a:pt x="141" y="1936"/>
                        <a:pt x="101" y="1766"/>
                        <a:pt x="145" y="1902"/>
                      </a:cubicBezTo>
                      <a:cubicBezTo>
                        <a:pt x="139" y="1944"/>
                        <a:pt x="147" y="1989"/>
                        <a:pt x="128" y="2027"/>
                      </a:cubicBezTo>
                      <a:cubicBezTo>
                        <a:pt x="120" y="2044"/>
                        <a:pt x="87" y="2032"/>
                        <a:pt x="74" y="2045"/>
                      </a:cubicBezTo>
                      <a:cubicBezTo>
                        <a:pt x="35" y="2084"/>
                        <a:pt x="56" y="2153"/>
                        <a:pt x="39" y="2205"/>
                      </a:cubicBezTo>
                      <a:cubicBezTo>
                        <a:pt x="32" y="2225"/>
                        <a:pt x="15" y="2240"/>
                        <a:pt x="3" y="2258"/>
                      </a:cubicBezTo>
                      <a:cubicBezTo>
                        <a:pt x="9" y="2341"/>
                        <a:pt x="0" y="2427"/>
                        <a:pt x="21" y="2507"/>
                      </a:cubicBezTo>
                      <a:cubicBezTo>
                        <a:pt x="26" y="2525"/>
                        <a:pt x="56" y="2520"/>
                        <a:pt x="74" y="2525"/>
                      </a:cubicBezTo>
                      <a:cubicBezTo>
                        <a:pt x="238" y="2571"/>
                        <a:pt x="63" y="2515"/>
                        <a:pt x="199" y="2560"/>
                      </a:cubicBezTo>
                      <a:cubicBezTo>
                        <a:pt x="219" y="2657"/>
                        <a:pt x="209" y="2687"/>
                        <a:pt x="305" y="2720"/>
                      </a:cubicBezTo>
                      <a:cubicBezTo>
                        <a:pt x="319" y="2802"/>
                        <a:pt x="341" y="2869"/>
                        <a:pt x="341" y="2951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</p:grpSp>
        </p:grpSp>
        <p:sp>
          <p:nvSpPr>
            <p:cNvPr id="28677" name="Rectangle 10">
              <a:extLst>
                <a:ext uri="{FF2B5EF4-FFF2-40B4-BE49-F238E27FC236}">
                  <a16:creationId xmlns:a16="http://schemas.microsoft.com/office/drawing/2014/main" id="{7F419400-02A8-451A-AE49-4E4DE50A4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2" y="6662"/>
              <a:ext cx="164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2603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0 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Безмер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8678" name="Rectangle 11">
              <a:extLst>
                <a:ext uri="{FF2B5EF4-FFF2-40B4-BE49-F238E27FC236}">
                  <a16:creationId xmlns:a16="http://schemas.microsoft.com/office/drawing/2014/main" id="{3A234E88-3C45-4BAA-87E8-EF242116D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2" y="3735"/>
              <a:ext cx="216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5209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0 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Д.Митрополия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8679" name="Rectangle 12">
              <a:extLst>
                <a:ext uri="{FF2B5EF4-FFF2-40B4-BE49-F238E27FC236}">
                  <a16:creationId xmlns:a16="http://schemas.microsoft.com/office/drawing/2014/main" id="{8E2117B0-E97F-441A-BB8F-F043D7EE8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4" y="3988"/>
              <a:ext cx="152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32140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Варна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8680" name="Rectangle 13">
              <a:extLst>
                <a:ext uri="{FF2B5EF4-FFF2-40B4-BE49-F238E27FC236}">
                  <a16:creationId xmlns:a16="http://schemas.microsoft.com/office/drawing/2014/main" id="{538944F6-B6C9-4EFE-A75D-3941C158D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0" y="4502"/>
              <a:ext cx="152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3801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0 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Варна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8681" name="Rectangle 14">
              <a:extLst>
                <a:ext uri="{FF2B5EF4-FFF2-40B4-BE49-F238E27FC236}">
                  <a16:creationId xmlns:a16="http://schemas.microsoft.com/office/drawing/2014/main" id="{A5FC8AF6-9F20-467D-821B-618C12C72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72" y="6509"/>
              <a:ext cx="152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3289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0 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Бургас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8682" name="Rectangle 15">
              <a:extLst>
                <a:ext uri="{FF2B5EF4-FFF2-40B4-BE49-F238E27FC236}">
                  <a16:creationId xmlns:a16="http://schemas.microsoft.com/office/drawing/2014/main" id="{A316DBB7-0899-408F-A1D6-CA05F2805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5999"/>
              <a:ext cx="1838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28610 София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8683" name="Rectangle 16">
              <a:extLst>
                <a:ext uri="{FF2B5EF4-FFF2-40B4-BE49-F238E27FC236}">
                  <a16:creationId xmlns:a16="http://schemas.microsoft.com/office/drawing/2014/main" id="{A483ECB1-1036-447E-AB71-CB0DAC81D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4" y="8271"/>
              <a:ext cx="221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640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0 Благоевград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8684" name="Rectangle 17">
              <a:extLst>
                <a:ext uri="{FF2B5EF4-FFF2-40B4-BE49-F238E27FC236}">
                  <a16:creationId xmlns:a16="http://schemas.microsoft.com/office/drawing/2014/main" id="{8CD341AC-8A14-45ED-BDF5-1BCB69824B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4" y="6218"/>
              <a:ext cx="1680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42600 Мусачево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8685" name="Rectangle 18">
              <a:extLst>
                <a:ext uri="{FF2B5EF4-FFF2-40B4-BE49-F238E27FC236}">
                  <a16:creationId xmlns:a16="http://schemas.microsoft.com/office/drawing/2014/main" id="{85303CB7-0D33-4CF4-AE85-4191FE97E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4" y="6409"/>
              <a:ext cx="1536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34750 Карлово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8686" name="Rectangle 19">
              <a:extLst>
                <a:ext uri="{FF2B5EF4-FFF2-40B4-BE49-F238E27FC236}">
                  <a16:creationId xmlns:a16="http://schemas.microsoft.com/office/drawing/2014/main" id="{22FECC09-A002-453B-8BC6-B5D34B755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4" y="6710"/>
              <a:ext cx="200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24150 Ст. Загора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8687" name="Rectangle 20">
              <a:extLst>
                <a:ext uri="{FF2B5EF4-FFF2-40B4-BE49-F238E27FC236}">
                  <a16:creationId xmlns:a16="http://schemas.microsoft.com/office/drawing/2014/main" id="{2C1E5C06-AF0C-49F1-BF15-3405AC5B9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8" y="8004"/>
              <a:ext cx="1646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3204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0 К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рум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ово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8688" name="Rectangle 21">
              <a:extLst>
                <a:ext uri="{FF2B5EF4-FFF2-40B4-BE49-F238E27FC236}">
                  <a16:creationId xmlns:a16="http://schemas.microsoft.com/office/drawing/2014/main" id="{BC574844-93B0-40A5-9F05-C66D81057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4" y="4815"/>
              <a:ext cx="216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2279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0 Г.Оряховица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8689" name="Rectangle 22">
              <a:extLst>
                <a:ext uri="{FF2B5EF4-FFF2-40B4-BE49-F238E27FC236}">
                  <a16:creationId xmlns:a16="http://schemas.microsoft.com/office/drawing/2014/main" id="{514985CA-EB05-47BA-8529-7FF6E519F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8" y="9444"/>
              <a:ext cx="1646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28330 Смолян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8690" name="Rectangle 23">
              <a:extLst>
                <a:ext uri="{FF2B5EF4-FFF2-40B4-BE49-F238E27FC236}">
                  <a16:creationId xmlns:a16="http://schemas.microsoft.com/office/drawing/2014/main" id="{814ADE64-7471-4AF3-8C88-841EE64DD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4" y="8462"/>
              <a:ext cx="1646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52740 Хасково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8691" name="Rectangle 24">
              <a:extLst>
                <a:ext uri="{FF2B5EF4-FFF2-40B4-BE49-F238E27FC236}">
                  <a16:creationId xmlns:a16="http://schemas.microsoft.com/office/drawing/2014/main" id="{386E5D24-610B-40C9-A7A7-C94757398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4" y="4095"/>
              <a:ext cx="216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chemeClr val="bg1"/>
                  </a:solidFill>
                  <a:latin typeface="Calibri" panose="020F0502020204030204" pitchFamily="34" charset="0"/>
                </a:rPr>
                <a:t>38220 - Плевен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8692" name="Rectangle 25">
              <a:extLst>
                <a:ext uri="{FF2B5EF4-FFF2-40B4-BE49-F238E27FC236}">
                  <a16:creationId xmlns:a16="http://schemas.microsoft.com/office/drawing/2014/main" id="{06FAA680-E678-41AA-A5E0-F2DD6C22BE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2" y="3962"/>
              <a:ext cx="188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chemeClr val="bg1"/>
                  </a:solidFill>
                  <a:latin typeface="Calibri" panose="020F0502020204030204" pitchFamily="34" charset="0"/>
                </a:rPr>
                <a:t>54060 - Шумен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8693" name="Rectangle 26">
              <a:extLst>
                <a:ext uri="{FF2B5EF4-FFF2-40B4-BE49-F238E27FC236}">
                  <a16:creationId xmlns:a16="http://schemas.microsoft.com/office/drawing/2014/main" id="{8502F117-E19A-4B2C-A7F2-B41EE5922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8" y="7742"/>
              <a:ext cx="2256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chemeClr val="bg1"/>
                  </a:solidFill>
                  <a:latin typeface="Calibri" panose="020F0502020204030204" pitchFamily="34" charset="0"/>
                </a:rPr>
                <a:t>24490 - Асеновград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8694" name="Rectangle 27">
              <a:extLst>
                <a:ext uri="{FF2B5EF4-FFF2-40B4-BE49-F238E27FC236}">
                  <a16:creationId xmlns:a16="http://schemas.microsoft.com/office/drawing/2014/main" id="{4F53A3F0-074B-4E48-A339-96EC14427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8" y="7464"/>
              <a:ext cx="1826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chemeClr val="bg1"/>
                  </a:solidFill>
                  <a:latin typeface="Calibri" panose="020F0502020204030204" pitchFamily="34" charset="0"/>
                </a:rPr>
                <a:t>32990 - Пловдив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8695" name="Rectangle 28">
              <a:extLst>
                <a:ext uri="{FF2B5EF4-FFF2-40B4-BE49-F238E27FC236}">
                  <a16:creationId xmlns:a16="http://schemas.microsoft.com/office/drawing/2014/main" id="{8A07B79C-8375-4792-905D-EC5056ED0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8" y="6204"/>
              <a:ext cx="1826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chemeClr val="bg1"/>
                  </a:solidFill>
                  <a:latin typeface="Calibri" panose="020F0502020204030204" pitchFamily="34" charset="0"/>
                </a:rPr>
                <a:t>22180 - Казанлък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8696" name="Rectangle 29">
              <a:extLst>
                <a:ext uri="{FF2B5EF4-FFF2-40B4-BE49-F238E27FC236}">
                  <a16:creationId xmlns:a16="http://schemas.microsoft.com/office/drawing/2014/main" id="{18107941-251F-4CB1-8CA2-409EA91D3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4" y="6302"/>
              <a:ext cx="1820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52590 Ямбол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28697" name="Rectangle 30">
              <a:extLst>
                <a:ext uri="{FF2B5EF4-FFF2-40B4-BE49-F238E27FC236}">
                  <a16:creationId xmlns:a16="http://schemas.microsoft.com/office/drawing/2014/main" id="{6B7D6922-8F04-49B6-87D3-9BEBC0513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14" y="5942"/>
              <a:ext cx="2100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chemeClr val="bg1"/>
                  </a:solidFill>
                  <a:latin typeface="Calibri" panose="020F0502020204030204" pitchFamily="34" charset="0"/>
                </a:rPr>
                <a:t>22220 - Сливен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</p:grp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4" descr="scan0002">
            <a:extLst>
              <a:ext uri="{FF2B5EF4-FFF2-40B4-BE49-F238E27FC236}">
                <a16:creationId xmlns:a16="http://schemas.microsoft.com/office/drawing/2014/main" id="{B6F1AB88-C4D6-4C51-BE3F-DE86A962D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3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1663"/>
            <a:ext cx="4572000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10">
            <a:extLst>
              <a:ext uri="{FF2B5EF4-FFF2-40B4-BE49-F238E27FC236}">
                <a16:creationId xmlns:a16="http://schemas.microsoft.com/office/drawing/2014/main" id="{49583DCB-D7EF-4D35-83CA-B575B7F2D69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0"/>
            <a:ext cx="50641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700" name="Object 11">
            <a:extLst>
              <a:ext uri="{FF2B5EF4-FFF2-40B4-BE49-F238E27FC236}">
                <a16:creationId xmlns:a16="http://schemas.microsoft.com/office/drawing/2014/main" id="{0306CCB0-37E6-43BE-A450-2F00BCB074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4360863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7284769" imgH="4606129" progId="Word.Document.8">
                  <p:embed/>
                </p:oleObj>
              </mc:Choice>
              <mc:Fallback>
                <p:oleObj name="Document" r:id="rId4" imgW="7284769" imgH="4606129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360863" cy="311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1" name="Picture 12" descr="New Image28">
            <a:extLst>
              <a:ext uri="{FF2B5EF4-FFF2-40B4-BE49-F238E27FC236}">
                <a16:creationId xmlns:a16="http://schemas.microsoft.com/office/drawing/2014/main" id="{581C25AC-F35A-407C-9FFE-8ACD4148E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4500563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>
            <a:extLst>
              <a:ext uri="{FF2B5EF4-FFF2-40B4-BE49-F238E27FC236}">
                <a16:creationId xmlns:a16="http://schemas.microsoft.com/office/drawing/2014/main" id="{FDA4878B-5EBB-42CC-B46C-EABDE5FB7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ФОРМИРОВАНИЯ ОТ БА ЗА ЛИКВИДИРАНЕ НА ПОСЛЕДСТВИЯТА ПРИ АВАРИЯ В АЕЦ КОЗЛОДУЙ:</a:t>
            </a:r>
            <a:endParaRPr lang="be-BY" alt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0723" name="Group 2">
            <a:extLst>
              <a:ext uri="{FF2B5EF4-FFF2-40B4-BE49-F238E27FC236}">
                <a16:creationId xmlns:a16="http://schemas.microsoft.com/office/drawing/2014/main" id="{6E6E0B5B-57B8-45E0-9B4F-4A215DF5F223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341438"/>
            <a:ext cx="8105775" cy="5229225"/>
            <a:chOff x="1494" y="1622"/>
            <a:chExt cx="13829" cy="8969"/>
          </a:xfrm>
        </p:grpSpPr>
        <p:grpSp>
          <p:nvGrpSpPr>
            <p:cNvPr id="30724" name="Group 3">
              <a:extLst>
                <a:ext uri="{FF2B5EF4-FFF2-40B4-BE49-F238E27FC236}">
                  <a16:creationId xmlns:a16="http://schemas.microsoft.com/office/drawing/2014/main" id="{401BBD9A-6E65-40CC-9BFC-38779A9C2D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4" y="1622"/>
              <a:ext cx="13829" cy="8969"/>
              <a:chOff x="1741" y="1619"/>
              <a:chExt cx="13829" cy="8969"/>
            </a:xfrm>
          </p:grpSpPr>
          <p:pic>
            <p:nvPicPr>
              <p:cNvPr id="30732" name="Picture 4" descr="500px-Bulgaria_Aministrative_Provinces">
                <a:extLst>
                  <a:ext uri="{FF2B5EF4-FFF2-40B4-BE49-F238E27FC236}">
                    <a16:creationId xmlns:a16="http://schemas.microsoft.com/office/drawing/2014/main" id="{2FD22314-D4E0-479B-B9F8-BB87637D08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CE2D4"/>
                  </a:clrFrom>
                  <a:clrTo>
                    <a:srgbClr val="ECE2D4">
                      <a:alpha val="0"/>
                    </a:srgbClr>
                  </a:clrTo>
                </a:clrChange>
                <a:lum bright="10000" contrast="1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1" y="1619"/>
                <a:ext cx="13829" cy="8969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0733" name="Group 5">
                <a:extLst>
                  <a:ext uri="{FF2B5EF4-FFF2-40B4-BE49-F238E27FC236}">
                    <a16:creationId xmlns:a16="http://schemas.microsoft.com/office/drawing/2014/main" id="{8B249B07-C750-4AFE-9984-E29C1FF114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1" y="3419"/>
                <a:ext cx="10560" cy="6120"/>
                <a:chOff x="2222" y="2791"/>
                <a:chExt cx="12160" cy="6880"/>
              </a:xfrm>
            </p:grpSpPr>
            <p:sp>
              <p:nvSpPr>
                <p:cNvPr id="30734" name="Freeform 6">
                  <a:extLst>
                    <a:ext uri="{FF2B5EF4-FFF2-40B4-BE49-F238E27FC236}">
                      <a16:creationId xmlns:a16="http://schemas.microsoft.com/office/drawing/2014/main" id="{AC578E7A-91F8-41F5-972D-2BB1A66020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2" y="4210"/>
                  <a:ext cx="12160" cy="1603"/>
                </a:xfrm>
                <a:custGeom>
                  <a:avLst/>
                  <a:gdLst>
                    <a:gd name="T0" fmla="*/ 107 w 12160"/>
                    <a:gd name="T1" fmla="*/ 39 h 1603"/>
                    <a:gd name="T2" fmla="*/ 249 w 12160"/>
                    <a:gd name="T3" fmla="*/ 163 h 1603"/>
                    <a:gd name="T4" fmla="*/ 302 w 12160"/>
                    <a:gd name="T5" fmla="*/ 323 h 1603"/>
                    <a:gd name="T6" fmla="*/ 711 w 12160"/>
                    <a:gd name="T7" fmla="*/ 323 h 1603"/>
                    <a:gd name="T8" fmla="*/ 836 w 12160"/>
                    <a:gd name="T9" fmla="*/ 270 h 1603"/>
                    <a:gd name="T10" fmla="*/ 907 w 12160"/>
                    <a:gd name="T11" fmla="*/ 199 h 1603"/>
                    <a:gd name="T12" fmla="*/ 1227 w 12160"/>
                    <a:gd name="T13" fmla="*/ 181 h 1603"/>
                    <a:gd name="T14" fmla="*/ 1245 w 12160"/>
                    <a:gd name="T15" fmla="*/ 448 h 1603"/>
                    <a:gd name="T16" fmla="*/ 1298 w 12160"/>
                    <a:gd name="T17" fmla="*/ 554 h 1603"/>
                    <a:gd name="T18" fmla="*/ 1369 w 12160"/>
                    <a:gd name="T19" fmla="*/ 661 h 1603"/>
                    <a:gd name="T20" fmla="*/ 1511 w 12160"/>
                    <a:gd name="T21" fmla="*/ 714 h 1603"/>
                    <a:gd name="T22" fmla="*/ 1796 w 12160"/>
                    <a:gd name="T23" fmla="*/ 608 h 1603"/>
                    <a:gd name="T24" fmla="*/ 2667 w 12160"/>
                    <a:gd name="T25" fmla="*/ 554 h 1603"/>
                    <a:gd name="T26" fmla="*/ 2738 w 12160"/>
                    <a:gd name="T27" fmla="*/ 857 h 1603"/>
                    <a:gd name="T28" fmla="*/ 2934 w 12160"/>
                    <a:gd name="T29" fmla="*/ 963 h 1603"/>
                    <a:gd name="T30" fmla="*/ 3307 w 12160"/>
                    <a:gd name="T31" fmla="*/ 1497 h 1603"/>
                    <a:gd name="T32" fmla="*/ 3805 w 12160"/>
                    <a:gd name="T33" fmla="*/ 1443 h 1603"/>
                    <a:gd name="T34" fmla="*/ 4178 w 12160"/>
                    <a:gd name="T35" fmla="*/ 1443 h 1603"/>
                    <a:gd name="T36" fmla="*/ 4356 w 12160"/>
                    <a:gd name="T37" fmla="*/ 1603 h 1603"/>
                    <a:gd name="T38" fmla="*/ 5031 w 12160"/>
                    <a:gd name="T39" fmla="*/ 1532 h 1603"/>
                    <a:gd name="T40" fmla="*/ 5298 w 12160"/>
                    <a:gd name="T41" fmla="*/ 1461 h 1603"/>
                    <a:gd name="T42" fmla="*/ 5885 w 12160"/>
                    <a:gd name="T43" fmla="*/ 1479 h 1603"/>
                    <a:gd name="T44" fmla="*/ 6098 w 12160"/>
                    <a:gd name="T45" fmla="*/ 1408 h 1603"/>
                    <a:gd name="T46" fmla="*/ 6169 w 12160"/>
                    <a:gd name="T47" fmla="*/ 1479 h 1603"/>
                    <a:gd name="T48" fmla="*/ 6685 w 12160"/>
                    <a:gd name="T49" fmla="*/ 1532 h 1603"/>
                    <a:gd name="T50" fmla="*/ 6756 w 12160"/>
                    <a:gd name="T51" fmla="*/ 1443 h 1603"/>
                    <a:gd name="T52" fmla="*/ 7556 w 12160"/>
                    <a:gd name="T53" fmla="*/ 1354 h 1603"/>
                    <a:gd name="T54" fmla="*/ 7698 w 12160"/>
                    <a:gd name="T55" fmla="*/ 1248 h 1603"/>
                    <a:gd name="T56" fmla="*/ 7787 w 12160"/>
                    <a:gd name="T57" fmla="*/ 1088 h 1603"/>
                    <a:gd name="T58" fmla="*/ 7911 w 12160"/>
                    <a:gd name="T59" fmla="*/ 1017 h 1603"/>
                    <a:gd name="T60" fmla="*/ 8018 w 12160"/>
                    <a:gd name="T61" fmla="*/ 874 h 1603"/>
                    <a:gd name="T62" fmla="*/ 8142 w 12160"/>
                    <a:gd name="T63" fmla="*/ 750 h 1603"/>
                    <a:gd name="T64" fmla="*/ 8267 w 12160"/>
                    <a:gd name="T65" fmla="*/ 626 h 1603"/>
                    <a:gd name="T66" fmla="*/ 8871 w 12160"/>
                    <a:gd name="T67" fmla="*/ 857 h 1603"/>
                    <a:gd name="T68" fmla="*/ 9387 w 12160"/>
                    <a:gd name="T69" fmla="*/ 857 h 1603"/>
                    <a:gd name="T70" fmla="*/ 9742 w 12160"/>
                    <a:gd name="T71" fmla="*/ 786 h 1603"/>
                    <a:gd name="T72" fmla="*/ 9938 w 12160"/>
                    <a:gd name="T73" fmla="*/ 839 h 1603"/>
                    <a:gd name="T74" fmla="*/ 10365 w 12160"/>
                    <a:gd name="T75" fmla="*/ 750 h 1603"/>
                    <a:gd name="T76" fmla="*/ 10525 w 12160"/>
                    <a:gd name="T77" fmla="*/ 679 h 1603"/>
                    <a:gd name="T78" fmla="*/ 10898 w 12160"/>
                    <a:gd name="T79" fmla="*/ 768 h 1603"/>
                    <a:gd name="T80" fmla="*/ 11022 w 12160"/>
                    <a:gd name="T81" fmla="*/ 857 h 1603"/>
                    <a:gd name="T82" fmla="*/ 11698 w 12160"/>
                    <a:gd name="T83" fmla="*/ 874 h 1603"/>
                    <a:gd name="T84" fmla="*/ 11982 w 12160"/>
                    <a:gd name="T85" fmla="*/ 1052 h 160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2160"/>
                    <a:gd name="T130" fmla="*/ 0 h 1603"/>
                    <a:gd name="T131" fmla="*/ 12160 w 12160"/>
                    <a:gd name="T132" fmla="*/ 1603 h 1603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2160" h="1603">
                      <a:moveTo>
                        <a:pt x="0" y="39"/>
                      </a:moveTo>
                      <a:cubicBezTo>
                        <a:pt x="26" y="30"/>
                        <a:pt x="81" y="0"/>
                        <a:pt x="107" y="39"/>
                      </a:cubicBezTo>
                      <a:cubicBezTo>
                        <a:pt x="124" y="64"/>
                        <a:pt x="108" y="103"/>
                        <a:pt x="125" y="128"/>
                      </a:cubicBezTo>
                      <a:cubicBezTo>
                        <a:pt x="131" y="137"/>
                        <a:pt x="230" y="159"/>
                        <a:pt x="249" y="163"/>
                      </a:cubicBezTo>
                      <a:cubicBezTo>
                        <a:pt x="261" y="181"/>
                        <a:pt x="278" y="196"/>
                        <a:pt x="285" y="217"/>
                      </a:cubicBezTo>
                      <a:cubicBezTo>
                        <a:pt x="296" y="251"/>
                        <a:pt x="284" y="292"/>
                        <a:pt x="302" y="323"/>
                      </a:cubicBezTo>
                      <a:cubicBezTo>
                        <a:pt x="311" y="339"/>
                        <a:pt x="338" y="335"/>
                        <a:pt x="356" y="341"/>
                      </a:cubicBezTo>
                      <a:cubicBezTo>
                        <a:pt x="474" y="335"/>
                        <a:pt x="593" y="338"/>
                        <a:pt x="711" y="323"/>
                      </a:cubicBezTo>
                      <a:cubicBezTo>
                        <a:pt x="732" y="320"/>
                        <a:pt x="745" y="296"/>
                        <a:pt x="765" y="288"/>
                      </a:cubicBezTo>
                      <a:cubicBezTo>
                        <a:pt x="787" y="278"/>
                        <a:pt x="812" y="276"/>
                        <a:pt x="836" y="270"/>
                      </a:cubicBezTo>
                      <a:cubicBezTo>
                        <a:pt x="842" y="252"/>
                        <a:pt x="841" y="230"/>
                        <a:pt x="854" y="217"/>
                      </a:cubicBezTo>
                      <a:cubicBezTo>
                        <a:pt x="867" y="204"/>
                        <a:pt x="890" y="207"/>
                        <a:pt x="907" y="199"/>
                      </a:cubicBezTo>
                      <a:cubicBezTo>
                        <a:pt x="926" y="189"/>
                        <a:pt x="942" y="175"/>
                        <a:pt x="960" y="163"/>
                      </a:cubicBezTo>
                      <a:cubicBezTo>
                        <a:pt x="1049" y="169"/>
                        <a:pt x="1140" y="161"/>
                        <a:pt x="1227" y="181"/>
                      </a:cubicBezTo>
                      <a:cubicBezTo>
                        <a:pt x="1315" y="202"/>
                        <a:pt x="1204" y="356"/>
                        <a:pt x="1191" y="394"/>
                      </a:cubicBezTo>
                      <a:cubicBezTo>
                        <a:pt x="1209" y="412"/>
                        <a:pt x="1231" y="427"/>
                        <a:pt x="1245" y="448"/>
                      </a:cubicBezTo>
                      <a:cubicBezTo>
                        <a:pt x="1255" y="463"/>
                        <a:pt x="1254" y="484"/>
                        <a:pt x="1262" y="501"/>
                      </a:cubicBezTo>
                      <a:cubicBezTo>
                        <a:pt x="1272" y="520"/>
                        <a:pt x="1286" y="536"/>
                        <a:pt x="1298" y="554"/>
                      </a:cubicBezTo>
                      <a:cubicBezTo>
                        <a:pt x="1304" y="584"/>
                        <a:pt x="1299" y="618"/>
                        <a:pt x="1316" y="643"/>
                      </a:cubicBezTo>
                      <a:cubicBezTo>
                        <a:pt x="1326" y="659"/>
                        <a:pt x="1351" y="656"/>
                        <a:pt x="1369" y="661"/>
                      </a:cubicBezTo>
                      <a:cubicBezTo>
                        <a:pt x="1398" y="668"/>
                        <a:pt x="1428" y="673"/>
                        <a:pt x="1458" y="679"/>
                      </a:cubicBezTo>
                      <a:cubicBezTo>
                        <a:pt x="1476" y="691"/>
                        <a:pt x="1490" y="718"/>
                        <a:pt x="1511" y="714"/>
                      </a:cubicBezTo>
                      <a:cubicBezTo>
                        <a:pt x="1532" y="710"/>
                        <a:pt x="1529" y="672"/>
                        <a:pt x="1547" y="661"/>
                      </a:cubicBezTo>
                      <a:cubicBezTo>
                        <a:pt x="1609" y="623"/>
                        <a:pt x="1731" y="616"/>
                        <a:pt x="1796" y="608"/>
                      </a:cubicBezTo>
                      <a:cubicBezTo>
                        <a:pt x="1858" y="566"/>
                        <a:pt x="1938" y="525"/>
                        <a:pt x="2009" y="501"/>
                      </a:cubicBezTo>
                      <a:cubicBezTo>
                        <a:pt x="2267" y="534"/>
                        <a:pt x="2336" y="542"/>
                        <a:pt x="2667" y="554"/>
                      </a:cubicBezTo>
                      <a:cubicBezTo>
                        <a:pt x="2694" y="636"/>
                        <a:pt x="2699" y="720"/>
                        <a:pt x="2720" y="803"/>
                      </a:cubicBezTo>
                      <a:cubicBezTo>
                        <a:pt x="2725" y="821"/>
                        <a:pt x="2721" y="849"/>
                        <a:pt x="2738" y="857"/>
                      </a:cubicBezTo>
                      <a:cubicBezTo>
                        <a:pt x="2802" y="889"/>
                        <a:pt x="2880" y="878"/>
                        <a:pt x="2951" y="892"/>
                      </a:cubicBezTo>
                      <a:cubicBezTo>
                        <a:pt x="2945" y="916"/>
                        <a:pt x="2943" y="941"/>
                        <a:pt x="2934" y="963"/>
                      </a:cubicBezTo>
                      <a:cubicBezTo>
                        <a:pt x="2926" y="983"/>
                        <a:pt x="2898" y="995"/>
                        <a:pt x="2898" y="1017"/>
                      </a:cubicBezTo>
                      <a:cubicBezTo>
                        <a:pt x="2898" y="1601"/>
                        <a:pt x="2817" y="1473"/>
                        <a:pt x="3307" y="1497"/>
                      </a:cubicBezTo>
                      <a:cubicBezTo>
                        <a:pt x="3436" y="1538"/>
                        <a:pt x="3498" y="1527"/>
                        <a:pt x="3645" y="1514"/>
                      </a:cubicBezTo>
                      <a:cubicBezTo>
                        <a:pt x="3728" y="1459"/>
                        <a:pt x="3680" y="1484"/>
                        <a:pt x="3805" y="1443"/>
                      </a:cubicBezTo>
                      <a:cubicBezTo>
                        <a:pt x="3823" y="1437"/>
                        <a:pt x="3858" y="1426"/>
                        <a:pt x="3858" y="1426"/>
                      </a:cubicBezTo>
                      <a:cubicBezTo>
                        <a:pt x="3965" y="1432"/>
                        <a:pt x="4076" y="1411"/>
                        <a:pt x="4178" y="1443"/>
                      </a:cubicBezTo>
                      <a:cubicBezTo>
                        <a:pt x="4219" y="1456"/>
                        <a:pt x="4225" y="1514"/>
                        <a:pt x="4249" y="1550"/>
                      </a:cubicBezTo>
                      <a:cubicBezTo>
                        <a:pt x="4270" y="1582"/>
                        <a:pt x="4324" y="1593"/>
                        <a:pt x="4356" y="1603"/>
                      </a:cubicBezTo>
                      <a:cubicBezTo>
                        <a:pt x="4528" y="1597"/>
                        <a:pt x="4700" y="1601"/>
                        <a:pt x="4871" y="1586"/>
                      </a:cubicBezTo>
                      <a:cubicBezTo>
                        <a:pt x="4927" y="1581"/>
                        <a:pt x="4975" y="1536"/>
                        <a:pt x="5031" y="1532"/>
                      </a:cubicBezTo>
                      <a:cubicBezTo>
                        <a:pt x="5114" y="1526"/>
                        <a:pt x="5197" y="1520"/>
                        <a:pt x="5280" y="1514"/>
                      </a:cubicBezTo>
                      <a:cubicBezTo>
                        <a:pt x="5286" y="1496"/>
                        <a:pt x="5285" y="1474"/>
                        <a:pt x="5298" y="1461"/>
                      </a:cubicBezTo>
                      <a:cubicBezTo>
                        <a:pt x="5316" y="1443"/>
                        <a:pt x="5446" y="1428"/>
                        <a:pt x="5458" y="1426"/>
                      </a:cubicBezTo>
                      <a:cubicBezTo>
                        <a:pt x="5667" y="1494"/>
                        <a:pt x="5528" y="1459"/>
                        <a:pt x="5885" y="1479"/>
                      </a:cubicBezTo>
                      <a:cubicBezTo>
                        <a:pt x="5953" y="1502"/>
                        <a:pt x="5996" y="1525"/>
                        <a:pt x="6080" y="1479"/>
                      </a:cubicBezTo>
                      <a:cubicBezTo>
                        <a:pt x="6101" y="1467"/>
                        <a:pt x="6092" y="1432"/>
                        <a:pt x="6098" y="1408"/>
                      </a:cubicBezTo>
                      <a:cubicBezTo>
                        <a:pt x="6104" y="1426"/>
                        <a:pt x="6103" y="1448"/>
                        <a:pt x="6116" y="1461"/>
                      </a:cubicBezTo>
                      <a:cubicBezTo>
                        <a:pt x="6129" y="1474"/>
                        <a:pt x="6150" y="1477"/>
                        <a:pt x="6169" y="1479"/>
                      </a:cubicBezTo>
                      <a:cubicBezTo>
                        <a:pt x="6293" y="1489"/>
                        <a:pt x="6418" y="1491"/>
                        <a:pt x="6542" y="1497"/>
                      </a:cubicBezTo>
                      <a:cubicBezTo>
                        <a:pt x="6567" y="1571"/>
                        <a:pt x="6556" y="1596"/>
                        <a:pt x="6685" y="1532"/>
                      </a:cubicBezTo>
                      <a:cubicBezTo>
                        <a:pt x="6702" y="1524"/>
                        <a:pt x="6690" y="1494"/>
                        <a:pt x="6702" y="1479"/>
                      </a:cubicBezTo>
                      <a:cubicBezTo>
                        <a:pt x="6715" y="1462"/>
                        <a:pt x="6735" y="1450"/>
                        <a:pt x="6756" y="1443"/>
                      </a:cubicBezTo>
                      <a:cubicBezTo>
                        <a:pt x="6790" y="1432"/>
                        <a:pt x="6827" y="1432"/>
                        <a:pt x="6862" y="1426"/>
                      </a:cubicBezTo>
                      <a:cubicBezTo>
                        <a:pt x="6996" y="1337"/>
                        <a:pt x="7467" y="1358"/>
                        <a:pt x="7556" y="1354"/>
                      </a:cubicBezTo>
                      <a:cubicBezTo>
                        <a:pt x="7562" y="1330"/>
                        <a:pt x="7559" y="1302"/>
                        <a:pt x="7574" y="1283"/>
                      </a:cubicBezTo>
                      <a:cubicBezTo>
                        <a:pt x="7579" y="1277"/>
                        <a:pt x="7686" y="1251"/>
                        <a:pt x="7698" y="1248"/>
                      </a:cubicBezTo>
                      <a:cubicBezTo>
                        <a:pt x="7713" y="1202"/>
                        <a:pt x="7707" y="1147"/>
                        <a:pt x="7734" y="1106"/>
                      </a:cubicBezTo>
                      <a:cubicBezTo>
                        <a:pt x="7744" y="1090"/>
                        <a:pt x="7769" y="1094"/>
                        <a:pt x="7787" y="1088"/>
                      </a:cubicBezTo>
                      <a:cubicBezTo>
                        <a:pt x="7805" y="1070"/>
                        <a:pt x="7818" y="1047"/>
                        <a:pt x="7840" y="1034"/>
                      </a:cubicBezTo>
                      <a:cubicBezTo>
                        <a:pt x="7861" y="1022"/>
                        <a:pt x="7894" y="1034"/>
                        <a:pt x="7911" y="1017"/>
                      </a:cubicBezTo>
                      <a:cubicBezTo>
                        <a:pt x="8036" y="893"/>
                        <a:pt x="7827" y="981"/>
                        <a:pt x="7982" y="928"/>
                      </a:cubicBezTo>
                      <a:cubicBezTo>
                        <a:pt x="7994" y="910"/>
                        <a:pt x="8009" y="894"/>
                        <a:pt x="8018" y="874"/>
                      </a:cubicBezTo>
                      <a:cubicBezTo>
                        <a:pt x="8028" y="852"/>
                        <a:pt x="8022" y="823"/>
                        <a:pt x="8036" y="803"/>
                      </a:cubicBezTo>
                      <a:cubicBezTo>
                        <a:pt x="8055" y="775"/>
                        <a:pt x="8113" y="760"/>
                        <a:pt x="8142" y="750"/>
                      </a:cubicBezTo>
                      <a:cubicBezTo>
                        <a:pt x="8245" y="598"/>
                        <a:pt x="8108" y="777"/>
                        <a:pt x="8231" y="679"/>
                      </a:cubicBezTo>
                      <a:cubicBezTo>
                        <a:pt x="8248" y="666"/>
                        <a:pt x="8249" y="637"/>
                        <a:pt x="8267" y="626"/>
                      </a:cubicBezTo>
                      <a:cubicBezTo>
                        <a:pt x="8299" y="606"/>
                        <a:pt x="8374" y="590"/>
                        <a:pt x="8374" y="590"/>
                      </a:cubicBezTo>
                      <a:cubicBezTo>
                        <a:pt x="8888" y="610"/>
                        <a:pt x="8839" y="484"/>
                        <a:pt x="8871" y="857"/>
                      </a:cubicBezTo>
                      <a:cubicBezTo>
                        <a:pt x="8977" y="822"/>
                        <a:pt x="9086" y="840"/>
                        <a:pt x="9191" y="874"/>
                      </a:cubicBezTo>
                      <a:cubicBezTo>
                        <a:pt x="9256" y="868"/>
                        <a:pt x="9323" y="871"/>
                        <a:pt x="9387" y="857"/>
                      </a:cubicBezTo>
                      <a:cubicBezTo>
                        <a:pt x="9599" y="812"/>
                        <a:pt x="9293" y="826"/>
                        <a:pt x="9494" y="803"/>
                      </a:cubicBezTo>
                      <a:cubicBezTo>
                        <a:pt x="9576" y="793"/>
                        <a:pt x="9659" y="792"/>
                        <a:pt x="9742" y="786"/>
                      </a:cubicBezTo>
                      <a:cubicBezTo>
                        <a:pt x="9790" y="792"/>
                        <a:pt x="9839" y="790"/>
                        <a:pt x="9885" y="803"/>
                      </a:cubicBezTo>
                      <a:cubicBezTo>
                        <a:pt x="9906" y="809"/>
                        <a:pt x="9917" y="838"/>
                        <a:pt x="9938" y="839"/>
                      </a:cubicBezTo>
                      <a:cubicBezTo>
                        <a:pt x="10027" y="844"/>
                        <a:pt x="10116" y="827"/>
                        <a:pt x="10205" y="821"/>
                      </a:cubicBezTo>
                      <a:cubicBezTo>
                        <a:pt x="10289" y="694"/>
                        <a:pt x="10168" y="849"/>
                        <a:pt x="10365" y="750"/>
                      </a:cubicBezTo>
                      <a:cubicBezTo>
                        <a:pt x="10382" y="742"/>
                        <a:pt x="10365" y="705"/>
                        <a:pt x="10382" y="697"/>
                      </a:cubicBezTo>
                      <a:cubicBezTo>
                        <a:pt x="10426" y="678"/>
                        <a:pt x="10477" y="685"/>
                        <a:pt x="10525" y="679"/>
                      </a:cubicBezTo>
                      <a:cubicBezTo>
                        <a:pt x="10659" y="691"/>
                        <a:pt x="10727" y="702"/>
                        <a:pt x="10845" y="732"/>
                      </a:cubicBezTo>
                      <a:cubicBezTo>
                        <a:pt x="10863" y="744"/>
                        <a:pt x="10885" y="751"/>
                        <a:pt x="10898" y="768"/>
                      </a:cubicBezTo>
                      <a:cubicBezTo>
                        <a:pt x="10910" y="783"/>
                        <a:pt x="10901" y="810"/>
                        <a:pt x="10916" y="821"/>
                      </a:cubicBezTo>
                      <a:cubicBezTo>
                        <a:pt x="10946" y="843"/>
                        <a:pt x="10987" y="845"/>
                        <a:pt x="11022" y="857"/>
                      </a:cubicBezTo>
                      <a:cubicBezTo>
                        <a:pt x="11040" y="863"/>
                        <a:pt x="11076" y="874"/>
                        <a:pt x="11076" y="874"/>
                      </a:cubicBezTo>
                      <a:cubicBezTo>
                        <a:pt x="11211" y="868"/>
                        <a:pt x="11546" y="838"/>
                        <a:pt x="11698" y="874"/>
                      </a:cubicBezTo>
                      <a:cubicBezTo>
                        <a:pt x="11719" y="879"/>
                        <a:pt x="11722" y="910"/>
                        <a:pt x="11734" y="928"/>
                      </a:cubicBezTo>
                      <a:cubicBezTo>
                        <a:pt x="11783" y="1081"/>
                        <a:pt x="11786" y="1034"/>
                        <a:pt x="11982" y="1052"/>
                      </a:cubicBezTo>
                      <a:cubicBezTo>
                        <a:pt x="12075" y="1083"/>
                        <a:pt x="12017" y="1070"/>
                        <a:pt x="12160" y="1070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30735" name="Freeform 7">
                  <a:extLst>
                    <a:ext uri="{FF2B5EF4-FFF2-40B4-BE49-F238E27FC236}">
                      <a16:creationId xmlns:a16="http://schemas.microsoft.com/office/drawing/2014/main" id="{297A0CEB-0CA7-49DD-B72D-0400B4F821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7" y="5724"/>
                  <a:ext cx="1832" cy="3947"/>
                </a:xfrm>
                <a:custGeom>
                  <a:avLst/>
                  <a:gdLst>
                    <a:gd name="T0" fmla="*/ 1564 w 1832"/>
                    <a:gd name="T1" fmla="*/ 0 h 3947"/>
                    <a:gd name="T2" fmla="*/ 1529 w 1832"/>
                    <a:gd name="T3" fmla="*/ 107 h 3947"/>
                    <a:gd name="T4" fmla="*/ 1511 w 1832"/>
                    <a:gd name="T5" fmla="*/ 160 h 3947"/>
                    <a:gd name="T6" fmla="*/ 1635 w 1832"/>
                    <a:gd name="T7" fmla="*/ 338 h 3947"/>
                    <a:gd name="T8" fmla="*/ 1653 w 1832"/>
                    <a:gd name="T9" fmla="*/ 392 h 3947"/>
                    <a:gd name="T10" fmla="*/ 1706 w 1832"/>
                    <a:gd name="T11" fmla="*/ 409 h 3947"/>
                    <a:gd name="T12" fmla="*/ 1742 w 1832"/>
                    <a:gd name="T13" fmla="*/ 463 h 3947"/>
                    <a:gd name="T14" fmla="*/ 1813 w 1832"/>
                    <a:gd name="T15" fmla="*/ 480 h 3947"/>
                    <a:gd name="T16" fmla="*/ 1742 w 1832"/>
                    <a:gd name="T17" fmla="*/ 676 h 3947"/>
                    <a:gd name="T18" fmla="*/ 1653 w 1832"/>
                    <a:gd name="T19" fmla="*/ 658 h 3947"/>
                    <a:gd name="T20" fmla="*/ 1600 w 1832"/>
                    <a:gd name="T21" fmla="*/ 623 h 3947"/>
                    <a:gd name="T22" fmla="*/ 1475 w 1832"/>
                    <a:gd name="T23" fmla="*/ 658 h 3947"/>
                    <a:gd name="T24" fmla="*/ 1386 w 1832"/>
                    <a:gd name="T25" fmla="*/ 516 h 3947"/>
                    <a:gd name="T26" fmla="*/ 1226 w 1832"/>
                    <a:gd name="T27" fmla="*/ 409 h 3947"/>
                    <a:gd name="T28" fmla="*/ 1066 w 1832"/>
                    <a:gd name="T29" fmla="*/ 427 h 3947"/>
                    <a:gd name="T30" fmla="*/ 1013 w 1832"/>
                    <a:gd name="T31" fmla="*/ 445 h 3947"/>
                    <a:gd name="T32" fmla="*/ 977 w 1832"/>
                    <a:gd name="T33" fmla="*/ 569 h 3947"/>
                    <a:gd name="T34" fmla="*/ 800 w 1832"/>
                    <a:gd name="T35" fmla="*/ 623 h 3947"/>
                    <a:gd name="T36" fmla="*/ 782 w 1832"/>
                    <a:gd name="T37" fmla="*/ 676 h 3947"/>
                    <a:gd name="T38" fmla="*/ 675 w 1832"/>
                    <a:gd name="T39" fmla="*/ 676 h 3947"/>
                    <a:gd name="T40" fmla="*/ 462 w 1832"/>
                    <a:gd name="T41" fmla="*/ 640 h 3947"/>
                    <a:gd name="T42" fmla="*/ 355 w 1832"/>
                    <a:gd name="T43" fmla="*/ 694 h 3947"/>
                    <a:gd name="T44" fmla="*/ 373 w 1832"/>
                    <a:gd name="T45" fmla="*/ 765 h 3947"/>
                    <a:gd name="T46" fmla="*/ 409 w 1832"/>
                    <a:gd name="T47" fmla="*/ 889 h 3947"/>
                    <a:gd name="T48" fmla="*/ 462 w 1832"/>
                    <a:gd name="T49" fmla="*/ 925 h 3947"/>
                    <a:gd name="T50" fmla="*/ 569 w 1832"/>
                    <a:gd name="T51" fmla="*/ 996 h 3947"/>
                    <a:gd name="T52" fmla="*/ 604 w 1832"/>
                    <a:gd name="T53" fmla="*/ 1049 h 3947"/>
                    <a:gd name="T54" fmla="*/ 693 w 1832"/>
                    <a:gd name="T55" fmla="*/ 1032 h 3947"/>
                    <a:gd name="T56" fmla="*/ 800 w 1832"/>
                    <a:gd name="T57" fmla="*/ 1014 h 3947"/>
                    <a:gd name="T58" fmla="*/ 782 w 1832"/>
                    <a:gd name="T59" fmla="*/ 1209 h 3947"/>
                    <a:gd name="T60" fmla="*/ 693 w 1832"/>
                    <a:gd name="T61" fmla="*/ 1227 h 3947"/>
                    <a:gd name="T62" fmla="*/ 586 w 1832"/>
                    <a:gd name="T63" fmla="*/ 1298 h 3947"/>
                    <a:gd name="T64" fmla="*/ 497 w 1832"/>
                    <a:gd name="T65" fmla="*/ 1387 h 3947"/>
                    <a:gd name="T66" fmla="*/ 533 w 1832"/>
                    <a:gd name="T67" fmla="*/ 1512 h 3947"/>
                    <a:gd name="T68" fmla="*/ 373 w 1832"/>
                    <a:gd name="T69" fmla="*/ 1618 h 3947"/>
                    <a:gd name="T70" fmla="*/ 266 w 1832"/>
                    <a:gd name="T71" fmla="*/ 1707 h 3947"/>
                    <a:gd name="T72" fmla="*/ 249 w 1832"/>
                    <a:gd name="T73" fmla="*/ 1760 h 3947"/>
                    <a:gd name="T74" fmla="*/ 195 w 1832"/>
                    <a:gd name="T75" fmla="*/ 1778 h 3947"/>
                    <a:gd name="T76" fmla="*/ 142 w 1832"/>
                    <a:gd name="T77" fmla="*/ 1814 h 3947"/>
                    <a:gd name="T78" fmla="*/ 35 w 1832"/>
                    <a:gd name="T79" fmla="*/ 1849 h 3947"/>
                    <a:gd name="T80" fmla="*/ 53 w 1832"/>
                    <a:gd name="T81" fmla="*/ 1956 h 3947"/>
                    <a:gd name="T82" fmla="*/ 89 w 1832"/>
                    <a:gd name="T83" fmla="*/ 2063 h 3947"/>
                    <a:gd name="T84" fmla="*/ 106 w 1832"/>
                    <a:gd name="T85" fmla="*/ 2400 h 3947"/>
                    <a:gd name="T86" fmla="*/ 53 w 1832"/>
                    <a:gd name="T87" fmla="*/ 2436 h 3947"/>
                    <a:gd name="T88" fmla="*/ 53 w 1832"/>
                    <a:gd name="T89" fmla="*/ 2863 h 3947"/>
                    <a:gd name="T90" fmla="*/ 124 w 1832"/>
                    <a:gd name="T91" fmla="*/ 2969 h 3947"/>
                    <a:gd name="T92" fmla="*/ 142 w 1832"/>
                    <a:gd name="T93" fmla="*/ 3023 h 3947"/>
                    <a:gd name="T94" fmla="*/ 266 w 1832"/>
                    <a:gd name="T95" fmla="*/ 3058 h 3947"/>
                    <a:gd name="T96" fmla="*/ 284 w 1832"/>
                    <a:gd name="T97" fmla="*/ 3112 h 3947"/>
                    <a:gd name="T98" fmla="*/ 462 w 1832"/>
                    <a:gd name="T99" fmla="*/ 3183 h 3947"/>
                    <a:gd name="T100" fmla="*/ 497 w 1832"/>
                    <a:gd name="T101" fmla="*/ 3307 h 3947"/>
                    <a:gd name="T102" fmla="*/ 622 w 1832"/>
                    <a:gd name="T103" fmla="*/ 3360 h 3947"/>
                    <a:gd name="T104" fmla="*/ 746 w 1832"/>
                    <a:gd name="T105" fmla="*/ 3432 h 3947"/>
                    <a:gd name="T106" fmla="*/ 764 w 1832"/>
                    <a:gd name="T107" fmla="*/ 3485 h 3947"/>
                    <a:gd name="T108" fmla="*/ 800 w 1832"/>
                    <a:gd name="T109" fmla="*/ 3538 h 3947"/>
                    <a:gd name="T110" fmla="*/ 906 w 1832"/>
                    <a:gd name="T111" fmla="*/ 3574 h 3947"/>
                    <a:gd name="T112" fmla="*/ 871 w 1832"/>
                    <a:gd name="T113" fmla="*/ 3752 h 3947"/>
                    <a:gd name="T114" fmla="*/ 853 w 1832"/>
                    <a:gd name="T115" fmla="*/ 3823 h 3947"/>
                    <a:gd name="T116" fmla="*/ 800 w 1832"/>
                    <a:gd name="T117" fmla="*/ 3947 h 3947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832"/>
                    <a:gd name="T178" fmla="*/ 0 h 3947"/>
                    <a:gd name="T179" fmla="*/ 1832 w 1832"/>
                    <a:gd name="T180" fmla="*/ 3947 h 3947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832" h="3947">
                      <a:moveTo>
                        <a:pt x="1564" y="0"/>
                      </a:moveTo>
                      <a:cubicBezTo>
                        <a:pt x="1552" y="36"/>
                        <a:pt x="1541" y="71"/>
                        <a:pt x="1529" y="107"/>
                      </a:cubicBezTo>
                      <a:cubicBezTo>
                        <a:pt x="1523" y="125"/>
                        <a:pt x="1511" y="160"/>
                        <a:pt x="1511" y="160"/>
                      </a:cubicBezTo>
                      <a:cubicBezTo>
                        <a:pt x="1545" y="460"/>
                        <a:pt x="1468" y="241"/>
                        <a:pt x="1635" y="338"/>
                      </a:cubicBezTo>
                      <a:cubicBezTo>
                        <a:pt x="1651" y="348"/>
                        <a:pt x="1640" y="379"/>
                        <a:pt x="1653" y="392"/>
                      </a:cubicBezTo>
                      <a:cubicBezTo>
                        <a:pt x="1666" y="405"/>
                        <a:pt x="1688" y="403"/>
                        <a:pt x="1706" y="409"/>
                      </a:cubicBezTo>
                      <a:cubicBezTo>
                        <a:pt x="1718" y="427"/>
                        <a:pt x="1724" y="451"/>
                        <a:pt x="1742" y="463"/>
                      </a:cubicBezTo>
                      <a:cubicBezTo>
                        <a:pt x="1762" y="476"/>
                        <a:pt x="1802" y="458"/>
                        <a:pt x="1813" y="480"/>
                      </a:cubicBezTo>
                      <a:cubicBezTo>
                        <a:pt x="1832" y="518"/>
                        <a:pt x="1756" y="634"/>
                        <a:pt x="1742" y="676"/>
                      </a:cubicBezTo>
                      <a:cubicBezTo>
                        <a:pt x="1712" y="670"/>
                        <a:pt x="1681" y="669"/>
                        <a:pt x="1653" y="658"/>
                      </a:cubicBezTo>
                      <a:cubicBezTo>
                        <a:pt x="1633" y="651"/>
                        <a:pt x="1621" y="626"/>
                        <a:pt x="1600" y="623"/>
                      </a:cubicBezTo>
                      <a:cubicBezTo>
                        <a:pt x="1582" y="620"/>
                        <a:pt x="1496" y="651"/>
                        <a:pt x="1475" y="658"/>
                      </a:cubicBezTo>
                      <a:cubicBezTo>
                        <a:pt x="1433" y="531"/>
                        <a:pt x="1471" y="573"/>
                        <a:pt x="1386" y="516"/>
                      </a:cubicBezTo>
                      <a:cubicBezTo>
                        <a:pt x="1338" y="443"/>
                        <a:pt x="1306" y="436"/>
                        <a:pt x="1226" y="409"/>
                      </a:cubicBezTo>
                      <a:cubicBezTo>
                        <a:pt x="1173" y="415"/>
                        <a:pt x="1119" y="418"/>
                        <a:pt x="1066" y="427"/>
                      </a:cubicBezTo>
                      <a:cubicBezTo>
                        <a:pt x="1048" y="430"/>
                        <a:pt x="1026" y="432"/>
                        <a:pt x="1013" y="445"/>
                      </a:cubicBezTo>
                      <a:cubicBezTo>
                        <a:pt x="1003" y="455"/>
                        <a:pt x="978" y="567"/>
                        <a:pt x="977" y="569"/>
                      </a:cubicBezTo>
                      <a:cubicBezTo>
                        <a:pt x="943" y="621"/>
                        <a:pt x="841" y="617"/>
                        <a:pt x="800" y="623"/>
                      </a:cubicBezTo>
                      <a:cubicBezTo>
                        <a:pt x="794" y="641"/>
                        <a:pt x="795" y="663"/>
                        <a:pt x="782" y="676"/>
                      </a:cubicBezTo>
                      <a:cubicBezTo>
                        <a:pt x="746" y="712"/>
                        <a:pt x="711" y="688"/>
                        <a:pt x="675" y="676"/>
                      </a:cubicBezTo>
                      <a:cubicBezTo>
                        <a:pt x="589" y="617"/>
                        <a:pt x="572" y="623"/>
                        <a:pt x="462" y="640"/>
                      </a:cubicBezTo>
                      <a:cubicBezTo>
                        <a:pt x="441" y="647"/>
                        <a:pt x="364" y="668"/>
                        <a:pt x="355" y="694"/>
                      </a:cubicBezTo>
                      <a:cubicBezTo>
                        <a:pt x="347" y="717"/>
                        <a:pt x="366" y="742"/>
                        <a:pt x="373" y="765"/>
                      </a:cubicBezTo>
                      <a:cubicBezTo>
                        <a:pt x="385" y="806"/>
                        <a:pt x="385" y="853"/>
                        <a:pt x="409" y="889"/>
                      </a:cubicBezTo>
                      <a:cubicBezTo>
                        <a:pt x="421" y="907"/>
                        <a:pt x="444" y="913"/>
                        <a:pt x="462" y="925"/>
                      </a:cubicBezTo>
                      <a:cubicBezTo>
                        <a:pt x="500" y="1037"/>
                        <a:pt x="445" y="925"/>
                        <a:pt x="569" y="996"/>
                      </a:cubicBezTo>
                      <a:cubicBezTo>
                        <a:pt x="587" y="1007"/>
                        <a:pt x="592" y="1031"/>
                        <a:pt x="604" y="1049"/>
                      </a:cubicBezTo>
                      <a:cubicBezTo>
                        <a:pt x="634" y="1043"/>
                        <a:pt x="665" y="1043"/>
                        <a:pt x="693" y="1032"/>
                      </a:cubicBezTo>
                      <a:cubicBezTo>
                        <a:pt x="791" y="995"/>
                        <a:pt x="699" y="980"/>
                        <a:pt x="800" y="1014"/>
                      </a:cubicBezTo>
                      <a:cubicBezTo>
                        <a:pt x="794" y="1079"/>
                        <a:pt x="811" y="1151"/>
                        <a:pt x="782" y="1209"/>
                      </a:cubicBezTo>
                      <a:cubicBezTo>
                        <a:pt x="768" y="1236"/>
                        <a:pt x="720" y="1213"/>
                        <a:pt x="693" y="1227"/>
                      </a:cubicBezTo>
                      <a:cubicBezTo>
                        <a:pt x="427" y="1360"/>
                        <a:pt x="815" y="1222"/>
                        <a:pt x="586" y="1298"/>
                      </a:cubicBezTo>
                      <a:cubicBezTo>
                        <a:pt x="557" y="1318"/>
                        <a:pt x="503" y="1345"/>
                        <a:pt x="497" y="1387"/>
                      </a:cubicBezTo>
                      <a:cubicBezTo>
                        <a:pt x="495" y="1402"/>
                        <a:pt x="527" y="1493"/>
                        <a:pt x="533" y="1512"/>
                      </a:cubicBezTo>
                      <a:cubicBezTo>
                        <a:pt x="502" y="1664"/>
                        <a:pt x="550" y="1569"/>
                        <a:pt x="373" y="1618"/>
                      </a:cubicBezTo>
                      <a:cubicBezTo>
                        <a:pt x="341" y="1627"/>
                        <a:pt x="285" y="1688"/>
                        <a:pt x="266" y="1707"/>
                      </a:cubicBezTo>
                      <a:cubicBezTo>
                        <a:pt x="260" y="1725"/>
                        <a:pt x="262" y="1747"/>
                        <a:pt x="249" y="1760"/>
                      </a:cubicBezTo>
                      <a:cubicBezTo>
                        <a:pt x="236" y="1773"/>
                        <a:pt x="212" y="1769"/>
                        <a:pt x="195" y="1778"/>
                      </a:cubicBezTo>
                      <a:cubicBezTo>
                        <a:pt x="176" y="1788"/>
                        <a:pt x="162" y="1805"/>
                        <a:pt x="142" y="1814"/>
                      </a:cubicBezTo>
                      <a:cubicBezTo>
                        <a:pt x="108" y="1829"/>
                        <a:pt x="35" y="1849"/>
                        <a:pt x="35" y="1849"/>
                      </a:cubicBezTo>
                      <a:cubicBezTo>
                        <a:pt x="4" y="1941"/>
                        <a:pt x="13" y="1867"/>
                        <a:pt x="53" y="1956"/>
                      </a:cubicBezTo>
                      <a:cubicBezTo>
                        <a:pt x="68" y="1990"/>
                        <a:pt x="89" y="2063"/>
                        <a:pt x="89" y="2063"/>
                      </a:cubicBezTo>
                      <a:cubicBezTo>
                        <a:pt x="109" y="2185"/>
                        <a:pt x="149" y="2270"/>
                        <a:pt x="106" y="2400"/>
                      </a:cubicBezTo>
                      <a:cubicBezTo>
                        <a:pt x="99" y="2420"/>
                        <a:pt x="71" y="2424"/>
                        <a:pt x="53" y="2436"/>
                      </a:cubicBezTo>
                      <a:cubicBezTo>
                        <a:pt x="0" y="2593"/>
                        <a:pt x="8" y="2685"/>
                        <a:pt x="53" y="2863"/>
                      </a:cubicBezTo>
                      <a:cubicBezTo>
                        <a:pt x="80" y="2972"/>
                        <a:pt x="39" y="2942"/>
                        <a:pt x="124" y="2969"/>
                      </a:cubicBezTo>
                      <a:cubicBezTo>
                        <a:pt x="130" y="2987"/>
                        <a:pt x="129" y="3010"/>
                        <a:pt x="142" y="3023"/>
                      </a:cubicBezTo>
                      <a:cubicBezTo>
                        <a:pt x="149" y="3030"/>
                        <a:pt x="257" y="3056"/>
                        <a:pt x="266" y="3058"/>
                      </a:cubicBezTo>
                      <a:cubicBezTo>
                        <a:pt x="272" y="3076"/>
                        <a:pt x="272" y="3097"/>
                        <a:pt x="284" y="3112"/>
                      </a:cubicBezTo>
                      <a:cubicBezTo>
                        <a:pt x="321" y="3159"/>
                        <a:pt x="410" y="3170"/>
                        <a:pt x="462" y="3183"/>
                      </a:cubicBezTo>
                      <a:cubicBezTo>
                        <a:pt x="476" y="3224"/>
                        <a:pt x="473" y="3271"/>
                        <a:pt x="497" y="3307"/>
                      </a:cubicBezTo>
                      <a:cubicBezTo>
                        <a:pt x="522" y="3345"/>
                        <a:pt x="585" y="3351"/>
                        <a:pt x="622" y="3360"/>
                      </a:cubicBezTo>
                      <a:cubicBezTo>
                        <a:pt x="714" y="3503"/>
                        <a:pt x="578" y="3321"/>
                        <a:pt x="746" y="3432"/>
                      </a:cubicBezTo>
                      <a:cubicBezTo>
                        <a:pt x="762" y="3442"/>
                        <a:pt x="756" y="3468"/>
                        <a:pt x="764" y="3485"/>
                      </a:cubicBezTo>
                      <a:cubicBezTo>
                        <a:pt x="774" y="3504"/>
                        <a:pt x="782" y="3527"/>
                        <a:pt x="800" y="3538"/>
                      </a:cubicBezTo>
                      <a:cubicBezTo>
                        <a:pt x="832" y="3558"/>
                        <a:pt x="906" y="3574"/>
                        <a:pt x="906" y="3574"/>
                      </a:cubicBezTo>
                      <a:cubicBezTo>
                        <a:pt x="934" y="3658"/>
                        <a:pt x="917" y="3680"/>
                        <a:pt x="871" y="3752"/>
                      </a:cubicBezTo>
                      <a:cubicBezTo>
                        <a:pt x="865" y="3776"/>
                        <a:pt x="863" y="3801"/>
                        <a:pt x="853" y="3823"/>
                      </a:cubicBezTo>
                      <a:cubicBezTo>
                        <a:pt x="832" y="3871"/>
                        <a:pt x="800" y="3890"/>
                        <a:pt x="800" y="3947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30736" name="Freeform 8">
                  <a:extLst>
                    <a:ext uri="{FF2B5EF4-FFF2-40B4-BE49-F238E27FC236}">
                      <a16:creationId xmlns:a16="http://schemas.microsoft.com/office/drawing/2014/main" id="{2595F828-B4E6-4DAB-9893-7CAB45D228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93" y="5585"/>
                  <a:ext cx="1968" cy="2671"/>
                </a:xfrm>
                <a:custGeom>
                  <a:avLst/>
                  <a:gdLst>
                    <a:gd name="T0" fmla="*/ 5 w 1968"/>
                    <a:gd name="T1" fmla="*/ 0 h 2671"/>
                    <a:gd name="T2" fmla="*/ 40 w 1968"/>
                    <a:gd name="T3" fmla="*/ 320 h 2671"/>
                    <a:gd name="T4" fmla="*/ 76 w 1968"/>
                    <a:gd name="T5" fmla="*/ 374 h 2671"/>
                    <a:gd name="T6" fmla="*/ 111 w 1968"/>
                    <a:gd name="T7" fmla="*/ 480 h 2671"/>
                    <a:gd name="T8" fmla="*/ 183 w 1968"/>
                    <a:gd name="T9" fmla="*/ 711 h 2671"/>
                    <a:gd name="T10" fmla="*/ 129 w 1968"/>
                    <a:gd name="T11" fmla="*/ 729 h 2671"/>
                    <a:gd name="T12" fmla="*/ 94 w 1968"/>
                    <a:gd name="T13" fmla="*/ 836 h 2671"/>
                    <a:gd name="T14" fmla="*/ 129 w 1968"/>
                    <a:gd name="T15" fmla="*/ 1049 h 2671"/>
                    <a:gd name="T16" fmla="*/ 183 w 1968"/>
                    <a:gd name="T17" fmla="*/ 1085 h 2671"/>
                    <a:gd name="T18" fmla="*/ 200 w 1968"/>
                    <a:gd name="T19" fmla="*/ 1280 h 2671"/>
                    <a:gd name="T20" fmla="*/ 254 w 1968"/>
                    <a:gd name="T21" fmla="*/ 1387 h 2671"/>
                    <a:gd name="T22" fmla="*/ 271 w 1968"/>
                    <a:gd name="T23" fmla="*/ 1476 h 2671"/>
                    <a:gd name="T24" fmla="*/ 343 w 1968"/>
                    <a:gd name="T25" fmla="*/ 1494 h 2671"/>
                    <a:gd name="T26" fmla="*/ 414 w 1968"/>
                    <a:gd name="T27" fmla="*/ 1565 h 2671"/>
                    <a:gd name="T28" fmla="*/ 485 w 1968"/>
                    <a:gd name="T29" fmla="*/ 1671 h 2671"/>
                    <a:gd name="T30" fmla="*/ 840 w 1968"/>
                    <a:gd name="T31" fmla="*/ 1778 h 2671"/>
                    <a:gd name="T32" fmla="*/ 947 w 1968"/>
                    <a:gd name="T33" fmla="*/ 1831 h 2671"/>
                    <a:gd name="T34" fmla="*/ 1054 w 1968"/>
                    <a:gd name="T35" fmla="*/ 1867 h 2671"/>
                    <a:gd name="T36" fmla="*/ 1285 w 1968"/>
                    <a:gd name="T37" fmla="*/ 1938 h 2671"/>
                    <a:gd name="T38" fmla="*/ 1338 w 1968"/>
                    <a:gd name="T39" fmla="*/ 1974 h 2671"/>
                    <a:gd name="T40" fmla="*/ 1391 w 1968"/>
                    <a:gd name="T41" fmla="*/ 1991 h 2671"/>
                    <a:gd name="T42" fmla="*/ 1551 w 1968"/>
                    <a:gd name="T43" fmla="*/ 2009 h 2671"/>
                    <a:gd name="T44" fmla="*/ 1729 w 1968"/>
                    <a:gd name="T45" fmla="*/ 2045 h 2671"/>
                    <a:gd name="T46" fmla="*/ 1783 w 1968"/>
                    <a:gd name="T47" fmla="*/ 2098 h 2671"/>
                    <a:gd name="T48" fmla="*/ 1765 w 1968"/>
                    <a:gd name="T49" fmla="*/ 2525 h 2671"/>
                    <a:gd name="T50" fmla="*/ 1783 w 1968"/>
                    <a:gd name="T51" fmla="*/ 2578 h 2671"/>
                    <a:gd name="T52" fmla="*/ 1889 w 1968"/>
                    <a:gd name="T53" fmla="*/ 2614 h 2671"/>
                    <a:gd name="T54" fmla="*/ 1925 w 1968"/>
                    <a:gd name="T55" fmla="*/ 2667 h 2671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968"/>
                    <a:gd name="T85" fmla="*/ 0 h 2671"/>
                    <a:gd name="T86" fmla="*/ 1968 w 1968"/>
                    <a:gd name="T87" fmla="*/ 2671 h 2671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968" h="2671">
                      <a:moveTo>
                        <a:pt x="5" y="0"/>
                      </a:moveTo>
                      <a:cubicBezTo>
                        <a:pt x="6" y="15"/>
                        <a:pt x="0" y="238"/>
                        <a:pt x="40" y="320"/>
                      </a:cubicBezTo>
                      <a:cubicBezTo>
                        <a:pt x="50" y="339"/>
                        <a:pt x="67" y="354"/>
                        <a:pt x="76" y="374"/>
                      </a:cubicBezTo>
                      <a:cubicBezTo>
                        <a:pt x="91" y="408"/>
                        <a:pt x="111" y="480"/>
                        <a:pt x="111" y="480"/>
                      </a:cubicBezTo>
                      <a:cubicBezTo>
                        <a:pt x="126" y="584"/>
                        <a:pt x="127" y="629"/>
                        <a:pt x="183" y="711"/>
                      </a:cubicBezTo>
                      <a:cubicBezTo>
                        <a:pt x="165" y="717"/>
                        <a:pt x="140" y="714"/>
                        <a:pt x="129" y="729"/>
                      </a:cubicBezTo>
                      <a:cubicBezTo>
                        <a:pt x="107" y="760"/>
                        <a:pt x="94" y="836"/>
                        <a:pt x="94" y="836"/>
                      </a:cubicBezTo>
                      <a:cubicBezTo>
                        <a:pt x="107" y="907"/>
                        <a:pt x="99" y="983"/>
                        <a:pt x="129" y="1049"/>
                      </a:cubicBezTo>
                      <a:cubicBezTo>
                        <a:pt x="138" y="1069"/>
                        <a:pt x="165" y="1073"/>
                        <a:pt x="183" y="1085"/>
                      </a:cubicBezTo>
                      <a:cubicBezTo>
                        <a:pt x="189" y="1150"/>
                        <a:pt x="186" y="1216"/>
                        <a:pt x="200" y="1280"/>
                      </a:cubicBezTo>
                      <a:cubicBezTo>
                        <a:pt x="208" y="1319"/>
                        <a:pt x="244" y="1348"/>
                        <a:pt x="254" y="1387"/>
                      </a:cubicBezTo>
                      <a:cubicBezTo>
                        <a:pt x="261" y="1416"/>
                        <a:pt x="252" y="1453"/>
                        <a:pt x="271" y="1476"/>
                      </a:cubicBezTo>
                      <a:cubicBezTo>
                        <a:pt x="287" y="1495"/>
                        <a:pt x="319" y="1488"/>
                        <a:pt x="343" y="1494"/>
                      </a:cubicBezTo>
                      <a:cubicBezTo>
                        <a:pt x="388" y="1634"/>
                        <a:pt x="320" y="1471"/>
                        <a:pt x="414" y="1565"/>
                      </a:cubicBezTo>
                      <a:cubicBezTo>
                        <a:pt x="509" y="1660"/>
                        <a:pt x="322" y="1580"/>
                        <a:pt x="485" y="1671"/>
                      </a:cubicBezTo>
                      <a:cubicBezTo>
                        <a:pt x="575" y="1721"/>
                        <a:pt x="736" y="1752"/>
                        <a:pt x="840" y="1778"/>
                      </a:cubicBezTo>
                      <a:cubicBezTo>
                        <a:pt x="952" y="1806"/>
                        <a:pt x="836" y="1782"/>
                        <a:pt x="947" y="1831"/>
                      </a:cubicBezTo>
                      <a:cubicBezTo>
                        <a:pt x="981" y="1846"/>
                        <a:pt x="1054" y="1867"/>
                        <a:pt x="1054" y="1867"/>
                      </a:cubicBezTo>
                      <a:cubicBezTo>
                        <a:pt x="1095" y="1996"/>
                        <a:pt x="1043" y="1889"/>
                        <a:pt x="1285" y="1938"/>
                      </a:cubicBezTo>
                      <a:cubicBezTo>
                        <a:pt x="1306" y="1942"/>
                        <a:pt x="1319" y="1964"/>
                        <a:pt x="1338" y="1974"/>
                      </a:cubicBezTo>
                      <a:cubicBezTo>
                        <a:pt x="1355" y="1982"/>
                        <a:pt x="1373" y="1988"/>
                        <a:pt x="1391" y="1991"/>
                      </a:cubicBezTo>
                      <a:cubicBezTo>
                        <a:pt x="1444" y="2000"/>
                        <a:pt x="1498" y="2001"/>
                        <a:pt x="1551" y="2009"/>
                      </a:cubicBezTo>
                      <a:cubicBezTo>
                        <a:pt x="1611" y="2019"/>
                        <a:pt x="1729" y="2045"/>
                        <a:pt x="1729" y="2045"/>
                      </a:cubicBezTo>
                      <a:cubicBezTo>
                        <a:pt x="1747" y="2063"/>
                        <a:pt x="1774" y="2075"/>
                        <a:pt x="1783" y="2098"/>
                      </a:cubicBezTo>
                      <a:cubicBezTo>
                        <a:pt x="1834" y="2224"/>
                        <a:pt x="1806" y="2403"/>
                        <a:pt x="1765" y="2525"/>
                      </a:cubicBezTo>
                      <a:cubicBezTo>
                        <a:pt x="1771" y="2543"/>
                        <a:pt x="1768" y="2567"/>
                        <a:pt x="1783" y="2578"/>
                      </a:cubicBezTo>
                      <a:cubicBezTo>
                        <a:pt x="1813" y="2600"/>
                        <a:pt x="1889" y="2614"/>
                        <a:pt x="1889" y="2614"/>
                      </a:cubicBezTo>
                      <a:cubicBezTo>
                        <a:pt x="1947" y="2671"/>
                        <a:pt x="1968" y="2667"/>
                        <a:pt x="1925" y="2667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30737" name="Freeform 9">
                  <a:extLst>
                    <a:ext uri="{FF2B5EF4-FFF2-40B4-BE49-F238E27FC236}">
                      <a16:creationId xmlns:a16="http://schemas.microsoft.com/office/drawing/2014/main" id="{89829CA3-2E3C-4E1C-BA59-A6D00AD7CA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9" y="2791"/>
                  <a:ext cx="928" cy="2951"/>
                </a:xfrm>
                <a:custGeom>
                  <a:avLst/>
                  <a:gdLst>
                    <a:gd name="T0" fmla="*/ 839 w 928"/>
                    <a:gd name="T1" fmla="*/ 0 h 2951"/>
                    <a:gd name="T2" fmla="*/ 857 w 928"/>
                    <a:gd name="T3" fmla="*/ 178 h 2951"/>
                    <a:gd name="T4" fmla="*/ 803 w 928"/>
                    <a:gd name="T5" fmla="*/ 231 h 2951"/>
                    <a:gd name="T6" fmla="*/ 857 w 928"/>
                    <a:gd name="T7" fmla="*/ 391 h 2951"/>
                    <a:gd name="T8" fmla="*/ 768 w 928"/>
                    <a:gd name="T9" fmla="*/ 480 h 2951"/>
                    <a:gd name="T10" fmla="*/ 697 w 928"/>
                    <a:gd name="T11" fmla="*/ 569 h 2951"/>
                    <a:gd name="T12" fmla="*/ 679 w 928"/>
                    <a:gd name="T13" fmla="*/ 622 h 2951"/>
                    <a:gd name="T14" fmla="*/ 643 w 928"/>
                    <a:gd name="T15" fmla="*/ 676 h 2951"/>
                    <a:gd name="T16" fmla="*/ 697 w 928"/>
                    <a:gd name="T17" fmla="*/ 693 h 2951"/>
                    <a:gd name="T18" fmla="*/ 821 w 928"/>
                    <a:gd name="T19" fmla="*/ 711 h 2951"/>
                    <a:gd name="T20" fmla="*/ 839 w 928"/>
                    <a:gd name="T21" fmla="*/ 765 h 2951"/>
                    <a:gd name="T22" fmla="*/ 785 w 928"/>
                    <a:gd name="T23" fmla="*/ 782 h 2951"/>
                    <a:gd name="T24" fmla="*/ 803 w 928"/>
                    <a:gd name="T25" fmla="*/ 907 h 2951"/>
                    <a:gd name="T26" fmla="*/ 928 w 928"/>
                    <a:gd name="T27" fmla="*/ 925 h 2951"/>
                    <a:gd name="T28" fmla="*/ 910 w 928"/>
                    <a:gd name="T29" fmla="*/ 996 h 2951"/>
                    <a:gd name="T30" fmla="*/ 857 w 928"/>
                    <a:gd name="T31" fmla="*/ 1013 h 2951"/>
                    <a:gd name="T32" fmla="*/ 803 w 928"/>
                    <a:gd name="T33" fmla="*/ 1049 h 2951"/>
                    <a:gd name="T34" fmla="*/ 661 w 928"/>
                    <a:gd name="T35" fmla="*/ 1209 h 2951"/>
                    <a:gd name="T36" fmla="*/ 608 w 928"/>
                    <a:gd name="T37" fmla="*/ 1387 h 2951"/>
                    <a:gd name="T38" fmla="*/ 590 w 928"/>
                    <a:gd name="T39" fmla="*/ 1458 h 2951"/>
                    <a:gd name="T40" fmla="*/ 537 w 928"/>
                    <a:gd name="T41" fmla="*/ 1493 h 2951"/>
                    <a:gd name="T42" fmla="*/ 430 w 928"/>
                    <a:gd name="T43" fmla="*/ 1476 h 2951"/>
                    <a:gd name="T44" fmla="*/ 323 w 928"/>
                    <a:gd name="T45" fmla="*/ 1440 h 2951"/>
                    <a:gd name="T46" fmla="*/ 252 w 928"/>
                    <a:gd name="T47" fmla="*/ 1458 h 2951"/>
                    <a:gd name="T48" fmla="*/ 199 w 928"/>
                    <a:gd name="T49" fmla="*/ 1636 h 2951"/>
                    <a:gd name="T50" fmla="*/ 163 w 928"/>
                    <a:gd name="T51" fmla="*/ 1689 h 2951"/>
                    <a:gd name="T52" fmla="*/ 145 w 928"/>
                    <a:gd name="T53" fmla="*/ 1742 h 2951"/>
                    <a:gd name="T54" fmla="*/ 163 w 928"/>
                    <a:gd name="T55" fmla="*/ 1796 h 2951"/>
                    <a:gd name="T56" fmla="*/ 145 w 928"/>
                    <a:gd name="T57" fmla="*/ 1902 h 2951"/>
                    <a:gd name="T58" fmla="*/ 128 w 928"/>
                    <a:gd name="T59" fmla="*/ 2027 h 2951"/>
                    <a:gd name="T60" fmla="*/ 74 w 928"/>
                    <a:gd name="T61" fmla="*/ 2045 h 2951"/>
                    <a:gd name="T62" fmla="*/ 39 w 928"/>
                    <a:gd name="T63" fmla="*/ 2205 h 2951"/>
                    <a:gd name="T64" fmla="*/ 3 w 928"/>
                    <a:gd name="T65" fmla="*/ 2258 h 2951"/>
                    <a:gd name="T66" fmla="*/ 21 w 928"/>
                    <a:gd name="T67" fmla="*/ 2507 h 2951"/>
                    <a:gd name="T68" fmla="*/ 74 w 928"/>
                    <a:gd name="T69" fmla="*/ 2525 h 2951"/>
                    <a:gd name="T70" fmla="*/ 199 w 928"/>
                    <a:gd name="T71" fmla="*/ 2560 h 2951"/>
                    <a:gd name="T72" fmla="*/ 305 w 928"/>
                    <a:gd name="T73" fmla="*/ 2720 h 2951"/>
                    <a:gd name="T74" fmla="*/ 341 w 928"/>
                    <a:gd name="T75" fmla="*/ 2951 h 295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928"/>
                    <a:gd name="T115" fmla="*/ 0 h 2951"/>
                    <a:gd name="T116" fmla="*/ 928 w 928"/>
                    <a:gd name="T117" fmla="*/ 2951 h 295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928" h="2951">
                      <a:moveTo>
                        <a:pt x="839" y="0"/>
                      </a:moveTo>
                      <a:cubicBezTo>
                        <a:pt x="845" y="59"/>
                        <a:pt x="866" y="119"/>
                        <a:pt x="857" y="178"/>
                      </a:cubicBezTo>
                      <a:cubicBezTo>
                        <a:pt x="853" y="203"/>
                        <a:pt x="809" y="206"/>
                        <a:pt x="803" y="231"/>
                      </a:cubicBezTo>
                      <a:cubicBezTo>
                        <a:pt x="787" y="303"/>
                        <a:pt x="823" y="341"/>
                        <a:pt x="857" y="391"/>
                      </a:cubicBezTo>
                      <a:cubicBezTo>
                        <a:pt x="809" y="423"/>
                        <a:pt x="792" y="424"/>
                        <a:pt x="768" y="480"/>
                      </a:cubicBezTo>
                      <a:cubicBezTo>
                        <a:pt x="727" y="575"/>
                        <a:pt x="787" y="538"/>
                        <a:pt x="697" y="569"/>
                      </a:cubicBezTo>
                      <a:cubicBezTo>
                        <a:pt x="691" y="587"/>
                        <a:pt x="687" y="605"/>
                        <a:pt x="679" y="622"/>
                      </a:cubicBezTo>
                      <a:cubicBezTo>
                        <a:pt x="669" y="641"/>
                        <a:pt x="638" y="655"/>
                        <a:pt x="643" y="676"/>
                      </a:cubicBezTo>
                      <a:cubicBezTo>
                        <a:pt x="648" y="694"/>
                        <a:pt x="678" y="689"/>
                        <a:pt x="697" y="693"/>
                      </a:cubicBezTo>
                      <a:cubicBezTo>
                        <a:pt x="738" y="701"/>
                        <a:pt x="780" y="705"/>
                        <a:pt x="821" y="711"/>
                      </a:cubicBezTo>
                      <a:cubicBezTo>
                        <a:pt x="827" y="729"/>
                        <a:pt x="848" y="748"/>
                        <a:pt x="839" y="765"/>
                      </a:cubicBezTo>
                      <a:cubicBezTo>
                        <a:pt x="830" y="782"/>
                        <a:pt x="790" y="764"/>
                        <a:pt x="785" y="782"/>
                      </a:cubicBezTo>
                      <a:cubicBezTo>
                        <a:pt x="775" y="823"/>
                        <a:pt x="773" y="877"/>
                        <a:pt x="803" y="907"/>
                      </a:cubicBezTo>
                      <a:cubicBezTo>
                        <a:pt x="833" y="937"/>
                        <a:pt x="886" y="919"/>
                        <a:pt x="928" y="925"/>
                      </a:cubicBezTo>
                      <a:cubicBezTo>
                        <a:pt x="922" y="949"/>
                        <a:pt x="925" y="977"/>
                        <a:pt x="910" y="996"/>
                      </a:cubicBezTo>
                      <a:cubicBezTo>
                        <a:pt x="898" y="1010"/>
                        <a:pt x="874" y="1005"/>
                        <a:pt x="857" y="1013"/>
                      </a:cubicBezTo>
                      <a:cubicBezTo>
                        <a:pt x="838" y="1023"/>
                        <a:pt x="819" y="1035"/>
                        <a:pt x="803" y="1049"/>
                      </a:cubicBezTo>
                      <a:cubicBezTo>
                        <a:pt x="706" y="1136"/>
                        <a:pt x="715" y="1130"/>
                        <a:pt x="661" y="1209"/>
                      </a:cubicBezTo>
                      <a:cubicBezTo>
                        <a:pt x="646" y="1269"/>
                        <a:pt x="623" y="1327"/>
                        <a:pt x="608" y="1387"/>
                      </a:cubicBezTo>
                      <a:cubicBezTo>
                        <a:pt x="602" y="1411"/>
                        <a:pt x="604" y="1438"/>
                        <a:pt x="590" y="1458"/>
                      </a:cubicBezTo>
                      <a:cubicBezTo>
                        <a:pt x="578" y="1476"/>
                        <a:pt x="555" y="1481"/>
                        <a:pt x="537" y="1493"/>
                      </a:cubicBezTo>
                      <a:cubicBezTo>
                        <a:pt x="501" y="1487"/>
                        <a:pt x="465" y="1485"/>
                        <a:pt x="430" y="1476"/>
                      </a:cubicBezTo>
                      <a:cubicBezTo>
                        <a:pt x="393" y="1467"/>
                        <a:pt x="323" y="1440"/>
                        <a:pt x="323" y="1440"/>
                      </a:cubicBezTo>
                      <a:cubicBezTo>
                        <a:pt x="299" y="1446"/>
                        <a:pt x="272" y="1444"/>
                        <a:pt x="252" y="1458"/>
                      </a:cubicBezTo>
                      <a:cubicBezTo>
                        <a:pt x="198" y="1494"/>
                        <a:pt x="212" y="1593"/>
                        <a:pt x="199" y="1636"/>
                      </a:cubicBezTo>
                      <a:cubicBezTo>
                        <a:pt x="193" y="1656"/>
                        <a:pt x="173" y="1670"/>
                        <a:pt x="163" y="1689"/>
                      </a:cubicBezTo>
                      <a:cubicBezTo>
                        <a:pt x="155" y="1706"/>
                        <a:pt x="151" y="1724"/>
                        <a:pt x="145" y="1742"/>
                      </a:cubicBezTo>
                      <a:cubicBezTo>
                        <a:pt x="151" y="1760"/>
                        <a:pt x="166" y="1777"/>
                        <a:pt x="163" y="1796"/>
                      </a:cubicBezTo>
                      <a:cubicBezTo>
                        <a:pt x="141" y="1936"/>
                        <a:pt x="101" y="1766"/>
                        <a:pt x="145" y="1902"/>
                      </a:cubicBezTo>
                      <a:cubicBezTo>
                        <a:pt x="139" y="1944"/>
                        <a:pt x="147" y="1989"/>
                        <a:pt x="128" y="2027"/>
                      </a:cubicBezTo>
                      <a:cubicBezTo>
                        <a:pt x="120" y="2044"/>
                        <a:pt x="87" y="2032"/>
                        <a:pt x="74" y="2045"/>
                      </a:cubicBezTo>
                      <a:cubicBezTo>
                        <a:pt x="35" y="2084"/>
                        <a:pt x="56" y="2153"/>
                        <a:pt x="39" y="2205"/>
                      </a:cubicBezTo>
                      <a:cubicBezTo>
                        <a:pt x="32" y="2225"/>
                        <a:pt x="15" y="2240"/>
                        <a:pt x="3" y="2258"/>
                      </a:cubicBezTo>
                      <a:cubicBezTo>
                        <a:pt x="9" y="2341"/>
                        <a:pt x="0" y="2427"/>
                        <a:pt x="21" y="2507"/>
                      </a:cubicBezTo>
                      <a:cubicBezTo>
                        <a:pt x="26" y="2525"/>
                        <a:pt x="56" y="2520"/>
                        <a:pt x="74" y="2525"/>
                      </a:cubicBezTo>
                      <a:cubicBezTo>
                        <a:pt x="238" y="2571"/>
                        <a:pt x="63" y="2515"/>
                        <a:pt x="199" y="2560"/>
                      </a:cubicBezTo>
                      <a:cubicBezTo>
                        <a:pt x="219" y="2657"/>
                        <a:pt x="209" y="2687"/>
                        <a:pt x="305" y="2720"/>
                      </a:cubicBezTo>
                      <a:cubicBezTo>
                        <a:pt x="319" y="2802"/>
                        <a:pt x="341" y="2869"/>
                        <a:pt x="341" y="2951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</p:grpSp>
        </p:grpSp>
        <p:sp>
          <p:nvSpPr>
            <p:cNvPr id="30725" name="Rectangle 10">
              <a:extLst>
                <a:ext uri="{FF2B5EF4-FFF2-40B4-BE49-F238E27FC236}">
                  <a16:creationId xmlns:a16="http://schemas.microsoft.com/office/drawing/2014/main" id="{309242E1-7F5B-42FF-9465-652B0B167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5" y="3216"/>
              <a:ext cx="183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28880 Белене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0726" name="Rectangle 11">
              <a:extLst>
                <a:ext uri="{FF2B5EF4-FFF2-40B4-BE49-F238E27FC236}">
                  <a16:creationId xmlns:a16="http://schemas.microsoft.com/office/drawing/2014/main" id="{42076829-7AFE-4A2E-8DE1-1980520A0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6" y="4060"/>
              <a:ext cx="1838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42800 Плевен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0727" name="Rectangle 12">
              <a:extLst>
                <a:ext uri="{FF2B5EF4-FFF2-40B4-BE49-F238E27FC236}">
                  <a16:creationId xmlns:a16="http://schemas.microsoft.com/office/drawing/2014/main" id="{3799105B-3B9C-4631-8D61-F2A1E5B79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4" y="6122"/>
              <a:ext cx="1860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42600 Мусачево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0728" name="Rectangle 13">
              <a:extLst>
                <a:ext uri="{FF2B5EF4-FFF2-40B4-BE49-F238E27FC236}">
                  <a16:creationId xmlns:a16="http://schemas.microsoft.com/office/drawing/2014/main" id="{67DEBF2F-DB29-4405-BA12-ACC55F62F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7" y="5032"/>
              <a:ext cx="260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22790 Г.</a:t>
              </a:r>
              <a:r>
                <a:rPr lang="en-US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bg-BG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Оряховица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0729" name="Rectangle 14">
              <a:extLst>
                <a:ext uri="{FF2B5EF4-FFF2-40B4-BE49-F238E27FC236}">
                  <a16:creationId xmlns:a16="http://schemas.microsoft.com/office/drawing/2014/main" id="{20B658FF-028D-4AE3-B03F-CD4F45243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8" y="6206"/>
              <a:ext cx="1716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34750 Карлово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0730" name="Rectangle 15">
              <a:extLst>
                <a:ext uri="{FF2B5EF4-FFF2-40B4-BE49-F238E27FC236}">
                  <a16:creationId xmlns:a16="http://schemas.microsoft.com/office/drawing/2014/main" id="{CCAD5BA9-577B-4464-A43A-AEABF3654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4" y="6507"/>
              <a:ext cx="219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24150 Ст. Загора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0731" name="Rectangle 16">
              <a:extLst>
                <a:ext uri="{FF2B5EF4-FFF2-40B4-BE49-F238E27FC236}">
                  <a16:creationId xmlns:a16="http://schemas.microsoft.com/office/drawing/2014/main" id="{A5660395-8B33-48B9-8D0F-0416D1425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8" y="7382"/>
              <a:ext cx="1826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3204</a:t>
              </a:r>
              <a:r>
                <a:rPr lang="bg-BG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0 К</a:t>
              </a:r>
              <a:r>
                <a:rPr lang="en-US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рум</a:t>
              </a:r>
              <a:r>
                <a:rPr lang="bg-BG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ово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</p:grp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>
            <a:extLst>
              <a:ext uri="{FF2B5EF4-FFF2-40B4-BE49-F238E27FC236}">
                <a16:creationId xmlns:a16="http://schemas.microsoft.com/office/drawing/2014/main" id="{61DB357D-7226-498B-B19A-B84D7CBC17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4113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4099" name="Line 3">
            <a:extLst>
              <a:ext uri="{FF2B5EF4-FFF2-40B4-BE49-F238E27FC236}">
                <a16:creationId xmlns:a16="http://schemas.microsoft.com/office/drawing/2014/main" id="{B57884F0-9516-4B0D-9C25-C3338F0D91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2113" y="3602038"/>
            <a:ext cx="1587" cy="1587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CB224A3D-1093-47D9-8E58-BA034485C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15888"/>
            <a:ext cx="8532812" cy="6413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СЕКТОРА Е ФУНДАМЕНТАЛЕН – ОТ НЕГО ЗАВИСЯТ ВСИЧКИ ОСТАНАЛИ. Същия е на първо място в списъка на ЕС. </a:t>
            </a:r>
          </a:p>
        </p:txBody>
      </p:sp>
      <p:sp>
        <p:nvSpPr>
          <p:cNvPr id="4101" name="Text Box 5">
            <a:extLst>
              <a:ext uri="{FF2B5EF4-FFF2-40B4-BE49-F238E27FC236}">
                <a16:creationId xmlns:a16="http://schemas.microsoft.com/office/drawing/2014/main" id="{030600E0-1373-4E9E-9251-F245A5885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887413"/>
            <a:ext cx="2095500" cy="5175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400" u="sng"/>
              <a:t>Отговорни институции</a:t>
            </a:r>
            <a:r>
              <a:rPr lang="bg-BG" altLang="en-US" sz="1400"/>
              <a:t>:</a:t>
            </a:r>
          </a:p>
          <a:p>
            <a:pPr algn="ctr" eaLnBrk="1" hangingPunct="1"/>
            <a:r>
              <a:rPr lang="bg-BG" altLang="en-US" sz="1400"/>
              <a:t>МИЕ; МРРБ; МОСВ</a:t>
            </a:r>
          </a:p>
        </p:txBody>
      </p:sp>
      <p:sp>
        <p:nvSpPr>
          <p:cNvPr id="4102" name="Text Box 7">
            <a:extLst>
              <a:ext uri="{FF2B5EF4-FFF2-40B4-BE49-F238E27FC236}">
                <a16:creationId xmlns:a16="http://schemas.microsoft.com/office/drawing/2014/main" id="{D8D60216-8C91-4BFE-B057-0337315C3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300663"/>
            <a:ext cx="804227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46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1600"/>
              <a:t>ИНФРАСТРУКТУРНИ ОБЕКТИ В ЕНЕРГИИНАТА СИСТЕМА СА:</a:t>
            </a:r>
          </a:p>
          <a:p>
            <a:pPr eaLnBrk="1" hangingPunct="1">
              <a:buFontTx/>
              <a:buChar char="•"/>
            </a:pPr>
            <a:r>
              <a:rPr lang="bg-BG" altLang="en-US" sz="1600"/>
              <a:t>За производство на ел енергия – АЕЦ, ТЕЦ, ВЕЦ, ПАВЕЦ и др;</a:t>
            </a:r>
          </a:p>
          <a:p>
            <a:pPr eaLnBrk="1" hangingPunct="1">
              <a:buFontTx/>
              <a:buChar char="•"/>
            </a:pPr>
            <a:r>
              <a:rPr lang="bg-BG" altLang="en-US" sz="1600"/>
              <a:t>Система за пренос и разпределение на ел енергия;</a:t>
            </a:r>
          </a:p>
          <a:p>
            <a:pPr eaLnBrk="1" hangingPunct="1">
              <a:buFontTx/>
              <a:buChar char="•"/>
            </a:pPr>
            <a:r>
              <a:rPr lang="bg-BG" altLang="en-US" sz="1600"/>
              <a:t>Система за пренос на природен газ, нефт и др,</a:t>
            </a:r>
            <a:r>
              <a:rPr lang="en-US" altLang="en-US" sz="1600"/>
              <a:t> </a:t>
            </a:r>
            <a:r>
              <a:rPr lang="bg-BG" altLang="en-US" sz="1600"/>
              <a:t>както и рафиниране, обработване и съхранение.</a:t>
            </a:r>
          </a:p>
        </p:txBody>
      </p:sp>
      <p:grpSp>
        <p:nvGrpSpPr>
          <p:cNvPr id="4103" name="Group 8">
            <a:extLst>
              <a:ext uri="{FF2B5EF4-FFF2-40B4-BE49-F238E27FC236}">
                <a16:creationId xmlns:a16="http://schemas.microsoft.com/office/drawing/2014/main" id="{21228FEF-1DCC-406C-ABB6-74622309BCB8}"/>
              </a:ext>
            </a:extLst>
          </p:cNvPr>
          <p:cNvGrpSpPr>
            <a:grpSpLocks/>
          </p:cNvGrpSpPr>
          <p:nvPr/>
        </p:nvGrpSpPr>
        <p:grpSpPr bwMode="auto">
          <a:xfrm>
            <a:off x="3851275" y="3284538"/>
            <a:ext cx="3313113" cy="1849437"/>
            <a:chOff x="3016" y="2519"/>
            <a:chExt cx="2313" cy="1210"/>
          </a:xfrm>
        </p:grpSpPr>
        <p:sp>
          <p:nvSpPr>
            <p:cNvPr id="4118" name="Text Box 9">
              <a:extLst>
                <a:ext uri="{FF2B5EF4-FFF2-40B4-BE49-F238E27FC236}">
                  <a16:creationId xmlns:a16="http://schemas.microsoft.com/office/drawing/2014/main" id="{2C95C30E-7FC8-4249-BF4E-E1B9FF578C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2519"/>
              <a:ext cx="1690" cy="24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bg-BG" altLang="en-US"/>
                <a:t>Газопреносна мрежа</a:t>
              </a:r>
            </a:p>
          </p:txBody>
        </p:sp>
        <p:pic>
          <p:nvPicPr>
            <p:cNvPr id="4119" name="Picture 10">
              <a:extLst>
                <a:ext uri="{FF2B5EF4-FFF2-40B4-BE49-F238E27FC236}">
                  <a16:creationId xmlns:a16="http://schemas.microsoft.com/office/drawing/2014/main" id="{2E71165A-9CFC-42E4-B54A-F47F123E63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2795"/>
              <a:ext cx="2313" cy="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104" name="Group 11">
            <a:extLst>
              <a:ext uri="{FF2B5EF4-FFF2-40B4-BE49-F238E27FC236}">
                <a16:creationId xmlns:a16="http://schemas.microsoft.com/office/drawing/2014/main" id="{EFF4CF15-4DF4-49A1-9CEF-648792802E10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1196975"/>
            <a:ext cx="7991475" cy="1870075"/>
            <a:chOff x="431" y="845"/>
            <a:chExt cx="5034" cy="1178"/>
          </a:xfrm>
        </p:grpSpPr>
        <p:sp>
          <p:nvSpPr>
            <p:cNvPr id="4111" name="Text Box 12">
              <a:extLst>
                <a:ext uri="{FF2B5EF4-FFF2-40B4-BE49-F238E27FC236}">
                  <a16:creationId xmlns:a16="http://schemas.microsoft.com/office/drawing/2014/main" id="{B331B70B-CC78-4103-9EAC-2A690F190B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3" y="845"/>
              <a:ext cx="2041" cy="23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en-US"/>
                <a:t>Атомни електроцентрали</a:t>
              </a:r>
            </a:p>
          </p:txBody>
        </p:sp>
        <p:grpSp>
          <p:nvGrpSpPr>
            <p:cNvPr id="4112" name="Group 13">
              <a:extLst>
                <a:ext uri="{FF2B5EF4-FFF2-40B4-BE49-F238E27FC236}">
                  <a16:creationId xmlns:a16="http://schemas.microsoft.com/office/drawing/2014/main" id="{BAF49BB2-62FF-42C2-BDF1-87545FE201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1" y="1071"/>
              <a:ext cx="5034" cy="952"/>
              <a:chOff x="431" y="1344"/>
              <a:chExt cx="4445" cy="894"/>
            </a:xfrm>
          </p:grpSpPr>
          <p:graphicFrame>
            <p:nvGraphicFramePr>
              <p:cNvPr id="4113" name="Object 14">
                <a:extLst>
                  <a:ext uri="{FF2B5EF4-FFF2-40B4-BE49-F238E27FC236}">
                    <a16:creationId xmlns:a16="http://schemas.microsoft.com/office/drawing/2014/main" id="{21D7A5A6-3C4C-4259-B08F-39C214706A5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78" y="1400"/>
              <a:ext cx="998" cy="7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3" imgW="1428949" imgH="1066667" progId="MSPhotoEd.3">
                      <p:embed/>
                    </p:oleObj>
                  </mc:Choice>
                  <mc:Fallback>
                    <p:oleObj name="Photo Editor Photo" r:id="rId3" imgW="1428949" imgH="1066667" progId="MSPhotoEd.3">
                      <p:embed/>
                      <p:pic>
                        <p:nvPicPr>
                          <p:cNvPr id="0" name="Object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78" y="1400"/>
                            <a:ext cx="998" cy="74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114" name="Group 15">
                <a:extLst>
                  <a:ext uri="{FF2B5EF4-FFF2-40B4-BE49-F238E27FC236}">
                    <a16:creationId xmlns:a16="http://schemas.microsoft.com/office/drawing/2014/main" id="{D47727D6-991A-4968-9820-0EC97FD7E1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1" y="1344"/>
                <a:ext cx="3089" cy="894"/>
                <a:chOff x="431" y="1344"/>
                <a:chExt cx="3089" cy="894"/>
              </a:xfrm>
            </p:grpSpPr>
            <p:graphicFrame>
              <p:nvGraphicFramePr>
                <p:cNvPr id="4115" name="Object 16">
                  <a:extLst>
                    <a:ext uri="{FF2B5EF4-FFF2-40B4-BE49-F238E27FC236}">
                      <a16:creationId xmlns:a16="http://schemas.microsoft.com/office/drawing/2014/main" id="{15761311-26B6-49E9-9D30-86040B82348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608" y="1389"/>
                <a:ext cx="912" cy="7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hoto Editor Photo" r:id="rId5" imgW="1448002" imgH="1190476" progId="MSPhotoEd.3">
                        <p:embed/>
                      </p:oleObj>
                    </mc:Choice>
                    <mc:Fallback>
                      <p:oleObj name="Photo Editor Photo" r:id="rId5" imgW="1448002" imgH="1190476" progId="MSPhotoEd.3">
                        <p:embed/>
                        <p:pic>
                          <p:nvPicPr>
                            <p:cNvPr id="0" name="Object 1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08" y="1389"/>
                              <a:ext cx="912" cy="75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6" name="Object 17">
                  <a:extLst>
                    <a:ext uri="{FF2B5EF4-FFF2-40B4-BE49-F238E27FC236}">
                      <a16:creationId xmlns:a16="http://schemas.microsoft.com/office/drawing/2014/main" id="{22A6173F-61B2-4402-AED1-291E1B8CCC9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383" y="1389"/>
                <a:ext cx="960" cy="78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hoto Editor Photo" r:id="rId7" imgW="1523810" imgH="1247619" progId="MSPhotoEd.3">
                        <p:embed/>
                      </p:oleObj>
                    </mc:Choice>
                    <mc:Fallback>
                      <p:oleObj name="Photo Editor Photo" r:id="rId7" imgW="1523810" imgH="1247619" progId="MSPhotoEd.3">
                        <p:embed/>
                        <p:pic>
                          <p:nvPicPr>
                            <p:cNvPr id="0" name="Object 1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383" y="1389"/>
                              <a:ext cx="960" cy="78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7" name="Object 18">
                  <a:extLst>
                    <a:ext uri="{FF2B5EF4-FFF2-40B4-BE49-F238E27FC236}">
                      <a16:creationId xmlns:a16="http://schemas.microsoft.com/office/drawing/2014/main" id="{916AFE4E-ABC2-4359-A68C-DF71E57CCAF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31" y="1344"/>
                <a:ext cx="726" cy="89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Photo Editor Photo" r:id="rId9" imgW="1152381" imgH="1419048" progId="MSPhotoEd.3">
                        <p:embed/>
                      </p:oleObj>
                    </mc:Choice>
                    <mc:Fallback>
                      <p:oleObj name="Photo Editor Photo" r:id="rId9" imgW="1152381" imgH="1419048" progId="MSPhotoEd.3">
                        <p:embed/>
                        <p:pic>
                          <p:nvPicPr>
                            <p:cNvPr id="0" name="Object 1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31" y="1344"/>
                              <a:ext cx="726" cy="89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  <p:graphicFrame>
        <p:nvGraphicFramePr>
          <p:cNvPr id="4105" name="Object 19">
            <a:extLst>
              <a:ext uri="{FF2B5EF4-FFF2-40B4-BE49-F238E27FC236}">
                <a16:creationId xmlns:a16="http://schemas.microsoft.com/office/drawing/2014/main" id="{C53896B2-D333-4061-B919-F287DBD04E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3789363"/>
          <a:ext cx="1133475" cy="136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1" imgW="1133633" imgH="1362265" progId="MSPhotoEd.3">
                  <p:embed/>
                </p:oleObj>
              </mc:Choice>
              <mc:Fallback>
                <p:oleObj name="Photo Editor Photo" r:id="rId11" imgW="1133633" imgH="1362265" progId="MSPhotoEd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789363"/>
                        <a:ext cx="1133475" cy="1362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6" name="Object 20">
            <a:extLst>
              <a:ext uri="{FF2B5EF4-FFF2-40B4-BE49-F238E27FC236}">
                <a16:creationId xmlns:a16="http://schemas.microsoft.com/office/drawing/2014/main" id="{A082E8AB-5CA0-4E14-8C1F-72739472D6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95513" y="3789363"/>
          <a:ext cx="1447800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3" imgW="1448002" imgH="1190476" progId="MSPhotoEd.3">
                  <p:embed/>
                </p:oleObj>
              </mc:Choice>
              <mc:Fallback>
                <p:oleObj name="Photo Editor Photo" r:id="rId13" imgW="1448002" imgH="1190476" progId="MSPhotoEd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3789363"/>
                        <a:ext cx="1447800" cy="119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7" name="Object 21">
            <a:extLst>
              <a:ext uri="{FF2B5EF4-FFF2-40B4-BE49-F238E27FC236}">
                <a16:creationId xmlns:a16="http://schemas.microsoft.com/office/drawing/2014/main" id="{9AB47006-B717-495E-95CD-0B91F0FDF9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43788" y="3573463"/>
          <a:ext cx="1808162" cy="335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5" imgW="2000000" imgH="4191585" progId="MSPhotoEd.3">
                  <p:embed/>
                </p:oleObj>
              </mc:Choice>
              <mc:Fallback>
                <p:oleObj name="Photo Editor Photo" r:id="rId15" imgW="2000000" imgH="4191585" progId="MSPhotoEd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3788" y="3573463"/>
                        <a:ext cx="1808162" cy="335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8" name="Text Box 22">
            <a:extLst>
              <a:ext uri="{FF2B5EF4-FFF2-40B4-BE49-F238E27FC236}">
                <a16:creationId xmlns:a16="http://schemas.microsoft.com/office/drawing/2014/main" id="{919C15AF-1DB8-45FD-84F8-11C937CDB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25" y="3160713"/>
            <a:ext cx="1289050" cy="6413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/>
              <a:t>Преносна </a:t>
            </a:r>
          </a:p>
          <a:p>
            <a:pPr algn="ctr" eaLnBrk="1" hangingPunct="1"/>
            <a:r>
              <a:rPr lang="bg-BG" altLang="en-US"/>
              <a:t>мрежа</a:t>
            </a:r>
          </a:p>
        </p:txBody>
      </p:sp>
      <p:sp>
        <p:nvSpPr>
          <p:cNvPr id="4109" name="Text Box 23">
            <a:extLst>
              <a:ext uri="{FF2B5EF4-FFF2-40B4-BE49-F238E27FC236}">
                <a16:creationId xmlns:a16="http://schemas.microsoft.com/office/drawing/2014/main" id="{4CBEFDDD-B19A-4720-A7BC-EA120FFEE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3278188"/>
            <a:ext cx="646112" cy="36671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/>
              <a:t>ТЕЦ</a:t>
            </a:r>
          </a:p>
        </p:txBody>
      </p:sp>
      <p:sp>
        <p:nvSpPr>
          <p:cNvPr id="16408" name="Text Box 24">
            <a:extLst>
              <a:ext uri="{FF2B5EF4-FFF2-40B4-BE49-F238E27FC236}">
                <a16:creationId xmlns:a16="http://schemas.microsoft.com/office/drawing/2014/main" id="{76C324EC-09C9-4F65-A573-0A6206AA7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836613"/>
            <a:ext cx="1698625" cy="36671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ЕНЕРГЕТИКА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5B7DFFE5-A7AB-42E6-A892-11B081B9B4F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2B459CA8-0734-4FBB-AC76-7B1E41814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2E4FC"/>
              </a:gs>
              <a:gs pos="50000">
                <a:srgbClr val="FFFFFF"/>
              </a:gs>
              <a:gs pos="100000">
                <a:srgbClr val="02E4F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748" name="Rectangle 5">
            <a:extLst>
              <a:ext uri="{FF2B5EF4-FFF2-40B4-BE49-F238E27FC236}">
                <a16:creationId xmlns:a16="http://schemas.microsoft.com/office/drawing/2014/main" id="{CC5E0F7B-040B-48A7-B5F0-308AC4DF07BB}"/>
              </a:ext>
            </a:extLst>
          </p:cNvPr>
          <p:cNvSpPr>
            <a:spLocks/>
          </p:cNvSpPr>
          <p:nvPr/>
        </p:nvSpPr>
        <p:spPr bwMode="auto">
          <a:xfrm>
            <a:off x="1371600" y="228600"/>
            <a:ext cx="6858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en-US" sz="4400" b="1">
                <a:latin typeface="Times New Roman" panose="02020603050405020304" pitchFamily="18" charset="0"/>
                <a:cs typeface="Arial" panose="020B0604020202020204" pitchFamily="34" charset="0"/>
              </a:rPr>
              <a:t>Радиационни аварии</a:t>
            </a:r>
            <a:r>
              <a:rPr lang="bg-BG" altLang="en-US" sz="440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1749" name="Picture 7" descr="aez10">
            <a:extLst>
              <a:ext uri="{FF2B5EF4-FFF2-40B4-BE49-F238E27FC236}">
                <a16:creationId xmlns:a16="http://schemas.microsoft.com/office/drawing/2014/main" id="{7F8EC451-CABC-4379-9673-C3656786752F}"/>
              </a:ext>
            </a:extLst>
          </p:cNvPr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lum bright="16000"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836613"/>
            <a:ext cx="7993063" cy="5595937"/>
          </a:xfrm>
          <a:noFill/>
        </p:spPr>
      </p:pic>
      <p:sp>
        <p:nvSpPr>
          <p:cNvPr id="31750" name="Rectangle 10">
            <a:extLst>
              <a:ext uri="{FF2B5EF4-FFF2-40B4-BE49-F238E27FC236}">
                <a16:creationId xmlns:a16="http://schemas.microsoft.com/office/drawing/2014/main" id="{ACE2FA46-F351-4EC7-858E-1447C1A20E59}"/>
              </a:ext>
            </a:extLst>
          </p:cNvPr>
          <p:cNvSpPr>
            <a:spLocks/>
          </p:cNvSpPr>
          <p:nvPr/>
        </p:nvSpPr>
        <p:spPr bwMode="auto">
          <a:xfrm>
            <a:off x="755650" y="2060575"/>
            <a:ext cx="735330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5778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bg-BG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Зона за неотложни защитни мерки - до </a:t>
            </a:r>
            <a:r>
              <a:rPr lang="en-US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43</a:t>
            </a:r>
            <a:r>
              <a:rPr lang="bg-BG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 населени места с над </a:t>
            </a:r>
            <a:r>
              <a:rPr lang="en-US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82000</a:t>
            </a:r>
            <a:r>
              <a:rPr lang="bg-BG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 души население;</a:t>
            </a:r>
          </a:p>
          <a:p>
            <a:pPr algn="just">
              <a:buFontTx/>
              <a:buNone/>
            </a:pPr>
            <a:endParaRPr lang="bg-BG" altLang="en-US" sz="2400" b="1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FontTx/>
              <a:buNone/>
            </a:pPr>
            <a:r>
              <a:rPr lang="bg-BG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Зона за дълговременни защитни мерки- до 64 населени места с над 150 000 души население; </a:t>
            </a:r>
          </a:p>
          <a:p>
            <a:pPr algn="just">
              <a:buFontTx/>
              <a:buNone/>
            </a:pPr>
            <a:endParaRPr lang="bg-BG" altLang="en-US" sz="2400" b="1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buFontTx/>
              <a:buNone/>
            </a:pPr>
            <a:r>
              <a:rPr lang="bg-BG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Освен АЕЦ </a:t>
            </a:r>
            <a:r>
              <a:rPr lang="bg-BG" altLang="en-US" sz="2400" b="1">
                <a:cs typeface="Arial" panose="020B0604020202020204" pitchFamily="34" charset="0"/>
              </a:rPr>
              <a:t>“</a:t>
            </a:r>
            <a:r>
              <a:rPr lang="bg-BG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Козлодуй</a:t>
            </a:r>
            <a:r>
              <a:rPr lang="bg-BG" altLang="en-US" sz="2400" b="1">
                <a:cs typeface="Arial" panose="020B0604020202020204" pitchFamily="34" charset="0"/>
              </a:rPr>
              <a:t>”</a:t>
            </a:r>
            <a:r>
              <a:rPr lang="bg-BG" altLang="en-US" sz="2400" b="1">
                <a:latin typeface="Calibri" panose="020F0502020204030204" pitchFamily="34" charset="0"/>
                <a:cs typeface="Arial" panose="020B0604020202020204" pitchFamily="34" charset="0"/>
              </a:rPr>
              <a:t> 350 обекта и фирми работят с технологични източници на йонизиращи лъчения, които могат да създадат локални огнища на заразяване.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5">
            <a:extLst>
              <a:ext uri="{FF2B5EF4-FFF2-40B4-BE49-F238E27FC236}">
                <a16:creationId xmlns:a16="http://schemas.microsoft.com/office/drawing/2014/main" id="{84D13826-70EF-42EA-988B-7E9890880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ФОРМИРОВАНИЯ ОТ БА ЗА ДЕЙСТВИЕ ПРИ ПРОМИШЛЕНИ АВАРИИ:</a:t>
            </a:r>
            <a:endParaRPr lang="be-BY" alt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2771" name="Group 2">
            <a:extLst>
              <a:ext uri="{FF2B5EF4-FFF2-40B4-BE49-F238E27FC236}">
                <a16:creationId xmlns:a16="http://schemas.microsoft.com/office/drawing/2014/main" id="{8D6BBE45-2E80-4F4F-9AF0-40A6F6C3A701}"/>
              </a:ext>
            </a:extLst>
          </p:cNvPr>
          <p:cNvGrpSpPr>
            <a:grpSpLocks/>
          </p:cNvGrpSpPr>
          <p:nvPr/>
        </p:nvGrpSpPr>
        <p:grpSpPr bwMode="auto">
          <a:xfrm>
            <a:off x="561975" y="914400"/>
            <a:ext cx="8105775" cy="5943600"/>
            <a:chOff x="1494" y="1622"/>
            <a:chExt cx="13829" cy="8969"/>
          </a:xfrm>
        </p:grpSpPr>
        <p:grpSp>
          <p:nvGrpSpPr>
            <p:cNvPr id="32772" name="Group 3">
              <a:extLst>
                <a:ext uri="{FF2B5EF4-FFF2-40B4-BE49-F238E27FC236}">
                  <a16:creationId xmlns:a16="http://schemas.microsoft.com/office/drawing/2014/main" id="{77468237-D4AD-4D1A-BA52-2D1E283F83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4" y="1622"/>
              <a:ext cx="13829" cy="8969"/>
              <a:chOff x="1741" y="1619"/>
              <a:chExt cx="13829" cy="8969"/>
            </a:xfrm>
          </p:grpSpPr>
          <p:pic>
            <p:nvPicPr>
              <p:cNvPr id="32779" name="Picture 4" descr="500px-Bulgaria_Aministrative_Provinces">
                <a:extLst>
                  <a:ext uri="{FF2B5EF4-FFF2-40B4-BE49-F238E27FC236}">
                    <a16:creationId xmlns:a16="http://schemas.microsoft.com/office/drawing/2014/main" id="{E7F105CB-CDFC-42E1-9AF4-43775AD08F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CE2D4"/>
                  </a:clrFrom>
                  <a:clrTo>
                    <a:srgbClr val="ECE2D4">
                      <a:alpha val="0"/>
                    </a:srgbClr>
                  </a:clrTo>
                </a:clrChange>
                <a:lum bright="10000" contrast="1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1" y="1619"/>
                <a:ext cx="13829" cy="8969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2780" name="Group 5">
                <a:extLst>
                  <a:ext uri="{FF2B5EF4-FFF2-40B4-BE49-F238E27FC236}">
                    <a16:creationId xmlns:a16="http://schemas.microsoft.com/office/drawing/2014/main" id="{CC09D1EC-B0ED-46D4-8ABD-1E7F700C42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71" y="3419"/>
                <a:ext cx="10560" cy="6120"/>
                <a:chOff x="2222" y="2791"/>
                <a:chExt cx="12160" cy="6880"/>
              </a:xfrm>
            </p:grpSpPr>
            <p:sp>
              <p:nvSpPr>
                <p:cNvPr id="32781" name="Freeform 6">
                  <a:extLst>
                    <a:ext uri="{FF2B5EF4-FFF2-40B4-BE49-F238E27FC236}">
                      <a16:creationId xmlns:a16="http://schemas.microsoft.com/office/drawing/2014/main" id="{6875E261-88E1-48A5-97F0-42121DCE4B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2" y="4210"/>
                  <a:ext cx="12160" cy="1603"/>
                </a:xfrm>
                <a:custGeom>
                  <a:avLst/>
                  <a:gdLst>
                    <a:gd name="T0" fmla="*/ 107 w 12160"/>
                    <a:gd name="T1" fmla="*/ 39 h 1603"/>
                    <a:gd name="T2" fmla="*/ 249 w 12160"/>
                    <a:gd name="T3" fmla="*/ 163 h 1603"/>
                    <a:gd name="T4" fmla="*/ 302 w 12160"/>
                    <a:gd name="T5" fmla="*/ 323 h 1603"/>
                    <a:gd name="T6" fmla="*/ 711 w 12160"/>
                    <a:gd name="T7" fmla="*/ 323 h 1603"/>
                    <a:gd name="T8" fmla="*/ 836 w 12160"/>
                    <a:gd name="T9" fmla="*/ 270 h 1603"/>
                    <a:gd name="T10" fmla="*/ 907 w 12160"/>
                    <a:gd name="T11" fmla="*/ 199 h 1603"/>
                    <a:gd name="T12" fmla="*/ 1227 w 12160"/>
                    <a:gd name="T13" fmla="*/ 181 h 1603"/>
                    <a:gd name="T14" fmla="*/ 1245 w 12160"/>
                    <a:gd name="T15" fmla="*/ 448 h 1603"/>
                    <a:gd name="T16" fmla="*/ 1298 w 12160"/>
                    <a:gd name="T17" fmla="*/ 554 h 1603"/>
                    <a:gd name="T18" fmla="*/ 1369 w 12160"/>
                    <a:gd name="T19" fmla="*/ 661 h 1603"/>
                    <a:gd name="T20" fmla="*/ 1511 w 12160"/>
                    <a:gd name="T21" fmla="*/ 714 h 1603"/>
                    <a:gd name="T22" fmla="*/ 1796 w 12160"/>
                    <a:gd name="T23" fmla="*/ 608 h 1603"/>
                    <a:gd name="T24" fmla="*/ 2667 w 12160"/>
                    <a:gd name="T25" fmla="*/ 554 h 1603"/>
                    <a:gd name="T26" fmla="*/ 2738 w 12160"/>
                    <a:gd name="T27" fmla="*/ 857 h 1603"/>
                    <a:gd name="T28" fmla="*/ 2934 w 12160"/>
                    <a:gd name="T29" fmla="*/ 963 h 1603"/>
                    <a:gd name="T30" fmla="*/ 3307 w 12160"/>
                    <a:gd name="T31" fmla="*/ 1497 h 1603"/>
                    <a:gd name="T32" fmla="*/ 3805 w 12160"/>
                    <a:gd name="T33" fmla="*/ 1443 h 1603"/>
                    <a:gd name="T34" fmla="*/ 4178 w 12160"/>
                    <a:gd name="T35" fmla="*/ 1443 h 1603"/>
                    <a:gd name="T36" fmla="*/ 4356 w 12160"/>
                    <a:gd name="T37" fmla="*/ 1603 h 1603"/>
                    <a:gd name="T38" fmla="*/ 5031 w 12160"/>
                    <a:gd name="T39" fmla="*/ 1532 h 1603"/>
                    <a:gd name="T40" fmla="*/ 5298 w 12160"/>
                    <a:gd name="T41" fmla="*/ 1461 h 1603"/>
                    <a:gd name="T42" fmla="*/ 5885 w 12160"/>
                    <a:gd name="T43" fmla="*/ 1479 h 1603"/>
                    <a:gd name="T44" fmla="*/ 6098 w 12160"/>
                    <a:gd name="T45" fmla="*/ 1408 h 1603"/>
                    <a:gd name="T46" fmla="*/ 6169 w 12160"/>
                    <a:gd name="T47" fmla="*/ 1479 h 1603"/>
                    <a:gd name="T48" fmla="*/ 6685 w 12160"/>
                    <a:gd name="T49" fmla="*/ 1532 h 1603"/>
                    <a:gd name="T50" fmla="*/ 6756 w 12160"/>
                    <a:gd name="T51" fmla="*/ 1443 h 1603"/>
                    <a:gd name="T52" fmla="*/ 7556 w 12160"/>
                    <a:gd name="T53" fmla="*/ 1354 h 1603"/>
                    <a:gd name="T54" fmla="*/ 7698 w 12160"/>
                    <a:gd name="T55" fmla="*/ 1248 h 1603"/>
                    <a:gd name="T56" fmla="*/ 7787 w 12160"/>
                    <a:gd name="T57" fmla="*/ 1088 h 1603"/>
                    <a:gd name="T58" fmla="*/ 7911 w 12160"/>
                    <a:gd name="T59" fmla="*/ 1017 h 1603"/>
                    <a:gd name="T60" fmla="*/ 8018 w 12160"/>
                    <a:gd name="T61" fmla="*/ 874 h 1603"/>
                    <a:gd name="T62" fmla="*/ 8142 w 12160"/>
                    <a:gd name="T63" fmla="*/ 750 h 1603"/>
                    <a:gd name="T64" fmla="*/ 8267 w 12160"/>
                    <a:gd name="T65" fmla="*/ 626 h 1603"/>
                    <a:gd name="T66" fmla="*/ 8871 w 12160"/>
                    <a:gd name="T67" fmla="*/ 857 h 1603"/>
                    <a:gd name="T68" fmla="*/ 9387 w 12160"/>
                    <a:gd name="T69" fmla="*/ 857 h 1603"/>
                    <a:gd name="T70" fmla="*/ 9742 w 12160"/>
                    <a:gd name="T71" fmla="*/ 786 h 1603"/>
                    <a:gd name="T72" fmla="*/ 9938 w 12160"/>
                    <a:gd name="T73" fmla="*/ 839 h 1603"/>
                    <a:gd name="T74" fmla="*/ 10365 w 12160"/>
                    <a:gd name="T75" fmla="*/ 750 h 1603"/>
                    <a:gd name="T76" fmla="*/ 10525 w 12160"/>
                    <a:gd name="T77" fmla="*/ 679 h 1603"/>
                    <a:gd name="T78" fmla="*/ 10898 w 12160"/>
                    <a:gd name="T79" fmla="*/ 768 h 1603"/>
                    <a:gd name="T80" fmla="*/ 11022 w 12160"/>
                    <a:gd name="T81" fmla="*/ 857 h 1603"/>
                    <a:gd name="T82" fmla="*/ 11698 w 12160"/>
                    <a:gd name="T83" fmla="*/ 874 h 1603"/>
                    <a:gd name="T84" fmla="*/ 11982 w 12160"/>
                    <a:gd name="T85" fmla="*/ 1052 h 160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2160"/>
                    <a:gd name="T130" fmla="*/ 0 h 1603"/>
                    <a:gd name="T131" fmla="*/ 12160 w 12160"/>
                    <a:gd name="T132" fmla="*/ 1603 h 1603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2160" h="1603">
                      <a:moveTo>
                        <a:pt x="0" y="39"/>
                      </a:moveTo>
                      <a:cubicBezTo>
                        <a:pt x="26" y="30"/>
                        <a:pt x="81" y="0"/>
                        <a:pt x="107" y="39"/>
                      </a:cubicBezTo>
                      <a:cubicBezTo>
                        <a:pt x="124" y="64"/>
                        <a:pt x="108" y="103"/>
                        <a:pt x="125" y="128"/>
                      </a:cubicBezTo>
                      <a:cubicBezTo>
                        <a:pt x="131" y="137"/>
                        <a:pt x="230" y="159"/>
                        <a:pt x="249" y="163"/>
                      </a:cubicBezTo>
                      <a:cubicBezTo>
                        <a:pt x="261" y="181"/>
                        <a:pt x="278" y="196"/>
                        <a:pt x="285" y="217"/>
                      </a:cubicBezTo>
                      <a:cubicBezTo>
                        <a:pt x="296" y="251"/>
                        <a:pt x="284" y="292"/>
                        <a:pt x="302" y="323"/>
                      </a:cubicBezTo>
                      <a:cubicBezTo>
                        <a:pt x="311" y="339"/>
                        <a:pt x="338" y="335"/>
                        <a:pt x="356" y="341"/>
                      </a:cubicBezTo>
                      <a:cubicBezTo>
                        <a:pt x="474" y="335"/>
                        <a:pt x="593" y="338"/>
                        <a:pt x="711" y="323"/>
                      </a:cubicBezTo>
                      <a:cubicBezTo>
                        <a:pt x="732" y="320"/>
                        <a:pt x="745" y="296"/>
                        <a:pt x="765" y="288"/>
                      </a:cubicBezTo>
                      <a:cubicBezTo>
                        <a:pt x="787" y="278"/>
                        <a:pt x="812" y="276"/>
                        <a:pt x="836" y="270"/>
                      </a:cubicBezTo>
                      <a:cubicBezTo>
                        <a:pt x="842" y="252"/>
                        <a:pt x="841" y="230"/>
                        <a:pt x="854" y="217"/>
                      </a:cubicBezTo>
                      <a:cubicBezTo>
                        <a:pt x="867" y="204"/>
                        <a:pt x="890" y="207"/>
                        <a:pt x="907" y="199"/>
                      </a:cubicBezTo>
                      <a:cubicBezTo>
                        <a:pt x="926" y="189"/>
                        <a:pt x="942" y="175"/>
                        <a:pt x="960" y="163"/>
                      </a:cubicBezTo>
                      <a:cubicBezTo>
                        <a:pt x="1049" y="169"/>
                        <a:pt x="1140" y="161"/>
                        <a:pt x="1227" y="181"/>
                      </a:cubicBezTo>
                      <a:cubicBezTo>
                        <a:pt x="1315" y="202"/>
                        <a:pt x="1204" y="356"/>
                        <a:pt x="1191" y="394"/>
                      </a:cubicBezTo>
                      <a:cubicBezTo>
                        <a:pt x="1209" y="412"/>
                        <a:pt x="1231" y="427"/>
                        <a:pt x="1245" y="448"/>
                      </a:cubicBezTo>
                      <a:cubicBezTo>
                        <a:pt x="1255" y="463"/>
                        <a:pt x="1254" y="484"/>
                        <a:pt x="1262" y="501"/>
                      </a:cubicBezTo>
                      <a:cubicBezTo>
                        <a:pt x="1272" y="520"/>
                        <a:pt x="1286" y="536"/>
                        <a:pt x="1298" y="554"/>
                      </a:cubicBezTo>
                      <a:cubicBezTo>
                        <a:pt x="1304" y="584"/>
                        <a:pt x="1299" y="618"/>
                        <a:pt x="1316" y="643"/>
                      </a:cubicBezTo>
                      <a:cubicBezTo>
                        <a:pt x="1326" y="659"/>
                        <a:pt x="1351" y="656"/>
                        <a:pt x="1369" y="661"/>
                      </a:cubicBezTo>
                      <a:cubicBezTo>
                        <a:pt x="1398" y="668"/>
                        <a:pt x="1428" y="673"/>
                        <a:pt x="1458" y="679"/>
                      </a:cubicBezTo>
                      <a:cubicBezTo>
                        <a:pt x="1476" y="691"/>
                        <a:pt x="1490" y="718"/>
                        <a:pt x="1511" y="714"/>
                      </a:cubicBezTo>
                      <a:cubicBezTo>
                        <a:pt x="1532" y="710"/>
                        <a:pt x="1529" y="672"/>
                        <a:pt x="1547" y="661"/>
                      </a:cubicBezTo>
                      <a:cubicBezTo>
                        <a:pt x="1609" y="623"/>
                        <a:pt x="1731" y="616"/>
                        <a:pt x="1796" y="608"/>
                      </a:cubicBezTo>
                      <a:cubicBezTo>
                        <a:pt x="1858" y="566"/>
                        <a:pt x="1938" y="525"/>
                        <a:pt x="2009" y="501"/>
                      </a:cubicBezTo>
                      <a:cubicBezTo>
                        <a:pt x="2267" y="534"/>
                        <a:pt x="2336" y="542"/>
                        <a:pt x="2667" y="554"/>
                      </a:cubicBezTo>
                      <a:cubicBezTo>
                        <a:pt x="2694" y="636"/>
                        <a:pt x="2699" y="720"/>
                        <a:pt x="2720" y="803"/>
                      </a:cubicBezTo>
                      <a:cubicBezTo>
                        <a:pt x="2725" y="821"/>
                        <a:pt x="2721" y="849"/>
                        <a:pt x="2738" y="857"/>
                      </a:cubicBezTo>
                      <a:cubicBezTo>
                        <a:pt x="2802" y="889"/>
                        <a:pt x="2880" y="878"/>
                        <a:pt x="2951" y="892"/>
                      </a:cubicBezTo>
                      <a:cubicBezTo>
                        <a:pt x="2945" y="916"/>
                        <a:pt x="2943" y="941"/>
                        <a:pt x="2934" y="963"/>
                      </a:cubicBezTo>
                      <a:cubicBezTo>
                        <a:pt x="2926" y="983"/>
                        <a:pt x="2898" y="995"/>
                        <a:pt x="2898" y="1017"/>
                      </a:cubicBezTo>
                      <a:cubicBezTo>
                        <a:pt x="2898" y="1601"/>
                        <a:pt x="2817" y="1473"/>
                        <a:pt x="3307" y="1497"/>
                      </a:cubicBezTo>
                      <a:cubicBezTo>
                        <a:pt x="3436" y="1538"/>
                        <a:pt x="3498" y="1527"/>
                        <a:pt x="3645" y="1514"/>
                      </a:cubicBezTo>
                      <a:cubicBezTo>
                        <a:pt x="3728" y="1459"/>
                        <a:pt x="3680" y="1484"/>
                        <a:pt x="3805" y="1443"/>
                      </a:cubicBezTo>
                      <a:cubicBezTo>
                        <a:pt x="3823" y="1437"/>
                        <a:pt x="3858" y="1426"/>
                        <a:pt x="3858" y="1426"/>
                      </a:cubicBezTo>
                      <a:cubicBezTo>
                        <a:pt x="3965" y="1432"/>
                        <a:pt x="4076" y="1411"/>
                        <a:pt x="4178" y="1443"/>
                      </a:cubicBezTo>
                      <a:cubicBezTo>
                        <a:pt x="4219" y="1456"/>
                        <a:pt x="4225" y="1514"/>
                        <a:pt x="4249" y="1550"/>
                      </a:cubicBezTo>
                      <a:cubicBezTo>
                        <a:pt x="4270" y="1582"/>
                        <a:pt x="4324" y="1593"/>
                        <a:pt x="4356" y="1603"/>
                      </a:cubicBezTo>
                      <a:cubicBezTo>
                        <a:pt x="4528" y="1597"/>
                        <a:pt x="4700" y="1601"/>
                        <a:pt x="4871" y="1586"/>
                      </a:cubicBezTo>
                      <a:cubicBezTo>
                        <a:pt x="4927" y="1581"/>
                        <a:pt x="4975" y="1536"/>
                        <a:pt x="5031" y="1532"/>
                      </a:cubicBezTo>
                      <a:cubicBezTo>
                        <a:pt x="5114" y="1526"/>
                        <a:pt x="5197" y="1520"/>
                        <a:pt x="5280" y="1514"/>
                      </a:cubicBezTo>
                      <a:cubicBezTo>
                        <a:pt x="5286" y="1496"/>
                        <a:pt x="5285" y="1474"/>
                        <a:pt x="5298" y="1461"/>
                      </a:cubicBezTo>
                      <a:cubicBezTo>
                        <a:pt x="5316" y="1443"/>
                        <a:pt x="5446" y="1428"/>
                        <a:pt x="5458" y="1426"/>
                      </a:cubicBezTo>
                      <a:cubicBezTo>
                        <a:pt x="5667" y="1494"/>
                        <a:pt x="5528" y="1459"/>
                        <a:pt x="5885" y="1479"/>
                      </a:cubicBezTo>
                      <a:cubicBezTo>
                        <a:pt x="5953" y="1502"/>
                        <a:pt x="5996" y="1525"/>
                        <a:pt x="6080" y="1479"/>
                      </a:cubicBezTo>
                      <a:cubicBezTo>
                        <a:pt x="6101" y="1467"/>
                        <a:pt x="6092" y="1432"/>
                        <a:pt x="6098" y="1408"/>
                      </a:cubicBezTo>
                      <a:cubicBezTo>
                        <a:pt x="6104" y="1426"/>
                        <a:pt x="6103" y="1448"/>
                        <a:pt x="6116" y="1461"/>
                      </a:cubicBezTo>
                      <a:cubicBezTo>
                        <a:pt x="6129" y="1474"/>
                        <a:pt x="6150" y="1477"/>
                        <a:pt x="6169" y="1479"/>
                      </a:cubicBezTo>
                      <a:cubicBezTo>
                        <a:pt x="6293" y="1489"/>
                        <a:pt x="6418" y="1491"/>
                        <a:pt x="6542" y="1497"/>
                      </a:cubicBezTo>
                      <a:cubicBezTo>
                        <a:pt x="6567" y="1571"/>
                        <a:pt x="6556" y="1596"/>
                        <a:pt x="6685" y="1532"/>
                      </a:cubicBezTo>
                      <a:cubicBezTo>
                        <a:pt x="6702" y="1524"/>
                        <a:pt x="6690" y="1494"/>
                        <a:pt x="6702" y="1479"/>
                      </a:cubicBezTo>
                      <a:cubicBezTo>
                        <a:pt x="6715" y="1462"/>
                        <a:pt x="6735" y="1450"/>
                        <a:pt x="6756" y="1443"/>
                      </a:cubicBezTo>
                      <a:cubicBezTo>
                        <a:pt x="6790" y="1432"/>
                        <a:pt x="6827" y="1432"/>
                        <a:pt x="6862" y="1426"/>
                      </a:cubicBezTo>
                      <a:cubicBezTo>
                        <a:pt x="6996" y="1337"/>
                        <a:pt x="7467" y="1358"/>
                        <a:pt x="7556" y="1354"/>
                      </a:cubicBezTo>
                      <a:cubicBezTo>
                        <a:pt x="7562" y="1330"/>
                        <a:pt x="7559" y="1302"/>
                        <a:pt x="7574" y="1283"/>
                      </a:cubicBezTo>
                      <a:cubicBezTo>
                        <a:pt x="7579" y="1277"/>
                        <a:pt x="7686" y="1251"/>
                        <a:pt x="7698" y="1248"/>
                      </a:cubicBezTo>
                      <a:cubicBezTo>
                        <a:pt x="7713" y="1202"/>
                        <a:pt x="7707" y="1147"/>
                        <a:pt x="7734" y="1106"/>
                      </a:cubicBezTo>
                      <a:cubicBezTo>
                        <a:pt x="7744" y="1090"/>
                        <a:pt x="7769" y="1094"/>
                        <a:pt x="7787" y="1088"/>
                      </a:cubicBezTo>
                      <a:cubicBezTo>
                        <a:pt x="7805" y="1070"/>
                        <a:pt x="7818" y="1047"/>
                        <a:pt x="7840" y="1034"/>
                      </a:cubicBezTo>
                      <a:cubicBezTo>
                        <a:pt x="7861" y="1022"/>
                        <a:pt x="7894" y="1034"/>
                        <a:pt x="7911" y="1017"/>
                      </a:cubicBezTo>
                      <a:cubicBezTo>
                        <a:pt x="8036" y="893"/>
                        <a:pt x="7827" y="981"/>
                        <a:pt x="7982" y="928"/>
                      </a:cubicBezTo>
                      <a:cubicBezTo>
                        <a:pt x="7994" y="910"/>
                        <a:pt x="8009" y="894"/>
                        <a:pt x="8018" y="874"/>
                      </a:cubicBezTo>
                      <a:cubicBezTo>
                        <a:pt x="8028" y="852"/>
                        <a:pt x="8022" y="823"/>
                        <a:pt x="8036" y="803"/>
                      </a:cubicBezTo>
                      <a:cubicBezTo>
                        <a:pt x="8055" y="775"/>
                        <a:pt x="8113" y="760"/>
                        <a:pt x="8142" y="750"/>
                      </a:cubicBezTo>
                      <a:cubicBezTo>
                        <a:pt x="8245" y="598"/>
                        <a:pt x="8108" y="777"/>
                        <a:pt x="8231" y="679"/>
                      </a:cubicBezTo>
                      <a:cubicBezTo>
                        <a:pt x="8248" y="666"/>
                        <a:pt x="8249" y="637"/>
                        <a:pt x="8267" y="626"/>
                      </a:cubicBezTo>
                      <a:cubicBezTo>
                        <a:pt x="8299" y="606"/>
                        <a:pt x="8374" y="590"/>
                        <a:pt x="8374" y="590"/>
                      </a:cubicBezTo>
                      <a:cubicBezTo>
                        <a:pt x="8888" y="610"/>
                        <a:pt x="8839" y="484"/>
                        <a:pt x="8871" y="857"/>
                      </a:cubicBezTo>
                      <a:cubicBezTo>
                        <a:pt x="8977" y="822"/>
                        <a:pt x="9086" y="840"/>
                        <a:pt x="9191" y="874"/>
                      </a:cubicBezTo>
                      <a:cubicBezTo>
                        <a:pt x="9256" y="868"/>
                        <a:pt x="9323" y="871"/>
                        <a:pt x="9387" y="857"/>
                      </a:cubicBezTo>
                      <a:cubicBezTo>
                        <a:pt x="9599" y="812"/>
                        <a:pt x="9293" y="826"/>
                        <a:pt x="9494" y="803"/>
                      </a:cubicBezTo>
                      <a:cubicBezTo>
                        <a:pt x="9576" y="793"/>
                        <a:pt x="9659" y="792"/>
                        <a:pt x="9742" y="786"/>
                      </a:cubicBezTo>
                      <a:cubicBezTo>
                        <a:pt x="9790" y="792"/>
                        <a:pt x="9839" y="790"/>
                        <a:pt x="9885" y="803"/>
                      </a:cubicBezTo>
                      <a:cubicBezTo>
                        <a:pt x="9906" y="809"/>
                        <a:pt x="9917" y="838"/>
                        <a:pt x="9938" y="839"/>
                      </a:cubicBezTo>
                      <a:cubicBezTo>
                        <a:pt x="10027" y="844"/>
                        <a:pt x="10116" y="827"/>
                        <a:pt x="10205" y="821"/>
                      </a:cubicBezTo>
                      <a:cubicBezTo>
                        <a:pt x="10289" y="694"/>
                        <a:pt x="10168" y="849"/>
                        <a:pt x="10365" y="750"/>
                      </a:cubicBezTo>
                      <a:cubicBezTo>
                        <a:pt x="10382" y="742"/>
                        <a:pt x="10365" y="705"/>
                        <a:pt x="10382" y="697"/>
                      </a:cubicBezTo>
                      <a:cubicBezTo>
                        <a:pt x="10426" y="678"/>
                        <a:pt x="10477" y="685"/>
                        <a:pt x="10525" y="679"/>
                      </a:cubicBezTo>
                      <a:cubicBezTo>
                        <a:pt x="10659" y="691"/>
                        <a:pt x="10727" y="702"/>
                        <a:pt x="10845" y="732"/>
                      </a:cubicBezTo>
                      <a:cubicBezTo>
                        <a:pt x="10863" y="744"/>
                        <a:pt x="10885" y="751"/>
                        <a:pt x="10898" y="768"/>
                      </a:cubicBezTo>
                      <a:cubicBezTo>
                        <a:pt x="10910" y="783"/>
                        <a:pt x="10901" y="810"/>
                        <a:pt x="10916" y="821"/>
                      </a:cubicBezTo>
                      <a:cubicBezTo>
                        <a:pt x="10946" y="843"/>
                        <a:pt x="10987" y="845"/>
                        <a:pt x="11022" y="857"/>
                      </a:cubicBezTo>
                      <a:cubicBezTo>
                        <a:pt x="11040" y="863"/>
                        <a:pt x="11076" y="874"/>
                        <a:pt x="11076" y="874"/>
                      </a:cubicBezTo>
                      <a:cubicBezTo>
                        <a:pt x="11211" y="868"/>
                        <a:pt x="11546" y="838"/>
                        <a:pt x="11698" y="874"/>
                      </a:cubicBezTo>
                      <a:cubicBezTo>
                        <a:pt x="11719" y="879"/>
                        <a:pt x="11722" y="910"/>
                        <a:pt x="11734" y="928"/>
                      </a:cubicBezTo>
                      <a:cubicBezTo>
                        <a:pt x="11783" y="1081"/>
                        <a:pt x="11786" y="1034"/>
                        <a:pt x="11982" y="1052"/>
                      </a:cubicBezTo>
                      <a:cubicBezTo>
                        <a:pt x="12075" y="1083"/>
                        <a:pt x="12017" y="1070"/>
                        <a:pt x="12160" y="1070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32782" name="Freeform 7">
                  <a:extLst>
                    <a:ext uri="{FF2B5EF4-FFF2-40B4-BE49-F238E27FC236}">
                      <a16:creationId xmlns:a16="http://schemas.microsoft.com/office/drawing/2014/main" id="{5A271C3F-3DC7-4AE2-9C19-FD8BD571BB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7" y="5724"/>
                  <a:ext cx="1832" cy="3947"/>
                </a:xfrm>
                <a:custGeom>
                  <a:avLst/>
                  <a:gdLst>
                    <a:gd name="T0" fmla="*/ 1564 w 1832"/>
                    <a:gd name="T1" fmla="*/ 0 h 3947"/>
                    <a:gd name="T2" fmla="*/ 1529 w 1832"/>
                    <a:gd name="T3" fmla="*/ 107 h 3947"/>
                    <a:gd name="T4" fmla="*/ 1511 w 1832"/>
                    <a:gd name="T5" fmla="*/ 160 h 3947"/>
                    <a:gd name="T6" fmla="*/ 1635 w 1832"/>
                    <a:gd name="T7" fmla="*/ 338 h 3947"/>
                    <a:gd name="T8" fmla="*/ 1653 w 1832"/>
                    <a:gd name="T9" fmla="*/ 392 h 3947"/>
                    <a:gd name="T10" fmla="*/ 1706 w 1832"/>
                    <a:gd name="T11" fmla="*/ 409 h 3947"/>
                    <a:gd name="T12" fmla="*/ 1742 w 1832"/>
                    <a:gd name="T13" fmla="*/ 463 h 3947"/>
                    <a:gd name="T14" fmla="*/ 1813 w 1832"/>
                    <a:gd name="T15" fmla="*/ 480 h 3947"/>
                    <a:gd name="T16" fmla="*/ 1742 w 1832"/>
                    <a:gd name="T17" fmla="*/ 676 h 3947"/>
                    <a:gd name="T18" fmla="*/ 1653 w 1832"/>
                    <a:gd name="T19" fmla="*/ 658 h 3947"/>
                    <a:gd name="T20" fmla="*/ 1600 w 1832"/>
                    <a:gd name="T21" fmla="*/ 623 h 3947"/>
                    <a:gd name="T22" fmla="*/ 1475 w 1832"/>
                    <a:gd name="T23" fmla="*/ 658 h 3947"/>
                    <a:gd name="T24" fmla="*/ 1386 w 1832"/>
                    <a:gd name="T25" fmla="*/ 516 h 3947"/>
                    <a:gd name="T26" fmla="*/ 1226 w 1832"/>
                    <a:gd name="T27" fmla="*/ 409 h 3947"/>
                    <a:gd name="T28" fmla="*/ 1066 w 1832"/>
                    <a:gd name="T29" fmla="*/ 427 h 3947"/>
                    <a:gd name="T30" fmla="*/ 1013 w 1832"/>
                    <a:gd name="T31" fmla="*/ 445 h 3947"/>
                    <a:gd name="T32" fmla="*/ 977 w 1832"/>
                    <a:gd name="T33" fmla="*/ 569 h 3947"/>
                    <a:gd name="T34" fmla="*/ 800 w 1832"/>
                    <a:gd name="T35" fmla="*/ 623 h 3947"/>
                    <a:gd name="T36" fmla="*/ 782 w 1832"/>
                    <a:gd name="T37" fmla="*/ 676 h 3947"/>
                    <a:gd name="T38" fmla="*/ 675 w 1832"/>
                    <a:gd name="T39" fmla="*/ 676 h 3947"/>
                    <a:gd name="T40" fmla="*/ 462 w 1832"/>
                    <a:gd name="T41" fmla="*/ 640 h 3947"/>
                    <a:gd name="T42" fmla="*/ 355 w 1832"/>
                    <a:gd name="T43" fmla="*/ 694 h 3947"/>
                    <a:gd name="T44" fmla="*/ 373 w 1832"/>
                    <a:gd name="T45" fmla="*/ 765 h 3947"/>
                    <a:gd name="T46" fmla="*/ 409 w 1832"/>
                    <a:gd name="T47" fmla="*/ 889 h 3947"/>
                    <a:gd name="T48" fmla="*/ 462 w 1832"/>
                    <a:gd name="T49" fmla="*/ 925 h 3947"/>
                    <a:gd name="T50" fmla="*/ 569 w 1832"/>
                    <a:gd name="T51" fmla="*/ 996 h 3947"/>
                    <a:gd name="T52" fmla="*/ 604 w 1832"/>
                    <a:gd name="T53" fmla="*/ 1049 h 3947"/>
                    <a:gd name="T54" fmla="*/ 693 w 1832"/>
                    <a:gd name="T55" fmla="*/ 1032 h 3947"/>
                    <a:gd name="T56" fmla="*/ 800 w 1832"/>
                    <a:gd name="T57" fmla="*/ 1014 h 3947"/>
                    <a:gd name="T58" fmla="*/ 782 w 1832"/>
                    <a:gd name="T59" fmla="*/ 1209 h 3947"/>
                    <a:gd name="T60" fmla="*/ 693 w 1832"/>
                    <a:gd name="T61" fmla="*/ 1227 h 3947"/>
                    <a:gd name="T62" fmla="*/ 586 w 1832"/>
                    <a:gd name="T63" fmla="*/ 1298 h 3947"/>
                    <a:gd name="T64" fmla="*/ 497 w 1832"/>
                    <a:gd name="T65" fmla="*/ 1387 h 3947"/>
                    <a:gd name="T66" fmla="*/ 533 w 1832"/>
                    <a:gd name="T67" fmla="*/ 1512 h 3947"/>
                    <a:gd name="T68" fmla="*/ 373 w 1832"/>
                    <a:gd name="T69" fmla="*/ 1618 h 3947"/>
                    <a:gd name="T70" fmla="*/ 266 w 1832"/>
                    <a:gd name="T71" fmla="*/ 1707 h 3947"/>
                    <a:gd name="T72" fmla="*/ 249 w 1832"/>
                    <a:gd name="T73" fmla="*/ 1760 h 3947"/>
                    <a:gd name="T74" fmla="*/ 195 w 1832"/>
                    <a:gd name="T75" fmla="*/ 1778 h 3947"/>
                    <a:gd name="T76" fmla="*/ 142 w 1832"/>
                    <a:gd name="T77" fmla="*/ 1814 h 3947"/>
                    <a:gd name="T78" fmla="*/ 35 w 1832"/>
                    <a:gd name="T79" fmla="*/ 1849 h 3947"/>
                    <a:gd name="T80" fmla="*/ 53 w 1832"/>
                    <a:gd name="T81" fmla="*/ 1956 h 3947"/>
                    <a:gd name="T82" fmla="*/ 89 w 1832"/>
                    <a:gd name="T83" fmla="*/ 2063 h 3947"/>
                    <a:gd name="T84" fmla="*/ 106 w 1832"/>
                    <a:gd name="T85" fmla="*/ 2400 h 3947"/>
                    <a:gd name="T86" fmla="*/ 53 w 1832"/>
                    <a:gd name="T87" fmla="*/ 2436 h 3947"/>
                    <a:gd name="T88" fmla="*/ 53 w 1832"/>
                    <a:gd name="T89" fmla="*/ 2863 h 3947"/>
                    <a:gd name="T90" fmla="*/ 124 w 1832"/>
                    <a:gd name="T91" fmla="*/ 2969 h 3947"/>
                    <a:gd name="T92" fmla="*/ 142 w 1832"/>
                    <a:gd name="T93" fmla="*/ 3023 h 3947"/>
                    <a:gd name="T94" fmla="*/ 266 w 1832"/>
                    <a:gd name="T95" fmla="*/ 3058 h 3947"/>
                    <a:gd name="T96" fmla="*/ 284 w 1832"/>
                    <a:gd name="T97" fmla="*/ 3112 h 3947"/>
                    <a:gd name="T98" fmla="*/ 462 w 1832"/>
                    <a:gd name="T99" fmla="*/ 3183 h 3947"/>
                    <a:gd name="T100" fmla="*/ 497 w 1832"/>
                    <a:gd name="T101" fmla="*/ 3307 h 3947"/>
                    <a:gd name="T102" fmla="*/ 622 w 1832"/>
                    <a:gd name="T103" fmla="*/ 3360 h 3947"/>
                    <a:gd name="T104" fmla="*/ 746 w 1832"/>
                    <a:gd name="T105" fmla="*/ 3432 h 3947"/>
                    <a:gd name="T106" fmla="*/ 764 w 1832"/>
                    <a:gd name="T107" fmla="*/ 3485 h 3947"/>
                    <a:gd name="T108" fmla="*/ 800 w 1832"/>
                    <a:gd name="T109" fmla="*/ 3538 h 3947"/>
                    <a:gd name="T110" fmla="*/ 906 w 1832"/>
                    <a:gd name="T111" fmla="*/ 3574 h 3947"/>
                    <a:gd name="T112" fmla="*/ 871 w 1832"/>
                    <a:gd name="T113" fmla="*/ 3752 h 3947"/>
                    <a:gd name="T114" fmla="*/ 853 w 1832"/>
                    <a:gd name="T115" fmla="*/ 3823 h 3947"/>
                    <a:gd name="T116" fmla="*/ 800 w 1832"/>
                    <a:gd name="T117" fmla="*/ 3947 h 3947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832"/>
                    <a:gd name="T178" fmla="*/ 0 h 3947"/>
                    <a:gd name="T179" fmla="*/ 1832 w 1832"/>
                    <a:gd name="T180" fmla="*/ 3947 h 3947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832" h="3947">
                      <a:moveTo>
                        <a:pt x="1564" y="0"/>
                      </a:moveTo>
                      <a:cubicBezTo>
                        <a:pt x="1552" y="36"/>
                        <a:pt x="1541" y="71"/>
                        <a:pt x="1529" y="107"/>
                      </a:cubicBezTo>
                      <a:cubicBezTo>
                        <a:pt x="1523" y="125"/>
                        <a:pt x="1511" y="160"/>
                        <a:pt x="1511" y="160"/>
                      </a:cubicBezTo>
                      <a:cubicBezTo>
                        <a:pt x="1545" y="460"/>
                        <a:pt x="1468" y="241"/>
                        <a:pt x="1635" y="338"/>
                      </a:cubicBezTo>
                      <a:cubicBezTo>
                        <a:pt x="1651" y="348"/>
                        <a:pt x="1640" y="379"/>
                        <a:pt x="1653" y="392"/>
                      </a:cubicBezTo>
                      <a:cubicBezTo>
                        <a:pt x="1666" y="405"/>
                        <a:pt x="1688" y="403"/>
                        <a:pt x="1706" y="409"/>
                      </a:cubicBezTo>
                      <a:cubicBezTo>
                        <a:pt x="1718" y="427"/>
                        <a:pt x="1724" y="451"/>
                        <a:pt x="1742" y="463"/>
                      </a:cubicBezTo>
                      <a:cubicBezTo>
                        <a:pt x="1762" y="476"/>
                        <a:pt x="1802" y="458"/>
                        <a:pt x="1813" y="480"/>
                      </a:cubicBezTo>
                      <a:cubicBezTo>
                        <a:pt x="1832" y="518"/>
                        <a:pt x="1756" y="634"/>
                        <a:pt x="1742" y="676"/>
                      </a:cubicBezTo>
                      <a:cubicBezTo>
                        <a:pt x="1712" y="670"/>
                        <a:pt x="1681" y="669"/>
                        <a:pt x="1653" y="658"/>
                      </a:cubicBezTo>
                      <a:cubicBezTo>
                        <a:pt x="1633" y="651"/>
                        <a:pt x="1621" y="626"/>
                        <a:pt x="1600" y="623"/>
                      </a:cubicBezTo>
                      <a:cubicBezTo>
                        <a:pt x="1582" y="620"/>
                        <a:pt x="1496" y="651"/>
                        <a:pt x="1475" y="658"/>
                      </a:cubicBezTo>
                      <a:cubicBezTo>
                        <a:pt x="1433" y="531"/>
                        <a:pt x="1471" y="573"/>
                        <a:pt x="1386" y="516"/>
                      </a:cubicBezTo>
                      <a:cubicBezTo>
                        <a:pt x="1338" y="443"/>
                        <a:pt x="1306" y="436"/>
                        <a:pt x="1226" y="409"/>
                      </a:cubicBezTo>
                      <a:cubicBezTo>
                        <a:pt x="1173" y="415"/>
                        <a:pt x="1119" y="418"/>
                        <a:pt x="1066" y="427"/>
                      </a:cubicBezTo>
                      <a:cubicBezTo>
                        <a:pt x="1048" y="430"/>
                        <a:pt x="1026" y="432"/>
                        <a:pt x="1013" y="445"/>
                      </a:cubicBezTo>
                      <a:cubicBezTo>
                        <a:pt x="1003" y="455"/>
                        <a:pt x="978" y="567"/>
                        <a:pt x="977" y="569"/>
                      </a:cubicBezTo>
                      <a:cubicBezTo>
                        <a:pt x="943" y="621"/>
                        <a:pt x="841" y="617"/>
                        <a:pt x="800" y="623"/>
                      </a:cubicBezTo>
                      <a:cubicBezTo>
                        <a:pt x="794" y="641"/>
                        <a:pt x="795" y="663"/>
                        <a:pt x="782" y="676"/>
                      </a:cubicBezTo>
                      <a:cubicBezTo>
                        <a:pt x="746" y="712"/>
                        <a:pt x="711" y="688"/>
                        <a:pt x="675" y="676"/>
                      </a:cubicBezTo>
                      <a:cubicBezTo>
                        <a:pt x="589" y="617"/>
                        <a:pt x="572" y="623"/>
                        <a:pt x="462" y="640"/>
                      </a:cubicBezTo>
                      <a:cubicBezTo>
                        <a:pt x="441" y="647"/>
                        <a:pt x="364" y="668"/>
                        <a:pt x="355" y="694"/>
                      </a:cubicBezTo>
                      <a:cubicBezTo>
                        <a:pt x="347" y="717"/>
                        <a:pt x="366" y="742"/>
                        <a:pt x="373" y="765"/>
                      </a:cubicBezTo>
                      <a:cubicBezTo>
                        <a:pt x="385" y="806"/>
                        <a:pt x="385" y="853"/>
                        <a:pt x="409" y="889"/>
                      </a:cubicBezTo>
                      <a:cubicBezTo>
                        <a:pt x="421" y="907"/>
                        <a:pt x="444" y="913"/>
                        <a:pt x="462" y="925"/>
                      </a:cubicBezTo>
                      <a:cubicBezTo>
                        <a:pt x="500" y="1037"/>
                        <a:pt x="445" y="925"/>
                        <a:pt x="569" y="996"/>
                      </a:cubicBezTo>
                      <a:cubicBezTo>
                        <a:pt x="587" y="1007"/>
                        <a:pt x="592" y="1031"/>
                        <a:pt x="604" y="1049"/>
                      </a:cubicBezTo>
                      <a:cubicBezTo>
                        <a:pt x="634" y="1043"/>
                        <a:pt x="665" y="1043"/>
                        <a:pt x="693" y="1032"/>
                      </a:cubicBezTo>
                      <a:cubicBezTo>
                        <a:pt x="791" y="995"/>
                        <a:pt x="699" y="980"/>
                        <a:pt x="800" y="1014"/>
                      </a:cubicBezTo>
                      <a:cubicBezTo>
                        <a:pt x="794" y="1079"/>
                        <a:pt x="811" y="1151"/>
                        <a:pt x="782" y="1209"/>
                      </a:cubicBezTo>
                      <a:cubicBezTo>
                        <a:pt x="768" y="1236"/>
                        <a:pt x="720" y="1213"/>
                        <a:pt x="693" y="1227"/>
                      </a:cubicBezTo>
                      <a:cubicBezTo>
                        <a:pt x="427" y="1360"/>
                        <a:pt x="815" y="1222"/>
                        <a:pt x="586" y="1298"/>
                      </a:cubicBezTo>
                      <a:cubicBezTo>
                        <a:pt x="557" y="1318"/>
                        <a:pt x="503" y="1345"/>
                        <a:pt x="497" y="1387"/>
                      </a:cubicBezTo>
                      <a:cubicBezTo>
                        <a:pt x="495" y="1402"/>
                        <a:pt x="527" y="1493"/>
                        <a:pt x="533" y="1512"/>
                      </a:cubicBezTo>
                      <a:cubicBezTo>
                        <a:pt x="502" y="1664"/>
                        <a:pt x="550" y="1569"/>
                        <a:pt x="373" y="1618"/>
                      </a:cubicBezTo>
                      <a:cubicBezTo>
                        <a:pt x="341" y="1627"/>
                        <a:pt x="285" y="1688"/>
                        <a:pt x="266" y="1707"/>
                      </a:cubicBezTo>
                      <a:cubicBezTo>
                        <a:pt x="260" y="1725"/>
                        <a:pt x="262" y="1747"/>
                        <a:pt x="249" y="1760"/>
                      </a:cubicBezTo>
                      <a:cubicBezTo>
                        <a:pt x="236" y="1773"/>
                        <a:pt x="212" y="1769"/>
                        <a:pt x="195" y="1778"/>
                      </a:cubicBezTo>
                      <a:cubicBezTo>
                        <a:pt x="176" y="1788"/>
                        <a:pt x="162" y="1805"/>
                        <a:pt x="142" y="1814"/>
                      </a:cubicBezTo>
                      <a:cubicBezTo>
                        <a:pt x="108" y="1829"/>
                        <a:pt x="35" y="1849"/>
                        <a:pt x="35" y="1849"/>
                      </a:cubicBezTo>
                      <a:cubicBezTo>
                        <a:pt x="4" y="1941"/>
                        <a:pt x="13" y="1867"/>
                        <a:pt x="53" y="1956"/>
                      </a:cubicBezTo>
                      <a:cubicBezTo>
                        <a:pt x="68" y="1990"/>
                        <a:pt x="89" y="2063"/>
                        <a:pt x="89" y="2063"/>
                      </a:cubicBezTo>
                      <a:cubicBezTo>
                        <a:pt x="109" y="2185"/>
                        <a:pt x="149" y="2270"/>
                        <a:pt x="106" y="2400"/>
                      </a:cubicBezTo>
                      <a:cubicBezTo>
                        <a:pt x="99" y="2420"/>
                        <a:pt x="71" y="2424"/>
                        <a:pt x="53" y="2436"/>
                      </a:cubicBezTo>
                      <a:cubicBezTo>
                        <a:pt x="0" y="2593"/>
                        <a:pt x="8" y="2685"/>
                        <a:pt x="53" y="2863"/>
                      </a:cubicBezTo>
                      <a:cubicBezTo>
                        <a:pt x="80" y="2972"/>
                        <a:pt x="39" y="2942"/>
                        <a:pt x="124" y="2969"/>
                      </a:cubicBezTo>
                      <a:cubicBezTo>
                        <a:pt x="130" y="2987"/>
                        <a:pt x="129" y="3010"/>
                        <a:pt x="142" y="3023"/>
                      </a:cubicBezTo>
                      <a:cubicBezTo>
                        <a:pt x="149" y="3030"/>
                        <a:pt x="257" y="3056"/>
                        <a:pt x="266" y="3058"/>
                      </a:cubicBezTo>
                      <a:cubicBezTo>
                        <a:pt x="272" y="3076"/>
                        <a:pt x="272" y="3097"/>
                        <a:pt x="284" y="3112"/>
                      </a:cubicBezTo>
                      <a:cubicBezTo>
                        <a:pt x="321" y="3159"/>
                        <a:pt x="410" y="3170"/>
                        <a:pt x="462" y="3183"/>
                      </a:cubicBezTo>
                      <a:cubicBezTo>
                        <a:pt x="476" y="3224"/>
                        <a:pt x="473" y="3271"/>
                        <a:pt x="497" y="3307"/>
                      </a:cubicBezTo>
                      <a:cubicBezTo>
                        <a:pt x="522" y="3345"/>
                        <a:pt x="585" y="3351"/>
                        <a:pt x="622" y="3360"/>
                      </a:cubicBezTo>
                      <a:cubicBezTo>
                        <a:pt x="714" y="3503"/>
                        <a:pt x="578" y="3321"/>
                        <a:pt x="746" y="3432"/>
                      </a:cubicBezTo>
                      <a:cubicBezTo>
                        <a:pt x="762" y="3442"/>
                        <a:pt x="756" y="3468"/>
                        <a:pt x="764" y="3485"/>
                      </a:cubicBezTo>
                      <a:cubicBezTo>
                        <a:pt x="774" y="3504"/>
                        <a:pt x="782" y="3527"/>
                        <a:pt x="800" y="3538"/>
                      </a:cubicBezTo>
                      <a:cubicBezTo>
                        <a:pt x="832" y="3558"/>
                        <a:pt x="906" y="3574"/>
                        <a:pt x="906" y="3574"/>
                      </a:cubicBezTo>
                      <a:cubicBezTo>
                        <a:pt x="934" y="3658"/>
                        <a:pt x="917" y="3680"/>
                        <a:pt x="871" y="3752"/>
                      </a:cubicBezTo>
                      <a:cubicBezTo>
                        <a:pt x="865" y="3776"/>
                        <a:pt x="863" y="3801"/>
                        <a:pt x="853" y="3823"/>
                      </a:cubicBezTo>
                      <a:cubicBezTo>
                        <a:pt x="832" y="3871"/>
                        <a:pt x="800" y="3890"/>
                        <a:pt x="800" y="3947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32783" name="Freeform 8">
                  <a:extLst>
                    <a:ext uri="{FF2B5EF4-FFF2-40B4-BE49-F238E27FC236}">
                      <a16:creationId xmlns:a16="http://schemas.microsoft.com/office/drawing/2014/main" id="{85794D88-F969-46C9-A4F0-912D01D321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93" y="5585"/>
                  <a:ext cx="1968" cy="2671"/>
                </a:xfrm>
                <a:custGeom>
                  <a:avLst/>
                  <a:gdLst>
                    <a:gd name="T0" fmla="*/ 5 w 1968"/>
                    <a:gd name="T1" fmla="*/ 0 h 2671"/>
                    <a:gd name="T2" fmla="*/ 40 w 1968"/>
                    <a:gd name="T3" fmla="*/ 320 h 2671"/>
                    <a:gd name="T4" fmla="*/ 76 w 1968"/>
                    <a:gd name="T5" fmla="*/ 374 h 2671"/>
                    <a:gd name="T6" fmla="*/ 111 w 1968"/>
                    <a:gd name="T7" fmla="*/ 480 h 2671"/>
                    <a:gd name="T8" fmla="*/ 183 w 1968"/>
                    <a:gd name="T9" fmla="*/ 711 h 2671"/>
                    <a:gd name="T10" fmla="*/ 129 w 1968"/>
                    <a:gd name="T11" fmla="*/ 729 h 2671"/>
                    <a:gd name="T12" fmla="*/ 94 w 1968"/>
                    <a:gd name="T13" fmla="*/ 836 h 2671"/>
                    <a:gd name="T14" fmla="*/ 129 w 1968"/>
                    <a:gd name="T15" fmla="*/ 1049 h 2671"/>
                    <a:gd name="T16" fmla="*/ 183 w 1968"/>
                    <a:gd name="T17" fmla="*/ 1085 h 2671"/>
                    <a:gd name="T18" fmla="*/ 200 w 1968"/>
                    <a:gd name="T19" fmla="*/ 1280 h 2671"/>
                    <a:gd name="T20" fmla="*/ 254 w 1968"/>
                    <a:gd name="T21" fmla="*/ 1387 h 2671"/>
                    <a:gd name="T22" fmla="*/ 271 w 1968"/>
                    <a:gd name="T23" fmla="*/ 1476 h 2671"/>
                    <a:gd name="T24" fmla="*/ 343 w 1968"/>
                    <a:gd name="T25" fmla="*/ 1494 h 2671"/>
                    <a:gd name="T26" fmla="*/ 414 w 1968"/>
                    <a:gd name="T27" fmla="*/ 1565 h 2671"/>
                    <a:gd name="T28" fmla="*/ 485 w 1968"/>
                    <a:gd name="T29" fmla="*/ 1671 h 2671"/>
                    <a:gd name="T30" fmla="*/ 840 w 1968"/>
                    <a:gd name="T31" fmla="*/ 1778 h 2671"/>
                    <a:gd name="T32" fmla="*/ 947 w 1968"/>
                    <a:gd name="T33" fmla="*/ 1831 h 2671"/>
                    <a:gd name="T34" fmla="*/ 1054 w 1968"/>
                    <a:gd name="T35" fmla="*/ 1867 h 2671"/>
                    <a:gd name="T36" fmla="*/ 1285 w 1968"/>
                    <a:gd name="T37" fmla="*/ 1938 h 2671"/>
                    <a:gd name="T38" fmla="*/ 1338 w 1968"/>
                    <a:gd name="T39" fmla="*/ 1974 h 2671"/>
                    <a:gd name="T40" fmla="*/ 1391 w 1968"/>
                    <a:gd name="T41" fmla="*/ 1991 h 2671"/>
                    <a:gd name="T42" fmla="*/ 1551 w 1968"/>
                    <a:gd name="T43" fmla="*/ 2009 h 2671"/>
                    <a:gd name="T44" fmla="*/ 1729 w 1968"/>
                    <a:gd name="T45" fmla="*/ 2045 h 2671"/>
                    <a:gd name="T46" fmla="*/ 1783 w 1968"/>
                    <a:gd name="T47" fmla="*/ 2098 h 2671"/>
                    <a:gd name="T48" fmla="*/ 1765 w 1968"/>
                    <a:gd name="T49" fmla="*/ 2525 h 2671"/>
                    <a:gd name="T50" fmla="*/ 1783 w 1968"/>
                    <a:gd name="T51" fmla="*/ 2578 h 2671"/>
                    <a:gd name="T52" fmla="*/ 1889 w 1968"/>
                    <a:gd name="T53" fmla="*/ 2614 h 2671"/>
                    <a:gd name="T54" fmla="*/ 1925 w 1968"/>
                    <a:gd name="T55" fmla="*/ 2667 h 2671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968"/>
                    <a:gd name="T85" fmla="*/ 0 h 2671"/>
                    <a:gd name="T86" fmla="*/ 1968 w 1968"/>
                    <a:gd name="T87" fmla="*/ 2671 h 2671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968" h="2671">
                      <a:moveTo>
                        <a:pt x="5" y="0"/>
                      </a:moveTo>
                      <a:cubicBezTo>
                        <a:pt x="6" y="15"/>
                        <a:pt x="0" y="238"/>
                        <a:pt x="40" y="320"/>
                      </a:cubicBezTo>
                      <a:cubicBezTo>
                        <a:pt x="50" y="339"/>
                        <a:pt x="67" y="354"/>
                        <a:pt x="76" y="374"/>
                      </a:cubicBezTo>
                      <a:cubicBezTo>
                        <a:pt x="91" y="408"/>
                        <a:pt x="111" y="480"/>
                        <a:pt x="111" y="480"/>
                      </a:cubicBezTo>
                      <a:cubicBezTo>
                        <a:pt x="126" y="584"/>
                        <a:pt x="127" y="629"/>
                        <a:pt x="183" y="711"/>
                      </a:cubicBezTo>
                      <a:cubicBezTo>
                        <a:pt x="165" y="717"/>
                        <a:pt x="140" y="714"/>
                        <a:pt x="129" y="729"/>
                      </a:cubicBezTo>
                      <a:cubicBezTo>
                        <a:pt x="107" y="760"/>
                        <a:pt x="94" y="836"/>
                        <a:pt x="94" y="836"/>
                      </a:cubicBezTo>
                      <a:cubicBezTo>
                        <a:pt x="107" y="907"/>
                        <a:pt x="99" y="983"/>
                        <a:pt x="129" y="1049"/>
                      </a:cubicBezTo>
                      <a:cubicBezTo>
                        <a:pt x="138" y="1069"/>
                        <a:pt x="165" y="1073"/>
                        <a:pt x="183" y="1085"/>
                      </a:cubicBezTo>
                      <a:cubicBezTo>
                        <a:pt x="189" y="1150"/>
                        <a:pt x="186" y="1216"/>
                        <a:pt x="200" y="1280"/>
                      </a:cubicBezTo>
                      <a:cubicBezTo>
                        <a:pt x="208" y="1319"/>
                        <a:pt x="244" y="1348"/>
                        <a:pt x="254" y="1387"/>
                      </a:cubicBezTo>
                      <a:cubicBezTo>
                        <a:pt x="261" y="1416"/>
                        <a:pt x="252" y="1453"/>
                        <a:pt x="271" y="1476"/>
                      </a:cubicBezTo>
                      <a:cubicBezTo>
                        <a:pt x="287" y="1495"/>
                        <a:pt x="319" y="1488"/>
                        <a:pt x="343" y="1494"/>
                      </a:cubicBezTo>
                      <a:cubicBezTo>
                        <a:pt x="388" y="1634"/>
                        <a:pt x="320" y="1471"/>
                        <a:pt x="414" y="1565"/>
                      </a:cubicBezTo>
                      <a:cubicBezTo>
                        <a:pt x="509" y="1660"/>
                        <a:pt x="322" y="1580"/>
                        <a:pt x="485" y="1671"/>
                      </a:cubicBezTo>
                      <a:cubicBezTo>
                        <a:pt x="575" y="1721"/>
                        <a:pt x="736" y="1752"/>
                        <a:pt x="840" y="1778"/>
                      </a:cubicBezTo>
                      <a:cubicBezTo>
                        <a:pt x="952" y="1806"/>
                        <a:pt x="836" y="1782"/>
                        <a:pt x="947" y="1831"/>
                      </a:cubicBezTo>
                      <a:cubicBezTo>
                        <a:pt x="981" y="1846"/>
                        <a:pt x="1054" y="1867"/>
                        <a:pt x="1054" y="1867"/>
                      </a:cubicBezTo>
                      <a:cubicBezTo>
                        <a:pt x="1095" y="1996"/>
                        <a:pt x="1043" y="1889"/>
                        <a:pt x="1285" y="1938"/>
                      </a:cubicBezTo>
                      <a:cubicBezTo>
                        <a:pt x="1306" y="1942"/>
                        <a:pt x="1319" y="1964"/>
                        <a:pt x="1338" y="1974"/>
                      </a:cubicBezTo>
                      <a:cubicBezTo>
                        <a:pt x="1355" y="1982"/>
                        <a:pt x="1373" y="1988"/>
                        <a:pt x="1391" y="1991"/>
                      </a:cubicBezTo>
                      <a:cubicBezTo>
                        <a:pt x="1444" y="2000"/>
                        <a:pt x="1498" y="2001"/>
                        <a:pt x="1551" y="2009"/>
                      </a:cubicBezTo>
                      <a:cubicBezTo>
                        <a:pt x="1611" y="2019"/>
                        <a:pt x="1729" y="2045"/>
                        <a:pt x="1729" y="2045"/>
                      </a:cubicBezTo>
                      <a:cubicBezTo>
                        <a:pt x="1747" y="2063"/>
                        <a:pt x="1774" y="2075"/>
                        <a:pt x="1783" y="2098"/>
                      </a:cubicBezTo>
                      <a:cubicBezTo>
                        <a:pt x="1834" y="2224"/>
                        <a:pt x="1806" y="2403"/>
                        <a:pt x="1765" y="2525"/>
                      </a:cubicBezTo>
                      <a:cubicBezTo>
                        <a:pt x="1771" y="2543"/>
                        <a:pt x="1768" y="2567"/>
                        <a:pt x="1783" y="2578"/>
                      </a:cubicBezTo>
                      <a:cubicBezTo>
                        <a:pt x="1813" y="2600"/>
                        <a:pt x="1889" y="2614"/>
                        <a:pt x="1889" y="2614"/>
                      </a:cubicBezTo>
                      <a:cubicBezTo>
                        <a:pt x="1947" y="2671"/>
                        <a:pt x="1968" y="2667"/>
                        <a:pt x="1925" y="2667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32784" name="Freeform 9">
                  <a:extLst>
                    <a:ext uri="{FF2B5EF4-FFF2-40B4-BE49-F238E27FC236}">
                      <a16:creationId xmlns:a16="http://schemas.microsoft.com/office/drawing/2014/main" id="{260D72DC-E248-4634-B9C2-7F99AF1ECA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9" y="2791"/>
                  <a:ext cx="928" cy="2951"/>
                </a:xfrm>
                <a:custGeom>
                  <a:avLst/>
                  <a:gdLst>
                    <a:gd name="T0" fmla="*/ 839 w 928"/>
                    <a:gd name="T1" fmla="*/ 0 h 2951"/>
                    <a:gd name="T2" fmla="*/ 857 w 928"/>
                    <a:gd name="T3" fmla="*/ 178 h 2951"/>
                    <a:gd name="T4" fmla="*/ 803 w 928"/>
                    <a:gd name="T5" fmla="*/ 231 h 2951"/>
                    <a:gd name="T6" fmla="*/ 857 w 928"/>
                    <a:gd name="T7" fmla="*/ 391 h 2951"/>
                    <a:gd name="T8" fmla="*/ 768 w 928"/>
                    <a:gd name="T9" fmla="*/ 480 h 2951"/>
                    <a:gd name="T10" fmla="*/ 697 w 928"/>
                    <a:gd name="T11" fmla="*/ 569 h 2951"/>
                    <a:gd name="T12" fmla="*/ 679 w 928"/>
                    <a:gd name="T13" fmla="*/ 622 h 2951"/>
                    <a:gd name="T14" fmla="*/ 643 w 928"/>
                    <a:gd name="T15" fmla="*/ 676 h 2951"/>
                    <a:gd name="T16" fmla="*/ 697 w 928"/>
                    <a:gd name="T17" fmla="*/ 693 h 2951"/>
                    <a:gd name="T18" fmla="*/ 821 w 928"/>
                    <a:gd name="T19" fmla="*/ 711 h 2951"/>
                    <a:gd name="T20" fmla="*/ 839 w 928"/>
                    <a:gd name="T21" fmla="*/ 765 h 2951"/>
                    <a:gd name="T22" fmla="*/ 785 w 928"/>
                    <a:gd name="T23" fmla="*/ 782 h 2951"/>
                    <a:gd name="T24" fmla="*/ 803 w 928"/>
                    <a:gd name="T25" fmla="*/ 907 h 2951"/>
                    <a:gd name="T26" fmla="*/ 928 w 928"/>
                    <a:gd name="T27" fmla="*/ 925 h 2951"/>
                    <a:gd name="T28" fmla="*/ 910 w 928"/>
                    <a:gd name="T29" fmla="*/ 996 h 2951"/>
                    <a:gd name="T30" fmla="*/ 857 w 928"/>
                    <a:gd name="T31" fmla="*/ 1013 h 2951"/>
                    <a:gd name="T32" fmla="*/ 803 w 928"/>
                    <a:gd name="T33" fmla="*/ 1049 h 2951"/>
                    <a:gd name="T34" fmla="*/ 661 w 928"/>
                    <a:gd name="T35" fmla="*/ 1209 h 2951"/>
                    <a:gd name="T36" fmla="*/ 608 w 928"/>
                    <a:gd name="T37" fmla="*/ 1387 h 2951"/>
                    <a:gd name="T38" fmla="*/ 590 w 928"/>
                    <a:gd name="T39" fmla="*/ 1458 h 2951"/>
                    <a:gd name="T40" fmla="*/ 537 w 928"/>
                    <a:gd name="T41" fmla="*/ 1493 h 2951"/>
                    <a:gd name="T42" fmla="*/ 430 w 928"/>
                    <a:gd name="T43" fmla="*/ 1476 h 2951"/>
                    <a:gd name="T44" fmla="*/ 323 w 928"/>
                    <a:gd name="T45" fmla="*/ 1440 h 2951"/>
                    <a:gd name="T46" fmla="*/ 252 w 928"/>
                    <a:gd name="T47" fmla="*/ 1458 h 2951"/>
                    <a:gd name="T48" fmla="*/ 199 w 928"/>
                    <a:gd name="T49" fmla="*/ 1636 h 2951"/>
                    <a:gd name="T50" fmla="*/ 163 w 928"/>
                    <a:gd name="T51" fmla="*/ 1689 h 2951"/>
                    <a:gd name="T52" fmla="*/ 145 w 928"/>
                    <a:gd name="T53" fmla="*/ 1742 h 2951"/>
                    <a:gd name="T54" fmla="*/ 163 w 928"/>
                    <a:gd name="T55" fmla="*/ 1796 h 2951"/>
                    <a:gd name="T56" fmla="*/ 145 w 928"/>
                    <a:gd name="T57" fmla="*/ 1902 h 2951"/>
                    <a:gd name="T58" fmla="*/ 128 w 928"/>
                    <a:gd name="T59" fmla="*/ 2027 h 2951"/>
                    <a:gd name="T60" fmla="*/ 74 w 928"/>
                    <a:gd name="T61" fmla="*/ 2045 h 2951"/>
                    <a:gd name="T62" fmla="*/ 39 w 928"/>
                    <a:gd name="T63" fmla="*/ 2205 h 2951"/>
                    <a:gd name="T64" fmla="*/ 3 w 928"/>
                    <a:gd name="T65" fmla="*/ 2258 h 2951"/>
                    <a:gd name="T66" fmla="*/ 21 w 928"/>
                    <a:gd name="T67" fmla="*/ 2507 h 2951"/>
                    <a:gd name="T68" fmla="*/ 74 w 928"/>
                    <a:gd name="T69" fmla="*/ 2525 h 2951"/>
                    <a:gd name="T70" fmla="*/ 199 w 928"/>
                    <a:gd name="T71" fmla="*/ 2560 h 2951"/>
                    <a:gd name="T72" fmla="*/ 305 w 928"/>
                    <a:gd name="T73" fmla="*/ 2720 h 2951"/>
                    <a:gd name="T74" fmla="*/ 341 w 928"/>
                    <a:gd name="T75" fmla="*/ 2951 h 295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928"/>
                    <a:gd name="T115" fmla="*/ 0 h 2951"/>
                    <a:gd name="T116" fmla="*/ 928 w 928"/>
                    <a:gd name="T117" fmla="*/ 2951 h 295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928" h="2951">
                      <a:moveTo>
                        <a:pt x="839" y="0"/>
                      </a:moveTo>
                      <a:cubicBezTo>
                        <a:pt x="845" y="59"/>
                        <a:pt x="866" y="119"/>
                        <a:pt x="857" y="178"/>
                      </a:cubicBezTo>
                      <a:cubicBezTo>
                        <a:pt x="853" y="203"/>
                        <a:pt x="809" y="206"/>
                        <a:pt x="803" y="231"/>
                      </a:cubicBezTo>
                      <a:cubicBezTo>
                        <a:pt x="787" y="303"/>
                        <a:pt x="823" y="341"/>
                        <a:pt x="857" y="391"/>
                      </a:cubicBezTo>
                      <a:cubicBezTo>
                        <a:pt x="809" y="423"/>
                        <a:pt x="792" y="424"/>
                        <a:pt x="768" y="480"/>
                      </a:cubicBezTo>
                      <a:cubicBezTo>
                        <a:pt x="727" y="575"/>
                        <a:pt x="787" y="538"/>
                        <a:pt x="697" y="569"/>
                      </a:cubicBezTo>
                      <a:cubicBezTo>
                        <a:pt x="691" y="587"/>
                        <a:pt x="687" y="605"/>
                        <a:pt x="679" y="622"/>
                      </a:cubicBezTo>
                      <a:cubicBezTo>
                        <a:pt x="669" y="641"/>
                        <a:pt x="638" y="655"/>
                        <a:pt x="643" y="676"/>
                      </a:cubicBezTo>
                      <a:cubicBezTo>
                        <a:pt x="648" y="694"/>
                        <a:pt x="678" y="689"/>
                        <a:pt x="697" y="693"/>
                      </a:cubicBezTo>
                      <a:cubicBezTo>
                        <a:pt x="738" y="701"/>
                        <a:pt x="780" y="705"/>
                        <a:pt x="821" y="711"/>
                      </a:cubicBezTo>
                      <a:cubicBezTo>
                        <a:pt x="827" y="729"/>
                        <a:pt x="848" y="748"/>
                        <a:pt x="839" y="765"/>
                      </a:cubicBezTo>
                      <a:cubicBezTo>
                        <a:pt x="830" y="782"/>
                        <a:pt x="790" y="764"/>
                        <a:pt x="785" y="782"/>
                      </a:cubicBezTo>
                      <a:cubicBezTo>
                        <a:pt x="775" y="823"/>
                        <a:pt x="773" y="877"/>
                        <a:pt x="803" y="907"/>
                      </a:cubicBezTo>
                      <a:cubicBezTo>
                        <a:pt x="833" y="937"/>
                        <a:pt x="886" y="919"/>
                        <a:pt x="928" y="925"/>
                      </a:cubicBezTo>
                      <a:cubicBezTo>
                        <a:pt x="922" y="949"/>
                        <a:pt x="925" y="977"/>
                        <a:pt x="910" y="996"/>
                      </a:cubicBezTo>
                      <a:cubicBezTo>
                        <a:pt x="898" y="1010"/>
                        <a:pt x="874" y="1005"/>
                        <a:pt x="857" y="1013"/>
                      </a:cubicBezTo>
                      <a:cubicBezTo>
                        <a:pt x="838" y="1023"/>
                        <a:pt x="819" y="1035"/>
                        <a:pt x="803" y="1049"/>
                      </a:cubicBezTo>
                      <a:cubicBezTo>
                        <a:pt x="706" y="1136"/>
                        <a:pt x="715" y="1130"/>
                        <a:pt x="661" y="1209"/>
                      </a:cubicBezTo>
                      <a:cubicBezTo>
                        <a:pt x="646" y="1269"/>
                        <a:pt x="623" y="1327"/>
                        <a:pt x="608" y="1387"/>
                      </a:cubicBezTo>
                      <a:cubicBezTo>
                        <a:pt x="602" y="1411"/>
                        <a:pt x="604" y="1438"/>
                        <a:pt x="590" y="1458"/>
                      </a:cubicBezTo>
                      <a:cubicBezTo>
                        <a:pt x="578" y="1476"/>
                        <a:pt x="555" y="1481"/>
                        <a:pt x="537" y="1493"/>
                      </a:cubicBezTo>
                      <a:cubicBezTo>
                        <a:pt x="501" y="1487"/>
                        <a:pt x="465" y="1485"/>
                        <a:pt x="430" y="1476"/>
                      </a:cubicBezTo>
                      <a:cubicBezTo>
                        <a:pt x="393" y="1467"/>
                        <a:pt x="323" y="1440"/>
                        <a:pt x="323" y="1440"/>
                      </a:cubicBezTo>
                      <a:cubicBezTo>
                        <a:pt x="299" y="1446"/>
                        <a:pt x="272" y="1444"/>
                        <a:pt x="252" y="1458"/>
                      </a:cubicBezTo>
                      <a:cubicBezTo>
                        <a:pt x="198" y="1494"/>
                        <a:pt x="212" y="1593"/>
                        <a:pt x="199" y="1636"/>
                      </a:cubicBezTo>
                      <a:cubicBezTo>
                        <a:pt x="193" y="1656"/>
                        <a:pt x="173" y="1670"/>
                        <a:pt x="163" y="1689"/>
                      </a:cubicBezTo>
                      <a:cubicBezTo>
                        <a:pt x="155" y="1706"/>
                        <a:pt x="151" y="1724"/>
                        <a:pt x="145" y="1742"/>
                      </a:cubicBezTo>
                      <a:cubicBezTo>
                        <a:pt x="151" y="1760"/>
                        <a:pt x="166" y="1777"/>
                        <a:pt x="163" y="1796"/>
                      </a:cubicBezTo>
                      <a:cubicBezTo>
                        <a:pt x="141" y="1936"/>
                        <a:pt x="101" y="1766"/>
                        <a:pt x="145" y="1902"/>
                      </a:cubicBezTo>
                      <a:cubicBezTo>
                        <a:pt x="139" y="1944"/>
                        <a:pt x="147" y="1989"/>
                        <a:pt x="128" y="2027"/>
                      </a:cubicBezTo>
                      <a:cubicBezTo>
                        <a:pt x="120" y="2044"/>
                        <a:pt x="87" y="2032"/>
                        <a:pt x="74" y="2045"/>
                      </a:cubicBezTo>
                      <a:cubicBezTo>
                        <a:pt x="35" y="2084"/>
                        <a:pt x="56" y="2153"/>
                        <a:pt x="39" y="2205"/>
                      </a:cubicBezTo>
                      <a:cubicBezTo>
                        <a:pt x="32" y="2225"/>
                        <a:pt x="15" y="2240"/>
                        <a:pt x="3" y="2258"/>
                      </a:cubicBezTo>
                      <a:cubicBezTo>
                        <a:pt x="9" y="2341"/>
                        <a:pt x="0" y="2427"/>
                        <a:pt x="21" y="2507"/>
                      </a:cubicBezTo>
                      <a:cubicBezTo>
                        <a:pt x="26" y="2525"/>
                        <a:pt x="56" y="2520"/>
                        <a:pt x="74" y="2525"/>
                      </a:cubicBezTo>
                      <a:cubicBezTo>
                        <a:pt x="238" y="2571"/>
                        <a:pt x="63" y="2515"/>
                        <a:pt x="199" y="2560"/>
                      </a:cubicBezTo>
                      <a:cubicBezTo>
                        <a:pt x="219" y="2657"/>
                        <a:pt x="209" y="2687"/>
                        <a:pt x="305" y="2720"/>
                      </a:cubicBezTo>
                      <a:cubicBezTo>
                        <a:pt x="319" y="2802"/>
                        <a:pt x="341" y="2869"/>
                        <a:pt x="341" y="2951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</p:grpSp>
        </p:grpSp>
        <p:sp>
          <p:nvSpPr>
            <p:cNvPr id="32773" name="Rectangle 10">
              <a:extLst>
                <a:ext uri="{FF2B5EF4-FFF2-40B4-BE49-F238E27FC236}">
                  <a16:creationId xmlns:a16="http://schemas.microsoft.com/office/drawing/2014/main" id="{A98FF8B6-D6C3-41F8-B209-18670E2A5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" y="7213"/>
              <a:ext cx="2216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2800</a:t>
              </a:r>
              <a:r>
                <a:rPr lang="bg-BG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0 </a:t>
              </a:r>
              <a:r>
                <a:rPr lang="en-US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Г.Игнатиево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2774" name="Rectangle 11">
              <a:extLst>
                <a:ext uri="{FF2B5EF4-FFF2-40B4-BE49-F238E27FC236}">
                  <a16:creationId xmlns:a16="http://schemas.microsoft.com/office/drawing/2014/main" id="{067988A2-3B79-401B-BD5B-5E8BEEF1B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4" y="6122"/>
              <a:ext cx="1920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42600 Мусачево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2775" name="Rectangle 12">
              <a:extLst>
                <a:ext uri="{FF2B5EF4-FFF2-40B4-BE49-F238E27FC236}">
                  <a16:creationId xmlns:a16="http://schemas.microsoft.com/office/drawing/2014/main" id="{24650706-77E0-4856-AD49-E6BB0EF9B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27" y="4682"/>
              <a:ext cx="2547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22790 Г.</a:t>
              </a:r>
              <a:r>
                <a:rPr lang="en-US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bg-BG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Оряховица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2776" name="Rectangle 13">
              <a:extLst>
                <a:ext uri="{FF2B5EF4-FFF2-40B4-BE49-F238E27FC236}">
                  <a16:creationId xmlns:a16="http://schemas.microsoft.com/office/drawing/2014/main" id="{EA66ACCB-802D-41A4-92A3-E06EE634F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4" y="6169"/>
              <a:ext cx="1740" cy="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34750 Карлово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2777" name="Rectangle 14">
              <a:extLst>
                <a:ext uri="{FF2B5EF4-FFF2-40B4-BE49-F238E27FC236}">
                  <a16:creationId xmlns:a16="http://schemas.microsoft.com/office/drawing/2014/main" id="{350BC492-ACB7-4C08-890A-A4D630244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4" y="6470"/>
              <a:ext cx="213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24150 Ст. Загора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2778" name="Rectangle 15">
              <a:extLst>
                <a:ext uri="{FF2B5EF4-FFF2-40B4-BE49-F238E27FC236}">
                  <a16:creationId xmlns:a16="http://schemas.microsoft.com/office/drawing/2014/main" id="{E10BCD70-DFA8-4207-929D-5459179C5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8" y="7562"/>
              <a:ext cx="1946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3204</a:t>
              </a:r>
              <a:r>
                <a:rPr lang="bg-BG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0 К</a:t>
              </a:r>
              <a:r>
                <a:rPr lang="en-US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рум</a:t>
              </a:r>
              <a:r>
                <a:rPr lang="bg-BG" altLang="en-US" sz="1200" b="1">
                  <a:solidFill>
                    <a:srgbClr val="000000"/>
                  </a:solidFill>
                  <a:latin typeface="Calibri" panose="020F0502020204030204" pitchFamily="34" charset="0"/>
                </a:rPr>
                <a:t>ово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</p:grp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17535893-91A7-4E64-897C-55AF777EE59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3E308806-45B7-4DA6-A5B3-C561300B2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2E4FC"/>
              </a:gs>
              <a:gs pos="50000">
                <a:srgbClr val="FFFFFF"/>
              </a:gs>
              <a:gs pos="100000">
                <a:srgbClr val="02E4F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796" name="Rectangle 5">
            <a:extLst>
              <a:ext uri="{FF2B5EF4-FFF2-40B4-BE49-F238E27FC236}">
                <a16:creationId xmlns:a16="http://schemas.microsoft.com/office/drawing/2014/main" id="{BF38171F-B128-4F15-A0E4-D549223FBA79}"/>
              </a:ext>
            </a:extLst>
          </p:cNvPr>
          <p:cNvSpPr>
            <a:spLocks/>
          </p:cNvSpPr>
          <p:nvPr/>
        </p:nvSpPr>
        <p:spPr bwMode="auto">
          <a:xfrm>
            <a:off x="457200" y="274638"/>
            <a:ext cx="74485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en-US" sz="4400">
                <a:latin typeface="Times New Roman" panose="02020603050405020304" pitchFamily="18" charset="0"/>
                <a:cs typeface="Arial" panose="020B0604020202020204" pitchFamily="34" charset="0"/>
              </a:rPr>
              <a:t>Промишлени аварии</a:t>
            </a:r>
            <a:r>
              <a:rPr lang="bg-BG" altLang="en-US" sz="440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33797" name="Object 6">
            <a:extLst>
              <a:ext uri="{FF2B5EF4-FFF2-40B4-BE49-F238E27FC236}">
                <a16:creationId xmlns:a16="http://schemas.microsoft.com/office/drawing/2014/main" id="{2D395A4B-A048-4950-9A9F-BC40619455B7}"/>
              </a:ext>
            </a:extLst>
          </p:cNvPr>
          <p:cNvGraphicFramePr>
            <a:graphicFrameLocks noChangeAspect="1"/>
          </p:cNvGraphicFramePr>
          <p:nvPr>
            <p:ph idx="4294967295"/>
          </p:nvPr>
        </p:nvGraphicFramePr>
        <p:xfrm>
          <a:off x="0" y="1052513"/>
          <a:ext cx="9144000" cy="580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238095" imgH="4838095" progId="MS_ClipArt_Gallery.2">
                  <p:embed/>
                </p:oleObj>
              </mc:Choice>
              <mc:Fallback>
                <p:oleObj name="Clip" r:id="rId2" imgW="3238095" imgH="4838095" progId="MS_ClipArt_Gallery.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52513"/>
                        <a:ext cx="9144000" cy="580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8" name="Rectangle 9">
            <a:extLst>
              <a:ext uri="{FF2B5EF4-FFF2-40B4-BE49-F238E27FC236}">
                <a16:creationId xmlns:a16="http://schemas.microsoft.com/office/drawing/2014/main" id="{F8DAFF68-323D-4180-B752-556983E81D62}"/>
              </a:ext>
            </a:extLst>
          </p:cNvPr>
          <p:cNvSpPr>
            <a:spLocks/>
          </p:cNvSpPr>
          <p:nvPr/>
        </p:nvSpPr>
        <p:spPr bwMode="auto">
          <a:xfrm>
            <a:off x="323850" y="1412875"/>
            <a:ext cx="81359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bg-BG" altLang="en-US" sz="240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bg-BG" altLang="en-US" sz="2400">
                <a:latin typeface="Calibri" panose="020F0502020204030204" pitchFamily="34" charset="0"/>
                <a:cs typeface="Arial" panose="020B0604020202020204" pitchFamily="34" charset="0"/>
              </a:rPr>
              <a:t>Промишлени аварии с отделяне на силно токсични вещества могат да възникнат във фирми от химическата, металургичната, фармацевтичната, текстилната и нефтопреработвателната промишленост. </a:t>
            </a:r>
          </a:p>
          <a:p>
            <a:pPr>
              <a:lnSpc>
                <a:spcPct val="80000"/>
              </a:lnSpc>
              <a:buFontTx/>
              <a:buNone/>
            </a:pPr>
            <a:endParaRPr lang="bg-BG" altLang="en-US" sz="240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bg-BG" altLang="en-US" sz="2400">
                <a:latin typeface="Calibri" panose="020F0502020204030204" pitchFamily="34" charset="0"/>
                <a:cs typeface="Arial" panose="020B0604020202020204" pitchFamily="34" charset="0"/>
              </a:rPr>
              <a:t>15 от тях, в които е концентрирано </a:t>
            </a:r>
            <a:r>
              <a:rPr lang="bg-BG" altLang="en-US" sz="2400">
                <a:latin typeface="Times New Roman" panose="02020603050405020304" pitchFamily="18" charset="0"/>
                <a:cs typeface="Arial" panose="020B0604020202020204" pitchFamily="34" charset="0"/>
              </a:rPr>
              <a:t>производството</a:t>
            </a:r>
            <a:r>
              <a:rPr lang="bg-BG" altLang="en-US" sz="2400">
                <a:latin typeface="Calibri" panose="020F0502020204030204" pitchFamily="34" charset="0"/>
                <a:cs typeface="Arial" panose="020B0604020202020204" pitchFamily="34" charset="0"/>
              </a:rPr>
              <a:t> създават опасност за 121 населени места с над 800 000 души население.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58B4B8E5-7A48-4B56-9DC4-3B888ADE06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bg-BG" altLang="en-US" sz="4000"/>
              <a:t>Пробовземане от обекти на околната среда</a:t>
            </a:r>
            <a:endParaRPr lang="en-GB" altLang="en-US" i="1"/>
          </a:p>
        </p:txBody>
      </p:sp>
      <p:pic>
        <p:nvPicPr>
          <p:cNvPr id="34819" name="Picture 3" descr="vd3">
            <a:extLst>
              <a:ext uri="{FF2B5EF4-FFF2-40B4-BE49-F238E27FC236}">
                <a16:creationId xmlns:a16="http://schemas.microsoft.com/office/drawing/2014/main" id="{6C2EFCD7-07AF-4D21-AE7B-D11335D7F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38600"/>
            <a:ext cx="2819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vd5">
            <a:extLst>
              <a:ext uri="{FF2B5EF4-FFF2-40B4-BE49-F238E27FC236}">
                <a16:creationId xmlns:a16="http://schemas.microsoft.com/office/drawing/2014/main" id="{50259BD1-4823-4A59-BE79-99EBF47B8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667000"/>
            <a:ext cx="1600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vd1">
            <a:extLst>
              <a:ext uri="{FF2B5EF4-FFF2-40B4-BE49-F238E27FC236}">
                <a16:creationId xmlns:a16="http://schemas.microsoft.com/office/drawing/2014/main" id="{979743E8-C2BF-470E-917E-C9A34893A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2819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s1">
            <a:extLst>
              <a:ext uri="{FF2B5EF4-FFF2-40B4-BE49-F238E27FC236}">
                <a16:creationId xmlns:a16="http://schemas.microsoft.com/office/drawing/2014/main" id="{1893E9DA-0A06-4132-87B1-2D46D2E99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14800"/>
            <a:ext cx="2819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s2">
            <a:extLst>
              <a:ext uri="{FF2B5EF4-FFF2-40B4-BE49-F238E27FC236}">
                <a16:creationId xmlns:a16="http://schemas.microsoft.com/office/drawing/2014/main" id="{755E32D6-AB0D-41F3-B97B-80907EFC3488}"/>
              </a:ext>
            </a:extLst>
          </p:cNvPr>
          <p:cNvPicPr>
            <a:picLocks noChangeAspect="1" noChangeArrowheads="1"/>
          </p:cNvPicPr>
          <p:nvPr>
            <p:ph type="chart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371600"/>
            <a:ext cx="2819400" cy="228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85704" name="Group 8">
            <a:extLst>
              <a:ext uri="{FF2B5EF4-FFF2-40B4-BE49-F238E27FC236}">
                <a16:creationId xmlns:a16="http://schemas.microsoft.com/office/drawing/2014/main" id="{CCAFC4F4-D45E-4D12-A18C-A59B71E95DB8}"/>
              </a:ext>
            </a:extLst>
          </p:cNvPr>
          <p:cNvGraphicFramePr>
            <a:graphicFrameLocks noGrp="1"/>
          </p:cNvGraphicFramePr>
          <p:nvPr/>
        </p:nvGraphicFramePr>
        <p:xfrm>
          <a:off x="1295400" y="4114800"/>
          <a:ext cx="2819400" cy="2209800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09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58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8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8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8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5710" name="Group 14">
            <a:extLst>
              <a:ext uri="{FF2B5EF4-FFF2-40B4-BE49-F238E27FC236}">
                <a16:creationId xmlns:a16="http://schemas.microsoft.com/office/drawing/2014/main" id="{202F50D7-E6BD-42AC-B830-622333D1E649}"/>
              </a:ext>
            </a:extLst>
          </p:cNvPr>
          <p:cNvGraphicFramePr>
            <a:graphicFrameLocks noGrp="1"/>
          </p:cNvGraphicFramePr>
          <p:nvPr/>
        </p:nvGraphicFramePr>
        <p:xfrm>
          <a:off x="6019800" y="1371600"/>
          <a:ext cx="2819400" cy="2286000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58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8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8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8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5716" name="Group 20">
            <a:extLst>
              <a:ext uri="{FF2B5EF4-FFF2-40B4-BE49-F238E27FC236}">
                <a16:creationId xmlns:a16="http://schemas.microsoft.com/office/drawing/2014/main" id="{3CE84ABE-392C-48DE-828D-0667D71C090B}"/>
              </a:ext>
            </a:extLst>
          </p:cNvPr>
          <p:cNvGraphicFramePr>
            <a:graphicFrameLocks noGrp="1"/>
          </p:cNvGraphicFramePr>
          <p:nvPr/>
        </p:nvGraphicFramePr>
        <p:xfrm>
          <a:off x="4267200" y="2667000"/>
          <a:ext cx="1600200" cy="2438400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8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58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8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8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8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5722" name="Group 26">
            <a:extLst>
              <a:ext uri="{FF2B5EF4-FFF2-40B4-BE49-F238E27FC236}">
                <a16:creationId xmlns:a16="http://schemas.microsoft.com/office/drawing/2014/main" id="{AB99DC71-DE3A-4152-BF01-A03DC3868134}"/>
              </a:ext>
            </a:extLst>
          </p:cNvPr>
          <p:cNvGraphicFramePr>
            <a:graphicFrameLocks noGrp="1"/>
          </p:cNvGraphicFramePr>
          <p:nvPr/>
        </p:nvGraphicFramePr>
        <p:xfrm>
          <a:off x="6019800" y="4038600"/>
          <a:ext cx="2819400" cy="2286000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58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8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8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8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5728" name="Group 32">
            <a:extLst>
              <a:ext uri="{FF2B5EF4-FFF2-40B4-BE49-F238E27FC236}">
                <a16:creationId xmlns:a16="http://schemas.microsoft.com/office/drawing/2014/main" id="{0520EA5A-4C23-4323-91C5-DAF76D607264}"/>
              </a:ext>
            </a:extLst>
          </p:cNvPr>
          <p:cNvGraphicFramePr>
            <a:graphicFrameLocks noGrp="1"/>
          </p:cNvGraphicFramePr>
          <p:nvPr/>
        </p:nvGraphicFramePr>
        <p:xfrm>
          <a:off x="1295400" y="1371600"/>
          <a:ext cx="2819400" cy="2286000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0058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58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58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58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421E720C-9563-4DC6-88C2-16D532DAB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7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bg-BG"/>
          </a:p>
        </p:txBody>
      </p:sp>
      <p:graphicFrame>
        <p:nvGraphicFramePr>
          <p:cNvPr id="35843" name="Object 3">
            <a:extLst>
              <a:ext uri="{FF2B5EF4-FFF2-40B4-BE49-F238E27FC236}">
                <a16:creationId xmlns:a16="http://schemas.microsoft.com/office/drawing/2014/main" id="{4C5F22F5-8FD7-42B3-9DDB-29A269F5CB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33375"/>
          <a:ext cx="8748713" cy="634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4085714" imgH="10200000" progId="MSPhotoEd.3">
                  <p:embed/>
                </p:oleObj>
              </mc:Choice>
              <mc:Fallback>
                <p:oleObj name="Photo Editor Photo" r:id="rId2" imgW="14085714" imgH="1020000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3375"/>
                        <a:ext cx="8748713" cy="634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>
            <a:extLst>
              <a:ext uri="{FF2B5EF4-FFF2-40B4-BE49-F238E27FC236}">
                <a16:creationId xmlns:a16="http://schemas.microsoft.com/office/drawing/2014/main" id="{A4D920C4-099F-4B77-BB66-2F0B4AFE9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5" y="1676400"/>
            <a:ext cx="815975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89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568325" indent="-3778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38238" indent="-3714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2027238" indent="-117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446338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903538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360738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817938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275138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  <a:defRPr/>
            </a:pPr>
            <a:endParaRPr lang="en-US" altLang="en-US" sz="20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1035EF7C-7A87-483A-AB6A-14E14E807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476250"/>
            <a:ext cx="83756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bg-BG" altLang="en-US" sz="2800" b="1">
                <a:latin typeface="Times New Roman" panose="02020603050405020304" pitchFamily="18" charset="0"/>
              </a:rPr>
              <a:t>Общи черти, характерни за всички сценарии за радиационни и химически аварии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C9811A4F-6215-4A6B-BCE3-EB57C2142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1341438"/>
            <a:ext cx="8588375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7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bg-BG" altLang="en-US" sz="2400">
                <a:latin typeface="Times New Roman" panose="02020603050405020304" pitchFamily="18" charset="0"/>
              </a:rPr>
              <a:t>мястото на събитието не е известно предварително</a:t>
            </a:r>
            <a:endParaRPr lang="en-US" altLang="en-US" sz="240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45000"/>
              </a:spcBef>
              <a:buFontTx/>
              <a:buChar char="•"/>
            </a:pPr>
            <a:r>
              <a:rPr lang="bg-BG" altLang="en-US" sz="2400">
                <a:latin typeface="Times New Roman" panose="02020603050405020304" pitchFamily="18" charset="0"/>
              </a:rPr>
              <a:t>налагане на ограничения в достъпа до местопроизшествието</a:t>
            </a:r>
            <a:endParaRPr lang="en-US" altLang="en-US" sz="24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bg-BG" altLang="en-US" sz="2400">
                <a:latin typeface="Times New Roman" panose="02020603050405020304" pitchFamily="18" charset="0"/>
              </a:rPr>
              <a:t>сериозни психологични последици</a:t>
            </a:r>
            <a:endParaRPr lang="en-US" altLang="en-US" sz="24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bg-BG" altLang="en-US" sz="2400">
                <a:latin typeface="Times New Roman" panose="02020603050405020304" pitchFamily="18" charset="0"/>
              </a:rPr>
              <a:t> скъпоструваща деконтаминация на големи площи </a:t>
            </a:r>
            <a:endParaRPr lang="en-US" altLang="en-US" sz="24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bg-BG" altLang="en-US" sz="2400">
                <a:latin typeface="Times New Roman" panose="02020603050405020304" pitchFamily="18" charset="0"/>
              </a:rPr>
              <a:t>силно ограничен времеви интервал </a:t>
            </a:r>
            <a:endParaRPr lang="en-US" altLang="en-US" sz="24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bg-BG" altLang="en-US" sz="2400" b="1">
              <a:latin typeface="Times New Roman" panose="02020603050405020304" pitchFamily="18" charset="0"/>
            </a:endParaRPr>
          </a:p>
        </p:txBody>
      </p:sp>
      <p:pic>
        <p:nvPicPr>
          <p:cNvPr id="36869" name="Picture 5">
            <a:extLst>
              <a:ext uri="{FF2B5EF4-FFF2-40B4-BE49-F238E27FC236}">
                <a16:creationId xmlns:a16="http://schemas.microsoft.com/office/drawing/2014/main" id="{4918BFD0-F39C-48F3-BF98-B4B38CDE9A86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3371850"/>
            <a:ext cx="2976562" cy="3060700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074A-Protection-2009-210509">
            <a:extLst>
              <a:ext uri="{FF2B5EF4-FFF2-40B4-BE49-F238E27FC236}">
                <a16:creationId xmlns:a16="http://schemas.microsoft.com/office/drawing/2014/main" id="{F87563CD-BA54-4EC8-85EB-65A1C5123929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9913" y="4005263"/>
            <a:ext cx="2790825" cy="2268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1" name="Picture 7" descr="070-01A-Protection-2009-210509">
            <a:extLst>
              <a:ext uri="{FF2B5EF4-FFF2-40B4-BE49-F238E27FC236}">
                <a16:creationId xmlns:a16="http://schemas.microsoft.com/office/drawing/2014/main" id="{93C94DD4-750D-4853-9E39-BF986ADF0B73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150" y="4005263"/>
            <a:ext cx="2792413" cy="2268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5">
            <a:extLst>
              <a:ext uri="{FF2B5EF4-FFF2-40B4-BE49-F238E27FC236}">
                <a16:creationId xmlns:a16="http://schemas.microsoft.com/office/drawing/2014/main" id="{E3A46320-0904-41A2-B353-850E48155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ФОРМИРОВАНИЯ ОТ БА ЗА РАЗУЗНАВАНЕ И УНИЩОЖАВАНЕ НА НЕВЗРИВЕНИ БОЕПРИПАСИ</a:t>
            </a:r>
            <a:endParaRPr lang="be-BY" alt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7891" name="Group 2">
            <a:extLst>
              <a:ext uri="{FF2B5EF4-FFF2-40B4-BE49-F238E27FC236}">
                <a16:creationId xmlns:a16="http://schemas.microsoft.com/office/drawing/2014/main" id="{36D29FCF-7B63-4653-A915-3049E7DC2CAA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341438"/>
            <a:ext cx="8105775" cy="5251450"/>
            <a:chOff x="2191" y="1650"/>
            <a:chExt cx="13829" cy="8969"/>
          </a:xfrm>
        </p:grpSpPr>
        <p:grpSp>
          <p:nvGrpSpPr>
            <p:cNvPr id="37892" name="Group 3">
              <a:extLst>
                <a:ext uri="{FF2B5EF4-FFF2-40B4-BE49-F238E27FC236}">
                  <a16:creationId xmlns:a16="http://schemas.microsoft.com/office/drawing/2014/main" id="{AEE76277-BB7E-48BB-9433-65B9A697BD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1" y="1650"/>
              <a:ext cx="13829" cy="8969"/>
              <a:chOff x="1741" y="2059"/>
              <a:chExt cx="13829" cy="8969"/>
            </a:xfrm>
          </p:grpSpPr>
          <p:pic>
            <p:nvPicPr>
              <p:cNvPr id="37908" name="Picture 4" descr="500px-Bulgaria_Aministrative_Provinces">
                <a:extLst>
                  <a:ext uri="{FF2B5EF4-FFF2-40B4-BE49-F238E27FC236}">
                    <a16:creationId xmlns:a16="http://schemas.microsoft.com/office/drawing/2014/main" id="{AB88308C-BF31-4995-BD48-AB1E10E13D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ECE2D4"/>
                  </a:clrFrom>
                  <a:clrTo>
                    <a:srgbClr val="ECE2D4">
                      <a:alpha val="0"/>
                    </a:srgbClr>
                  </a:clrTo>
                </a:clrChange>
                <a:lum bright="10000" contrast="1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1" y="2059"/>
                <a:ext cx="13829" cy="8969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7909" name="Group 5">
                <a:extLst>
                  <a:ext uri="{FF2B5EF4-FFF2-40B4-BE49-F238E27FC236}">
                    <a16:creationId xmlns:a16="http://schemas.microsoft.com/office/drawing/2014/main" id="{80BB2210-0FC6-4525-AEF6-2B4628CB24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1" y="3839"/>
                <a:ext cx="10560" cy="6120"/>
                <a:chOff x="2222" y="2791"/>
                <a:chExt cx="12160" cy="6880"/>
              </a:xfrm>
            </p:grpSpPr>
            <p:sp>
              <p:nvSpPr>
                <p:cNvPr id="37910" name="Freeform 6">
                  <a:extLst>
                    <a:ext uri="{FF2B5EF4-FFF2-40B4-BE49-F238E27FC236}">
                      <a16:creationId xmlns:a16="http://schemas.microsoft.com/office/drawing/2014/main" id="{4D737C01-E666-4E11-900A-F291BE4FC6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2" y="4210"/>
                  <a:ext cx="12160" cy="1603"/>
                </a:xfrm>
                <a:custGeom>
                  <a:avLst/>
                  <a:gdLst>
                    <a:gd name="T0" fmla="*/ 107 w 12160"/>
                    <a:gd name="T1" fmla="*/ 39 h 1603"/>
                    <a:gd name="T2" fmla="*/ 249 w 12160"/>
                    <a:gd name="T3" fmla="*/ 163 h 1603"/>
                    <a:gd name="T4" fmla="*/ 302 w 12160"/>
                    <a:gd name="T5" fmla="*/ 323 h 1603"/>
                    <a:gd name="T6" fmla="*/ 711 w 12160"/>
                    <a:gd name="T7" fmla="*/ 323 h 1603"/>
                    <a:gd name="T8" fmla="*/ 836 w 12160"/>
                    <a:gd name="T9" fmla="*/ 270 h 1603"/>
                    <a:gd name="T10" fmla="*/ 907 w 12160"/>
                    <a:gd name="T11" fmla="*/ 199 h 1603"/>
                    <a:gd name="T12" fmla="*/ 1227 w 12160"/>
                    <a:gd name="T13" fmla="*/ 181 h 1603"/>
                    <a:gd name="T14" fmla="*/ 1245 w 12160"/>
                    <a:gd name="T15" fmla="*/ 448 h 1603"/>
                    <a:gd name="T16" fmla="*/ 1298 w 12160"/>
                    <a:gd name="T17" fmla="*/ 554 h 1603"/>
                    <a:gd name="T18" fmla="*/ 1369 w 12160"/>
                    <a:gd name="T19" fmla="*/ 661 h 1603"/>
                    <a:gd name="T20" fmla="*/ 1511 w 12160"/>
                    <a:gd name="T21" fmla="*/ 714 h 1603"/>
                    <a:gd name="T22" fmla="*/ 1796 w 12160"/>
                    <a:gd name="T23" fmla="*/ 608 h 1603"/>
                    <a:gd name="T24" fmla="*/ 2667 w 12160"/>
                    <a:gd name="T25" fmla="*/ 554 h 1603"/>
                    <a:gd name="T26" fmla="*/ 2738 w 12160"/>
                    <a:gd name="T27" fmla="*/ 857 h 1603"/>
                    <a:gd name="T28" fmla="*/ 2934 w 12160"/>
                    <a:gd name="T29" fmla="*/ 963 h 1603"/>
                    <a:gd name="T30" fmla="*/ 3307 w 12160"/>
                    <a:gd name="T31" fmla="*/ 1497 h 1603"/>
                    <a:gd name="T32" fmla="*/ 3805 w 12160"/>
                    <a:gd name="T33" fmla="*/ 1443 h 1603"/>
                    <a:gd name="T34" fmla="*/ 4178 w 12160"/>
                    <a:gd name="T35" fmla="*/ 1443 h 1603"/>
                    <a:gd name="T36" fmla="*/ 4356 w 12160"/>
                    <a:gd name="T37" fmla="*/ 1603 h 1603"/>
                    <a:gd name="T38" fmla="*/ 5031 w 12160"/>
                    <a:gd name="T39" fmla="*/ 1532 h 1603"/>
                    <a:gd name="T40" fmla="*/ 5298 w 12160"/>
                    <a:gd name="T41" fmla="*/ 1461 h 1603"/>
                    <a:gd name="T42" fmla="*/ 5885 w 12160"/>
                    <a:gd name="T43" fmla="*/ 1479 h 1603"/>
                    <a:gd name="T44" fmla="*/ 6098 w 12160"/>
                    <a:gd name="T45" fmla="*/ 1408 h 1603"/>
                    <a:gd name="T46" fmla="*/ 6169 w 12160"/>
                    <a:gd name="T47" fmla="*/ 1479 h 1603"/>
                    <a:gd name="T48" fmla="*/ 6685 w 12160"/>
                    <a:gd name="T49" fmla="*/ 1532 h 1603"/>
                    <a:gd name="T50" fmla="*/ 6756 w 12160"/>
                    <a:gd name="T51" fmla="*/ 1443 h 1603"/>
                    <a:gd name="T52" fmla="*/ 7556 w 12160"/>
                    <a:gd name="T53" fmla="*/ 1354 h 1603"/>
                    <a:gd name="T54" fmla="*/ 7698 w 12160"/>
                    <a:gd name="T55" fmla="*/ 1248 h 1603"/>
                    <a:gd name="T56" fmla="*/ 7787 w 12160"/>
                    <a:gd name="T57" fmla="*/ 1088 h 1603"/>
                    <a:gd name="T58" fmla="*/ 7911 w 12160"/>
                    <a:gd name="T59" fmla="*/ 1017 h 1603"/>
                    <a:gd name="T60" fmla="*/ 8018 w 12160"/>
                    <a:gd name="T61" fmla="*/ 874 h 1603"/>
                    <a:gd name="T62" fmla="*/ 8142 w 12160"/>
                    <a:gd name="T63" fmla="*/ 750 h 1603"/>
                    <a:gd name="T64" fmla="*/ 8267 w 12160"/>
                    <a:gd name="T65" fmla="*/ 626 h 1603"/>
                    <a:gd name="T66" fmla="*/ 8871 w 12160"/>
                    <a:gd name="T67" fmla="*/ 857 h 1603"/>
                    <a:gd name="T68" fmla="*/ 9387 w 12160"/>
                    <a:gd name="T69" fmla="*/ 857 h 1603"/>
                    <a:gd name="T70" fmla="*/ 9742 w 12160"/>
                    <a:gd name="T71" fmla="*/ 786 h 1603"/>
                    <a:gd name="T72" fmla="*/ 9938 w 12160"/>
                    <a:gd name="T73" fmla="*/ 839 h 1603"/>
                    <a:gd name="T74" fmla="*/ 10365 w 12160"/>
                    <a:gd name="T75" fmla="*/ 750 h 1603"/>
                    <a:gd name="T76" fmla="*/ 10525 w 12160"/>
                    <a:gd name="T77" fmla="*/ 679 h 1603"/>
                    <a:gd name="T78" fmla="*/ 10898 w 12160"/>
                    <a:gd name="T79" fmla="*/ 768 h 1603"/>
                    <a:gd name="T80" fmla="*/ 11022 w 12160"/>
                    <a:gd name="T81" fmla="*/ 857 h 1603"/>
                    <a:gd name="T82" fmla="*/ 11698 w 12160"/>
                    <a:gd name="T83" fmla="*/ 874 h 1603"/>
                    <a:gd name="T84" fmla="*/ 11982 w 12160"/>
                    <a:gd name="T85" fmla="*/ 1052 h 160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12160"/>
                    <a:gd name="T130" fmla="*/ 0 h 1603"/>
                    <a:gd name="T131" fmla="*/ 12160 w 12160"/>
                    <a:gd name="T132" fmla="*/ 1603 h 1603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12160" h="1603">
                      <a:moveTo>
                        <a:pt x="0" y="39"/>
                      </a:moveTo>
                      <a:cubicBezTo>
                        <a:pt x="26" y="30"/>
                        <a:pt x="81" y="0"/>
                        <a:pt x="107" y="39"/>
                      </a:cubicBezTo>
                      <a:cubicBezTo>
                        <a:pt x="124" y="64"/>
                        <a:pt x="108" y="103"/>
                        <a:pt x="125" y="128"/>
                      </a:cubicBezTo>
                      <a:cubicBezTo>
                        <a:pt x="131" y="137"/>
                        <a:pt x="230" y="159"/>
                        <a:pt x="249" y="163"/>
                      </a:cubicBezTo>
                      <a:cubicBezTo>
                        <a:pt x="261" y="181"/>
                        <a:pt x="278" y="196"/>
                        <a:pt x="285" y="217"/>
                      </a:cubicBezTo>
                      <a:cubicBezTo>
                        <a:pt x="296" y="251"/>
                        <a:pt x="284" y="292"/>
                        <a:pt x="302" y="323"/>
                      </a:cubicBezTo>
                      <a:cubicBezTo>
                        <a:pt x="311" y="339"/>
                        <a:pt x="338" y="335"/>
                        <a:pt x="356" y="341"/>
                      </a:cubicBezTo>
                      <a:cubicBezTo>
                        <a:pt x="474" y="335"/>
                        <a:pt x="593" y="338"/>
                        <a:pt x="711" y="323"/>
                      </a:cubicBezTo>
                      <a:cubicBezTo>
                        <a:pt x="732" y="320"/>
                        <a:pt x="745" y="296"/>
                        <a:pt x="765" y="288"/>
                      </a:cubicBezTo>
                      <a:cubicBezTo>
                        <a:pt x="787" y="278"/>
                        <a:pt x="812" y="276"/>
                        <a:pt x="836" y="270"/>
                      </a:cubicBezTo>
                      <a:cubicBezTo>
                        <a:pt x="842" y="252"/>
                        <a:pt x="841" y="230"/>
                        <a:pt x="854" y="217"/>
                      </a:cubicBezTo>
                      <a:cubicBezTo>
                        <a:pt x="867" y="204"/>
                        <a:pt x="890" y="207"/>
                        <a:pt x="907" y="199"/>
                      </a:cubicBezTo>
                      <a:cubicBezTo>
                        <a:pt x="926" y="189"/>
                        <a:pt x="942" y="175"/>
                        <a:pt x="960" y="163"/>
                      </a:cubicBezTo>
                      <a:cubicBezTo>
                        <a:pt x="1049" y="169"/>
                        <a:pt x="1140" y="161"/>
                        <a:pt x="1227" y="181"/>
                      </a:cubicBezTo>
                      <a:cubicBezTo>
                        <a:pt x="1315" y="202"/>
                        <a:pt x="1204" y="356"/>
                        <a:pt x="1191" y="394"/>
                      </a:cubicBezTo>
                      <a:cubicBezTo>
                        <a:pt x="1209" y="412"/>
                        <a:pt x="1231" y="427"/>
                        <a:pt x="1245" y="448"/>
                      </a:cubicBezTo>
                      <a:cubicBezTo>
                        <a:pt x="1255" y="463"/>
                        <a:pt x="1254" y="484"/>
                        <a:pt x="1262" y="501"/>
                      </a:cubicBezTo>
                      <a:cubicBezTo>
                        <a:pt x="1272" y="520"/>
                        <a:pt x="1286" y="536"/>
                        <a:pt x="1298" y="554"/>
                      </a:cubicBezTo>
                      <a:cubicBezTo>
                        <a:pt x="1304" y="584"/>
                        <a:pt x="1299" y="618"/>
                        <a:pt x="1316" y="643"/>
                      </a:cubicBezTo>
                      <a:cubicBezTo>
                        <a:pt x="1326" y="659"/>
                        <a:pt x="1351" y="656"/>
                        <a:pt x="1369" y="661"/>
                      </a:cubicBezTo>
                      <a:cubicBezTo>
                        <a:pt x="1398" y="668"/>
                        <a:pt x="1428" y="673"/>
                        <a:pt x="1458" y="679"/>
                      </a:cubicBezTo>
                      <a:cubicBezTo>
                        <a:pt x="1476" y="691"/>
                        <a:pt x="1490" y="718"/>
                        <a:pt x="1511" y="714"/>
                      </a:cubicBezTo>
                      <a:cubicBezTo>
                        <a:pt x="1532" y="710"/>
                        <a:pt x="1529" y="672"/>
                        <a:pt x="1547" y="661"/>
                      </a:cubicBezTo>
                      <a:cubicBezTo>
                        <a:pt x="1609" y="623"/>
                        <a:pt x="1731" y="616"/>
                        <a:pt x="1796" y="608"/>
                      </a:cubicBezTo>
                      <a:cubicBezTo>
                        <a:pt x="1858" y="566"/>
                        <a:pt x="1938" y="525"/>
                        <a:pt x="2009" y="501"/>
                      </a:cubicBezTo>
                      <a:cubicBezTo>
                        <a:pt x="2267" y="534"/>
                        <a:pt x="2336" y="542"/>
                        <a:pt x="2667" y="554"/>
                      </a:cubicBezTo>
                      <a:cubicBezTo>
                        <a:pt x="2694" y="636"/>
                        <a:pt x="2699" y="720"/>
                        <a:pt x="2720" y="803"/>
                      </a:cubicBezTo>
                      <a:cubicBezTo>
                        <a:pt x="2725" y="821"/>
                        <a:pt x="2721" y="849"/>
                        <a:pt x="2738" y="857"/>
                      </a:cubicBezTo>
                      <a:cubicBezTo>
                        <a:pt x="2802" y="889"/>
                        <a:pt x="2880" y="878"/>
                        <a:pt x="2951" y="892"/>
                      </a:cubicBezTo>
                      <a:cubicBezTo>
                        <a:pt x="2945" y="916"/>
                        <a:pt x="2943" y="941"/>
                        <a:pt x="2934" y="963"/>
                      </a:cubicBezTo>
                      <a:cubicBezTo>
                        <a:pt x="2926" y="983"/>
                        <a:pt x="2898" y="995"/>
                        <a:pt x="2898" y="1017"/>
                      </a:cubicBezTo>
                      <a:cubicBezTo>
                        <a:pt x="2898" y="1601"/>
                        <a:pt x="2817" y="1473"/>
                        <a:pt x="3307" y="1497"/>
                      </a:cubicBezTo>
                      <a:cubicBezTo>
                        <a:pt x="3436" y="1538"/>
                        <a:pt x="3498" y="1527"/>
                        <a:pt x="3645" y="1514"/>
                      </a:cubicBezTo>
                      <a:cubicBezTo>
                        <a:pt x="3728" y="1459"/>
                        <a:pt x="3680" y="1484"/>
                        <a:pt x="3805" y="1443"/>
                      </a:cubicBezTo>
                      <a:cubicBezTo>
                        <a:pt x="3823" y="1437"/>
                        <a:pt x="3858" y="1426"/>
                        <a:pt x="3858" y="1426"/>
                      </a:cubicBezTo>
                      <a:cubicBezTo>
                        <a:pt x="3965" y="1432"/>
                        <a:pt x="4076" y="1411"/>
                        <a:pt x="4178" y="1443"/>
                      </a:cubicBezTo>
                      <a:cubicBezTo>
                        <a:pt x="4219" y="1456"/>
                        <a:pt x="4225" y="1514"/>
                        <a:pt x="4249" y="1550"/>
                      </a:cubicBezTo>
                      <a:cubicBezTo>
                        <a:pt x="4270" y="1582"/>
                        <a:pt x="4324" y="1593"/>
                        <a:pt x="4356" y="1603"/>
                      </a:cubicBezTo>
                      <a:cubicBezTo>
                        <a:pt x="4528" y="1597"/>
                        <a:pt x="4700" y="1601"/>
                        <a:pt x="4871" y="1586"/>
                      </a:cubicBezTo>
                      <a:cubicBezTo>
                        <a:pt x="4927" y="1581"/>
                        <a:pt x="4975" y="1536"/>
                        <a:pt x="5031" y="1532"/>
                      </a:cubicBezTo>
                      <a:cubicBezTo>
                        <a:pt x="5114" y="1526"/>
                        <a:pt x="5197" y="1520"/>
                        <a:pt x="5280" y="1514"/>
                      </a:cubicBezTo>
                      <a:cubicBezTo>
                        <a:pt x="5286" y="1496"/>
                        <a:pt x="5285" y="1474"/>
                        <a:pt x="5298" y="1461"/>
                      </a:cubicBezTo>
                      <a:cubicBezTo>
                        <a:pt x="5316" y="1443"/>
                        <a:pt x="5446" y="1428"/>
                        <a:pt x="5458" y="1426"/>
                      </a:cubicBezTo>
                      <a:cubicBezTo>
                        <a:pt x="5667" y="1494"/>
                        <a:pt x="5528" y="1459"/>
                        <a:pt x="5885" y="1479"/>
                      </a:cubicBezTo>
                      <a:cubicBezTo>
                        <a:pt x="5953" y="1502"/>
                        <a:pt x="5996" y="1525"/>
                        <a:pt x="6080" y="1479"/>
                      </a:cubicBezTo>
                      <a:cubicBezTo>
                        <a:pt x="6101" y="1467"/>
                        <a:pt x="6092" y="1432"/>
                        <a:pt x="6098" y="1408"/>
                      </a:cubicBezTo>
                      <a:cubicBezTo>
                        <a:pt x="6104" y="1426"/>
                        <a:pt x="6103" y="1448"/>
                        <a:pt x="6116" y="1461"/>
                      </a:cubicBezTo>
                      <a:cubicBezTo>
                        <a:pt x="6129" y="1474"/>
                        <a:pt x="6150" y="1477"/>
                        <a:pt x="6169" y="1479"/>
                      </a:cubicBezTo>
                      <a:cubicBezTo>
                        <a:pt x="6293" y="1489"/>
                        <a:pt x="6418" y="1491"/>
                        <a:pt x="6542" y="1497"/>
                      </a:cubicBezTo>
                      <a:cubicBezTo>
                        <a:pt x="6567" y="1571"/>
                        <a:pt x="6556" y="1596"/>
                        <a:pt x="6685" y="1532"/>
                      </a:cubicBezTo>
                      <a:cubicBezTo>
                        <a:pt x="6702" y="1524"/>
                        <a:pt x="6690" y="1494"/>
                        <a:pt x="6702" y="1479"/>
                      </a:cubicBezTo>
                      <a:cubicBezTo>
                        <a:pt x="6715" y="1462"/>
                        <a:pt x="6735" y="1450"/>
                        <a:pt x="6756" y="1443"/>
                      </a:cubicBezTo>
                      <a:cubicBezTo>
                        <a:pt x="6790" y="1432"/>
                        <a:pt x="6827" y="1432"/>
                        <a:pt x="6862" y="1426"/>
                      </a:cubicBezTo>
                      <a:cubicBezTo>
                        <a:pt x="6996" y="1337"/>
                        <a:pt x="7467" y="1358"/>
                        <a:pt x="7556" y="1354"/>
                      </a:cubicBezTo>
                      <a:cubicBezTo>
                        <a:pt x="7562" y="1330"/>
                        <a:pt x="7559" y="1302"/>
                        <a:pt x="7574" y="1283"/>
                      </a:cubicBezTo>
                      <a:cubicBezTo>
                        <a:pt x="7579" y="1277"/>
                        <a:pt x="7686" y="1251"/>
                        <a:pt x="7698" y="1248"/>
                      </a:cubicBezTo>
                      <a:cubicBezTo>
                        <a:pt x="7713" y="1202"/>
                        <a:pt x="7707" y="1147"/>
                        <a:pt x="7734" y="1106"/>
                      </a:cubicBezTo>
                      <a:cubicBezTo>
                        <a:pt x="7744" y="1090"/>
                        <a:pt x="7769" y="1094"/>
                        <a:pt x="7787" y="1088"/>
                      </a:cubicBezTo>
                      <a:cubicBezTo>
                        <a:pt x="7805" y="1070"/>
                        <a:pt x="7818" y="1047"/>
                        <a:pt x="7840" y="1034"/>
                      </a:cubicBezTo>
                      <a:cubicBezTo>
                        <a:pt x="7861" y="1022"/>
                        <a:pt x="7894" y="1034"/>
                        <a:pt x="7911" y="1017"/>
                      </a:cubicBezTo>
                      <a:cubicBezTo>
                        <a:pt x="8036" y="893"/>
                        <a:pt x="7827" y="981"/>
                        <a:pt x="7982" y="928"/>
                      </a:cubicBezTo>
                      <a:cubicBezTo>
                        <a:pt x="7994" y="910"/>
                        <a:pt x="8009" y="894"/>
                        <a:pt x="8018" y="874"/>
                      </a:cubicBezTo>
                      <a:cubicBezTo>
                        <a:pt x="8028" y="852"/>
                        <a:pt x="8022" y="823"/>
                        <a:pt x="8036" y="803"/>
                      </a:cubicBezTo>
                      <a:cubicBezTo>
                        <a:pt x="8055" y="775"/>
                        <a:pt x="8113" y="760"/>
                        <a:pt x="8142" y="750"/>
                      </a:cubicBezTo>
                      <a:cubicBezTo>
                        <a:pt x="8245" y="598"/>
                        <a:pt x="8108" y="777"/>
                        <a:pt x="8231" y="679"/>
                      </a:cubicBezTo>
                      <a:cubicBezTo>
                        <a:pt x="8248" y="666"/>
                        <a:pt x="8249" y="637"/>
                        <a:pt x="8267" y="626"/>
                      </a:cubicBezTo>
                      <a:cubicBezTo>
                        <a:pt x="8299" y="606"/>
                        <a:pt x="8374" y="590"/>
                        <a:pt x="8374" y="590"/>
                      </a:cubicBezTo>
                      <a:cubicBezTo>
                        <a:pt x="8888" y="610"/>
                        <a:pt x="8839" y="484"/>
                        <a:pt x="8871" y="857"/>
                      </a:cubicBezTo>
                      <a:cubicBezTo>
                        <a:pt x="8977" y="822"/>
                        <a:pt x="9086" y="840"/>
                        <a:pt x="9191" y="874"/>
                      </a:cubicBezTo>
                      <a:cubicBezTo>
                        <a:pt x="9256" y="868"/>
                        <a:pt x="9323" y="871"/>
                        <a:pt x="9387" y="857"/>
                      </a:cubicBezTo>
                      <a:cubicBezTo>
                        <a:pt x="9599" y="812"/>
                        <a:pt x="9293" y="826"/>
                        <a:pt x="9494" y="803"/>
                      </a:cubicBezTo>
                      <a:cubicBezTo>
                        <a:pt x="9576" y="793"/>
                        <a:pt x="9659" y="792"/>
                        <a:pt x="9742" y="786"/>
                      </a:cubicBezTo>
                      <a:cubicBezTo>
                        <a:pt x="9790" y="792"/>
                        <a:pt x="9839" y="790"/>
                        <a:pt x="9885" y="803"/>
                      </a:cubicBezTo>
                      <a:cubicBezTo>
                        <a:pt x="9906" y="809"/>
                        <a:pt x="9917" y="838"/>
                        <a:pt x="9938" y="839"/>
                      </a:cubicBezTo>
                      <a:cubicBezTo>
                        <a:pt x="10027" y="844"/>
                        <a:pt x="10116" y="827"/>
                        <a:pt x="10205" y="821"/>
                      </a:cubicBezTo>
                      <a:cubicBezTo>
                        <a:pt x="10289" y="694"/>
                        <a:pt x="10168" y="849"/>
                        <a:pt x="10365" y="750"/>
                      </a:cubicBezTo>
                      <a:cubicBezTo>
                        <a:pt x="10382" y="742"/>
                        <a:pt x="10365" y="705"/>
                        <a:pt x="10382" y="697"/>
                      </a:cubicBezTo>
                      <a:cubicBezTo>
                        <a:pt x="10426" y="678"/>
                        <a:pt x="10477" y="685"/>
                        <a:pt x="10525" y="679"/>
                      </a:cubicBezTo>
                      <a:cubicBezTo>
                        <a:pt x="10659" y="691"/>
                        <a:pt x="10727" y="702"/>
                        <a:pt x="10845" y="732"/>
                      </a:cubicBezTo>
                      <a:cubicBezTo>
                        <a:pt x="10863" y="744"/>
                        <a:pt x="10885" y="751"/>
                        <a:pt x="10898" y="768"/>
                      </a:cubicBezTo>
                      <a:cubicBezTo>
                        <a:pt x="10910" y="783"/>
                        <a:pt x="10901" y="810"/>
                        <a:pt x="10916" y="821"/>
                      </a:cubicBezTo>
                      <a:cubicBezTo>
                        <a:pt x="10946" y="843"/>
                        <a:pt x="10987" y="845"/>
                        <a:pt x="11022" y="857"/>
                      </a:cubicBezTo>
                      <a:cubicBezTo>
                        <a:pt x="11040" y="863"/>
                        <a:pt x="11076" y="874"/>
                        <a:pt x="11076" y="874"/>
                      </a:cubicBezTo>
                      <a:cubicBezTo>
                        <a:pt x="11211" y="868"/>
                        <a:pt x="11546" y="838"/>
                        <a:pt x="11698" y="874"/>
                      </a:cubicBezTo>
                      <a:cubicBezTo>
                        <a:pt x="11719" y="879"/>
                        <a:pt x="11722" y="910"/>
                        <a:pt x="11734" y="928"/>
                      </a:cubicBezTo>
                      <a:cubicBezTo>
                        <a:pt x="11783" y="1081"/>
                        <a:pt x="11786" y="1034"/>
                        <a:pt x="11982" y="1052"/>
                      </a:cubicBezTo>
                      <a:cubicBezTo>
                        <a:pt x="12075" y="1083"/>
                        <a:pt x="12017" y="1070"/>
                        <a:pt x="12160" y="1070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37911" name="Freeform 7">
                  <a:extLst>
                    <a:ext uri="{FF2B5EF4-FFF2-40B4-BE49-F238E27FC236}">
                      <a16:creationId xmlns:a16="http://schemas.microsoft.com/office/drawing/2014/main" id="{8DAC515B-C82C-4376-B0E1-DEC17634C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7" y="5724"/>
                  <a:ext cx="1832" cy="3947"/>
                </a:xfrm>
                <a:custGeom>
                  <a:avLst/>
                  <a:gdLst>
                    <a:gd name="T0" fmla="*/ 1564 w 1832"/>
                    <a:gd name="T1" fmla="*/ 0 h 3947"/>
                    <a:gd name="T2" fmla="*/ 1529 w 1832"/>
                    <a:gd name="T3" fmla="*/ 107 h 3947"/>
                    <a:gd name="T4" fmla="*/ 1511 w 1832"/>
                    <a:gd name="T5" fmla="*/ 160 h 3947"/>
                    <a:gd name="T6" fmla="*/ 1635 w 1832"/>
                    <a:gd name="T7" fmla="*/ 338 h 3947"/>
                    <a:gd name="T8" fmla="*/ 1653 w 1832"/>
                    <a:gd name="T9" fmla="*/ 392 h 3947"/>
                    <a:gd name="T10" fmla="*/ 1706 w 1832"/>
                    <a:gd name="T11" fmla="*/ 409 h 3947"/>
                    <a:gd name="T12" fmla="*/ 1742 w 1832"/>
                    <a:gd name="T13" fmla="*/ 463 h 3947"/>
                    <a:gd name="T14" fmla="*/ 1813 w 1832"/>
                    <a:gd name="T15" fmla="*/ 480 h 3947"/>
                    <a:gd name="T16" fmla="*/ 1742 w 1832"/>
                    <a:gd name="T17" fmla="*/ 676 h 3947"/>
                    <a:gd name="T18" fmla="*/ 1653 w 1832"/>
                    <a:gd name="T19" fmla="*/ 658 h 3947"/>
                    <a:gd name="T20" fmla="*/ 1600 w 1832"/>
                    <a:gd name="T21" fmla="*/ 623 h 3947"/>
                    <a:gd name="T22" fmla="*/ 1475 w 1832"/>
                    <a:gd name="T23" fmla="*/ 658 h 3947"/>
                    <a:gd name="T24" fmla="*/ 1386 w 1832"/>
                    <a:gd name="T25" fmla="*/ 516 h 3947"/>
                    <a:gd name="T26" fmla="*/ 1226 w 1832"/>
                    <a:gd name="T27" fmla="*/ 409 h 3947"/>
                    <a:gd name="T28" fmla="*/ 1066 w 1832"/>
                    <a:gd name="T29" fmla="*/ 427 h 3947"/>
                    <a:gd name="T30" fmla="*/ 1013 w 1832"/>
                    <a:gd name="T31" fmla="*/ 445 h 3947"/>
                    <a:gd name="T32" fmla="*/ 977 w 1832"/>
                    <a:gd name="T33" fmla="*/ 569 h 3947"/>
                    <a:gd name="T34" fmla="*/ 800 w 1832"/>
                    <a:gd name="T35" fmla="*/ 623 h 3947"/>
                    <a:gd name="T36" fmla="*/ 782 w 1832"/>
                    <a:gd name="T37" fmla="*/ 676 h 3947"/>
                    <a:gd name="T38" fmla="*/ 675 w 1832"/>
                    <a:gd name="T39" fmla="*/ 676 h 3947"/>
                    <a:gd name="T40" fmla="*/ 462 w 1832"/>
                    <a:gd name="T41" fmla="*/ 640 h 3947"/>
                    <a:gd name="T42" fmla="*/ 355 w 1832"/>
                    <a:gd name="T43" fmla="*/ 694 h 3947"/>
                    <a:gd name="T44" fmla="*/ 373 w 1832"/>
                    <a:gd name="T45" fmla="*/ 765 h 3947"/>
                    <a:gd name="T46" fmla="*/ 409 w 1832"/>
                    <a:gd name="T47" fmla="*/ 889 h 3947"/>
                    <a:gd name="T48" fmla="*/ 462 w 1832"/>
                    <a:gd name="T49" fmla="*/ 925 h 3947"/>
                    <a:gd name="T50" fmla="*/ 569 w 1832"/>
                    <a:gd name="T51" fmla="*/ 996 h 3947"/>
                    <a:gd name="T52" fmla="*/ 604 w 1832"/>
                    <a:gd name="T53" fmla="*/ 1049 h 3947"/>
                    <a:gd name="T54" fmla="*/ 693 w 1832"/>
                    <a:gd name="T55" fmla="*/ 1032 h 3947"/>
                    <a:gd name="T56" fmla="*/ 800 w 1832"/>
                    <a:gd name="T57" fmla="*/ 1014 h 3947"/>
                    <a:gd name="T58" fmla="*/ 782 w 1832"/>
                    <a:gd name="T59" fmla="*/ 1209 h 3947"/>
                    <a:gd name="T60" fmla="*/ 693 w 1832"/>
                    <a:gd name="T61" fmla="*/ 1227 h 3947"/>
                    <a:gd name="T62" fmla="*/ 586 w 1832"/>
                    <a:gd name="T63" fmla="*/ 1298 h 3947"/>
                    <a:gd name="T64" fmla="*/ 497 w 1832"/>
                    <a:gd name="T65" fmla="*/ 1387 h 3947"/>
                    <a:gd name="T66" fmla="*/ 533 w 1832"/>
                    <a:gd name="T67" fmla="*/ 1512 h 3947"/>
                    <a:gd name="T68" fmla="*/ 373 w 1832"/>
                    <a:gd name="T69" fmla="*/ 1618 h 3947"/>
                    <a:gd name="T70" fmla="*/ 266 w 1832"/>
                    <a:gd name="T71" fmla="*/ 1707 h 3947"/>
                    <a:gd name="T72" fmla="*/ 249 w 1832"/>
                    <a:gd name="T73" fmla="*/ 1760 h 3947"/>
                    <a:gd name="T74" fmla="*/ 195 w 1832"/>
                    <a:gd name="T75" fmla="*/ 1778 h 3947"/>
                    <a:gd name="T76" fmla="*/ 142 w 1832"/>
                    <a:gd name="T77" fmla="*/ 1814 h 3947"/>
                    <a:gd name="T78" fmla="*/ 35 w 1832"/>
                    <a:gd name="T79" fmla="*/ 1849 h 3947"/>
                    <a:gd name="T80" fmla="*/ 53 w 1832"/>
                    <a:gd name="T81" fmla="*/ 1956 h 3947"/>
                    <a:gd name="T82" fmla="*/ 89 w 1832"/>
                    <a:gd name="T83" fmla="*/ 2063 h 3947"/>
                    <a:gd name="T84" fmla="*/ 106 w 1832"/>
                    <a:gd name="T85" fmla="*/ 2400 h 3947"/>
                    <a:gd name="T86" fmla="*/ 53 w 1832"/>
                    <a:gd name="T87" fmla="*/ 2436 h 3947"/>
                    <a:gd name="T88" fmla="*/ 53 w 1832"/>
                    <a:gd name="T89" fmla="*/ 2863 h 3947"/>
                    <a:gd name="T90" fmla="*/ 124 w 1832"/>
                    <a:gd name="T91" fmla="*/ 2969 h 3947"/>
                    <a:gd name="T92" fmla="*/ 142 w 1832"/>
                    <a:gd name="T93" fmla="*/ 3023 h 3947"/>
                    <a:gd name="T94" fmla="*/ 266 w 1832"/>
                    <a:gd name="T95" fmla="*/ 3058 h 3947"/>
                    <a:gd name="T96" fmla="*/ 284 w 1832"/>
                    <a:gd name="T97" fmla="*/ 3112 h 3947"/>
                    <a:gd name="T98" fmla="*/ 462 w 1832"/>
                    <a:gd name="T99" fmla="*/ 3183 h 3947"/>
                    <a:gd name="T100" fmla="*/ 497 w 1832"/>
                    <a:gd name="T101" fmla="*/ 3307 h 3947"/>
                    <a:gd name="T102" fmla="*/ 622 w 1832"/>
                    <a:gd name="T103" fmla="*/ 3360 h 3947"/>
                    <a:gd name="T104" fmla="*/ 746 w 1832"/>
                    <a:gd name="T105" fmla="*/ 3432 h 3947"/>
                    <a:gd name="T106" fmla="*/ 764 w 1832"/>
                    <a:gd name="T107" fmla="*/ 3485 h 3947"/>
                    <a:gd name="T108" fmla="*/ 800 w 1832"/>
                    <a:gd name="T109" fmla="*/ 3538 h 3947"/>
                    <a:gd name="T110" fmla="*/ 906 w 1832"/>
                    <a:gd name="T111" fmla="*/ 3574 h 3947"/>
                    <a:gd name="T112" fmla="*/ 871 w 1832"/>
                    <a:gd name="T113" fmla="*/ 3752 h 3947"/>
                    <a:gd name="T114" fmla="*/ 853 w 1832"/>
                    <a:gd name="T115" fmla="*/ 3823 h 3947"/>
                    <a:gd name="T116" fmla="*/ 800 w 1832"/>
                    <a:gd name="T117" fmla="*/ 3947 h 3947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832"/>
                    <a:gd name="T178" fmla="*/ 0 h 3947"/>
                    <a:gd name="T179" fmla="*/ 1832 w 1832"/>
                    <a:gd name="T180" fmla="*/ 3947 h 3947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832" h="3947">
                      <a:moveTo>
                        <a:pt x="1564" y="0"/>
                      </a:moveTo>
                      <a:cubicBezTo>
                        <a:pt x="1552" y="36"/>
                        <a:pt x="1541" y="71"/>
                        <a:pt x="1529" y="107"/>
                      </a:cubicBezTo>
                      <a:cubicBezTo>
                        <a:pt x="1523" y="125"/>
                        <a:pt x="1511" y="160"/>
                        <a:pt x="1511" y="160"/>
                      </a:cubicBezTo>
                      <a:cubicBezTo>
                        <a:pt x="1545" y="460"/>
                        <a:pt x="1468" y="241"/>
                        <a:pt x="1635" y="338"/>
                      </a:cubicBezTo>
                      <a:cubicBezTo>
                        <a:pt x="1651" y="348"/>
                        <a:pt x="1640" y="379"/>
                        <a:pt x="1653" y="392"/>
                      </a:cubicBezTo>
                      <a:cubicBezTo>
                        <a:pt x="1666" y="405"/>
                        <a:pt x="1688" y="403"/>
                        <a:pt x="1706" y="409"/>
                      </a:cubicBezTo>
                      <a:cubicBezTo>
                        <a:pt x="1718" y="427"/>
                        <a:pt x="1724" y="451"/>
                        <a:pt x="1742" y="463"/>
                      </a:cubicBezTo>
                      <a:cubicBezTo>
                        <a:pt x="1762" y="476"/>
                        <a:pt x="1802" y="458"/>
                        <a:pt x="1813" y="480"/>
                      </a:cubicBezTo>
                      <a:cubicBezTo>
                        <a:pt x="1832" y="518"/>
                        <a:pt x="1756" y="634"/>
                        <a:pt x="1742" y="676"/>
                      </a:cubicBezTo>
                      <a:cubicBezTo>
                        <a:pt x="1712" y="670"/>
                        <a:pt x="1681" y="669"/>
                        <a:pt x="1653" y="658"/>
                      </a:cubicBezTo>
                      <a:cubicBezTo>
                        <a:pt x="1633" y="651"/>
                        <a:pt x="1621" y="626"/>
                        <a:pt x="1600" y="623"/>
                      </a:cubicBezTo>
                      <a:cubicBezTo>
                        <a:pt x="1582" y="620"/>
                        <a:pt x="1496" y="651"/>
                        <a:pt x="1475" y="658"/>
                      </a:cubicBezTo>
                      <a:cubicBezTo>
                        <a:pt x="1433" y="531"/>
                        <a:pt x="1471" y="573"/>
                        <a:pt x="1386" y="516"/>
                      </a:cubicBezTo>
                      <a:cubicBezTo>
                        <a:pt x="1338" y="443"/>
                        <a:pt x="1306" y="436"/>
                        <a:pt x="1226" y="409"/>
                      </a:cubicBezTo>
                      <a:cubicBezTo>
                        <a:pt x="1173" y="415"/>
                        <a:pt x="1119" y="418"/>
                        <a:pt x="1066" y="427"/>
                      </a:cubicBezTo>
                      <a:cubicBezTo>
                        <a:pt x="1048" y="430"/>
                        <a:pt x="1026" y="432"/>
                        <a:pt x="1013" y="445"/>
                      </a:cubicBezTo>
                      <a:cubicBezTo>
                        <a:pt x="1003" y="455"/>
                        <a:pt x="978" y="567"/>
                        <a:pt x="977" y="569"/>
                      </a:cubicBezTo>
                      <a:cubicBezTo>
                        <a:pt x="943" y="621"/>
                        <a:pt x="841" y="617"/>
                        <a:pt x="800" y="623"/>
                      </a:cubicBezTo>
                      <a:cubicBezTo>
                        <a:pt x="794" y="641"/>
                        <a:pt x="795" y="663"/>
                        <a:pt x="782" y="676"/>
                      </a:cubicBezTo>
                      <a:cubicBezTo>
                        <a:pt x="746" y="712"/>
                        <a:pt x="711" y="688"/>
                        <a:pt x="675" y="676"/>
                      </a:cubicBezTo>
                      <a:cubicBezTo>
                        <a:pt x="589" y="617"/>
                        <a:pt x="572" y="623"/>
                        <a:pt x="462" y="640"/>
                      </a:cubicBezTo>
                      <a:cubicBezTo>
                        <a:pt x="441" y="647"/>
                        <a:pt x="364" y="668"/>
                        <a:pt x="355" y="694"/>
                      </a:cubicBezTo>
                      <a:cubicBezTo>
                        <a:pt x="347" y="717"/>
                        <a:pt x="366" y="742"/>
                        <a:pt x="373" y="765"/>
                      </a:cubicBezTo>
                      <a:cubicBezTo>
                        <a:pt x="385" y="806"/>
                        <a:pt x="385" y="853"/>
                        <a:pt x="409" y="889"/>
                      </a:cubicBezTo>
                      <a:cubicBezTo>
                        <a:pt x="421" y="907"/>
                        <a:pt x="444" y="913"/>
                        <a:pt x="462" y="925"/>
                      </a:cubicBezTo>
                      <a:cubicBezTo>
                        <a:pt x="500" y="1037"/>
                        <a:pt x="445" y="925"/>
                        <a:pt x="569" y="996"/>
                      </a:cubicBezTo>
                      <a:cubicBezTo>
                        <a:pt x="587" y="1007"/>
                        <a:pt x="592" y="1031"/>
                        <a:pt x="604" y="1049"/>
                      </a:cubicBezTo>
                      <a:cubicBezTo>
                        <a:pt x="634" y="1043"/>
                        <a:pt x="665" y="1043"/>
                        <a:pt x="693" y="1032"/>
                      </a:cubicBezTo>
                      <a:cubicBezTo>
                        <a:pt x="791" y="995"/>
                        <a:pt x="699" y="980"/>
                        <a:pt x="800" y="1014"/>
                      </a:cubicBezTo>
                      <a:cubicBezTo>
                        <a:pt x="794" y="1079"/>
                        <a:pt x="811" y="1151"/>
                        <a:pt x="782" y="1209"/>
                      </a:cubicBezTo>
                      <a:cubicBezTo>
                        <a:pt x="768" y="1236"/>
                        <a:pt x="720" y="1213"/>
                        <a:pt x="693" y="1227"/>
                      </a:cubicBezTo>
                      <a:cubicBezTo>
                        <a:pt x="427" y="1360"/>
                        <a:pt x="815" y="1222"/>
                        <a:pt x="586" y="1298"/>
                      </a:cubicBezTo>
                      <a:cubicBezTo>
                        <a:pt x="557" y="1318"/>
                        <a:pt x="503" y="1345"/>
                        <a:pt x="497" y="1387"/>
                      </a:cubicBezTo>
                      <a:cubicBezTo>
                        <a:pt x="495" y="1402"/>
                        <a:pt x="527" y="1493"/>
                        <a:pt x="533" y="1512"/>
                      </a:cubicBezTo>
                      <a:cubicBezTo>
                        <a:pt x="502" y="1664"/>
                        <a:pt x="550" y="1569"/>
                        <a:pt x="373" y="1618"/>
                      </a:cubicBezTo>
                      <a:cubicBezTo>
                        <a:pt x="341" y="1627"/>
                        <a:pt x="285" y="1688"/>
                        <a:pt x="266" y="1707"/>
                      </a:cubicBezTo>
                      <a:cubicBezTo>
                        <a:pt x="260" y="1725"/>
                        <a:pt x="262" y="1747"/>
                        <a:pt x="249" y="1760"/>
                      </a:cubicBezTo>
                      <a:cubicBezTo>
                        <a:pt x="236" y="1773"/>
                        <a:pt x="212" y="1769"/>
                        <a:pt x="195" y="1778"/>
                      </a:cubicBezTo>
                      <a:cubicBezTo>
                        <a:pt x="176" y="1788"/>
                        <a:pt x="162" y="1805"/>
                        <a:pt x="142" y="1814"/>
                      </a:cubicBezTo>
                      <a:cubicBezTo>
                        <a:pt x="108" y="1829"/>
                        <a:pt x="35" y="1849"/>
                        <a:pt x="35" y="1849"/>
                      </a:cubicBezTo>
                      <a:cubicBezTo>
                        <a:pt x="4" y="1941"/>
                        <a:pt x="13" y="1867"/>
                        <a:pt x="53" y="1956"/>
                      </a:cubicBezTo>
                      <a:cubicBezTo>
                        <a:pt x="68" y="1990"/>
                        <a:pt x="89" y="2063"/>
                        <a:pt x="89" y="2063"/>
                      </a:cubicBezTo>
                      <a:cubicBezTo>
                        <a:pt x="109" y="2185"/>
                        <a:pt x="149" y="2270"/>
                        <a:pt x="106" y="2400"/>
                      </a:cubicBezTo>
                      <a:cubicBezTo>
                        <a:pt x="99" y="2420"/>
                        <a:pt x="71" y="2424"/>
                        <a:pt x="53" y="2436"/>
                      </a:cubicBezTo>
                      <a:cubicBezTo>
                        <a:pt x="0" y="2593"/>
                        <a:pt x="8" y="2685"/>
                        <a:pt x="53" y="2863"/>
                      </a:cubicBezTo>
                      <a:cubicBezTo>
                        <a:pt x="80" y="2972"/>
                        <a:pt x="39" y="2942"/>
                        <a:pt x="124" y="2969"/>
                      </a:cubicBezTo>
                      <a:cubicBezTo>
                        <a:pt x="130" y="2987"/>
                        <a:pt x="129" y="3010"/>
                        <a:pt x="142" y="3023"/>
                      </a:cubicBezTo>
                      <a:cubicBezTo>
                        <a:pt x="149" y="3030"/>
                        <a:pt x="257" y="3056"/>
                        <a:pt x="266" y="3058"/>
                      </a:cubicBezTo>
                      <a:cubicBezTo>
                        <a:pt x="272" y="3076"/>
                        <a:pt x="272" y="3097"/>
                        <a:pt x="284" y="3112"/>
                      </a:cubicBezTo>
                      <a:cubicBezTo>
                        <a:pt x="321" y="3159"/>
                        <a:pt x="410" y="3170"/>
                        <a:pt x="462" y="3183"/>
                      </a:cubicBezTo>
                      <a:cubicBezTo>
                        <a:pt x="476" y="3224"/>
                        <a:pt x="473" y="3271"/>
                        <a:pt x="497" y="3307"/>
                      </a:cubicBezTo>
                      <a:cubicBezTo>
                        <a:pt x="522" y="3345"/>
                        <a:pt x="585" y="3351"/>
                        <a:pt x="622" y="3360"/>
                      </a:cubicBezTo>
                      <a:cubicBezTo>
                        <a:pt x="714" y="3503"/>
                        <a:pt x="578" y="3321"/>
                        <a:pt x="746" y="3432"/>
                      </a:cubicBezTo>
                      <a:cubicBezTo>
                        <a:pt x="762" y="3442"/>
                        <a:pt x="756" y="3468"/>
                        <a:pt x="764" y="3485"/>
                      </a:cubicBezTo>
                      <a:cubicBezTo>
                        <a:pt x="774" y="3504"/>
                        <a:pt x="782" y="3527"/>
                        <a:pt x="800" y="3538"/>
                      </a:cubicBezTo>
                      <a:cubicBezTo>
                        <a:pt x="832" y="3558"/>
                        <a:pt x="906" y="3574"/>
                        <a:pt x="906" y="3574"/>
                      </a:cubicBezTo>
                      <a:cubicBezTo>
                        <a:pt x="934" y="3658"/>
                        <a:pt x="917" y="3680"/>
                        <a:pt x="871" y="3752"/>
                      </a:cubicBezTo>
                      <a:cubicBezTo>
                        <a:pt x="865" y="3776"/>
                        <a:pt x="863" y="3801"/>
                        <a:pt x="853" y="3823"/>
                      </a:cubicBezTo>
                      <a:cubicBezTo>
                        <a:pt x="832" y="3871"/>
                        <a:pt x="800" y="3890"/>
                        <a:pt x="800" y="3947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37912" name="Freeform 8">
                  <a:extLst>
                    <a:ext uri="{FF2B5EF4-FFF2-40B4-BE49-F238E27FC236}">
                      <a16:creationId xmlns:a16="http://schemas.microsoft.com/office/drawing/2014/main" id="{BE7110E7-BC2F-45D3-8F95-754A4E83FC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93" y="5585"/>
                  <a:ext cx="1968" cy="2671"/>
                </a:xfrm>
                <a:custGeom>
                  <a:avLst/>
                  <a:gdLst>
                    <a:gd name="T0" fmla="*/ 5 w 1968"/>
                    <a:gd name="T1" fmla="*/ 0 h 2671"/>
                    <a:gd name="T2" fmla="*/ 40 w 1968"/>
                    <a:gd name="T3" fmla="*/ 320 h 2671"/>
                    <a:gd name="T4" fmla="*/ 76 w 1968"/>
                    <a:gd name="T5" fmla="*/ 374 h 2671"/>
                    <a:gd name="T6" fmla="*/ 111 w 1968"/>
                    <a:gd name="T7" fmla="*/ 480 h 2671"/>
                    <a:gd name="T8" fmla="*/ 183 w 1968"/>
                    <a:gd name="T9" fmla="*/ 711 h 2671"/>
                    <a:gd name="T10" fmla="*/ 129 w 1968"/>
                    <a:gd name="T11" fmla="*/ 729 h 2671"/>
                    <a:gd name="T12" fmla="*/ 94 w 1968"/>
                    <a:gd name="T13" fmla="*/ 836 h 2671"/>
                    <a:gd name="T14" fmla="*/ 129 w 1968"/>
                    <a:gd name="T15" fmla="*/ 1049 h 2671"/>
                    <a:gd name="T16" fmla="*/ 183 w 1968"/>
                    <a:gd name="T17" fmla="*/ 1085 h 2671"/>
                    <a:gd name="T18" fmla="*/ 200 w 1968"/>
                    <a:gd name="T19" fmla="*/ 1280 h 2671"/>
                    <a:gd name="T20" fmla="*/ 254 w 1968"/>
                    <a:gd name="T21" fmla="*/ 1387 h 2671"/>
                    <a:gd name="T22" fmla="*/ 271 w 1968"/>
                    <a:gd name="T23" fmla="*/ 1476 h 2671"/>
                    <a:gd name="T24" fmla="*/ 343 w 1968"/>
                    <a:gd name="T25" fmla="*/ 1494 h 2671"/>
                    <a:gd name="T26" fmla="*/ 414 w 1968"/>
                    <a:gd name="T27" fmla="*/ 1565 h 2671"/>
                    <a:gd name="T28" fmla="*/ 485 w 1968"/>
                    <a:gd name="T29" fmla="*/ 1671 h 2671"/>
                    <a:gd name="T30" fmla="*/ 840 w 1968"/>
                    <a:gd name="T31" fmla="*/ 1778 h 2671"/>
                    <a:gd name="T32" fmla="*/ 947 w 1968"/>
                    <a:gd name="T33" fmla="*/ 1831 h 2671"/>
                    <a:gd name="T34" fmla="*/ 1054 w 1968"/>
                    <a:gd name="T35" fmla="*/ 1867 h 2671"/>
                    <a:gd name="T36" fmla="*/ 1285 w 1968"/>
                    <a:gd name="T37" fmla="*/ 1938 h 2671"/>
                    <a:gd name="T38" fmla="*/ 1338 w 1968"/>
                    <a:gd name="T39" fmla="*/ 1974 h 2671"/>
                    <a:gd name="T40" fmla="*/ 1391 w 1968"/>
                    <a:gd name="T41" fmla="*/ 1991 h 2671"/>
                    <a:gd name="T42" fmla="*/ 1551 w 1968"/>
                    <a:gd name="T43" fmla="*/ 2009 h 2671"/>
                    <a:gd name="T44" fmla="*/ 1729 w 1968"/>
                    <a:gd name="T45" fmla="*/ 2045 h 2671"/>
                    <a:gd name="T46" fmla="*/ 1783 w 1968"/>
                    <a:gd name="T47" fmla="*/ 2098 h 2671"/>
                    <a:gd name="T48" fmla="*/ 1765 w 1968"/>
                    <a:gd name="T49" fmla="*/ 2525 h 2671"/>
                    <a:gd name="T50" fmla="*/ 1783 w 1968"/>
                    <a:gd name="T51" fmla="*/ 2578 h 2671"/>
                    <a:gd name="T52" fmla="*/ 1889 w 1968"/>
                    <a:gd name="T53" fmla="*/ 2614 h 2671"/>
                    <a:gd name="T54" fmla="*/ 1925 w 1968"/>
                    <a:gd name="T55" fmla="*/ 2667 h 2671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968"/>
                    <a:gd name="T85" fmla="*/ 0 h 2671"/>
                    <a:gd name="T86" fmla="*/ 1968 w 1968"/>
                    <a:gd name="T87" fmla="*/ 2671 h 2671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968" h="2671">
                      <a:moveTo>
                        <a:pt x="5" y="0"/>
                      </a:moveTo>
                      <a:cubicBezTo>
                        <a:pt x="6" y="15"/>
                        <a:pt x="0" y="238"/>
                        <a:pt x="40" y="320"/>
                      </a:cubicBezTo>
                      <a:cubicBezTo>
                        <a:pt x="50" y="339"/>
                        <a:pt x="67" y="354"/>
                        <a:pt x="76" y="374"/>
                      </a:cubicBezTo>
                      <a:cubicBezTo>
                        <a:pt x="91" y="408"/>
                        <a:pt x="111" y="480"/>
                        <a:pt x="111" y="480"/>
                      </a:cubicBezTo>
                      <a:cubicBezTo>
                        <a:pt x="126" y="584"/>
                        <a:pt x="127" y="629"/>
                        <a:pt x="183" y="711"/>
                      </a:cubicBezTo>
                      <a:cubicBezTo>
                        <a:pt x="165" y="717"/>
                        <a:pt x="140" y="714"/>
                        <a:pt x="129" y="729"/>
                      </a:cubicBezTo>
                      <a:cubicBezTo>
                        <a:pt x="107" y="760"/>
                        <a:pt x="94" y="836"/>
                        <a:pt x="94" y="836"/>
                      </a:cubicBezTo>
                      <a:cubicBezTo>
                        <a:pt x="107" y="907"/>
                        <a:pt x="99" y="983"/>
                        <a:pt x="129" y="1049"/>
                      </a:cubicBezTo>
                      <a:cubicBezTo>
                        <a:pt x="138" y="1069"/>
                        <a:pt x="165" y="1073"/>
                        <a:pt x="183" y="1085"/>
                      </a:cubicBezTo>
                      <a:cubicBezTo>
                        <a:pt x="189" y="1150"/>
                        <a:pt x="186" y="1216"/>
                        <a:pt x="200" y="1280"/>
                      </a:cubicBezTo>
                      <a:cubicBezTo>
                        <a:pt x="208" y="1319"/>
                        <a:pt x="244" y="1348"/>
                        <a:pt x="254" y="1387"/>
                      </a:cubicBezTo>
                      <a:cubicBezTo>
                        <a:pt x="261" y="1416"/>
                        <a:pt x="252" y="1453"/>
                        <a:pt x="271" y="1476"/>
                      </a:cubicBezTo>
                      <a:cubicBezTo>
                        <a:pt x="287" y="1495"/>
                        <a:pt x="319" y="1488"/>
                        <a:pt x="343" y="1494"/>
                      </a:cubicBezTo>
                      <a:cubicBezTo>
                        <a:pt x="388" y="1634"/>
                        <a:pt x="320" y="1471"/>
                        <a:pt x="414" y="1565"/>
                      </a:cubicBezTo>
                      <a:cubicBezTo>
                        <a:pt x="509" y="1660"/>
                        <a:pt x="322" y="1580"/>
                        <a:pt x="485" y="1671"/>
                      </a:cubicBezTo>
                      <a:cubicBezTo>
                        <a:pt x="575" y="1721"/>
                        <a:pt x="736" y="1752"/>
                        <a:pt x="840" y="1778"/>
                      </a:cubicBezTo>
                      <a:cubicBezTo>
                        <a:pt x="952" y="1806"/>
                        <a:pt x="836" y="1782"/>
                        <a:pt x="947" y="1831"/>
                      </a:cubicBezTo>
                      <a:cubicBezTo>
                        <a:pt x="981" y="1846"/>
                        <a:pt x="1054" y="1867"/>
                        <a:pt x="1054" y="1867"/>
                      </a:cubicBezTo>
                      <a:cubicBezTo>
                        <a:pt x="1095" y="1996"/>
                        <a:pt x="1043" y="1889"/>
                        <a:pt x="1285" y="1938"/>
                      </a:cubicBezTo>
                      <a:cubicBezTo>
                        <a:pt x="1306" y="1942"/>
                        <a:pt x="1319" y="1964"/>
                        <a:pt x="1338" y="1974"/>
                      </a:cubicBezTo>
                      <a:cubicBezTo>
                        <a:pt x="1355" y="1982"/>
                        <a:pt x="1373" y="1988"/>
                        <a:pt x="1391" y="1991"/>
                      </a:cubicBezTo>
                      <a:cubicBezTo>
                        <a:pt x="1444" y="2000"/>
                        <a:pt x="1498" y="2001"/>
                        <a:pt x="1551" y="2009"/>
                      </a:cubicBezTo>
                      <a:cubicBezTo>
                        <a:pt x="1611" y="2019"/>
                        <a:pt x="1729" y="2045"/>
                        <a:pt x="1729" y="2045"/>
                      </a:cubicBezTo>
                      <a:cubicBezTo>
                        <a:pt x="1747" y="2063"/>
                        <a:pt x="1774" y="2075"/>
                        <a:pt x="1783" y="2098"/>
                      </a:cubicBezTo>
                      <a:cubicBezTo>
                        <a:pt x="1834" y="2224"/>
                        <a:pt x="1806" y="2403"/>
                        <a:pt x="1765" y="2525"/>
                      </a:cubicBezTo>
                      <a:cubicBezTo>
                        <a:pt x="1771" y="2543"/>
                        <a:pt x="1768" y="2567"/>
                        <a:pt x="1783" y="2578"/>
                      </a:cubicBezTo>
                      <a:cubicBezTo>
                        <a:pt x="1813" y="2600"/>
                        <a:pt x="1889" y="2614"/>
                        <a:pt x="1889" y="2614"/>
                      </a:cubicBezTo>
                      <a:cubicBezTo>
                        <a:pt x="1947" y="2671"/>
                        <a:pt x="1968" y="2667"/>
                        <a:pt x="1925" y="2667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  <p:sp>
              <p:nvSpPr>
                <p:cNvPr id="37913" name="Freeform 9">
                  <a:extLst>
                    <a:ext uri="{FF2B5EF4-FFF2-40B4-BE49-F238E27FC236}">
                      <a16:creationId xmlns:a16="http://schemas.microsoft.com/office/drawing/2014/main" id="{485D2A60-3007-4FD6-B729-FE09FEAFD8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9" y="2791"/>
                  <a:ext cx="928" cy="2951"/>
                </a:xfrm>
                <a:custGeom>
                  <a:avLst/>
                  <a:gdLst>
                    <a:gd name="T0" fmla="*/ 839 w 928"/>
                    <a:gd name="T1" fmla="*/ 0 h 2951"/>
                    <a:gd name="T2" fmla="*/ 857 w 928"/>
                    <a:gd name="T3" fmla="*/ 178 h 2951"/>
                    <a:gd name="T4" fmla="*/ 803 w 928"/>
                    <a:gd name="T5" fmla="*/ 231 h 2951"/>
                    <a:gd name="T6" fmla="*/ 857 w 928"/>
                    <a:gd name="T7" fmla="*/ 391 h 2951"/>
                    <a:gd name="T8" fmla="*/ 768 w 928"/>
                    <a:gd name="T9" fmla="*/ 480 h 2951"/>
                    <a:gd name="T10" fmla="*/ 697 w 928"/>
                    <a:gd name="T11" fmla="*/ 569 h 2951"/>
                    <a:gd name="T12" fmla="*/ 679 w 928"/>
                    <a:gd name="T13" fmla="*/ 622 h 2951"/>
                    <a:gd name="T14" fmla="*/ 643 w 928"/>
                    <a:gd name="T15" fmla="*/ 676 h 2951"/>
                    <a:gd name="T16" fmla="*/ 697 w 928"/>
                    <a:gd name="T17" fmla="*/ 693 h 2951"/>
                    <a:gd name="T18" fmla="*/ 821 w 928"/>
                    <a:gd name="T19" fmla="*/ 711 h 2951"/>
                    <a:gd name="T20" fmla="*/ 839 w 928"/>
                    <a:gd name="T21" fmla="*/ 765 h 2951"/>
                    <a:gd name="T22" fmla="*/ 785 w 928"/>
                    <a:gd name="T23" fmla="*/ 782 h 2951"/>
                    <a:gd name="T24" fmla="*/ 803 w 928"/>
                    <a:gd name="T25" fmla="*/ 907 h 2951"/>
                    <a:gd name="T26" fmla="*/ 928 w 928"/>
                    <a:gd name="T27" fmla="*/ 925 h 2951"/>
                    <a:gd name="T28" fmla="*/ 910 w 928"/>
                    <a:gd name="T29" fmla="*/ 996 h 2951"/>
                    <a:gd name="T30" fmla="*/ 857 w 928"/>
                    <a:gd name="T31" fmla="*/ 1013 h 2951"/>
                    <a:gd name="T32" fmla="*/ 803 w 928"/>
                    <a:gd name="T33" fmla="*/ 1049 h 2951"/>
                    <a:gd name="T34" fmla="*/ 661 w 928"/>
                    <a:gd name="T35" fmla="*/ 1209 h 2951"/>
                    <a:gd name="T36" fmla="*/ 608 w 928"/>
                    <a:gd name="T37" fmla="*/ 1387 h 2951"/>
                    <a:gd name="T38" fmla="*/ 590 w 928"/>
                    <a:gd name="T39" fmla="*/ 1458 h 2951"/>
                    <a:gd name="T40" fmla="*/ 537 w 928"/>
                    <a:gd name="T41" fmla="*/ 1493 h 2951"/>
                    <a:gd name="T42" fmla="*/ 430 w 928"/>
                    <a:gd name="T43" fmla="*/ 1476 h 2951"/>
                    <a:gd name="T44" fmla="*/ 323 w 928"/>
                    <a:gd name="T45" fmla="*/ 1440 h 2951"/>
                    <a:gd name="T46" fmla="*/ 252 w 928"/>
                    <a:gd name="T47" fmla="*/ 1458 h 2951"/>
                    <a:gd name="T48" fmla="*/ 199 w 928"/>
                    <a:gd name="T49" fmla="*/ 1636 h 2951"/>
                    <a:gd name="T50" fmla="*/ 163 w 928"/>
                    <a:gd name="T51" fmla="*/ 1689 h 2951"/>
                    <a:gd name="T52" fmla="*/ 145 w 928"/>
                    <a:gd name="T53" fmla="*/ 1742 h 2951"/>
                    <a:gd name="T54" fmla="*/ 163 w 928"/>
                    <a:gd name="T55" fmla="*/ 1796 h 2951"/>
                    <a:gd name="T56" fmla="*/ 145 w 928"/>
                    <a:gd name="T57" fmla="*/ 1902 h 2951"/>
                    <a:gd name="T58" fmla="*/ 128 w 928"/>
                    <a:gd name="T59" fmla="*/ 2027 h 2951"/>
                    <a:gd name="T60" fmla="*/ 74 w 928"/>
                    <a:gd name="T61" fmla="*/ 2045 h 2951"/>
                    <a:gd name="T62" fmla="*/ 39 w 928"/>
                    <a:gd name="T63" fmla="*/ 2205 h 2951"/>
                    <a:gd name="T64" fmla="*/ 3 w 928"/>
                    <a:gd name="T65" fmla="*/ 2258 h 2951"/>
                    <a:gd name="T66" fmla="*/ 21 w 928"/>
                    <a:gd name="T67" fmla="*/ 2507 h 2951"/>
                    <a:gd name="T68" fmla="*/ 74 w 928"/>
                    <a:gd name="T69" fmla="*/ 2525 h 2951"/>
                    <a:gd name="T70" fmla="*/ 199 w 928"/>
                    <a:gd name="T71" fmla="*/ 2560 h 2951"/>
                    <a:gd name="T72" fmla="*/ 305 w 928"/>
                    <a:gd name="T73" fmla="*/ 2720 h 2951"/>
                    <a:gd name="T74" fmla="*/ 341 w 928"/>
                    <a:gd name="T75" fmla="*/ 2951 h 295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928"/>
                    <a:gd name="T115" fmla="*/ 0 h 2951"/>
                    <a:gd name="T116" fmla="*/ 928 w 928"/>
                    <a:gd name="T117" fmla="*/ 2951 h 295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928" h="2951">
                      <a:moveTo>
                        <a:pt x="839" y="0"/>
                      </a:moveTo>
                      <a:cubicBezTo>
                        <a:pt x="845" y="59"/>
                        <a:pt x="866" y="119"/>
                        <a:pt x="857" y="178"/>
                      </a:cubicBezTo>
                      <a:cubicBezTo>
                        <a:pt x="853" y="203"/>
                        <a:pt x="809" y="206"/>
                        <a:pt x="803" y="231"/>
                      </a:cubicBezTo>
                      <a:cubicBezTo>
                        <a:pt x="787" y="303"/>
                        <a:pt x="823" y="341"/>
                        <a:pt x="857" y="391"/>
                      </a:cubicBezTo>
                      <a:cubicBezTo>
                        <a:pt x="809" y="423"/>
                        <a:pt x="792" y="424"/>
                        <a:pt x="768" y="480"/>
                      </a:cubicBezTo>
                      <a:cubicBezTo>
                        <a:pt x="727" y="575"/>
                        <a:pt x="787" y="538"/>
                        <a:pt x="697" y="569"/>
                      </a:cubicBezTo>
                      <a:cubicBezTo>
                        <a:pt x="691" y="587"/>
                        <a:pt x="687" y="605"/>
                        <a:pt x="679" y="622"/>
                      </a:cubicBezTo>
                      <a:cubicBezTo>
                        <a:pt x="669" y="641"/>
                        <a:pt x="638" y="655"/>
                        <a:pt x="643" y="676"/>
                      </a:cubicBezTo>
                      <a:cubicBezTo>
                        <a:pt x="648" y="694"/>
                        <a:pt x="678" y="689"/>
                        <a:pt x="697" y="693"/>
                      </a:cubicBezTo>
                      <a:cubicBezTo>
                        <a:pt x="738" y="701"/>
                        <a:pt x="780" y="705"/>
                        <a:pt x="821" y="711"/>
                      </a:cubicBezTo>
                      <a:cubicBezTo>
                        <a:pt x="827" y="729"/>
                        <a:pt x="848" y="748"/>
                        <a:pt x="839" y="765"/>
                      </a:cubicBezTo>
                      <a:cubicBezTo>
                        <a:pt x="830" y="782"/>
                        <a:pt x="790" y="764"/>
                        <a:pt x="785" y="782"/>
                      </a:cubicBezTo>
                      <a:cubicBezTo>
                        <a:pt x="775" y="823"/>
                        <a:pt x="773" y="877"/>
                        <a:pt x="803" y="907"/>
                      </a:cubicBezTo>
                      <a:cubicBezTo>
                        <a:pt x="833" y="937"/>
                        <a:pt x="886" y="919"/>
                        <a:pt x="928" y="925"/>
                      </a:cubicBezTo>
                      <a:cubicBezTo>
                        <a:pt x="922" y="949"/>
                        <a:pt x="925" y="977"/>
                        <a:pt x="910" y="996"/>
                      </a:cubicBezTo>
                      <a:cubicBezTo>
                        <a:pt x="898" y="1010"/>
                        <a:pt x="874" y="1005"/>
                        <a:pt x="857" y="1013"/>
                      </a:cubicBezTo>
                      <a:cubicBezTo>
                        <a:pt x="838" y="1023"/>
                        <a:pt x="819" y="1035"/>
                        <a:pt x="803" y="1049"/>
                      </a:cubicBezTo>
                      <a:cubicBezTo>
                        <a:pt x="706" y="1136"/>
                        <a:pt x="715" y="1130"/>
                        <a:pt x="661" y="1209"/>
                      </a:cubicBezTo>
                      <a:cubicBezTo>
                        <a:pt x="646" y="1269"/>
                        <a:pt x="623" y="1327"/>
                        <a:pt x="608" y="1387"/>
                      </a:cubicBezTo>
                      <a:cubicBezTo>
                        <a:pt x="602" y="1411"/>
                        <a:pt x="604" y="1438"/>
                        <a:pt x="590" y="1458"/>
                      </a:cubicBezTo>
                      <a:cubicBezTo>
                        <a:pt x="578" y="1476"/>
                        <a:pt x="555" y="1481"/>
                        <a:pt x="537" y="1493"/>
                      </a:cubicBezTo>
                      <a:cubicBezTo>
                        <a:pt x="501" y="1487"/>
                        <a:pt x="465" y="1485"/>
                        <a:pt x="430" y="1476"/>
                      </a:cubicBezTo>
                      <a:cubicBezTo>
                        <a:pt x="393" y="1467"/>
                        <a:pt x="323" y="1440"/>
                        <a:pt x="323" y="1440"/>
                      </a:cubicBezTo>
                      <a:cubicBezTo>
                        <a:pt x="299" y="1446"/>
                        <a:pt x="272" y="1444"/>
                        <a:pt x="252" y="1458"/>
                      </a:cubicBezTo>
                      <a:cubicBezTo>
                        <a:pt x="198" y="1494"/>
                        <a:pt x="212" y="1593"/>
                        <a:pt x="199" y="1636"/>
                      </a:cubicBezTo>
                      <a:cubicBezTo>
                        <a:pt x="193" y="1656"/>
                        <a:pt x="173" y="1670"/>
                        <a:pt x="163" y="1689"/>
                      </a:cubicBezTo>
                      <a:cubicBezTo>
                        <a:pt x="155" y="1706"/>
                        <a:pt x="151" y="1724"/>
                        <a:pt x="145" y="1742"/>
                      </a:cubicBezTo>
                      <a:cubicBezTo>
                        <a:pt x="151" y="1760"/>
                        <a:pt x="166" y="1777"/>
                        <a:pt x="163" y="1796"/>
                      </a:cubicBezTo>
                      <a:cubicBezTo>
                        <a:pt x="141" y="1936"/>
                        <a:pt x="101" y="1766"/>
                        <a:pt x="145" y="1902"/>
                      </a:cubicBezTo>
                      <a:cubicBezTo>
                        <a:pt x="139" y="1944"/>
                        <a:pt x="147" y="1989"/>
                        <a:pt x="128" y="2027"/>
                      </a:cubicBezTo>
                      <a:cubicBezTo>
                        <a:pt x="120" y="2044"/>
                        <a:pt x="87" y="2032"/>
                        <a:pt x="74" y="2045"/>
                      </a:cubicBezTo>
                      <a:cubicBezTo>
                        <a:pt x="35" y="2084"/>
                        <a:pt x="56" y="2153"/>
                        <a:pt x="39" y="2205"/>
                      </a:cubicBezTo>
                      <a:cubicBezTo>
                        <a:pt x="32" y="2225"/>
                        <a:pt x="15" y="2240"/>
                        <a:pt x="3" y="2258"/>
                      </a:cubicBezTo>
                      <a:cubicBezTo>
                        <a:pt x="9" y="2341"/>
                        <a:pt x="0" y="2427"/>
                        <a:pt x="21" y="2507"/>
                      </a:cubicBezTo>
                      <a:cubicBezTo>
                        <a:pt x="26" y="2525"/>
                        <a:pt x="56" y="2520"/>
                        <a:pt x="74" y="2525"/>
                      </a:cubicBezTo>
                      <a:cubicBezTo>
                        <a:pt x="238" y="2571"/>
                        <a:pt x="63" y="2515"/>
                        <a:pt x="199" y="2560"/>
                      </a:cubicBezTo>
                      <a:cubicBezTo>
                        <a:pt x="219" y="2657"/>
                        <a:pt x="209" y="2687"/>
                        <a:pt x="305" y="2720"/>
                      </a:cubicBezTo>
                      <a:cubicBezTo>
                        <a:pt x="319" y="2802"/>
                        <a:pt x="341" y="2869"/>
                        <a:pt x="341" y="2951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bg-BG"/>
                </a:p>
              </p:txBody>
            </p:sp>
          </p:grpSp>
        </p:grpSp>
        <p:sp>
          <p:nvSpPr>
            <p:cNvPr id="37893" name="Rectangle 10">
              <a:extLst>
                <a:ext uri="{FF2B5EF4-FFF2-40B4-BE49-F238E27FC236}">
                  <a16:creationId xmlns:a16="http://schemas.microsoft.com/office/drawing/2014/main" id="{D9A2BE84-D2E0-4B26-8292-99FE04FBD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8" y="3338"/>
              <a:ext cx="1662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28880 Белене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7894" name="Rectangle 11">
              <a:extLst>
                <a:ext uri="{FF2B5EF4-FFF2-40B4-BE49-F238E27FC236}">
                  <a16:creationId xmlns:a16="http://schemas.microsoft.com/office/drawing/2014/main" id="{426CDC2B-ECA6-4260-88B7-DBAEC6802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" y="6231"/>
              <a:ext cx="1838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28610 София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7895" name="Rectangle 12">
              <a:extLst>
                <a:ext uri="{FF2B5EF4-FFF2-40B4-BE49-F238E27FC236}">
                  <a16:creationId xmlns:a16="http://schemas.microsoft.com/office/drawing/2014/main" id="{19EE772C-5676-4917-B4F5-8025DE5F8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8088"/>
              <a:ext cx="221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640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0 Благоевград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7896" name="Rectangle 13">
              <a:extLst>
                <a:ext uri="{FF2B5EF4-FFF2-40B4-BE49-F238E27FC236}">
                  <a16:creationId xmlns:a16="http://schemas.microsoft.com/office/drawing/2014/main" id="{A42D1C56-B5E3-4EC7-8C0E-5941AB3A2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4" y="8279"/>
              <a:ext cx="1646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52740 Хасково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7897" name="Rectangle 14">
              <a:extLst>
                <a:ext uri="{FF2B5EF4-FFF2-40B4-BE49-F238E27FC236}">
                  <a16:creationId xmlns:a16="http://schemas.microsoft.com/office/drawing/2014/main" id="{F83B4358-BE9D-4672-B084-6A226F02A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0" y="7739"/>
              <a:ext cx="2003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44220 Пловдив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7898" name="Rectangle 15">
              <a:extLst>
                <a:ext uri="{FF2B5EF4-FFF2-40B4-BE49-F238E27FC236}">
                  <a16:creationId xmlns:a16="http://schemas.microsoft.com/office/drawing/2014/main" id="{FF0B70A5-1505-46D1-A3BF-49ED4A38B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8" y="7259"/>
              <a:ext cx="200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24150 Ст. Загора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7899" name="Rectangle 16">
              <a:extLst>
                <a:ext uri="{FF2B5EF4-FFF2-40B4-BE49-F238E27FC236}">
                  <a16:creationId xmlns:a16="http://schemas.microsoft.com/office/drawing/2014/main" id="{BDEBA897-849C-48DA-9C52-D5C687670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0" y="6479"/>
              <a:ext cx="1820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52590 Ямбол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7900" name="Rectangle 17">
              <a:extLst>
                <a:ext uri="{FF2B5EF4-FFF2-40B4-BE49-F238E27FC236}">
                  <a16:creationId xmlns:a16="http://schemas.microsoft.com/office/drawing/2014/main" id="{756F347B-5187-4D16-94BA-5AAAC6623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0" y="6479"/>
              <a:ext cx="1536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34750 Карлово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7901" name="Rectangle 18">
              <a:extLst>
                <a:ext uri="{FF2B5EF4-FFF2-40B4-BE49-F238E27FC236}">
                  <a16:creationId xmlns:a16="http://schemas.microsoft.com/office/drawing/2014/main" id="{7966B18C-36E9-4A14-8585-6500D295C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0" y="5939"/>
              <a:ext cx="1820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22220 Сливен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7902" name="Rectangle 19">
              <a:extLst>
                <a:ext uri="{FF2B5EF4-FFF2-40B4-BE49-F238E27FC236}">
                  <a16:creationId xmlns:a16="http://schemas.microsoft.com/office/drawing/2014/main" id="{AB45CB06-6F19-43AB-820E-C23F10D24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00" y="3959"/>
              <a:ext cx="1711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54060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Шумен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7903" name="Rectangle 20">
              <a:extLst>
                <a:ext uri="{FF2B5EF4-FFF2-40B4-BE49-F238E27FC236}">
                  <a16:creationId xmlns:a16="http://schemas.microsoft.com/office/drawing/2014/main" id="{7DC4E28F-5500-48C0-B008-97ED5B1B1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" y="4319"/>
              <a:ext cx="216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5209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0 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Д.Митрополия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7904" name="Rectangle 21">
              <a:extLst>
                <a:ext uri="{FF2B5EF4-FFF2-40B4-BE49-F238E27FC236}">
                  <a16:creationId xmlns:a16="http://schemas.microsoft.com/office/drawing/2014/main" id="{94BE6F34-EA6A-45FA-B73F-5953C19FE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0" y="7919"/>
              <a:ext cx="1646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3204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0 К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рум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ово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7905" name="Rectangle 22">
              <a:extLst>
                <a:ext uri="{FF2B5EF4-FFF2-40B4-BE49-F238E27FC236}">
                  <a16:creationId xmlns:a16="http://schemas.microsoft.com/office/drawing/2014/main" id="{0BB3AA52-5B26-428E-B3E3-B32B8AE92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58" y="4199"/>
              <a:ext cx="152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32140</a:t>
              </a: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Варна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7906" name="Rectangle 23">
              <a:extLst>
                <a:ext uri="{FF2B5EF4-FFF2-40B4-BE49-F238E27FC236}">
                  <a16:creationId xmlns:a16="http://schemas.microsoft.com/office/drawing/2014/main" id="{CE7BF3D1-2FD8-445E-8400-C6B7AEC17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40" y="6659"/>
              <a:ext cx="152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rIns="180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32890 </a:t>
              </a:r>
              <a:r>
                <a:rPr lang="en-US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Бургас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  <p:sp>
          <p:nvSpPr>
            <p:cNvPr id="37907" name="Rectangle 24">
              <a:extLst>
                <a:ext uri="{FF2B5EF4-FFF2-40B4-BE49-F238E27FC236}">
                  <a16:creationId xmlns:a16="http://schemas.microsoft.com/office/drawing/2014/main" id="{6F031036-0890-49F2-B35A-33DD93589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0" y="3419"/>
              <a:ext cx="1800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bg-BG" altLang="en-US" sz="1100" b="1">
                  <a:solidFill>
                    <a:srgbClr val="000000"/>
                  </a:solidFill>
                  <a:latin typeface="Calibri" panose="020F0502020204030204" pitchFamily="34" charset="0"/>
                </a:rPr>
                <a:t>28880 Белене</a:t>
              </a:r>
              <a:endParaRPr lang="en-US" altLang="en-US" sz="1800" b="1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</p:grp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2">
            <a:extLst>
              <a:ext uri="{FF2B5EF4-FFF2-40B4-BE49-F238E27FC236}">
                <a16:creationId xmlns:a16="http://schemas.microsoft.com/office/drawing/2014/main" id="{0D83F0F0-5CE2-42B0-B8CB-46E9F62395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bg-BG" altLang="en-US">
                <a:solidFill>
                  <a:schemeClr val="tx1"/>
                </a:solidFill>
              </a:rPr>
              <a:t>невзривени бойни припаси</a:t>
            </a:r>
          </a:p>
        </p:txBody>
      </p:sp>
      <p:pic>
        <p:nvPicPr>
          <p:cNvPr id="38915" name="Picture 5">
            <a:extLst>
              <a:ext uri="{FF2B5EF4-FFF2-40B4-BE49-F238E27FC236}">
                <a16:creationId xmlns:a16="http://schemas.microsoft.com/office/drawing/2014/main" id="{3F7433EB-0C0E-47A4-9E74-453905711938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47913"/>
            <a:ext cx="4038600" cy="3028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6" name="Picture 16">
            <a:extLst>
              <a:ext uri="{FF2B5EF4-FFF2-40B4-BE49-F238E27FC236}">
                <a16:creationId xmlns:a16="http://schemas.microsoft.com/office/drawing/2014/main" id="{893907FB-5DCF-46CF-BA65-3E7383B72136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" b="3130"/>
          <a:stretch>
            <a:fillRect/>
          </a:stretch>
        </p:blipFill>
        <p:spPr>
          <a:xfrm>
            <a:off x="5027613" y="1600200"/>
            <a:ext cx="3279775" cy="2185988"/>
          </a:xfrm>
          <a:noFill/>
          <a:effectLst>
            <a:outerShdw dist="45791" dir="3378596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&amp;Scy;&amp;ncy;&amp;icy;&amp;mcy;&amp;kcy;&amp;acy;: &amp;Acy;&amp;rcy;&amp;khcy;&amp;icy;&amp;vcy; &amp;Bcy;&amp;Gcy;&amp;Ncy;&amp;IEcy;&amp;Scy;">
            <a:extLst>
              <a:ext uri="{FF2B5EF4-FFF2-40B4-BE49-F238E27FC236}">
                <a16:creationId xmlns:a16="http://schemas.microsoft.com/office/drawing/2014/main" id="{E1FC813F-4D9D-491A-99A1-B143A3FD6BE0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4022725"/>
            <a:ext cx="4038600" cy="2019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5">
            <a:extLst>
              <a:ext uri="{FF2B5EF4-FFF2-40B4-BE49-F238E27FC236}">
                <a16:creationId xmlns:a16="http://schemas.microsoft.com/office/drawing/2014/main" id="{2A5BFF83-3E2F-4146-9AF7-2BA8CD806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5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bg-BG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РЕД ЗА ДЕЙСТВИЕ ПРИ ИНФОРМАЦИЯ ЗА ИНЦИДЕНТ С НАЛИЧИЕ НА НЕВЗРИВЕН БОЕН ПРИПАС ПРИ БЪДЕЩА ОРГАНИЗАЦИЯ С EOD ПОДРАЗДЕЛЕНИЯ</a:t>
            </a:r>
            <a:r>
              <a:rPr lang="bg-BG" altLang="en-US" b="1">
                <a:solidFill>
                  <a:schemeClr val="bg1"/>
                </a:solidFill>
                <a:latin typeface="Frutiger 45 Light" pitchFamily="34" charset="0"/>
              </a:rPr>
              <a:t> </a:t>
            </a:r>
            <a:endParaRPr lang="en-US" altLang="en-US" b="1">
              <a:solidFill>
                <a:schemeClr val="bg1"/>
              </a:solidFill>
              <a:latin typeface="Frutiger 45 Light" pitchFamily="34" charset="0"/>
            </a:endParaRPr>
          </a:p>
        </p:txBody>
      </p:sp>
      <p:grpSp>
        <p:nvGrpSpPr>
          <p:cNvPr id="39939" name="Group 6">
            <a:extLst>
              <a:ext uri="{FF2B5EF4-FFF2-40B4-BE49-F238E27FC236}">
                <a16:creationId xmlns:a16="http://schemas.microsoft.com/office/drawing/2014/main" id="{8D5AF73E-5700-4564-90F6-736BA5AC27D4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1420813"/>
            <a:ext cx="7183437" cy="5103812"/>
            <a:chOff x="1008" y="912"/>
            <a:chExt cx="4186" cy="2847"/>
          </a:xfrm>
        </p:grpSpPr>
        <p:sp>
          <p:nvSpPr>
            <p:cNvPr id="39940" name="AutoShape 7">
              <a:extLst>
                <a:ext uri="{FF2B5EF4-FFF2-40B4-BE49-F238E27FC236}">
                  <a16:creationId xmlns:a16="http://schemas.microsoft.com/office/drawing/2014/main" id="{E5BFF40B-BB50-4FC7-8D4E-1CF6B663981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08" y="912"/>
              <a:ext cx="4186" cy="281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800" b="1">
                <a:solidFill>
                  <a:srgbClr val="000000"/>
                </a:solidFill>
                <a:latin typeface="Batang" panose="020B0503020000020004" pitchFamily="18" charset="-127"/>
              </a:endParaRPr>
            </a:p>
          </p:txBody>
        </p:sp>
        <p:sp>
          <p:nvSpPr>
            <p:cNvPr id="39941" name="Line 8">
              <a:extLst>
                <a:ext uri="{FF2B5EF4-FFF2-40B4-BE49-F238E27FC236}">
                  <a16:creationId xmlns:a16="http://schemas.microsoft.com/office/drawing/2014/main" id="{9AE069B8-1C9B-421E-9B3B-FB7832B875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60" y="2465"/>
              <a:ext cx="1447" cy="52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248841" name="Text Box 9">
              <a:extLst>
                <a:ext uri="{FF2B5EF4-FFF2-40B4-BE49-F238E27FC236}">
                  <a16:creationId xmlns:a16="http://schemas.microsoft.com/office/drawing/2014/main" id="{7E82834F-BC38-4C8B-941C-F1B9D06F74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3" y="3213"/>
              <a:ext cx="840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4476" tIns="22238" rIns="44476" bIns="22238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en-US" altLang="en-US" sz="1600" b="1">
                  <a:solidFill>
                    <a:srgbClr val="000000"/>
                  </a:solidFill>
                  <a:latin typeface="Times New Roman" pitchFamily="18" charset="0"/>
                </a:rPr>
                <a:t>EOD </a:t>
              </a:r>
              <a:r>
                <a:rPr lang="bg-BG" altLang="en-US" sz="1600" b="1">
                  <a:solidFill>
                    <a:srgbClr val="000000"/>
                  </a:solidFill>
                  <a:latin typeface="Times New Roman" pitchFamily="18" charset="0"/>
                </a:rPr>
                <a:t>тим №</a:t>
              </a:r>
              <a:endParaRPr lang="en-US" alt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943" name="Oval 10">
              <a:extLst>
                <a:ext uri="{FF2B5EF4-FFF2-40B4-BE49-F238E27FC236}">
                  <a16:creationId xmlns:a16="http://schemas.microsoft.com/office/drawing/2014/main" id="{55FC8453-DD43-4AF3-B112-C71906AE9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3" y="2924"/>
              <a:ext cx="1400" cy="49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bg-BG"/>
            </a:p>
          </p:txBody>
        </p:sp>
        <p:sp>
          <p:nvSpPr>
            <p:cNvPr id="248843" name="Rectangle 11">
              <a:extLst>
                <a:ext uri="{FF2B5EF4-FFF2-40B4-BE49-F238E27FC236}">
                  <a16:creationId xmlns:a16="http://schemas.microsoft.com/office/drawing/2014/main" id="{7C834827-4EDA-4C86-8074-94733261F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6" y="3053"/>
              <a:ext cx="505" cy="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4476" tIns="22238" rIns="44476" bIns="22238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Batang" pitchFamily="18" charset="-127"/>
                  <a:sym typeface="Webdings" pitchFamily="18" charset="2"/>
                </a:rPr>
                <a:t></a:t>
              </a:r>
              <a:endParaRPr lang="en-US" alt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tang" pitchFamily="18" charset="-127"/>
              </a:endParaRPr>
            </a:p>
          </p:txBody>
        </p:sp>
        <p:sp>
          <p:nvSpPr>
            <p:cNvPr id="248844" name="Rectangle 12">
              <a:extLst>
                <a:ext uri="{FF2B5EF4-FFF2-40B4-BE49-F238E27FC236}">
                  <a16:creationId xmlns:a16="http://schemas.microsoft.com/office/drawing/2014/main" id="{CA251BDC-C2ED-417F-BDFA-166CDF371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3" y="3007"/>
              <a:ext cx="412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4476" tIns="22238" rIns="44476" bIns="22238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en-US" altLang="en-US">
                  <a:solidFill>
                    <a:srgbClr val="000000"/>
                  </a:solidFill>
                  <a:latin typeface="Batang" pitchFamily="18" charset="-127"/>
                  <a:sym typeface="Webdings" pitchFamily="18" charset="2"/>
                </a:rPr>
                <a:t></a:t>
              </a:r>
              <a:endParaRPr lang="en-US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tang" pitchFamily="18" charset="-127"/>
              </a:endParaRPr>
            </a:p>
          </p:txBody>
        </p:sp>
        <p:sp>
          <p:nvSpPr>
            <p:cNvPr id="39946" name="Line 13">
              <a:extLst>
                <a:ext uri="{FF2B5EF4-FFF2-40B4-BE49-F238E27FC236}">
                  <a16:creationId xmlns:a16="http://schemas.microsoft.com/office/drawing/2014/main" id="{34A42F2D-01C8-4A1F-9778-39B58162B3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45" y="2500"/>
              <a:ext cx="459" cy="38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39947" name="Line 14">
              <a:extLst>
                <a:ext uri="{FF2B5EF4-FFF2-40B4-BE49-F238E27FC236}">
                  <a16:creationId xmlns:a16="http://schemas.microsoft.com/office/drawing/2014/main" id="{27969866-5322-49B8-900B-D8FFB36FD5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9" y="2264"/>
              <a:ext cx="566" cy="46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248847" name="Rectangle 15">
              <a:extLst>
                <a:ext uri="{FF2B5EF4-FFF2-40B4-BE49-F238E27FC236}">
                  <a16:creationId xmlns:a16="http://schemas.microsoft.com/office/drawing/2014/main" id="{EE9F0289-902D-4D3D-B36D-B23A6D443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7" y="2764"/>
              <a:ext cx="287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4476" tIns="22238" rIns="44476" bIns="22238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en-US" altLang="en-US" sz="2400">
                  <a:solidFill>
                    <a:srgbClr val="FF0000"/>
                  </a:solidFill>
                  <a:latin typeface="Batang" pitchFamily="18" charset="-127"/>
                  <a:sym typeface="Wingdings" pitchFamily="2" charset="2"/>
                </a:rPr>
                <a:t></a:t>
              </a:r>
              <a:endPara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Batang" pitchFamily="18" charset="-127"/>
              </a:endParaRPr>
            </a:p>
          </p:txBody>
        </p:sp>
        <p:sp>
          <p:nvSpPr>
            <p:cNvPr id="248848" name="Text Box 16">
              <a:extLst>
                <a:ext uri="{FF2B5EF4-FFF2-40B4-BE49-F238E27FC236}">
                  <a16:creationId xmlns:a16="http://schemas.microsoft.com/office/drawing/2014/main" id="{13FC9089-C83B-4FE9-ADFF-999D86BBD1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2592"/>
              <a:ext cx="559" cy="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4476" tIns="22238" rIns="44476" bIns="22238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bg-BG" altLang="en-US" sz="1000" b="1">
                  <a:solidFill>
                    <a:srgbClr val="FF0000"/>
                  </a:solidFill>
                  <a:latin typeface="Times New Roman" pitchFamily="18" charset="0"/>
                </a:rPr>
                <a:t>ДОКЛАДИ</a:t>
              </a:r>
              <a:endParaRPr lang="en-US" altLang="en-US" sz="1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48849" name="Text Box 17">
              <a:extLst>
                <a:ext uri="{FF2B5EF4-FFF2-40B4-BE49-F238E27FC236}">
                  <a16:creationId xmlns:a16="http://schemas.microsoft.com/office/drawing/2014/main" id="{45F946DF-76EB-476B-A353-3182B1B02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4" y="2124"/>
              <a:ext cx="564" cy="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4476" tIns="22238" rIns="44476" bIns="22238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bg-BG" altLang="en-US" sz="1000" b="1">
                  <a:solidFill>
                    <a:srgbClr val="FF0000"/>
                  </a:solidFill>
                  <a:latin typeface="Times New Roman" pitchFamily="18" charset="0"/>
                </a:rPr>
                <a:t>ДОКЛАДИ</a:t>
              </a:r>
              <a:endParaRPr lang="en-US" altLang="en-US" sz="1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48850" name="Rectangle 18">
              <a:extLst>
                <a:ext uri="{FF2B5EF4-FFF2-40B4-BE49-F238E27FC236}">
                  <a16:creationId xmlns:a16="http://schemas.microsoft.com/office/drawing/2014/main" id="{A84EE214-67BF-49E5-86D9-D7B9657F6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7" y="1315"/>
              <a:ext cx="340" cy="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4476" tIns="22238" rIns="44476" bIns="22238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en-US" altLang="en-US" sz="2100">
                  <a:latin typeface="Batang" pitchFamily="18" charset="-127"/>
                  <a:sym typeface="Webdings" pitchFamily="18" charset="2"/>
                </a:rPr>
                <a:t></a:t>
              </a:r>
              <a:endPara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  <a:latin typeface="Batang" pitchFamily="18" charset="-127"/>
              </a:endParaRPr>
            </a:p>
          </p:txBody>
        </p:sp>
        <p:sp>
          <p:nvSpPr>
            <p:cNvPr id="248851" name="Rectangle 19">
              <a:extLst>
                <a:ext uri="{FF2B5EF4-FFF2-40B4-BE49-F238E27FC236}">
                  <a16:creationId xmlns:a16="http://schemas.microsoft.com/office/drawing/2014/main" id="{9C02C346-4A4D-41AF-A354-33D4337CF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7" y="1315"/>
              <a:ext cx="340" cy="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4476" tIns="22238" rIns="44476" bIns="22238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en-US" altLang="en-US" sz="2100">
                  <a:solidFill>
                    <a:srgbClr val="66FF33"/>
                  </a:solidFill>
                  <a:latin typeface="Batang" pitchFamily="18" charset="-127"/>
                  <a:sym typeface="Webdings" pitchFamily="18" charset="2"/>
                </a:rPr>
                <a:t></a:t>
              </a:r>
              <a:endParaRPr lang="en-US" altLang="en-US" sz="1400" b="1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tang" pitchFamily="18" charset="-127"/>
              </a:endParaRPr>
            </a:p>
          </p:txBody>
        </p:sp>
        <p:sp>
          <p:nvSpPr>
            <p:cNvPr id="248852" name="Text Box 20">
              <a:extLst>
                <a:ext uri="{FF2B5EF4-FFF2-40B4-BE49-F238E27FC236}">
                  <a16:creationId xmlns:a16="http://schemas.microsoft.com/office/drawing/2014/main" id="{DC2C15A3-4025-4040-87E4-D11EED1C07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2" y="1132"/>
              <a:ext cx="957" cy="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bg-BG" altLang="en-US" sz="1600" b="1">
                  <a:latin typeface="Times New Roman" pitchFamily="18" charset="0"/>
                </a:rPr>
                <a:t>Полиция</a:t>
              </a:r>
              <a:r>
                <a:rPr lang="en-US" altLang="en-US" sz="1600" b="1">
                  <a:latin typeface="Batang" pitchFamily="18" charset="-127"/>
                </a:rPr>
                <a:t> </a:t>
              </a:r>
              <a:endParaRPr lang="en-US" alt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Batang" pitchFamily="18" charset="-127"/>
              </a:endParaRPr>
            </a:p>
          </p:txBody>
        </p:sp>
        <p:sp>
          <p:nvSpPr>
            <p:cNvPr id="248853" name="Rectangle 21">
              <a:extLst>
                <a:ext uri="{FF2B5EF4-FFF2-40B4-BE49-F238E27FC236}">
                  <a16:creationId xmlns:a16="http://schemas.microsoft.com/office/drawing/2014/main" id="{C662AE1D-A6A5-45E9-A09E-C5A54831C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200"/>
              <a:ext cx="340" cy="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4476" tIns="22238" rIns="44476" bIns="22238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en-US" altLang="en-US" sz="2100">
                  <a:solidFill>
                    <a:srgbClr val="66FF33"/>
                  </a:solidFill>
                  <a:latin typeface="Batang" pitchFamily="18" charset="-127"/>
                  <a:sym typeface="Webdings" pitchFamily="18" charset="2"/>
                </a:rPr>
                <a:t></a:t>
              </a:r>
              <a:endParaRPr lang="en-US" altLang="en-US" sz="1400" b="1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tang" pitchFamily="18" charset="-127"/>
              </a:endParaRPr>
            </a:p>
          </p:txBody>
        </p:sp>
        <p:sp>
          <p:nvSpPr>
            <p:cNvPr id="248854" name="Rectangle 22">
              <a:extLst>
                <a:ext uri="{FF2B5EF4-FFF2-40B4-BE49-F238E27FC236}">
                  <a16:creationId xmlns:a16="http://schemas.microsoft.com/office/drawing/2014/main" id="{CE2904B8-69E8-4CAE-823F-685CA57A6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152"/>
              <a:ext cx="552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4476" tIns="22238" rIns="44476" bIns="22238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en-US" altLang="en-US" sz="3900">
                  <a:solidFill>
                    <a:srgbClr val="CCFFCC"/>
                  </a:solidFill>
                  <a:latin typeface="Batang" pitchFamily="18" charset="-127"/>
                  <a:sym typeface="Webdings" pitchFamily="18" charset="2"/>
                </a:rPr>
                <a:t></a:t>
              </a:r>
              <a:endPara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  <a:latin typeface="Batang" pitchFamily="18" charset="-127"/>
              </a:endParaRPr>
            </a:p>
          </p:txBody>
        </p:sp>
        <p:sp>
          <p:nvSpPr>
            <p:cNvPr id="248855" name="Rectangle 23">
              <a:extLst>
                <a:ext uri="{FF2B5EF4-FFF2-40B4-BE49-F238E27FC236}">
                  <a16:creationId xmlns:a16="http://schemas.microsoft.com/office/drawing/2014/main" id="{DE28E77D-2E2A-4B16-A749-8D89FB44E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8" y="1282"/>
              <a:ext cx="435" cy="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4476" tIns="22238" rIns="44476" bIns="22238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en-US" altLang="en-US" sz="2600">
                  <a:solidFill>
                    <a:srgbClr val="FF0000"/>
                  </a:solidFill>
                  <a:latin typeface="Batang" pitchFamily="18" charset="-127"/>
                  <a:sym typeface="Wingdings" pitchFamily="2" charset="2"/>
                </a:rPr>
                <a:t></a:t>
              </a:r>
              <a:endPara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  <a:latin typeface="Batang" pitchFamily="18" charset="-127"/>
              </a:endParaRPr>
            </a:p>
          </p:txBody>
        </p:sp>
        <p:sp>
          <p:nvSpPr>
            <p:cNvPr id="39957" name="Line 24">
              <a:extLst>
                <a:ext uri="{FF2B5EF4-FFF2-40B4-BE49-F238E27FC236}">
                  <a16:creationId xmlns:a16="http://schemas.microsoft.com/office/drawing/2014/main" id="{2E354E07-9FB2-429B-9D13-EBC8F0BD68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32" y="1363"/>
              <a:ext cx="238" cy="101"/>
            </a:xfrm>
            <a:prstGeom prst="line">
              <a:avLst/>
            </a:prstGeom>
            <a:noFill/>
            <a:ln w="28575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248857" name="Text Box 25">
              <a:extLst>
                <a:ext uri="{FF2B5EF4-FFF2-40B4-BE49-F238E27FC236}">
                  <a16:creationId xmlns:a16="http://schemas.microsoft.com/office/drawing/2014/main" id="{A7409E10-9C91-437A-8131-6CF92B7A66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7" y="1181"/>
              <a:ext cx="1052" cy="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bg-BG" altLang="en-US" sz="1400" b="1">
                  <a:solidFill>
                    <a:srgbClr val="000000"/>
                  </a:solidFill>
                  <a:latin typeface="Times New Roman" pitchFamily="18" charset="0"/>
                </a:rPr>
                <a:t>ЩАБ НА </a:t>
              </a:r>
            </a:p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bg-BG" altLang="en-US" sz="1400" b="1">
                  <a:solidFill>
                    <a:srgbClr val="000000"/>
                  </a:solidFill>
                  <a:latin typeface="Times New Roman" pitchFamily="18" charset="0"/>
                </a:rPr>
                <a:t>ОТБРАНАТА</a:t>
              </a:r>
              <a:endParaRPr lang="en-US" alt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959" name="Line 26">
              <a:extLst>
                <a:ext uri="{FF2B5EF4-FFF2-40B4-BE49-F238E27FC236}">
                  <a16:creationId xmlns:a16="http://schemas.microsoft.com/office/drawing/2014/main" id="{DE19EA54-37A1-493F-BCA9-C696589C6A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1776"/>
              <a:ext cx="16" cy="110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248859" name="Rectangle 27">
              <a:extLst>
                <a:ext uri="{FF2B5EF4-FFF2-40B4-BE49-F238E27FC236}">
                  <a16:creationId xmlns:a16="http://schemas.microsoft.com/office/drawing/2014/main" id="{4B641CA8-D899-4D5C-BDB7-AEEC8B269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" y="1481"/>
              <a:ext cx="857" cy="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4476" tIns="22238" rIns="44476" bIns="22238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bg-BG" altLang="en-US" sz="2100" b="1">
                  <a:latin typeface="Times New Roman" pitchFamily="18" charset="0"/>
                </a:rPr>
                <a:t>    </a:t>
              </a:r>
              <a:r>
                <a:rPr lang="en-US" altLang="en-US" sz="1200" b="1">
                  <a:solidFill>
                    <a:srgbClr val="0000FF"/>
                  </a:solidFill>
                  <a:latin typeface="Times New Roman" pitchFamily="18" charset="0"/>
                  <a:sym typeface="Webdings" pitchFamily="18" charset="2"/>
                </a:rPr>
                <a:t></a:t>
              </a:r>
              <a:r>
                <a:rPr lang="en-US" altLang="en-US" sz="1200" b="1">
                  <a:solidFill>
                    <a:srgbClr val="0000FF"/>
                  </a:solidFill>
                  <a:latin typeface="Times New Roman" pitchFamily="18" charset="0"/>
                </a:rPr>
                <a:t>FAX</a:t>
              </a:r>
            </a:p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bg-BG" altLang="en-US" sz="1000" b="1">
                  <a:solidFill>
                    <a:srgbClr val="0000FF"/>
                  </a:solidFill>
                  <a:latin typeface="Times New Roman" pitchFamily="18" charset="0"/>
                </a:rPr>
                <a:t>Информация за </a:t>
              </a:r>
            </a:p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en-US" altLang="en-US" sz="1000" b="1">
                  <a:solidFill>
                    <a:srgbClr val="0000FF"/>
                  </a:solidFill>
                  <a:latin typeface="Times New Roman" pitchFamily="18" charset="0"/>
                </a:rPr>
                <a:t>EO</a:t>
              </a:r>
              <a:r>
                <a:rPr lang="bg-BG" altLang="en-US" sz="1000" b="1">
                  <a:solidFill>
                    <a:srgbClr val="0000FF"/>
                  </a:solidFill>
                  <a:latin typeface="Times New Roman" pitchFamily="18" charset="0"/>
                </a:rPr>
                <a:t>  инцидент</a:t>
              </a:r>
              <a:endPara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pic>
          <p:nvPicPr>
            <p:cNvPr id="39961" name="Picture 28" descr="emblema_g_st">
              <a:extLst>
                <a:ext uri="{FF2B5EF4-FFF2-40B4-BE49-F238E27FC236}">
                  <a16:creationId xmlns:a16="http://schemas.microsoft.com/office/drawing/2014/main" id="{3A11620A-DDE9-4267-9BE8-3A647CF2CF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4" y="1334"/>
              <a:ext cx="610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2" name="Picture 29">
              <a:extLst>
                <a:ext uri="{FF2B5EF4-FFF2-40B4-BE49-F238E27FC236}">
                  <a16:creationId xmlns:a16="http://schemas.microsoft.com/office/drawing/2014/main" id="{0CB94FF7-C061-4BAF-BAB6-D9FAE0912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6" r="24074"/>
            <a:stretch>
              <a:fillRect/>
            </a:stretch>
          </p:blipFill>
          <p:spPr bwMode="auto">
            <a:xfrm>
              <a:off x="4533" y="2111"/>
              <a:ext cx="316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9963" name="Line 30">
              <a:extLst>
                <a:ext uri="{FF2B5EF4-FFF2-40B4-BE49-F238E27FC236}">
                  <a16:creationId xmlns:a16="http://schemas.microsoft.com/office/drawing/2014/main" id="{00723D39-267E-444A-84A0-4EADDD4930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79" y="1511"/>
              <a:ext cx="680" cy="589"/>
            </a:xfrm>
            <a:prstGeom prst="line">
              <a:avLst/>
            </a:prstGeom>
            <a:noFill/>
            <a:ln w="38100" cap="rnd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  <p:pic>
          <p:nvPicPr>
            <p:cNvPr id="39964" name="Picture 31" descr="symbol">
              <a:hlinkClick r:id="rId4"/>
              <a:extLst>
                <a:ext uri="{FF2B5EF4-FFF2-40B4-BE49-F238E27FC236}">
                  <a16:creationId xmlns:a16="http://schemas.microsoft.com/office/drawing/2014/main" id="{9CFE8672-8B33-4014-8D93-CFB91A0435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3" y="2061"/>
              <a:ext cx="338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5" name="Picture 32" descr="znakvms">
              <a:extLst>
                <a:ext uri="{FF2B5EF4-FFF2-40B4-BE49-F238E27FC236}">
                  <a16:creationId xmlns:a16="http://schemas.microsoft.com/office/drawing/2014/main" id="{E2E3CA9D-EA09-4B2E-9ECC-7356D51EF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1" y="2096"/>
              <a:ext cx="316" cy="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6" name="Line 33">
              <a:extLst>
                <a:ext uri="{FF2B5EF4-FFF2-40B4-BE49-F238E27FC236}">
                  <a16:creationId xmlns:a16="http://schemas.microsoft.com/office/drawing/2014/main" id="{8B0BF200-B7C3-436F-8309-711F3C14CB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46" y="1657"/>
              <a:ext cx="4" cy="41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39967" name="Line 34">
              <a:extLst>
                <a:ext uri="{FF2B5EF4-FFF2-40B4-BE49-F238E27FC236}">
                  <a16:creationId xmlns:a16="http://schemas.microsoft.com/office/drawing/2014/main" id="{D5827734-090D-4BEE-8B14-945E5CF3FE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03" y="1603"/>
              <a:ext cx="301" cy="475"/>
            </a:xfrm>
            <a:prstGeom prst="line">
              <a:avLst/>
            </a:prstGeom>
            <a:noFill/>
            <a:ln w="38100" cap="rnd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248867" name="Text Box 35">
              <a:extLst>
                <a:ext uri="{FF2B5EF4-FFF2-40B4-BE49-F238E27FC236}">
                  <a16:creationId xmlns:a16="http://schemas.microsoft.com/office/drawing/2014/main" id="{5AA1652B-7D10-4ECA-B915-8C69484D36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4" y="2549"/>
              <a:ext cx="344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4476" tIns="22238" rIns="44476" bIns="22238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bg-BG" altLang="en-US" sz="1600" b="1">
                  <a:solidFill>
                    <a:srgbClr val="000000"/>
                  </a:solidFill>
                  <a:latin typeface="Times New Roman" pitchFamily="18" charset="0"/>
                </a:rPr>
                <a:t>СВ</a:t>
              </a:r>
              <a:endParaRPr lang="en-US" alt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48868" name="Text Box 36">
              <a:extLst>
                <a:ext uri="{FF2B5EF4-FFF2-40B4-BE49-F238E27FC236}">
                  <a16:creationId xmlns:a16="http://schemas.microsoft.com/office/drawing/2014/main" id="{55255BDA-6F6F-49C3-BC7B-9599C5166D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3" y="2501"/>
              <a:ext cx="409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4476" tIns="44476" rIns="44476" bIns="22238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endPara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  <a:latin typeface="Batang" pitchFamily="18" charset="-127"/>
              </a:endParaRPr>
            </a:p>
          </p:txBody>
        </p:sp>
        <p:sp>
          <p:nvSpPr>
            <p:cNvPr id="248869" name="Text Box 37">
              <a:extLst>
                <a:ext uri="{FF2B5EF4-FFF2-40B4-BE49-F238E27FC236}">
                  <a16:creationId xmlns:a16="http://schemas.microsoft.com/office/drawing/2014/main" id="{58F61593-AA76-4DDD-B66A-F7F2DD5177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8" y="2522"/>
              <a:ext cx="487" cy="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4476" tIns="44476" rIns="44476" bIns="22238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bg-BG" altLang="en-US" sz="1600" b="1">
                  <a:solidFill>
                    <a:srgbClr val="000000"/>
                  </a:solidFill>
                  <a:latin typeface="Times New Roman" pitchFamily="18" charset="0"/>
                </a:rPr>
                <a:t>ВВС</a:t>
              </a:r>
              <a:endParaRPr lang="en-US" alt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971" name="Line 38">
              <a:extLst>
                <a:ext uri="{FF2B5EF4-FFF2-40B4-BE49-F238E27FC236}">
                  <a16:creationId xmlns:a16="http://schemas.microsoft.com/office/drawing/2014/main" id="{CDE19AFA-CC42-4A0A-823F-28CE8929F2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30" y="1504"/>
              <a:ext cx="11" cy="14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248871" name="Rectangle 39">
              <a:extLst>
                <a:ext uri="{FF2B5EF4-FFF2-40B4-BE49-F238E27FC236}">
                  <a16:creationId xmlns:a16="http://schemas.microsoft.com/office/drawing/2014/main" id="{12391FE3-9E6A-4A6B-9E7B-6826B608F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" y="1419"/>
              <a:ext cx="342" cy="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4476" tIns="22238" rIns="44476" bIns="22238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en-US" altLang="en-US" sz="2100">
                  <a:solidFill>
                    <a:srgbClr val="66FF33"/>
                  </a:solidFill>
                  <a:latin typeface="Batang" pitchFamily="18" charset="-127"/>
                  <a:sym typeface="Webdings" pitchFamily="18" charset="2"/>
                </a:rPr>
                <a:t></a:t>
              </a:r>
              <a:endParaRPr lang="en-US" altLang="en-US" sz="1400" b="1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tang" pitchFamily="18" charset="-127"/>
              </a:endParaRPr>
            </a:p>
          </p:txBody>
        </p:sp>
        <p:sp>
          <p:nvSpPr>
            <p:cNvPr id="39973" name="Rectangle 40">
              <a:extLst>
                <a:ext uri="{FF2B5EF4-FFF2-40B4-BE49-F238E27FC236}">
                  <a16:creationId xmlns:a16="http://schemas.microsoft.com/office/drawing/2014/main" id="{9DFF869C-0FE9-4E1A-A347-5182C782F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" y="2906"/>
              <a:ext cx="476" cy="27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bg-BG"/>
            </a:p>
          </p:txBody>
        </p:sp>
        <p:sp>
          <p:nvSpPr>
            <p:cNvPr id="39974" name="Line 41">
              <a:extLst>
                <a:ext uri="{FF2B5EF4-FFF2-40B4-BE49-F238E27FC236}">
                  <a16:creationId xmlns:a16="http://schemas.microsoft.com/office/drawing/2014/main" id="{FD3D1F79-3727-4ED2-AEC3-39A64D3DB6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2" y="2840"/>
              <a:ext cx="0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39975" name="Line 42">
              <a:extLst>
                <a:ext uri="{FF2B5EF4-FFF2-40B4-BE49-F238E27FC236}">
                  <a16:creationId xmlns:a16="http://schemas.microsoft.com/office/drawing/2014/main" id="{6FA5AE8D-3F5B-4702-BBA4-204AFE7038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3" y="2983"/>
              <a:ext cx="0" cy="1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39976" name="Line 43">
              <a:extLst>
                <a:ext uri="{FF2B5EF4-FFF2-40B4-BE49-F238E27FC236}">
                  <a16:creationId xmlns:a16="http://schemas.microsoft.com/office/drawing/2014/main" id="{EAB267E5-B93C-44FC-BE95-2A76419BEA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2" y="2978"/>
              <a:ext cx="0" cy="1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39977" name="Line 44">
              <a:extLst>
                <a:ext uri="{FF2B5EF4-FFF2-40B4-BE49-F238E27FC236}">
                  <a16:creationId xmlns:a16="http://schemas.microsoft.com/office/drawing/2014/main" id="{3255BAE0-C26F-49DC-9F54-571DC048E1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9" y="2978"/>
              <a:ext cx="0" cy="1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39978" name="Line 45">
              <a:extLst>
                <a:ext uri="{FF2B5EF4-FFF2-40B4-BE49-F238E27FC236}">
                  <a16:creationId xmlns:a16="http://schemas.microsoft.com/office/drawing/2014/main" id="{CB0B45B6-8838-43B0-B46B-60509CF1BD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2" y="2984"/>
              <a:ext cx="27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248878" name="Text Box 46">
              <a:extLst>
                <a:ext uri="{FF2B5EF4-FFF2-40B4-BE49-F238E27FC236}">
                  <a16:creationId xmlns:a16="http://schemas.microsoft.com/office/drawing/2014/main" id="{25E58987-02BC-4BF0-A9FD-9FAAAE6981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3240"/>
              <a:ext cx="1027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endParaRPr lang="en-US" altLang="en-US" sz="1600" b="1">
                <a:solidFill>
                  <a:srgbClr val="000000"/>
                </a:solidFill>
                <a:latin typeface="Batang" pitchFamily="18" charset="-127"/>
              </a:endParaRPr>
            </a:p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en-US" altLang="en-US" sz="1600" b="1">
                  <a:solidFill>
                    <a:srgbClr val="000000"/>
                  </a:solidFill>
                  <a:latin typeface="Times New Roman" pitchFamily="18" charset="0"/>
                </a:rPr>
                <a:t>EOD</a:t>
              </a:r>
              <a:endParaRPr lang="bg-BG" altLang="en-US" sz="1600" b="1">
                <a:solidFill>
                  <a:srgbClr val="000000"/>
                </a:solidFill>
                <a:latin typeface="Times New Roman" pitchFamily="18" charset="0"/>
              </a:endParaRPr>
            </a:p>
            <a:p>
              <a:pPr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bg-BG" altLang="en-US" sz="1600" b="1">
                  <a:solidFill>
                    <a:srgbClr val="000000"/>
                  </a:solidFill>
                  <a:latin typeface="Times New Roman" pitchFamily="18" charset="0"/>
                </a:rPr>
                <a:t> подразделение</a:t>
              </a:r>
              <a:r>
                <a:rPr lang="bg-BG" altLang="en-US" sz="1200" b="1">
                  <a:latin typeface="Times New Roman" pitchFamily="18" charset="0"/>
                </a:rPr>
                <a:t> </a:t>
              </a:r>
              <a:endPara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48879" name="Rectangle 47">
              <a:extLst>
                <a:ext uri="{FF2B5EF4-FFF2-40B4-BE49-F238E27FC236}">
                  <a16:creationId xmlns:a16="http://schemas.microsoft.com/office/drawing/2014/main" id="{C0CF2C45-D108-440C-99AA-1B97A2FBC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3" y="2771"/>
              <a:ext cx="1360" cy="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4476" tIns="22238" rIns="44476" bIns="22238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bg-BG" altLang="en-US" sz="1000">
                  <a:solidFill>
                    <a:srgbClr val="000000"/>
                  </a:solidFill>
                  <a:latin typeface="Batang" pitchFamily="18" charset="-127"/>
                </a:rPr>
                <a:t> </a:t>
              </a:r>
            </a:p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en-US" altLang="en-US" sz="2000">
                  <a:solidFill>
                    <a:srgbClr val="000000"/>
                  </a:solidFill>
                  <a:latin typeface="Batang" pitchFamily="18" charset="-127"/>
                  <a:sym typeface="Webdings" pitchFamily="18" charset="2"/>
                </a:rPr>
                <a:t></a:t>
              </a:r>
              <a:endParaRPr lang="bg-BG" altLang="en-US" sz="2000">
                <a:solidFill>
                  <a:srgbClr val="000000"/>
                </a:solidFill>
                <a:latin typeface="Batang" pitchFamily="18" charset="-127"/>
              </a:endParaRPr>
            </a:p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bg-BG" altLang="en-US" sz="1000" b="1">
                  <a:solidFill>
                    <a:srgbClr val="000000"/>
                  </a:solidFill>
                  <a:latin typeface="Times New Roman" pitchFamily="18" charset="0"/>
                </a:rPr>
                <a:t>                     КОПИЕ ОТ </a:t>
              </a:r>
            </a:p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bg-BG" altLang="en-US" sz="1000" b="1">
                  <a:solidFill>
                    <a:srgbClr val="000000"/>
                  </a:solidFill>
                  <a:latin typeface="Times New Roman" pitchFamily="18" charset="0"/>
                </a:rPr>
                <a:t>                        ЗАПОВЕДТА</a:t>
              </a:r>
              <a:r>
                <a:rPr lang="bg-BG" altLang="en-US" sz="800" b="1">
                  <a:latin typeface="Times New Roman" pitchFamily="18" charset="0"/>
                </a:rPr>
                <a:t>                       </a:t>
              </a:r>
            </a:p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endParaRPr lang="bg-BG" altLang="en-US" sz="800" b="1">
                <a:latin typeface="Times New Roman" pitchFamily="18" charset="0"/>
              </a:endParaRPr>
            </a:p>
            <a:p>
              <a:pPr algn="just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endPara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  <a:latin typeface="Batang" pitchFamily="18" charset="-127"/>
              </a:endParaRPr>
            </a:p>
          </p:txBody>
        </p:sp>
        <p:sp>
          <p:nvSpPr>
            <p:cNvPr id="39981" name="Line 48">
              <a:extLst>
                <a:ext uri="{FF2B5EF4-FFF2-40B4-BE49-F238E27FC236}">
                  <a16:creationId xmlns:a16="http://schemas.microsoft.com/office/drawing/2014/main" id="{843ED459-6EAA-40F4-80E2-27DFCA4812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6" y="2460"/>
              <a:ext cx="931" cy="47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39982" name="Line 49">
              <a:extLst>
                <a:ext uri="{FF2B5EF4-FFF2-40B4-BE49-F238E27FC236}">
                  <a16:creationId xmlns:a16="http://schemas.microsoft.com/office/drawing/2014/main" id="{981DC9CD-CB1F-4487-BCD7-172F5A097A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36" y="2987"/>
              <a:ext cx="367" cy="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bg-BG"/>
            </a:p>
          </p:txBody>
        </p:sp>
        <p:sp>
          <p:nvSpPr>
            <p:cNvPr id="248882" name="Rectangle 50">
              <a:extLst>
                <a:ext uri="{FF2B5EF4-FFF2-40B4-BE49-F238E27FC236}">
                  <a16:creationId xmlns:a16="http://schemas.microsoft.com/office/drawing/2014/main" id="{3CA8622B-AC54-4BF3-82FE-97755C20A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2736"/>
              <a:ext cx="673" cy="6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4476" tIns="22238" rIns="44476" bIns="22238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bg-BG" altLang="en-US" sz="1000" b="1">
                  <a:solidFill>
                    <a:srgbClr val="000000"/>
                  </a:solidFill>
                  <a:latin typeface="Times New Roman" pitchFamily="18" charset="0"/>
                </a:rPr>
                <a:t>ЗАПОВЕД</a:t>
              </a:r>
            </a:p>
            <a:p>
              <a:pPr algn="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en-US" altLang="en-US" sz="2000">
                  <a:solidFill>
                    <a:srgbClr val="000000"/>
                  </a:solidFill>
                  <a:latin typeface="Batang" pitchFamily="18" charset="-127"/>
                  <a:sym typeface="Webdings" pitchFamily="18" charset="2"/>
                </a:rPr>
                <a:t></a:t>
              </a:r>
              <a:endParaRPr lang="en-US" altLang="en-US" sz="2000">
                <a:solidFill>
                  <a:srgbClr val="000000"/>
                </a:solidFill>
                <a:latin typeface="Batang" pitchFamily="18" charset="-127"/>
              </a:endParaRPr>
            </a:p>
            <a:p>
              <a:pPr algn="just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endParaRPr lang="en-US" altLang="en-US" sz="1400" b="1">
                <a:effectLst>
                  <a:outerShdw blurRad="38100" dist="38100" dir="2700000" algn="tl">
                    <a:srgbClr val="C0C0C0"/>
                  </a:outerShdw>
                </a:effectLst>
                <a:latin typeface="Batang" pitchFamily="18" charset="-127"/>
              </a:endParaRPr>
            </a:p>
          </p:txBody>
        </p:sp>
        <p:sp>
          <p:nvSpPr>
            <p:cNvPr id="248883" name="Rectangle 51">
              <a:extLst>
                <a:ext uri="{FF2B5EF4-FFF2-40B4-BE49-F238E27FC236}">
                  <a16:creationId xmlns:a16="http://schemas.microsoft.com/office/drawing/2014/main" id="{887AC6A6-24F8-4AB6-9F0F-DB44AEE84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0" y="1952"/>
              <a:ext cx="287" cy="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4476" tIns="22238" rIns="44476" bIns="22238"/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40000"/>
                </a:lnSpc>
                <a:spcBef>
                  <a:spcPct val="50000"/>
                </a:spcBef>
                <a:buClr>
                  <a:schemeClr val="hlink"/>
                </a:buClr>
                <a:buSzPct val="90000"/>
                <a:buFont typeface="Wingdings" pitchFamily="2" charset="2"/>
                <a:buNone/>
                <a:defRPr/>
              </a:pPr>
              <a:r>
                <a:rPr lang="en-US" altLang="en-US" sz="2400">
                  <a:solidFill>
                    <a:srgbClr val="FF0000"/>
                  </a:solidFill>
                  <a:latin typeface="Batang" pitchFamily="18" charset="-127"/>
                  <a:sym typeface="Wingdings" pitchFamily="2" charset="2"/>
                </a:rPr>
                <a:t></a:t>
              </a:r>
              <a:endParaRPr lang="en-US" alt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Batang" pitchFamily="18" charset="-127"/>
              </a:endParaRPr>
            </a:p>
          </p:txBody>
        </p:sp>
      </p:grp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9" descr="014">
            <a:extLst>
              <a:ext uri="{FF2B5EF4-FFF2-40B4-BE49-F238E27FC236}">
                <a16:creationId xmlns:a16="http://schemas.microsoft.com/office/drawing/2014/main" id="{42E80B15-FC6E-4742-8DD0-8D8D950B1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63938"/>
            <a:ext cx="4356100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10" descr="010">
            <a:extLst>
              <a:ext uri="{FF2B5EF4-FFF2-40B4-BE49-F238E27FC236}">
                <a16:creationId xmlns:a16="http://schemas.microsoft.com/office/drawing/2014/main" id="{C78746AB-7AEB-4755-967D-7D665471E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8538"/>
            <a:ext cx="4356100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1" descr="011">
            <a:extLst>
              <a:ext uri="{FF2B5EF4-FFF2-40B4-BE49-F238E27FC236}">
                <a16:creationId xmlns:a16="http://schemas.microsoft.com/office/drawing/2014/main" id="{919257C7-3DD9-4A7F-B4E9-B0D3688CF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43561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13" descr="20">
            <a:extLst>
              <a:ext uri="{FF2B5EF4-FFF2-40B4-BE49-F238E27FC236}">
                <a16:creationId xmlns:a16="http://schemas.microsoft.com/office/drawing/2014/main" id="{7C75D5B0-6C2C-4F41-891B-05813EB28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350"/>
            <a:ext cx="42481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>
            <a:extLst>
              <a:ext uri="{FF2B5EF4-FFF2-40B4-BE49-F238E27FC236}">
                <a16:creationId xmlns:a16="http://schemas.microsoft.com/office/drawing/2014/main" id="{4854A388-F67C-4CAF-B0E7-5638F2F8EA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4113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5123" name="Line 3">
            <a:extLst>
              <a:ext uri="{FF2B5EF4-FFF2-40B4-BE49-F238E27FC236}">
                <a16:creationId xmlns:a16="http://schemas.microsoft.com/office/drawing/2014/main" id="{F5FFA99B-2FD4-4DD9-B4B6-DFD510D3AAC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2113" y="3602038"/>
            <a:ext cx="1587" cy="1587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4D63EB92-5350-405D-B9BB-880DD4E9C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15888"/>
            <a:ext cx="8532812" cy="6413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СЕКТОРА Е ЗА ПРОИЗВОДСТВО И СЪХРАНЕНИЕ/ПРЕРАБОТВАНЕ НА ЯДРЕНИ МАТЕРИАЛИ </a:t>
            </a: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CFC8B7E3-F814-4B4A-A525-D8541D203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887413"/>
            <a:ext cx="2095500" cy="5175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400" u="sng"/>
              <a:t>Отговорни институции</a:t>
            </a:r>
            <a:r>
              <a:rPr lang="bg-BG" altLang="en-US" sz="1400"/>
              <a:t>:</a:t>
            </a:r>
          </a:p>
          <a:p>
            <a:pPr algn="ctr" eaLnBrk="1" hangingPunct="1"/>
            <a:r>
              <a:rPr lang="bg-BG" altLang="en-US" sz="1400"/>
              <a:t>АЯР, ИЯИЯЕ - БАН</a:t>
            </a:r>
          </a:p>
        </p:txBody>
      </p:sp>
      <p:sp>
        <p:nvSpPr>
          <p:cNvPr id="5126" name="Text Box 7">
            <a:extLst>
              <a:ext uri="{FF2B5EF4-FFF2-40B4-BE49-F238E27FC236}">
                <a16:creationId xmlns:a16="http://schemas.microsoft.com/office/drawing/2014/main" id="{3E41183A-6310-40FA-B0D6-FC7255F17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527675"/>
            <a:ext cx="80422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46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 sz="1600"/>
              <a:t>ИНФРАСТРУКТУРНИ ОБЕКТИ В СИСТЕМАТА</a:t>
            </a:r>
            <a:r>
              <a:rPr lang="en-US" altLang="en-US" sz="1600"/>
              <a:t> </a:t>
            </a:r>
            <a:r>
              <a:rPr lang="bg-BG" altLang="en-US" sz="1600"/>
              <a:t>НА ЯДРЕНАТА ИНДУСТРИЯ СА:</a:t>
            </a:r>
          </a:p>
          <a:p>
            <a:pPr eaLnBrk="1" hangingPunct="1">
              <a:buFontTx/>
              <a:buChar char="•"/>
            </a:pPr>
            <a:r>
              <a:rPr lang="bg-BG" altLang="en-US" sz="1600"/>
              <a:t>Това е единствения сектор, в който има ясни нормативно определени степени на критичност, съобразени с директивите на ЕС и препоръките на МААЕ.</a:t>
            </a:r>
          </a:p>
        </p:txBody>
      </p:sp>
      <p:sp>
        <p:nvSpPr>
          <p:cNvPr id="17416" name="Text Box 8">
            <a:extLst>
              <a:ext uri="{FF2B5EF4-FFF2-40B4-BE49-F238E27FC236}">
                <a16:creationId xmlns:a16="http://schemas.microsoft.com/office/drawing/2014/main" id="{FD449A4B-4175-49C6-A151-64345F242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836613"/>
            <a:ext cx="2635250" cy="36671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ЯДРЕНА ИНДУСТРИЯ</a:t>
            </a:r>
          </a:p>
        </p:txBody>
      </p:sp>
      <p:graphicFrame>
        <p:nvGraphicFramePr>
          <p:cNvPr id="5128" name="Object 9">
            <a:extLst>
              <a:ext uri="{FF2B5EF4-FFF2-40B4-BE49-F238E27FC236}">
                <a16:creationId xmlns:a16="http://schemas.microsoft.com/office/drawing/2014/main" id="{479CA9D8-F6DC-43A9-A702-F54DA5533ED4}"/>
              </a:ext>
            </a:extLst>
          </p:cNvPr>
          <p:cNvGraphicFramePr>
            <a:graphicFrameLocks noChangeAspect="1"/>
          </p:cNvGraphicFramePr>
          <p:nvPr>
            <p:ph/>
          </p:nvPr>
        </p:nvGraphicFramePr>
        <p:xfrm>
          <a:off x="971550" y="1700213"/>
          <a:ext cx="3670300" cy="347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2901587" imgH="12203175" progId="Photoshop.Image.7">
                  <p:embed/>
                </p:oleObj>
              </mc:Choice>
              <mc:Fallback>
                <p:oleObj name="Image" r:id="rId2" imgW="12901587" imgH="12203175" progId="Photoshop.Image.7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700213"/>
                        <a:ext cx="3670300" cy="3471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 Box 10">
            <a:extLst>
              <a:ext uri="{FF2B5EF4-FFF2-40B4-BE49-F238E27FC236}">
                <a16:creationId xmlns:a16="http://schemas.microsoft.com/office/drawing/2014/main" id="{88E7E8F3-9D35-4BD3-A863-E0E29A54A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1628775"/>
            <a:ext cx="36718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/>
              <a:t>Постоянно хранилище за радиоактивни отпадъци </a:t>
            </a:r>
          </a:p>
          <a:p>
            <a:pPr algn="ctr" eaLnBrk="1" hangingPunct="1"/>
            <a:r>
              <a:rPr lang="bg-BG" altLang="en-US"/>
              <a:t>Нови хан</a:t>
            </a:r>
          </a:p>
        </p:txBody>
      </p:sp>
      <p:sp>
        <p:nvSpPr>
          <p:cNvPr id="5130" name="Rectangle 11">
            <a:extLst>
              <a:ext uri="{FF2B5EF4-FFF2-40B4-BE49-F238E27FC236}">
                <a16:creationId xmlns:a16="http://schemas.microsoft.com/office/drawing/2014/main" id="{A25956F6-62A1-4639-B87D-991679005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43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bg-BG"/>
          </a:p>
        </p:txBody>
      </p:sp>
      <p:graphicFrame>
        <p:nvGraphicFramePr>
          <p:cNvPr id="5131" name="Object 12">
            <a:extLst>
              <a:ext uri="{FF2B5EF4-FFF2-40B4-BE49-F238E27FC236}">
                <a16:creationId xmlns:a16="http://schemas.microsoft.com/office/drawing/2014/main" id="{CA620211-A8AB-401F-BB82-D57F34466C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03800" y="2636838"/>
          <a:ext cx="3429000" cy="257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5238095" imgH="11428571" progId="MSPhotoEd.3">
                  <p:embed/>
                </p:oleObj>
              </mc:Choice>
              <mc:Fallback>
                <p:oleObj name="Photo Editor Photo" r:id="rId4" imgW="15238095" imgH="11428571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636838"/>
                        <a:ext cx="3429000" cy="257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5">
            <a:extLst>
              <a:ext uri="{FF2B5EF4-FFF2-40B4-BE49-F238E27FC236}">
                <a16:creationId xmlns:a16="http://schemas.microsoft.com/office/drawing/2014/main" id="{0EE8A56C-B010-4D45-BD8B-C9ADE0D8D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35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УСТРОЙВАНЕ НА ПРЕХОДИ</a:t>
            </a:r>
            <a:endParaRPr lang="be-BY" altLang="en-US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Rectangle 6">
            <a:extLst>
              <a:ext uri="{FF2B5EF4-FFF2-40B4-BE49-F238E27FC236}">
                <a16:creationId xmlns:a16="http://schemas.microsoft.com/office/drawing/2014/main" id="{C42C751A-E33B-45C8-91C4-B80779603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138" y="1066800"/>
            <a:ext cx="8510587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0" rIns="0" bIns="0">
            <a:spAutoFit/>
          </a:bodyPr>
          <a:lstStyle>
            <a:lvl1pPr marL="169863" indent="469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1000"/>
              </a:spcBef>
              <a:buFontTx/>
              <a:buNone/>
            </a:pPr>
            <a:r>
              <a:rPr lang="bg-BG" altLang="en-US" sz="2400">
                <a:latin typeface="Times New Roman" panose="02020603050405020304" pitchFamily="18" charset="0"/>
              </a:rPr>
              <a:t>Устройването на временни места за преминаване по пътното платно на улиците и пътищата се прилага както при земетресения, така и при ликвидиране последствията от свлачища, срутища и наносни елементи след големи наводнения. </a:t>
            </a:r>
          </a:p>
          <a:p>
            <a:pPr algn="just">
              <a:spcBef>
                <a:spcPts val="1000"/>
              </a:spcBef>
              <a:buFontTx/>
              <a:buNone/>
            </a:pPr>
            <a:r>
              <a:rPr lang="bg-BG" altLang="en-US" sz="2400">
                <a:latin typeface="Times New Roman" panose="02020603050405020304" pitchFamily="18" charset="0"/>
              </a:rPr>
              <a:t>Разчистването се извършва с булдозери и пътепрокарвачи – БАТ-М и БАТ-2, фадроми, екскаватори и други. Големите елементи (греди, колони, блокове, железобетонни елементи, големи скални блокове, големи дървета) се извличат от затрупванията с булдозери.</a:t>
            </a:r>
          </a:p>
        </p:txBody>
      </p:sp>
      <p:pic>
        <p:nvPicPr>
          <p:cNvPr id="41988" name="Picture 7" descr="Mus_03">
            <a:extLst>
              <a:ext uri="{FF2B5EF4-FFF2-40B4-BE49-F238E27FC236}">
                <a16:creationId xmlns:a16="http://schemas.microsoft.com/office/drawing/2014/main" id="{52CC113C-8375-4144-B8DD-EF9353F8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919663"/>
            <a:ext cx="22510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8" descr="http://www.eamci.bg/Scripts/isapiVWB.dll/docpic?PICID=39865">
            <a:extLst>
              <a:ext uri="{FF2B5EF4-FFF2-40B4-BE49-F238E27FC236}">
                <a16:creationId xmlns:a16="http://schemas.microsoft.com/office/drawing/2014/main" id="{2A05B351-4E94-430F-86E2-C1AA3043F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4524375"/>
            <a:ext cx="32353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9" descr="P1010086">
            <a:extLst>
              <a:ext uri="{FF2B5EF4-FFF2-40B4-BE49-F238E27FC236}">
                <a16:creationId xmlns:a16="http://schemas.microsoft.com/office/drawing/2014/main" id="{FC967194-3BD1-4037-A47C-5332FB51B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941888"/>
            <a:ext cx="30956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DFF43663-E932-418A-BC08-031B15689B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bg-BG" altLang="en-US" b="1"/>
              <a:t>ИЗВОД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EBC706A3-6E83-41AC-A0F0-9EC6B590BA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557338"/>
            <a:ext cx="8229600" cy="4525962"/>
          </a:xfrm>
        </p:spPr>
        <p:txBody>
          <a:bodyPr/>
          <a:lstStyle/>
          <a:p>
            <a:pPr marL="0" indent="355600" eaLnBrk="1" hangingPunct="1">
              <a:buFontTx/>
              <a:buNone/>
            </a:pPr>
            <a:r>
              <a:rPr lang="bg-BG" altLang="bg-BG"/>
              <a:t>Глобализацията и непрекъснато променящата се обстановка в света налага оптимизиране на разходите и същевременно с това осигуряване на по защитена и безопасна среда за живот. Въоръжените сили, като част от народа и държавата ни, намира все по-значимо място в мирния живот за защита на населението при бедствия и аварии.</a:t>
            </a:r>
            <a:endParaRPr lang="bg-BG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7462DDB0-480C-4258-92A1-947F29B52EAC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EB5982F-CB33-456B-8FA9-F30B3A0D5659}" type="slidenum">
              <a:rPr lang="bg-BG" altLang="bg-BG" sz="1200"/>
              <a:pPr algn="r"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bg-BG" altLang="bg-BG" sz="1200"/>
          </a:p>
        </p:txBody>
      </p:sp>
      <p:sp>
        <p:nvSpPr>
          <p:cNvPr id="44035" name="WordArt 114">
            <a:extLst>
              <a:ext uri="{FF2B5EF4-FFF2-40B4-BE49-F238E27FC236}">
                <a16:creationId xmlns:a16="http://schemas.microsoft.com/office/drawing/2014/main" id="{E74A1E55-6AAE-450E-9D10-FC8A3ED304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5300" y="476250"/>
            <a:ext cx="4967288" cy="1081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bg-BG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ВЪПРОСИ!</a:t>
            </a:r>
          </a:p>
        </p:txBody>
      </p:sp>
      <p:pic>
        <p:nvPicPr>
          <p:cNvPr id="44036" name="Picture 2" descr="http://pan.bg/gallery/albums/userpics/10180/Mi_17_419_flag.JPG">
            <a:extLst>
              <a:ext uri="{FF2B5EF4-FFF2-40B4-BE49-F238E27FC236}">
                <a16:creationId xmlns:a16="http://schemas.microsoft.com/office/drawing/2014/main" id="{33367E03-F528-4BCA-9775-208A9A2C7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4163"/>
            <a:ext cx="7704137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>
            <a:extLst>
              <a:ext uri="{FF2B5EF4-FFF2-40B4-BE49-F238E27FC236}">
                <a16:creationId xmlns:a16="http://schemas.microsoft.com/office/drawing/2014/main" id="{90EF2BE1-7C76-4271-B6DA-8CFA1ACFC3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4113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6147" name="Line 3">
            <a:extLst>
              <a:ext uri="{FF2B5EF4-FFF2-40B4-BE49-F238E27FC236}">
                <a16:creationId xmlns:a16="http://schemas.microsoft.com/office/drawing/2014/main" id="{6D3FCE63-72F6-4D04-A97B-71C1ECEAE0D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2113" y="3602038"/>
            <a:ext cx="1587" cy="1587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C89F9778-4851-4316-BDAB-7D98F7FBC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15888"/>
            <a:ext cx="8532812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ЗНАЧЕНИЕТО НА СЕКТОРА НАРАСТВА В ГЛОБАЛЕН ПЛАН</a:t>
            </a: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F5F37A11-424B-47B4-86A7-E4EAB020F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692150"/>
            <a:ext cx="4900612" cy="64135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ТЕЛЕКОМУНИКАЦИИ</a:t>
            </a:r>
          </a:p>
          <a:p>
            <a:pPr algn="ctr">
              <a:defRPr/>
            </a:pPr>
            <a:r>
              <a:rPr lang="bg-BG" altLang="en-US">
                <a:latin typeface="Arial" charset="0"/>
              </a:rPr>
              <a:t>Информационни и комуникационни системи</a:t>
            </a:r>
          </a:p>
        </p:txBody>
      </p:sp>
      <p:sp>
        <p:nvSpPr>
          <p:cNvPr id="6150" name="Text Box 7">
            <a:extLst>
              <a:ext uri="{FF2B5EF4-FFF2-40B4-BE49-F238E27FC236}">
                <a16:creationId xmlns:a16="http://schemas.microsoft.com/office/drawing/2014/main" id="{AE8060AE-85D1-427B-A37D-3FAD299F8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508500"/>
            <a:ext cx="8042275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46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/>
              <a:t>ИНФРАСТРУКТУРНИ ОБЕКТИ В ТЕЛЕКОМУНИКАЦИИТЕ СА:</a:t>
            </a:r>
          </a:p>
          <a:p>
            <a:pPr eaLnBrk="1" hangingPunct="1">
              <a:buFontTx/>
              <a:buChar char="•"/>
            </a:pPr>
            <a:r>
              <a:rPr lang="bg-BG" altLang="en-US" sz="1600"/>
              <a:t>Защита на информационните системи;</a:t>
            </a:r>
          </a:p>
          <a:p>
            <a:pPr eaLnBrk="1" hangingPunct="1">
              <a:buFontTx/>
              <a:buChar char="•"/>
            </a:pPr>
            <a:r>
              <a:rPr lang="bg-BG" altLang="en-US" sz="1600"/>
              <a:t>Автоматизирани инф. системи за контрол;</a:t>
            </a:r>
          </a:p>
          <a:p>
            <a:pPr eaLnBrk="1" hangingPunct="1">
              <a:buFontTx/>
              <a:buChar char="•"/>
            </a:pPr>
            <a:r>
              <a:rPr lang="bg-BG" altLang="en-US" sz="1600"/>
              <a:t>Интернет;</a:t>
            </a:r>
          </a:p>
          <a:p>
            <a:pPr eaLnBrk="1" hangingPunct="1">
              <a:buFontTx/>
              <a:buChar char="•"/>
            </a:pPr>
            <a:r>
              <a:rPr lang="bg-BG" altLang="en-US" sz="1600"/>
              <a:t>Стационарни телекомуникации;</a:t>
            </a:r>
          </a:p>
          <a:p>
            <a:pPr eaLnBrk="1" hangingPunct="1">
              <a:buFontTx/>
              <a:buChar char="•"/>
            </a:pPr>
            <a:r>
              <a:rPr lang="bg-BG" altLang="en-US" sz="1600"/>
              <a:t>Мобилни телекомуникации;</a:t>
            </a:r>
          </a:p>
          <a:p>
            <a:pPr eaLnBrk="1" hangingPunct="1">
              <a:buFontTx/>
              <a:buChar char="•"/>
            </a:pPr>
            <a:r>
              <a:rPr lang="bg-BG" altLang="en-US" sz="1600"/>
              <a:t>Радио комуникации и навигация;</a:t>
            </a:r>
          </a:p>
          <a:p>
            <a:pPr eaLnBrk="1" hangingPunct="1">
              <a:buFontTx/>
              <a:buChar char="•"/>
            </a:pPr>
            <a:r>
              <a:rPr lang="bg-BG" altLang="en-US" sz="1600"/>
              <a:t>Сателитна комуникация;</a:t>
            </a:r>
          </a:p>
          <a:p>
            <a:pPr eaLnBrk="1" hangingPunct="1">
              <a:buFontTx/>
              <a:buChar char="•"/>
            </a:pPr>
            <a:r>
              <a:rPr lang="bg-BG" altLang="en-US" sz="1600"/>
              <a:t>Радио и телевизия.</a:t>
            </a:r>
          </a:p>
        </p:txBody>
      </p:sp>
      <p:grpSp>
        <p:nvGrpSpPr>
          <p:cNvPr id="6151" name="Group 8">
            <a:extLst>
              <a:ext uri="{FF2B5EF4-FFF2-40B4-BE49-F238E27FC236}">
                <a16:creationId xmlns:a16="http://schemas.microsoft.com/office/drawing/2014/main" id="{71A22B81-683D-489E-BB53-9B80E282A65C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1628775"/>
            <a:ext cx="3876675" cy="2736850"/>
            <a:chOff x="340" y="663"/>
            <a:chExt cx="2442" cy="1724"/>
          </a:xfrm>
        </p:grpSpPr>
        <p:sp>
          <p:nvSpPr>
            <p:cNvPr id="6153" name="Text Box 9">
              <a:extLst>
                <a:ext uri="{FF2B5EF4-FFF2-40B4-BE49-F238E27FC236}">
                  <a16:creationId xmlns:a16="http://schemas.microsoft.com/office/drawing/2014/main" id="{F83E15F6-E0B3-421C-90D3-F3837A4A81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" y="663"/>
              <a:ext cx="2022" cy="23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bg-BG" altLang="en-US"/>
                <a:t>Телекомуникационна мрежа</a:t>
              </a:r>
            </a:p>
          </p:txBody>
        </p:sp>
        <p:pic>
          <p:nvPicPr>
            <p:cNvPr id="6154" name="Picture 10">
              <a:extLst>
                <a:ext uri="{FF2B5EF4-FFF2-40B4-BE49-F238E27FC236}">
                  <a16:creationId xmlns:a16="http://schemas.microsoft.com/office/drawing/2014/main" id="{36B0686A-E2D0-48A5-8AF1-E1630A1B16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981"/>
              <a:ext cx="900" cy="1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5" name="Picture 11">
              <a:extLst>
                <a:ext uri="{FF2B5EF4-FFF2-40B4-BE49-F238E27FC236}">
                  <a16:creationId xmlns:a16="http://schemas.microsoft.com/office/drawing/2014/main" id="{6738BB8D-1F81-43CD-9F6D-90833AD91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908"/>
              <a:ext cx="1399" cy="14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152" name="Text Box 12">
            <a:extLst>
              <a:ext uri="{FF2B5EF4-FFF2-40B4-BE49-F238E27FC236}">
                <a16:creationId xmlns:a16="http://schemas.microsoft.com/office/drawing/2014/main" id="{EAD41EA1-A2FE-42B5-9B57-2783F25DB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692150"/>
            <a:ext cx="2432050" cy="7302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400" u="sng"/>
              <a:t>Отговорни институции</a:t>
            </a:r>
            <a:r>
              <a:rPr lang="bg-BG" altLang="en-US" sz="1400"/>
              <a:t>:</a:t>
            </a:r>
          </a:p>
          <a:p>
            <a:pPr algn="ctr" eaLnBrk="1" hangingPunct="1"/>
            <a:r>
              <a:rPr lang="bg-BG" altLang="en-US" sz="1400"/>
              <a:t>ДАИТС, МРРБ, ДКРС, </a:t>
            </a:r>
          </a:p>
          <a:p>
            <a:pPr algn="ctr" eaLnBrk="1" hangingPunct="1"/>
            <a:r>
              <a:rPr lang="bg-BG" altLang="en-US" sz="1400"/>
              <a:t>БТК-АД, ДКСИ, ДЗСВ И ДР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>
            <a:extLst>
              <a:ext uri="{FF2B5EF4-FFF2-40B4-BE49-F238E27FC236}">
                <a16:creationId xmlns:a16="http://schemas.microsoft.com/office/drawing/2014/main" id="{780A9C72-55CE-4518-994D-E14EE38B98C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4113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7171" name="Line 3">
            <a:extLst>
              <a:ext uri="{FF2B5EF4-FFF2-40B4-BE49-F238E27FC236}">
                <a16:creationId xmlns:a16="http://schemas.microsoft.com/office/drawing/2014/main" id="{D25AB9FD-51B1-4519-BEE5-9BE0CDAD97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2113" y="3602038"/>
            <a:ext cx="1587" cy="1587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36E2C769-D43A-411B-80C5-1E8295D33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15888"/>
            <a:ext cx="8532812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КРИТИЧНИТЕ ИНФРАСТРУКТУРНИ ОБЕКТИ СА ЧАСТ ОТ СЕКТОРА</a:t>
            </a:r>
            <a:r>
              <a:rPr lang="bg-BG" altLang="en-US" b="1">
                <a:latin typeface="Arial" charset="0"/>
              </a:rPr>
              <a:t> </a:t>
            </a: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: </a:t>
            </a:r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C9F3657A-EA9C-49FF-900E-DC8BBBE7125E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0763" y="1951038"/>
            <a:ext cx="1612900" cy="2500312"/>
          </a:xfrm>
          <a:noFill/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529EBAB1-A681-49D2-86FB-22AF10594F98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924050"/>
            <a:ext cx="3716337" cy="2657475"/>
          </a:xfrm>
          <a:noFill/>
        </p:spPr>
      </p:pic>
      <p:sp>
        <p:nvSpPr>
          <p:cNvPr id="7175" name="Text Box 8">
            <a:extLst>
              <a:ext uri="{FF2B5EF4-FFF2-40B4-BE49-F238E27FC236}">
                <a16:creationId xmlns:a16="http://schemas.microsoft.com/office/drawing/2014/main" id="{88035ED0-303B-4538-8457-E1DB28D5B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264150"/>
            <a:ext cx="6453187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/>
              <a:t>ИНФРАСТРУКТУРНИ ОБЕКТИ В СЕКТОРА:</a:t>
            </a:r>
          </a:p>
          <a:p>
            <a:pPr eaLnBrk="1" hangingPunct="1">
              <a:buFontTx/>
              <a:buChar char="•"/>
            </a:pPr>
            <a:r>
              <a:rPr lang="bg-BG" altLang="en-US" sz="1600"/>
              <a:t> водохранилища – естествени и изкуствени;</a:t>
            </a:r>
          </a:p>
          <a:p>
            <a:pPr eaLnBrk="1" hangingPunct="1">
              <a:buFontTx/>
              <a:buChar char="•"/>
            </a:pPr>
            <a:r>
              <a:rPr lang="bg-BG" altLang="en-US" sz="1600"/>
              <a:t> хидротехнически съоръжения; </a:t>
            </a:r>
          </a:p>
          <a:p>
            <a:pPr eaLnBrk="1" hangingPunct="1">
              <a:buFontTx/>
              <a:buChar char="•"/>
            </a:pPr>
            <a:r>
              <a:rPr lang="bg-BG" altLang="en-US" sz="1600"/>
              <a:t> преносни мрежи за пречистване на вода и водоснабдяване.</a:t>
            </a:r>
          </a:p>
          <a:p>
            <a:pPr eaLnBrk="1" hangingPunct="1">
              <a:buFontTx/>
              <a:buChar char="•"/>
            </a:pPr>
            <a:endParaRPr lang="bg-BG" altLang="en-US" sz="1600"/>
          </a:p>
        </p:txBody>
      </p:sp>
      <p:grpSp>
        <p:nvGrpSpPr>
          <p:cNvPr id="7176" name="Group 9">
            <a:extLst>
              <a:ext uri="{FF2B5EF4-FFF2-40B4-BE49-F238E27FC236}">
                <a16:creationId xmlns:a16="http://schemas.microsoft.com/office/drawing/2014/main" id="{B17549B8-15C7-4EBE-A8EA-0CFAEFDE1CE8}"/>
              </a:ext>
            </a:extLst>
          </p:cNvPr>
          <p:cNvGrpSpPr>
            <a:grpSpLocks/>
          </p:cNvGrpSpPr>
          <p:nvPr/>
        </p:nvGrpSpPr>
        <p:grpSpPr bwMode="auto">
          <a:xfrm>
            <a:off x="5767388" y="4725988"/>
            <a:ext cx="3413125" cy="2132012"/>
            <a:chOff x="385" y="2251"/>
            <a:chExt cx="2150" cy="1632"/>
          </a:xfrm>
        </p:grpSpPr>
        <p:sp>
          <p:nvSpPr>
            <p:cNvPr id="7179" name="Text Box 10">
              <a:extLst>
                <a:ext uri="{FF2B5EF4-FFF2-40B4-BE49-F238E27FC236}">
                  <a16:creationId xmlns:a16="http://schemas.microsoft.com/office/drawing/2014/main" id="{2F3D3996-F671-4578-8EAF-196E69E314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2251"/>
              <a:ext cx="2150" cy="28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en-US"/>
                <a:t>Хидротехнически съоръжения</a:t>
              </a:r>
              <a:endParaRPr lang="bg-BG" altLang="en-US"/>
            </a:p>
          </p:txBody>
        </p:sp>
        <p:pic>
          <p:nvPicPr>
            <p:cNvPr id="7180" name="Picture 11">
              <a:extLst>
                <a:ext uri="{FF2B5EF4-FFF2-40B4-BE49-F238E27FC236}">
                  <a16:creationId xmlns:a16="http://schemas.microsoft.com/office/drawing/2014/main" id="{B2DA4761-85F7-43D3-A3B4-3657E969B7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2568"/>
              <a:ext cx="1442" cy="1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468" name="Text Box 12">
            <a:extLst>
              <a:ext uri="{FF2B5EF4-FFF2-40B4-BE49-F238E27FC236}">
                <a16:creationId xmlns:a16="http://schemas.microsoft.com/office/drawing/2014/main" id="{343C29BF-6850-4F20-8E21-7BB1BE196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692150"/>
            <a:ext cx="2227263" cy="366713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ВОДНИ СИСТЕМИ</a:t>
            </a:r>
          </a:p>
        </p:txBody>
      </p:sp>
      <p:sp>
        <p:nvSpPr>
          <p:cNvPr id="7178" name="Text Box 13">
            <a:extLst>
              <a:ext uri="{FF2B5EF4-FFF2-40B4-BE49-F238E27FC236}">
                <a16:creationId xmlns:a16="http://schemas.microsoft.com/office/drawing/2014/main" id="{55797544-DC02-4318-A9EF-E312F053B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692150"/>
            <a:ext cx="2992438" cy="94297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400" u="sng"/>
              <a:t>Отговорни институции</a:t>
            </a:r>
            <a:r>
              <a:rPr lang="bg-BG" altLang="en-US" sz="1400"/>
              <a:t>:</a:t>
            </a:r>
          </a:p>
          <a:p>
            <a:pPr algn="ctr" eaLnBrk="1" hangingPunct="1"/>
            <a:r>
              <a:rPr lang="bg-BG" altLang="en-US" sz="1400"/>
              <a:t>МОСВ, МРРБ, МЗГ, МИЕ, ДКЕВР,</a:t>
            </a:r>
          </a:p>
          <a:p>
            <a:pPr algn="ctr" eaLnBrk="1" hangingPunct="1"/>
            <a:r>
              <a:rPr lang="bg-BG" altLang="en-US" sz="1400"/>
              <a:t> “Напоителни системи”-ЕАД, </a:t>
            </a:r>
          </a:p>
          <a:p>
            <a:pPr algn="ctr" eaLnBrk="1" hangingPunct="1"/>
            <a:r>
              <a:rPr lang="bg-BG" altLang="en-US" sz="1400"/>
              <a:t>“Язовири и каскади”-НЕК.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">
            <a:extLst>
              <a:ext uri="{FF2B5EF4-FFF2-40B4-BE49-F238E27FC236}">
                <a16:creationId xmlns:a16="http://schemas.microsoft.com/office/drawing/2014/main" id="{7528B95E-B0F2-405D-9A4A-545FDC9238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4113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8195" name="Line 3">
            <a:extLst>
              <a:ext uri="{FF2B5EF4-FFF2-40B4-BE49-F238E27FC236}">
                <a16:creationId xmlns:a16="http://schemas.microsoft.com/office/drawing/2014/main" id="{FC5E0F8E-0DF2-4248-8D35-42569D0CF1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2113" y="3602038"/>
            <a:ext cx="1587" cy="1587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3C94E1D5-5EB1-413C-B94B-FFFE15C1F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15888"/>
            <a:ext cx="8532812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КРИТИЧНИТЕ ИНФРАСТРУКТУРНИ ОБЕКТИ СА ЧАСТ ОТ СЕКТОРА: 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D480C68C-BB5A-40E2-8F74-CEE802CC8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692150"/>
            <a:ext cx="3076575" cy="366713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ХРАНИТЕЛНИ ПРОДУКТИ</a:t>
            </a:r>
          </a:p>
        </p:txBody>
      </p:sp>
      <p:sp>
        <p:nvSpPr>
          <p:cNvPr id="8198" name="Text Box 7">
            <a:extLst>
              <a:ext uri="{FF2B5EF4-FFF2-40B4-BE49-F238E27FC236}">
                <a16:creationId xmlns:a16="http://schemas.microsoft.com/office/drawing/2014/main" id="{74BE8868-923A-4833-834D-6D7FFC126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692150"/>
            <a:ext cx="2095500" cy="5175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400" u="sng"/>
              <a:t>Отговорни институции</a:t>
            </a:r>
            <a:r>
              <a:rPr lang="bg-BG" altLang="en-US" sz="1400"/>
              <a:t>:</a:t>
            </a:r>
          </a:p>
          <a:p>
            <a:pPr algn="ctr" eaLnBrk="1" hangingPunct="1"/>
            <a:r>
              <a:rPr lang="bg-BG" altLang="en-US" sz="1400"/>
              <a:t>МЗХ, МИЕ.</a:t>
            </a:r>
          </a:p>
        </p:txBody>
      </p:sp>
      <p:grpSp>
        <p:nvGrpSpPr>
          <p:cNvPr id="8199" name="Group 8">
            <a:extLst>
              <a:ext uri="{FF2B5EF4-FFF2-40B4-BE49-F238E27FC236}">
                <a16:creationId xmlns:a16="http://schemas.microsoft.com/office/drawing/2014/main" id="{CC93B057-0ACD-4F36-B1B4-BE4C03FA05C2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339850"/>
            <a:ext cx="4176713" cy="2665413"/>
            <a:chOff x="295" y="1933"/>
            <a:chExt cx="2386" cy="1098"/>
          </a:xfrm>
        </p:grpSpPr>
        <p:pic>
          <p:nvPicPr>
            <p:cNvPr id="8203" name="Picture 9">
              <a:extLst>
                <a:ext uri="{FF2B5EF4-FFF2-40B4-BE49-F238E27FC236}">
                  <a16:creationId xmlns:a16="http://schemas.microsoft.com/office/drawing/2014/main" id="{68F3F6C2-4F5C-4E9D-84FC-E18904096C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933"/>
              <a:ext cx="2386" cy="1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04" name="Text Box 10">
              <a:extLst>
                <a:ext uri="{FF2B5EF4-FFF2-40B4-BE49-F238E27FC236}">
                  <a16:creationId xmlns:a16="http://schemas.microsoft.com/office/drawing/2014/main" id="{6EA91557-3094-43A2-8EB9-75BC5244ED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8" y="1933"/>
              <a:ext cx="789" cy="15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bg-BG" altLang="en-US"/>
                <a:t>Земеделие</a:t>
              </a:r>
            </a:p>
          </p:txBody>
        </p:sp>
      </p:grpSp>
      <p:pic>
        <p:nvPicPr>
          <p:cNvPr id="8200" name="Picture 11">
            <a:extLst>
              <a:ext uri="{FF2B5EF4-FFF2-40B4-BE49-F238E27FC236}">
                <a16:creationId xmlns:a16="http://schemas.microsoft.com/office/drawing/2014/main" id="{6A510357-24FD-4A13-B6F3-ED657FFCC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3168650" cy="276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1" name="Text Box 12">
            <a:extLst>
              <a:ext uri="{FF2B5EF4-FFF2-40B4-BE49-F238E27FC236}">
                <a16:creationId xmlns:a16="http://schemas.microsoft.com/office/drawing/2014/main" id="{1A6ABFB8-FC36-42B2-9FBD-E1E2AD7A2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437063"/>
            <a:ext cx="77978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46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/>
              <a:t>ИНФРАСТРУКТУРНИ ОБЕКТИ В СЕКТОРА ЗА ОСИГУРЯВАНЕ НА ЖИЗНЕНО ВАЖНИ ХРАНИТЕЛНИ ПРОДУКТИ: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Предприятия за производство на основни хранителни продукти;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Съхранение, доставка и разпределение на основни хранителни продукти;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Система за гарантиране на качеството и безопасността на хранителните продукти.</a:t>
            </a:r>
            <a:endParaRPr lang="en-US" altLang="en-US"/>
          </a:p>
          <a:p>
            <a:pPr eaLnBrk="1" hangingPunct="1">
              <a:buFontTx/>
              <a:buChar char="•"/>
            </a:pPr>
            <a:r>
              <a:rPr lang="bg-BG" altLang="en-US"/>
              <a:t>Състояние на земеделието след 1990.</a:t>
            </a:r>
          </a:p>
        </p:txBody>
      </p:sp>
      <p:sp>
        <p:nvSpPr>
          <p:cNvPr id="8202" name="Text Box 13">
            <a:extLst>
              <a:ext uri="{FF2B5EF4-FFF2-40B4-BE49-F238E27FC236}">
                <a16:creationId xmlns:a16="http://schemas.microsoft.com/office/drawing/2014/main" id="{E009C9E1-AB6A-41DC-93C0-F150C2C2A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1268413"/>
            <a:ext cx="1997075" cy="36671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/>
              <a:t>Животновъдство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2">
            <a:extLst>
              <a:ext uri="{FF2B5EF4-FFF2-40B4-BE49-F238E27FC236}">
                <a16:creationId xmlns:a16="http://schemas.microsoft.com/office/drawing/2014/main" id="{9EF16430-D312-46C3-A312-60E63D112B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4113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9219" name="Line 3">
            <a:extLst>
              <a:ext uri="{FF2B5EF4-FFF2-40B4-BE49-F238E27FC236}">
                <a16:creationId xmlns:a16="http://schemas.microsoft.com/office/drawing/2014/main" id="{36462527-E0C0-40F8-925B-0CE9FCBCBE2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2113" y="3602038"/>
            <a:ext cx="1587" cy="1587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03AFB46D-E27D-489C-9A1F-039A9CE37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563" y="1549400"/>
            <a:ext cx="3870325" cy="36671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/>
              <a:t>Медицинско обслужване</a:t>
            </a:r>
          </a:p>
        </p:txBody>
      </p:sp>
      <p:pic>
        <p:nvPicPr>
          <p:cNvPr id="9221" name="Picture 5" descr="4">
            <a:extLst>
              <a:ext uri="{FF2B5EF4-FFF2-40B4-BE49-F238E27FC236}">
                <a16:creationId xmlns:a16="http://schemas.microsoft.com/office/drawing/2014/main" id="{7D108820-6561-47ED-9EF0-F2C1A51A7A28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4638" y="1989138"/>
            <a:ext cx="3884612" cy="2474912"/>
          </a:xfrm>
          <a:noFill/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A3228D16-3797-4400-9429-DFBE11E1D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2014538"/>
            <a:ext cx="2689225" cy="244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3" name="Text Box 7">
            <a:extLst>
              <a:ext uri="{FF2B5EF4-FFF2-40B4-BE49-F238E27FC236}">
                <a16:creationId xmlns:a16="http://schemas.microsoft.com/office/drawing/2014/main" id="{EBE30FEE-FA86-483F-8910-D98BBDB0E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622425"/>
            <a:ext cx="1284288" cy="36671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/>
              <a:t>Лекарства</a:t>
            </a:r>
          </a:p>
        </p:txBody>
      </p:sp>
      <p:sp>
        <p:nvSpPr>
          <p:cNvPr id="9224" name="Text Box 9">
            <a:extLst>
              <a:ext uri="{FF2B5EF4-FFF2-40B4-BE49-F238E27FC236}">
                <a16:creationId xmlns:a16="http://schemas.microsoft.com/office/drawing/2014/main" id="{1A54338D-2DAB-4DD9-9A75-C0CBE33BD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895850"/>
            <a:ext cx="79279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46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/>
              <a:t>ИНФРАСТРУКТУРНИ ОБЕКТИ В ЗДРАВЕОПАЗВАНЕТО СА: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Болници, санаториуми и центрове за рехабилитация;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Фармацевтични предприятия, аптечна мрежа и складове;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Неотложна, спешна, бърза, доболнична и болнична медицинска помощ 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Лаборатория по вирусология и др.</a:t>
            </a:r>
          </a:p>
        </p:txBody>
      </p:sp>
      <p:sp>
        <p:nvSpPr>
          <p:cNvPr id="21514" name="Text Box 10">
            <a:extLst>
              <a:ext uri="{FF2B5EF4-FFF2-40B4-BE49-F238E27FC236}">
                <a16:creationId xmlns:a16="http://schemas.microsoft.com/office/drawing/2014/main" id="{A3EA72F0-01F6-4B4D-9594-797B8F102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15888"/>
            <a:ext cx="8532812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КРИТИЧНИТЕ ИНФРАСТРУКТУРНИ ОБЕКТИ СА ЧАСТ ОТ СЕКТОРА: </a:t>
            </a:r>
          </a:p>
        </p:txBody>
      </p:sp>
      <p:sp>
        <p:nvSpPr>
          <p:cNvPr id="21515" name="Text Box 11">
            <a:extLst>
              <a:ext uri="{FF2B5EF4-FFF2-40B4-BE49-F238E27FC236}">
                <a16:creationId xmlns:a16="http://schemas.microsoft.com/office/drawing/2014/main" id="{21ED6975-F635-4FE3-BF5C-E747E87D8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463" y="692150"/>
            <a:ext cx="2424112" cy="366713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ЗДРАВЕОПАЗВАНЕ</a:t>
            </a:r>
          </a:p>
        </p:txBody>
      </p:sp>
      <p:sp>
        <p:nvSpPr>
          <p:cNvPr id="9227" name="Text Box 12">
            <a:extLst>
              <a:ext uri="{FF2B5EF4-FFF2-40B4-BE49-F238E27FC236}">
                <a16:creationId xmlns:a16="http://schemas.microsoft.com/office/drawing/2014/main" id="{A3814EAC-53F3-449A-BFA4-86B4445CF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75" y="692150"/>
            <a:ext cx="2651125" cy="7302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400" u="sng"/>
              <a:t>Отговорни институции</a:t>
            </a:r>
            <a:r>
              <a:rPr lang="bg-BG" altLang="en-US" sz="1400"/>
              <a:t>:</a:t>
            </a:r>
          </a:p>
          <a:p>
            <a:pPr algn="ctr" eaLnBrk="1" hangingPunct="1"/>
            <a:r>
              <a:rPr lang="bg-BG" altLang="en-US" sz="1400"/>
              <a:t>МЗ, Национален медицински </a:t>
            </a:r>
          </a:p>
          <a:p>
            <a:pPr algn="ctr" eaLnBrk="1" hangingPunct="1"/>
            <a:r>
              <a:rPr lang="bg-BG" altLang="en-US" sz="1400"/>
              <a:t>координационен център.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">
            <a:extLst>
              <a:ext uri="{FF2B5EF4-FFF2-40B4-BE49-F238E27FC236}">
                <a16:creationId xmlns:a16="http://schemas.microsoft.com/office/drawing/2014/main" id="{11D65B72-8C73-4AE2-B350-6D7991157D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4113" y="2413000"/>
            <a:ext cx="1587" cy="158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10243" name="Line 3">
            <a:extLst>
              <a:ext uri="{FF2B5EF4-FFF2-40B4-BE49-F238E27FC236}">
                <a16:creationId xmlns:a16="http://schemas.microsoft.com/office/drawing/2014/main" id="{CF5F5510-A030-4A4E-A823-FFF34E328B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2113" y="3602038"/>
            <a:ext cx="1587" cy="1587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/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8627CF28-A3FB-4461-8CEE-D9F709B1A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692150"/>
            <a:ext cx="2538413" cy="366713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ФИНАНСОВ СЕКТОР</a:t>
            </a:r>
          </a:p>
        </p:txBody>
      </p:sp>
      <p:sp>
        <p:nvSpPr>
          <p:cNvPr id="10245" name="Text Box 6">
            <a:extLst>
              <a:ext uri="{FF2B5EF4-FFF2-40B4-BE49-F238E27FC236}">
                <a16:creationId xmlns:a16="http://schemas.microsoft.com/office/drawing/2014/main" id="{78D0865B-A342-4AE0-BA81-D30D245E1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013325"/>
            <a:ext cx="8329612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46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en-US"/>
              <a:t>ИНФРАСТРУКТУРНИ ОБЕКТИ В БАНКОВИ И ФИНАНСОВИ УСЛУГИ СА: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банки;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пощи;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монетния двор;</a:t>
            </a:r>
          </a:p>
          <a:p>
            <a:pPr eaLnBrk="1" hangingPunct="1">
              <a:buFontTx/>
              <a:buChar char="•"/>
            </a:pPr>
            <a:r>
              <a:rPr lang="bg-BG" altLang="en-US"/>
              <a:t>трезори и др</a:t>
            </a:r>
          </a:p>
        </p:txBody>
      </p:sp>
      <p:grpSp>
        <p:nvGrpSpPr>
          <p:cNvPr id="10246" name="Group 7">
            <a:extLst>
              <a:ext uri="{FF2B5EF4-FFF2-40B4-BE49-F238E27FC236}">
                <a16:creationId xmlns:a16="http://schemas.microsoft.com/office/drawing/2014/main" id="{7D2530A9-0F04-4071-AA03-9C93FB9BC82F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557338"/>
            <a:ext cx="2520950" cy="3240087"/>
            <a:chOff x="4314" y="849"/>
            <a:chExt cx="1333" cy="2727"/>
          </a:xfrm>
        </p:grpSpPr>
        <p:pic>
          <p:nvPicPr>
            <p:cNvPr id="10252" name="Picture 8">
              <a:extLst>
                <a:ext uri="{FF2B5EF4-FFF2-40B4-BE49-F238E27FC236}">
                  <a16:creationId xmlns:a16="http://schemas.microsoft.com/office/drawing/2014/main" id="{91AEC0FB-AA7B-43D6-8A5A-3445981CE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" y="1290"/>
              <a:ext cx="1333" cy="2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53" name="Text Box 9">
              <a:extLst>
                <a:ext uri="{FF2B5EF4-FFF2-40B4-BE49-F238E27FC236}">
                  <a16:creationId xmlns:a16="http://schemas.microsoft.com/office/drawing/2014/main" id="{4EBCB659-0D4F-4385-84F6-1F555098A9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5" y="849"/>
              <a:ext cx="560" cy="3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bg-BG" altLang="en-US"/>
                <a:t>Банки</a:t>
              </a:r>
            </a:p>
          </p:txBody>
        </p:sp>
      </p:grpSp>
      <p:grpSp>
        <p:nvGrpSpPr>
          <p:cNvPr id="10247" name="Group 10">
            <a:extLst>
              <a:ext uri="{FF2B5EF4-FFF2-40B4-BE49-F238E27FC236}">
                <a16:creationId xmlns:a16="http://schemas.microsoft.com/office/drawing/2014/main" id="{4A28AE6F-73F2-4A3C-8AB4-6F0C4F213977}"/>
              </a:ext>
            </a:extLst>
          </p:cNvPr>
          <p:cNvGrpSpPr>
            <a:grpSpLocks/>
          </p:cNvGrpSpPr>
          <p:nvPr/>
        </p:nvGrpSpPr>
        <p:grpSpPr bwMode="auto">
          <a:xfrm>
            <a:off x="4643438" y="1484313"/>
            <a:ext cx="3729037" cy="2917825"/>
            <a:chOff x="3025" y="1389"/>
            <a:chExt cx="2349" cy="1838"/>
          </a:xfrm>
        </p:grpSpPr>
        <p:pic>
          <p:nvPicPr>
            <p:cNvPr id="10250" name="Picture 11">
              <a:extLst>
                <a:ext uri="{FF2B5EF4-FFF2-40B4-BE49-F238E27FC236}">
                  <a16:creationId xmlns:a16="http://schemas.microsoft.com/office/drawing/2014/main" id="{AFEAA861-31A4-4DAD-9112-01D7368741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5" y="1640"/>
              <a:ext cx="2349" cy="1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51" name="Text Box 12">
              <a:extLst>
                <a:ext uri="{FF2B5EF4-FFF2-40B4-BE49-F238E27FC236}">
                  <a16:creationId xmlns:a16="http://schemas.microsoft.com/office/drawing/2014/main" id="{0226C9CD-2949-4C2D-A3FC-E6F663EEB1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6" y="1389"/>
              <a:ext cx="1300" cy="23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bg-BG" altLang="en-US"/>
                <a:t>Пощи и доставки </a:t>
              </a:r>
            </a:p>
          </p:txBody>
        </p:sp>
      </p:grpSp>
      <p:sp>
        <p:nvSpPr>
          <p:cNvPr id="22541" name="Text Box 13">
            <a:extLst>
              <a:ext uri="{FF2B5EF4-FFF2-40B4-BE49-F238E27FC236}">
                <a16:creationId xmlns:a16="http://schemas.microsoft.com/office/drawing/2014/main" id="{E9BC2853-3A8C-4672-867B-BCA349FA4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15888"/>
            <a:ext cx="8532812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bg-BG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КРИТИЧНИТЕ ИНФРАСТРУКТУРНИ ОБЕКТИ СА ЧАСТ ОТ СЕКТОРА: </a:t>
            </a:r>
          </a:p>
        </p:txBody>
      </p:sp>
      <p:sp>
        <p:nvSpPr>
          <p:cNvPr id="10249" name="Text Box 14">
            <a:extLst>
              <a:ext uri="{FF2B5EF4-FFF2-40B4-BE49-F238E27FC236}">
                <a16:creationId xmlns:a16="http://schemas.microsoft.com/office/drawing/2014/main" id="{88BBC9BB-D083-4988-A69B-9C60D2D6F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" y="692150"/>
            <a:ext cx="2166938" cy="7302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400" u="sng"/>
              <a:t>Отговорни институции</a:t>
            </a:r>
            <a:r>
              <a:rPr lang="bg-BG" altLang="en-US" sz="1400"/>
              <a:t>:</a:t>
            </a:r>
          </a:p>
          <a:p>
            <a:pPr algn="ctr" eaLnBrk="1" hangingPunct="1"/>
            <a:r>
              <a:rPr lang="bg-BG" altLang="en-US" sz="1400"/>
              <a:t>МФ, Българска народна</a:t>
            </a:r>
          </a:p>
          <a:p>
            <a:pPr algn="ctr" eaLnBrk="1" hangingPunct="1"/>
            <a:r>
              <a:rPr lang="bg-BG" altLang="en-US" sz="1400"/>
              <a:t>банка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</TotalTime>
  <Words>2224</Words>
  <Application>Microsoft Office PowerPoint</Application>
  <PresentationFormat>Презентация на цял екран (4:3)</PresentationFormat>
  <Paragraphs>335</Paragraphs>
  <Slides>42</Slides>
  <Notes>1</Notes>
  <HiddenSlides>0</HiddenSlides>
  <MMClips>0</MMClips>
  <ScaleCrop>false</ScaleCrop>
  <HeadingPairs>
    <vt:vector size="8" baseType="variant">
      <vt:variant>
        <vt:lpstr>Използвани шрифтове</vt:lpstr>
      </vt:variant>
      <vt:variant>
        <vt:i4>7</vt:i4>
      </vt:variant>
      <vt:variant>
        <vt:lpstr>Тема</vt:lpstr>
      </vt:variant>
      <vt:variant>
        <vt:i4>1</vt:i4>
      </vt:variant>
      <vt:variant>
        <vt:lpstr>Вградени OLE сървъри</vt:lpstr>
      </vt:variant>
      <vt:variant>
        <vt:i4>4</vt:i4>
      </vt:variant>
      <vt:variant>
        <vt:lpstr>Заглавия на слайдовете</vt:lpstr>
      </vt:variant>
      <vt:variant>
        <vt:i4>42</vt:i4>
      </vt:variant>
    </vt:vector>
  </HeadingPairs>
  <TitlesOfParts>
    <vt:vector size="54" baseType="lpstr">
      <vt:lpstr>Arial</vt:lpstr>
      <vt:lpstr>Times New Roman</vt:lpstr>
      <vt:lpstr>Calibri</vt:lpstr>
      <vt:lpstr>Frutiger 45 Light</vt:lpstr>
      <vt:lpstr>Wingdings</vt:lpstr>
      <vt:lpstr>Batang</vt:lpstr>
      <vt:lpstr>Webdings</vt:lpstr>
      <vt:lpstr>Default Design</vt:lpstr>
      <vt:lpstr>Microsoft Photo Editor 3.0 Photo</vt:lpstr>
      <vt:lpstr>Adobe Photoshop Image</vt:lpstr>
      <vt:lpstr>Microsoft Document</vt:lpstr>
      <vt:lpstr>Microsoft Clip Gallery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ИЗВОД</vt:lpstr>
      <vt:lpstr>ФОРМИРОВАНИЯ ОТ ВЪОРЪЖЕНИТЕ СИЛИ ЗА ОКАЗВАНЕ НА ПОМОЩ НА НАСЕЛЕНИЕТО</vt:lpstr>
      <vt:lpstr>Ред за предоставяне на сили и средства за оказване на помощ на населението при бедствия 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Пробовземане от обекти на околната среда</vt:lpstr>
      <vt:lpstr>Презентация на PowerPoint</vt:lpstr>
      <vt:lpstr>Презентация на PowerPoint</vt:lpstr>
      <vt:lpstr>Презентация на PowerPoint</vt:lpstr>
      <vt:lpstr>невзривени бойни припаси</vt:lpstr>
      <vt:lpstr>Презентация на PowerPoint</vt:lpstr>
      <vt:lpstr>Презентация на PowerPoint</vt:lpstr>
      <vt:lpstr>Презентация на PowerPoint</vt:lpstr>
      <vt:lpstr>ИЗВОД</vt:lpstr>
      <vt:lpstr>Презентация на PowerPoint</vt:lpstr>
    </vt:vector>
  </TitlesOfParts>
  <Company>DARI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lubomirpvitanov</dc:creator>
  <cp:lastModifiedBy>Динко Динев</cp:lastModifiedBy>
  <cp:revision>142</cp:revision>
  <dcterms:created xsi:type="dcterms:W3CDTF">2013-06-19T05:41:03Z</dcterms:created>
  <dcterms:modified xsi:type="dcterms:W3CDTF">2021-02-14T23:01:29Z</dcterms:modified>
</cp:coreProperties>
</file>