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7" r:id="rId2"/>
    <p:sldId id="316" r:id="rId3"/>
    <p:sldId id="317" r:id="rId4"/>
    <p:sldId id="284" r:id="rId5"/>
    <p:sldId id="285" r:id="rId6"/>
    <p:sldId id="286" r:id="rId7"/>
    <p:sldId id="287" r:id="rId8"/>
    <p:sldId id="288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8" r:id="rId18"/>
    <p:sldId id="292" r:id="rId19"/>
    <p:sldId id="295" r:id="rId20"/>
    <p:sldId id="303" r:id="rId21"/>
    <p:sldId id="302" r:id="rId22"/>
    <p:sldId id="300" r:id="rId23"/>
    <p:sldId id="304" r:id="rId24"/>
    <p:sldId id="269" r:id="rId25"/>
    <p:sldId id="271" r:id="rId26"/>
    <p:sldId id="276" r:id="rId27"/>
    <p:sldId id="315" r:id="rId28"/>
    <p:sldId id="277" r:id="rId29"/>
    <p:sldId id="278" r:id="rId30"/>
    <p:sldId id="280" r:id="rId31"/>
    <p:sldId id="281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66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55" autoAdjust="0"/>
  </p:normalViewPr>
  <p:slideViewPr>
    <p:cSldViewPr>
      <p:cViewPr varScale="1">
        <p:scale>
          <a:sx n="68" d="100"/>
          <a:sy n="68" d="100"/>
        </p:scale>
        <p:origin x="144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773441-5657-4085-8778-50CB6CD5C8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CD31E0-D7B0-4C1A-9ADD-556A740B20A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80BE7E9-901D-4F56-883B-AC145EE61EF1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6D99742-ACB0-4CE6-90F0-BA6A60310A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9AF9102-26D7-406E-BD28-CE53D20588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F99C2-A557-4FEE-BED1-83135C7B587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D640D-072D-49BB-868D-086A4DC8DF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BACA910-E5F7-47C6-8EB0-E18AB3E636F8}" type="slidenum">
              <a:rPr lang="en-US" altLang="bg-BG"/>
              <a:pPr/>
              <a:t>‹#›</a:t>
            </a:fld>
            <a:endParaRPr lang="en-US" alt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6DC6DAAD-3191-4925-8449-3E7E08592E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C2E0FC2-1A66-48A4-8DF2-8A92F3A45BD4}" type="slidenum">
              <a:rPr lang="en-US" altLang="bg-BG">
                <a:latin typeface="Calibri" panose="020F0502020204030204" pitchFamily="34" charset="0"/>
              </a:rPr>
              <a:pPr eaLnBrk="1" hangingPunct="1"/>
              <a:t>1</a:t>
            </a:fld>
            <a:endParaRPr lang="en-US" altLang="bg-BG">
              <a:latin typeface="Calibri" panose="020F0502020204030204" pitchFamily="34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11D1E50C-1C2D-4B1D-B998-FBAC762644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5D61EC8C-396E-49D3-B658-5560FCD009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endParaRPr lang="bg-BG" altLang="bg-B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6">
            <a:extLst>
              <a:ext uri="{FF2B5EF4-FFF2-40B4-BE49-F238E27FC236}">
                <a16:creationId xmlns:a16="http://schemas.microsoft.com/office/drawing/2014/main" id="{04E1DD50-0023-4170-ACC4-37365F71D77E}"/>
              </a:ext>
            </a:extLst>
          </p:cNvPr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27">
            <a:extLst>
              <a:ext uri="{FF2B5EF4-FFF2-40B4-BE49-F238E27FC236}">
                <a16:creationId xmlns:a16="http://schemas.microsoft.com/office/drawing/2014/main" id="{9D8D04EB-CAD9-47F9-B657-EC234E7FB5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fld id="{CDF6B26F-74C7-4AB6-A736-49857FA123E9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6" name="Footer Placeholder 16">
            <a:extLst>
              <a:ext uri="{FF2B5EF4-FFF2-40B4-BE49-F238E27FC236}">
                <a16:creationId xmlns:a16="http://schemas.microsoft.com/office/drawing/2014/main" id="{F67FB8C1-F444-4228-BB39-4768EF02E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8">
            <a:extLst>
              <a:ext uri="{FF2B5EF4-FFF2-40B4-BE49-F238E27FC236}">
                <a16:creationId xmlns:a16="http://schemas.microsoft.com/office/drawing/2014/main" id="{397B1986-CD37-449E-91B3-90391FF9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fld id="{73DEAD33-1F6C-495B-BA10-5C1AABFCC2A7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05257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5A023C73-498E-4ACB-9921-832F2C2B5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DD593-D10E-47BB-90B0-F4EE0B0C550C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665D5AA-4DC1-4D07-B60F-8D52E55C8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049D68C5-B9EE-4C61-98A7-03E402099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33C3BA-B9D0-4918-9954-787F46047058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089771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758C1707-B8B7-44C0-8257-4C6076AEC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D831E-83CA-4FE5-A628-E41DCE303431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46607C67-0DA8-4081-B76A-7932F5F3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C363874E-DA3B-43AD-A1FE-F2C4AD508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A3623-2FD9-4BA4-8061-993FBB5E91C2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265769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9E152AE-DA37-4693-8530-E76EA5E89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92C36AF6-D715-4DC0-8D85-45AE9F25DD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8C564C00-7B6F-464C-AF0A-15F6357D5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3600" cy="3016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CFA7F03-D110-4FD3-9034-CACE24BB780A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94AE7D07-11A9-462E-9EB0-11C49FCBE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6FC69547-94BF-4279-B4B8-D2AEEC9CA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89838" y="6481763"/>
            <a:ext cx="503237" cy="301625"/>
          </a:xfrm>
        </p:spPr>
        <p:txBody>
          <a:bodyPr/>
          <a:lstStyle>
            <a:lvl1pPr>
              <a:defRPr/>
            </a:lvl1pPr>
          </a:lstStyle>
          <a:p>
            <a:fld id="{22D39781-CDD0-4F69-B75E-E9A8206EFCAC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929834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2D322-8F52-4BF9-9EA8-09EE866C9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C44E0-3F9B-4EF4-8974-BD4B66B03F39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8705D-701A-4032-8DE9-4915AFD5C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2C2FB-86A8-468D-AA67-B10EB328C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100E0F-E2B6-4065-8064-83DA143B5BC9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801785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8">
            <a:extLst>
              <a:ext uri="{FF2B5EF4-FFF2-40B4-BE49-F238E27FC236}">
                <a16:creationId xmlns:a16="http://schemas.microsoft.com/office/drawing/2014/main" id="{16E9775E-AFE3-4993-9DEE-604C1237F2EB}"/>
              </a:ext>
            </a:extLst>
          </p:cNvPr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Isosceles Triangle 7">
            <a:extLst>
              <a:ext uri="{FF2B5EF4-FFF2-40B4-BE49-F238E27FC236}">
                <a16:creationId xmlns:a16="http://schemas.microsoft.com/office/drawing/2014/main" id="{F20B5045-B0A9-4AF2-A98E-27AB74EF5CDE}"/>
              </a:ext>
            </a:extLst>
          </p:cNvPr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B392A43E-C6E6-47C0-876C-31FBC653C3CC}"/>
              </a:ext>
            </a:extLst>
          </p:cNvPr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917C5FA6-E511-4D43-9118-0380A82DCD2A}"/>
              </a:ext>
            </a:extLst>
          </p:cNvPr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A655D5B-CC51-4DBF-A6B2-404967DC63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75D2-F460-49DC-A67B-6235664C93D2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D004B0-6786-456C-B741-292C61276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29B7897-DC97-4B78-BF48-306FE3DFF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fld id="{BABE06F6-4D98-47EF-AE41-1D781D70A8E5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086262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FBDBB1F6-CEDD-487F-8F5C-F68378EE1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4F7FF-BA9B-4A7E-90CC-7292120DAD4B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B4A3B17-8C1B-4104-9908-0F6475888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EC5781C3-300E-4C8F-B3DD-AA580AC64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1901D2-FDAA-497F-B275-7319B8DA0ED8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900078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3A5E8A-E628-4440-BB85-A746B31B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727EB-AEB6-4727-893E-7B3E496B5D61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DDED00-BBE9-438E-8E92-DA278F133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22F0B9-A0D5-4AA1-9174-9CA6D63A3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>
              <a:defRPr/>
            </a:lvl1pPr>
          </a:lstStyle>
          <a:p>
            <a:fld id="{44E90133-286E-4A0F-BE78-F3C688EF5201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91929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D51A2777-8BE9-4FEF-898D-F0CB46287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0A1A9-BC87-41E5-B70D-FF736D0A9E41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D8A1C35-F7FC-4488-987B-E1F6A1361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2D60BA9B-8C3E-47D6-A359-A2072D586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E11C66-5E70-46E7-9146-E8C4AC96997C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79386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CA79C8BA-4F14-433C-BC47-509B27C9C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6EDF1-E565-46FF-A513-0DD384917492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C47DE6-6BDD-4D35-BBC4-3A42F94EA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8D5E09B9-8CBB-44D6-AC16-F26873C73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1A52E-A6A3-45FA-8AC6-9DC44AB34407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4088935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19BD22-A466-446F-8E25-812F2A5817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944356EE-43FD-4F99-B1C0-F66445BD1E64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68DF1A-7553-4301-BF32-C2B3EF380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21206-6CA3-4075-BBA0-82B61E8C6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fld id="{41861839-D94B-4B34-895E-F262AE4A1BD2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763345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61F36-F509-4EC3-B7AA-B9A3F44C7D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8F951F2-A598-42AD-8C91-8EA7438F4B32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91B69-E7E7-466C-8F58-FCDA36318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1A58C3-073C-4460-AED7-18E4AD445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>
              <a:defRPr sz="900"/>
            </a:lvl1pPr>
          </a:lstStyle>
          <a:p>
            <a:fld id="{1DA692AD-F8BB-428C-86E2-2E040288475D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691286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B023DABA-EEA6-4E00-8313-96EC1F8E9955}"/>
              </a:ext>
            </a:extLst>
          </p:cNvPr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3E2CA0E-B491-423D-894D-2174D6D8FBCB}"/>
              </a:ext>
            </a:extLst>
          </p:cNvPr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C8CCAE8-C202-4E3A-8CDA-5B669BB6832B}"/>
              </a:ext>
            </a:extLst>
          </p:cNvPr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E91D6733-A1F4-41C7-A252-134C74479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0" name="Text Placeholder 12">
            <a:extLst>
              <a:ext uri="{FF2B5EF4-FFF2-40B4-BE49-F238E27FC236}">
                <a16:creationId xmlns:a16="http://schemas.microsoft.com/office/drawing/2014/main" id="{98EE26A3-B3A1-44E1-AC5B-2C6787DB5E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/>
              <a:t>Click to edit Master text styles</a:t>
            </a:r>
          </a:p>
          <a:p>
            <a:pPr lvl="1"/>
            <a:r>
              <a:rPr lang="en-US" altLang="bg-BG"/>
              <a:t>Second level</a:t>
            </a:r>
          </a:p>
          <a:p>
            <a:pPr lvl="2"/>
            <a:r>
              <a:rPr lang="en-US" altLang="bg-BG"/>
              <a:t>Third level</a:t>
            </a:r>
          </a:p>
          <a:p>
            <a:pPr lvl="3"/>
            <a:r>
              <a:rPr lang="en-US" altLang="bg-BG"/>
              <a:t>Fourth level</a:t>
            </a:r>
          </a:p>
          <a:p>
            <a:pPr lvl="4"/>
            <a:r>
              <a:rPr lang="en-US" altLang="bg-BG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231F308-FC68-46E1-95B6-B656FE3A25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60241750-52B6-4CB8-A383-A6F962E343E3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7DC78B-1A8A-4FE8-9850-4B06C521D0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89DE8DF-467E-45AC-9B6D-851C2D456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Century Gothic" panose="020B0502020202020204" pitchFamily="34" charset="0"/>
              </a:defRPr>
            </a:lvl1pPr>
          </a:lstStyle>
          <a:p>
            <a:fld id="{8E9E3181-15F3-4CC7-8ABC-C0F27F027DF1}" type="slidenum">
              <a:rPr lang="en-US" altLang="bg-BG"/>
              <a:pPr/>
              <a:t>‹#›</a:t>
            </a:fld>
            <a:endParaRPr lang="en-US" altLang="bg-BG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47" r:id="rId4"/>
    <p:sldLayoutId id="2147483756" r:id="rId5"/>
    <p:sldLayoutId id="2147483748" r:id="rId6"/>
    <p:sldLayoutId id="2147483749" r:id="rId7"/>
    <p:sldLayoutId id="2147483757" r:id="rId8"/>
    <p:sldLayoutId id="2147483758" r:id="rId9"/>
    <p:sldLayoutId id="2147483750" r:id="rId10"/>
    <p:sldLayoutId id="2147483751" r:id="rId11"/>
    <p:sldLayoutId id="2147483752" r:id="rId12"/>
  </p:sldLayoutIdLst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anose="020B0604030504040204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wmf"/><Relationship Id="rId5" Type="http://schemas.openxmlformats.org/officeDocument/2006/relationships/image" Target="../media/image14.png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8">
            <a:extLst>
              <a:ext uri="{FF2B5EF4-FFF2-40B4-BE49-F238E27FC236}">
                <a16:creationId xmlns:a16="http://schemas.microsoft.com/office/drawing/2014/main" id="{E89D4E55-FE1A-4D6B-8DA1-E9D55D76FD4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7321550" y="0"/>
            <a:ext cx="1822450" cy="1143000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	</a:t>
            </a:r>
          </a:p>
        </p:txBody>
      </p:sp>
      <p:sp>
        <p:nvSpPr>
          <p:cNvPr id="6153" name="Text Box 9">
            <a:extLst>
              <a:ext uri="{FF2B5EF4-FFF2-40B4-BE49-F238E27FC236}">
                <a16:creationId xmlns:a16="http://schemas.microsoft.com/office/drawing/2014/main" id="{D9C904B1-ACBB-46FF-8E39-6B0F02961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420938"/>
            <a:ext cx="874077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bg-BG" sz="2000">
                <a:solidFill>
                  <a:srgbClr val="20BC20"/>
                </a:solidFill>
                <a:latin typeface="TimesNewRoman"/>
              </a:rPr>
              <a:t>  </a:t>
            </a:r>
            <a:r>
              <a:rPr lang="bg-BG" altLang="bg-BG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НА ГРАЖДАНИТЕ ЗА ОЦЕЛЯВАНЕ ПРИ ТЕРОРИСТИЧНИ, ДЕЙСТВИЯ И ВОЙНА, КАКТО И ПРИ ОТКРИВАНЕ НА НЕВЗРИВЕНИ БОЕПРИПАСИ</a:t>
            </a:r>
          </a:p>
          <a:p>
            <a:pPr algn="ctr" eaLnBrk="1" hangingPunct="1"/>
            <a:endParaRPr lang="en-US" altLang="bg-BG" sz="3600" b="1">
              <a:solidFill>
                <a:srgbClr val="20BC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8" descr="http://aadcf.nvu.bg/struktura/katedri/IS/images/logo_nvu.png">
            <a:extLst>
              <a:ext uri="{FF2B5EF4-FFF2-40B4-BE49-F238E27FC236}">
                <a16:creationId xmlns:a16="http://schemas.microsoft.com/office/drawing/2014/main" id="{5C405C88-C624-4C3A-B7BC-2AF4CA58E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301625"/>
            <a:ext cx="1003300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2" descr="http://www.3dwallpaperstudio.com/wallpapers/bulgaria_flag-1280x800.jpg">
            <a:extLst>
              <a:ext uri="{FF2B5EF4-FFF2-40B4-BE49-F238E27FC236}">
                <a16:creationId xmlns:a16="http://schemas.microsoft.com/office/drawing/2014/main" id="{8AF14CF2-1098-46F6-92CD-F5CEC99E8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468313"/>
            <a:ext cx="1395412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07A79D13-BCF3-4EBF-9EAB-6771A3DEA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692150"/>
            <a:ext cx="5400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bg-BG" altLang="bg-BG" sz="2000">
                <a:solidFill>
                  <a:schemeClr val="bg1"/>
                </a:solidFill>
                <a:latin typeface="TimesNewRoman"/>
              </a:rPr>
              <a:t>НАЦИОНАЛЕН ВОЕНЕН УНИВЕРСИТЕТ „ВАСИЛ  ЛЕВСКИ“</a:t>
            </a:r>
            <a:endParaRPr lang="en-US" altLang="bg-BG" sz="2000">
              <a:solidFill>
                <a:schemeClr val="bg1"/>
              </a:solidFill>
              <a:latin typeface="TimesNewRoman"/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B4261D37-7939-4E16-B9AC-51BD1FE03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5786438"/>
            <a:ext cx="5400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bg-BG" altLang="bg-BG" sz="2000">
              <a:solidFill>
                <a:schemeClr val="bg1"/>
              </a:solidFill>
              <a:latin typeface="TimesNewRoman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 autoUpdateAnimBg="0"/>
      <p:bldP spid="7" grpId="0" autoUpdateAnimBg="0"/>
      <p:bldP spid="8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D65384B3-C5FF-422E-B952-E8910EDD9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754188"/>
            <a:ext cx="7993063" cy="392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bg-BG" altLang="bg-BG" sz="2400" b="1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bg-BG" altLang="bg-BG" sz="2400" b="1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изпъквайте. Избягвайте публичността. Не харчете големи суми пари.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bg-BG" altLang="bg-BG" sz="2400" b="1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bg-BG" altLang="bg-BG" sz="2400" b="1">
                <a:solidFill>
                  <a:schemeClr val="bg1"/>
                </a:solidFill>
                <a:latin typeface="Century Gothic" panose="020B0502020202020204" pitchFamily="34" charset="0"/>
              </a:rPr>
              <a:t>Без нужда не разгласявайте своя домашен адрес, телефонния си номер или информация за семейството.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bg-BG" altLang="bg-BG" sz="2400" b="1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bg-BG" altLang="bg-BG" sz="2400" b="1">
                <a:solidFill>
                  <a:schemeClr val="bg1"/>
                </a:solidFill>
                <a:latin typeface="Century Gothic" panose="020B0502020202020204" pitchFamily="34" charset="0"/>
              </a:rPr>
              <a:t>Бъдете нащрек за необяснимото отсъствие на местни граждани, като ранно предупреждение за възможни терористични действия.</a:t>
            </a:r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3FF33448-BD26-4590-8FB8-C456FACFD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476250"/>
            <a:ext cx="3111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tabLst>
                <a:tab pos="-1890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-1890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-1890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-1890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-1890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890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890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890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890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bg-BG" altLang="bg-BG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всяко време: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ADC3BBA4-2627-4B0C-8D51-B7589FE56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484313"/>
            <a:ext cx="7993063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bg-BG" altLang="bg-BG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bg-BG" sz="24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Осигурете си добра видимост към пътищата до вашия дом.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bg-BG" altLang="bg-BG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bg-BG" sz="2400" b="1">
                <a:solidFill>
                  <a:schemeClr val="bg1"/>
                </a:solidFill>
                <a:latin typeface="Times New Roman" panose="02020603050405020304" pitchFamily="18" charset="0"/>
              </a:rPr>
              <a:t>Никога не допускайте непознати във вашия дом без да видите техните документи и да сте сигурни, че са истински.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bg-BG" altLang="bg-BG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bg-BG" sz="2400" b="1">
                <a:solidFill>
                  <a:schemeClr val="bg1"/>
                </a:solidFill>
                <a:latin typeface="Times New Roman" panose="02020603050405020304" pitchFamily="18" charset="0"/>
              </a:rPr>
              <a:t>Обмислете отглеждането на куче, което да обезкуражава натрапниците.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bg-BG" altLang="bg-BG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bg-BG" sz="2400" b="1">
                <a:solidFill>
                  <a:schemeClr val="bg1"/>
                </a:solidFill>
                <a:latin typeface="Times New Roman" panose="02020603050405020304" pitchFamily="18" charset="0"/>
              </a:rPr>
              <a:t>Никога не приемайте неочаквани пакетни доставки.</a:t>
            </a:r>
          </a:p>
        </p:txBody>
      </p:sp>
      <p:sp>
        <p:nvSpPr>
          <p:cNvPr id="18435" name="Rectangle 1">
            <a:extLst>
              <a:ext uri="{FF2B5EF4-FFF2-40B4-BE49-F238E27FC236}">
                <a16:creationId xmlns:a16="http://schemas.microsoft.com/office/drawing/2014/main" id="{3E64FF35-AB00-4BF4-AD14-8A91179C2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333375"/>
            <a:ext cx="17097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 sz="32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 къщи:</a:t>
            </a:r>
            <a:endParaRPr lang="bg-BG" altLang="bg-BG" sz="3200" b="1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588C524E-3F8B-46F4-8070-F15D7E262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935163"/>
            <a:ext cx="7993062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bg-BG" altLang="bg-BG" sz="2400" b="1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bg-BG" altLang="bg-BG" sz="24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Сменяйте времената и маршрутите.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bg-BG" altLang="bg-BG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bg-BG" sz="2400" b="1">
                <a:solidFill>
                  <a:schemeClr val="bg1"/>
                </a:solidFill>
                <a:latin typeface="Times New Roman" panose="02020603050405020304" pitchFamily="18" charset="0"/>
              </a:rPr>
              <a:t>Бъдете нащрек за подозрително изглеждащи превозни средства.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bg-BG" altLang="bg-BG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bg-BG" sz="2400" b="1">
                <a:solidFill>
                  <a:schemeClr val="bg1"/>
                </a:solidFill>
                <a:latin typeface="Times New Roman" panose="02020603050405020304" pitchFamily="18" charset="0"/>
              </a:rPr>
              <a:t>Пътувайте в група – безопасността е в броя.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bg-BG" altLang="bg-BG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bg-BG" sz="2400" b="1">
                <a:solidFill>
                  <a:schemeClr val="bg1"/>
                </a:solidFill>
                <a:latin typeface="Times New Roman" panose="02020603050405020304" pitchFamily="18" charset="0"/>
              </a:rPr>
              <a:t>Не вземайте хора на стоп.</a:t>
            </a:r>
            <a:endParaRPr lang="bg-BG" altLang="bg-BG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bg-BG" altLang="bg-BG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bg-BG" sz="2400" b="1">
                <a:solidFill>
                  <a:schemeClr val="bg1"/>
                </a:solidFill>
                <a:latin typeface="Times New Roman" panose="02020603050405020304" pitchFamily="18" charset="0"/>
              </a:rPr>
              <a:t>Използвайте добре осветени улици.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endParaRPr lang="bg-BG" altLang="bg-BG" sz="2400" b="1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A3BDE0D9-97D4-4FFF-9644-47FD57D40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549275"/>
            <a:ext cx="43259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 sz="32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 време</a:t>
            </a:r>
            <a:r>
              <a:rPr lang="bg-BG" altLang="bg-BG" sz="3200" b="1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bg-BG" altLang="bg-BG" sz="32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на пътуване:</a:t>
            </a:r>
            <a:endParaRPr lang="en-US" altLang="bg-BG" sz="320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13548993-27CA-472E-9CE8-A2597CE1F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276475"/>
            <a:ext cx="799306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bg-BG" altLang="bg-BG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bg-BG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хотелите</a:t>
            </a:r>
            <a:endParaRPr lang="bg-BG" altLang="bg-BG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bg-BG" altLang="bg-BG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bg-BG" sz="2400" b="1">
                <a:solidFill>
                  <a:srgbClr val="FF0000"/>
                </a:solidFill>
                <a:latin typeface="Times New Roman" panose="02020603050405020304" pitchFamily="18" charset="0"/>
              </a:rPr>
              <a:t>В  сграда след експлозия</a:t>
            </a:r>
            <a:endParaRPr lang="bg-BG" altLang="bg-BG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bg-BG" altLang="bg-BG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bg-BG" sz="2400" b="1">
                <a:solidFill>
                  <a:srgbClr val="FF0000"/>
                </a:solidFill>
                <a:latin typeface="Times New Roman" panose="02020603050405020304" pitchFamily="18" charset="0"/>
              </a:rPr>
              <a:t>След преминаването на експлозията</a:t>
            </a:r>
            <a:endParaRPr lang="bg-BG" altLang="bg-BG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bg-BG" altLang="bg-BG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bg-BG" sz="2400" b="1">
                <a:solidFill>
                  <a:srgbClr val="FF0000"/>
                </a:solidFill>
                <a:latin typeface="Times New Roman" panose="02020603050405020304" pitchFamily="18" charset="0"/>
              </a:rPr>
              <a:t>При пожар в сграда  вследствие от експлозията</a:t>
            </a:r>
            <a:endParaRPr lang="bg-BG" altLang="bg-BG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bg-BG" altLang="bg-BG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bg-BG" sz="2400" b="1">
                <a:solidFill>
                  <a:srgbClr val="FF0000"/>
                </a:solidFill>
                <a:latin typeface="Times New Roman" panose="02020603050405020304" pitchFamily="18" charset="0"/>
              </a:rPr>
              <a:t>Ако се намираме на улицата</a:t>
            </a:r>
          </a:p>
          <a:p>
            <a:pPr eaLnBrk="1" hangingPunct="1">
              <a:lnSpc>
                <a:spcPct val="150000"/>
              </a:lnSpc>
            </a:pPr>
            <a:endParaRPr lang="en-US" altLang="bg-BG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483" name="Picture 4" descr="http://www.novini.bg/uploads/news_pictures/2012-29/big/myj-s-dylga-kosa-razhojdal-se-spokoijno-e-eventualniqt-terorist-82961.jpg">
            <a:extLst>
              <a:ext uri="{FF2B5EF4-FFF2-40B4-BE49-F238E27FC236}">
                <a16:creationId xmlns:a16="http://schemas.microsoft.com/office/drawing/2014/main" id="{6E5D4D9E-8197-4ECC-9672-91BD3179C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557338"/>
            <a:ext cx="2808288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" descr="http://t0.gstatic.com/images?q=tbn:ANd9GcRxGWjPbhc1dRfC0pZCm5sAGDWfSF_-Dy4IM3g7N6lhRMqVk_ty">
            <a:extLst>
              <a:ext uri="{FF2B5EF4-FFF2-40B4-BE49-F238E27FC236}">
                <a16:creationId xmlns:a16="http://schemas.microsoft.com/office/drawing/2014/main" id="{9042D463-06AD-435B-A9D2-6A5C3315C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5085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1">
            <a:extLst>
              <a:ext uri="{FF2B5EF4-FFF2-40B4-BE49-F238E27FC236}">
                <a16:creationId xmlns:a16="http://schemas.microsoft.com/office/drawing/2014/main" id="{EE5CFAF7-B206-4157-8C14-9501F33F7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549275"/>
            <a:ext cx="3587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/>
            <a:r>
              <a:rPr lang="bg-BG" altLang="bg-BG" sz="2800" b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 други ситуации</a:t>
            </a:r>
            <a:r>
              <a:rPr lang="bg-BG" altLang="bg-BG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bg-BG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A9D09D4-69FC-4067-92B8-D33366978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196975"/>
            <a:ext cx="7993062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bg-BG" altLang="bg-BG" sz="2400" b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bg-BG" altLang="bg-BG" sz="2400" b="1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заплаха от терористичен акт</a:t>
            </a:r>
            <a:endParaRPr lang="bg-BG" altLang="bg-BG" sz="2400">
              <a:solidFill>
                <a:srgbClr val="FF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bg-BG" altLang="bg-BG" sz="240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bg-BG" altLang="bg-BG" sz="2400" b="1">
                <a:solidFill>
                  <a:srgbClr val="FF0000"/>
                </a:solidFill>
                <a:latin typeface="Century Gothic" panose="020B0502020202020204" pitchFamily="34" charset="0"/>
              </a:rPr>
              <a:t>В обществен транспорт</a:t>
            </a:r>
            <a:endParaRPr lang="bg-BG" altLang="bg-BG" sz="2400" b="1">
              <a:solidFill>
                <a:srgbClr val="FF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ru-RU" altLang="bg-BG" sz="2400" b="1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bg-BG" altLang="bg-BG" sz="2400" b="1">
                <a:solidFill>
                  <a:srgbClr val="FF0000"/>
                </a:solidFill>
                <a:latin typeface="Century Gothic" panose="020B0502020202020204" pitchFamily="34" charset="0"/>
              </a:rPr>
              <a:t>При задържане на хора за заложници</a:t>
            </a:r>
            <a:endParaRPr lang="bg-BG" altLang="bg-BG" sz="2400">
              <a:solidFill>
                <a:srgbClr val="FF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bg-BG" altLang="bg-BG" sz="240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bg-BG" altLang="bg-BG" sz="2400" b="1">
                <a:solidFill>
                  <a:srgbClr val="FF0000"/>
                </a:solidFill>
                <a:latin typeface="Century Gothic" panose="020B0502020202020204" pitchFamily="34" charset="0"/>
              </a:rPr>
              <a:t>Ако сте взети за заложници</a:t>
            </a:r>
            <a:endParaRPr lang="en-US" altLang="bg-BG" sz="2400" b="1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507" name="Picture 2" descr="http://t2.gstatic.com/images?q=tbn:ANd9GcQ8pth7OTGlGn39svvkcpA4OEnV2nJr5BO26RDyc3pATMMa8SV2KA">
            <a:extLst>
              <a:ext uri="{FF2B5EF4-FFF2-40B4-BE49-F238E27FC236}">
                <a16:creationId xmlns:a16="http://schemas.microsoft.com/office/drawing/2014/main" id="{7056A4B0-6291-401B-8C9B-06869C9B7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644900"/>
            <a:ext cx="4248150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1">
            <a:extLst>
              <a:ext uri="{FF2B5EF4-FFF2-40B4-BE49-F238E27FC236}">
                <a16:creationId xmlns:a16="http://schemas.microsoft.com/office/drawing/2014/main" id="{19167809-AECB-48A8-8631-054E46AC0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333375"/>
            <a:ext cx="3417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bg-BG" altLang="bg-BG" sz="2800" b="1">
                <a:solidFill>
                  <a:schemeClr val="bg1"/>
                </a:solidFill>
                <a:latin typeface="Calibri" panose="020F0502020204030204" pitchFamily="34" charset="0"/>
              </a:rPr>
              <a:t>В други ситуации</a:t>
            </a:r>
            <a:r>
              <a:rPr lang="bg-BG" altLang="bg-BG" sz="2800" b="1">
                <a:solidFill>
                  <a:schemeClr val="bg2"/>
                </a:solidFill>
                <a:latin typeface="Calibri" panose="020F0502020204030204" pitchFamily="34" charset="0"/>
              </a:rPr>
              <a:t>:</a:t>
            </a:r>
            <a:endParaRPr lang="en-US" altLang="bg-BG" sz="280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B00E0E4A-98FA-4C8C-946A-A641A387A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341438"/>
            <a:ext cx="7991475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bg-BG" altLang="bg-BG" sz="2400" b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bg-BG" altLang="bg-BG" sz="2400" b="1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Паднете на пода. Не се движете освен по изричната инструкция на спасителните сили.</a:t>
            </a:r>
            <a:endParaRPr lang="bg-BG" altLang="bg-BG" sz="2400" b="1">
              <a:solidFill>
                <a:srgbClr val="FF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bg-BG" altLang="bg-BG" sz="2400" b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bg-BG" altLang="bg-BG" sz="2400" b="1">
                <a:solidFill>
                  <a:srgbClr val="FF0000"/>
                </a:solidFill>
                <a:latin typeface="Century Gothic" panose="020B0502020202020204" pitchFamily="34" charset="0"/>
              </a:rPr>
              <a:t>Останете изцяло без оръжие или с нещо което може да бъде сбъркано с оръжие</a:t>
            </a:r>
            <a:r>
              <a:rPr lang="en-US" altLang="bg-BG" sz="2400" b="1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endParaRPr lang="bg-BG" altLang="bg-BG" sz="2400" b="1">
              <a:solidFill>
                <a:srgbClr val="FF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bg-BG" altLang="bg-BG" sz="2400" b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bg-BG" altLang="bg-BG" sz="2400" b="1">
                <a:solidFill>
                  <a:srgbClr val="FF0000"/>
                </a:solidFill>
                <a:latin typeface="Century Gothic" panose="020B0502020202020204" pitchFamily="34" charset="0"/>
              </a:rPr>
              <a:t>Бъдете тихи и не привличайте </a:t>
            </a:r>
          </a:p>
          <a:p>
            <a:pPr eaLnBrk="1" hangingPunct="1">
              <a:lnSpc>
                <a:spcPct val="150000"/>
              </a:lnSpc>
            </a:pPr>
            <a:r>
              <a:rPr lang="bg-BG" altLang="bg-BG" sz="2400" b="1">
                <a:solidFill>
                  <a:srgbClr val="FF0000"/>
                </a:solidFill>
                <a:latin typeface="Century Gothic" panose="020B0502020202020204" pitchFamily="34" charset="0"/>
              </a:rPr>
              <a:t>вниманието на вашите похитителите.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altLang="bg-BG" sz="2400" b="1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bg-BG" sz="2400" b="1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531" name="Picture 2" descr="http://www.segabg.com/pic/2439/291927-l.jpg">
            <a:extLst>
              <a:ext uri="{FF2B5EF4-FFF2-40B4-BE49-F238E27FC236}">
                <a16:creationId xmlns:a16="http://schemas.microsoft.com/office/drawing/2014/main" id="{2E326B3F-084A-48D3-BBBB-D7EEBE436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789363"/>
            <a:ext cx="30241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1">
            <a:extLst>
              <a:ext uri="{FF2B5EF4-FFF2-40B4-BE49-F238E27FC236}">
                <a16:creationId xmlns:a16="http://schemas.microsoft.com/office/drawing/2014/main" id="{836E4FFB-D605-4816-AF9C-03C13B513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476250"/>
            <a:ext cx="79978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bg-BG" altLang="bg-BG" sz="2800" b="1">
                <a:solidFill>
                  <a:schemeClr val="bg1"/>
                </a:solidFill>
                <a:latin typeface="Calibri" panose="020F0502020204030204" pitchFamily="34" charset="0"/>
              </a:rPr>
              <a:t>В случаи на опит за спасяването ви: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5DE3F27-6B72-44E3-BE9C-1485498CC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96975"/>
            <a:ext cx="7991475" cy="392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bg-BG" altLang="bg-BG" sz="2400" b="1">
                <a:solidFill>
                  <a:srgbClr val="FF0000"/>
                </a:solidFill>
                <a:latin typeface="Calibri" panose="020F0502020204030204" pitchFamily="34" charset="0"/>
              </a:rPr>
              <a:t>Очаквайте инструкции</a:t>
            </a:r>
            <a:r>
              <a:rPr lang="en-US" altLang="bg-BG" sz="2400" b="1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  <a:endParaRPr lang="bg-BG" altLang="bg-BG" sz="2400" b="1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bg-BG" altLang="bg-BG" sz="2400" b="1">
                <a:solidFill>
                  <a:srgbClr val="FF0000"/>
                </a:solidFill>
                <a:latin typeface="Calibri" panose="020F0502020204030204" pitchFamily="34" charset="0"/>
              </a:rPr>
              <a:t>Спасителните сили първоначално ще се отнесат към вас, като към един от терористите, докато със сигурност не ви определят като приятел или враг. </a:t>
            </a: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bg-BG" altLang="bg-BG" sz="2400" b="1">
                <a:solidFill>
                  <a:srgbClr val="FF0000"/>
                </a:solidFill>
                <a:latin typeface="Calibri" panose="020F0502020204030204" pitchFamily="34" charset="0"/>
              </a:rPr>
              <a:t>Веднъж пуснат, не правете изявления пред медиите.</a:t>
            </a:r>
          </a:p>
          <a:p>
            <a:pPr eaLnBrk="1" hangingPunct="1">
              <a:lnSpc>
                <a:spcPct val="150000"/>
              </a:lnSpc>
            </a:pPr>
            <a:endParaRPr lang="bg-BG" altLang="bg-BG" sz="24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3555" name="Picture 2" descr="http://t1.gstatic.com/images?q=tbn:ANd9GcSSY-YvpP1uJ5ZODmaLwDNjvVYo-xgR3yDoHSyuOz1sEtQHOg84">
            <a:extLst>
              <a:ext uri="{FF2B5EF4-FFF2-40B4-BE49-F238E27FC236}">
                <a16:creationId xmlns:a16="http://schemas.microsoft.com/office/drawing/2014/main" id="{3FFB553F-ADB6-470E-809E-ACFE268B9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365625"/>
            <a:ext cx="29051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1">
            <a:extLst>
              <a:ext uri="{FF2B5EF4-FFF2-40B4-BE49-F238E27FC236}">
                <a16:creationId xmlns:a16="http://schemas.microsoft.com/office/drawing/2014/main" id="{11213C01-4FA4-4A92-B613-CF673CDAC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476250"/>
            <a:ext cx="79978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/>
            <a:r>
              <a:rPr lang="bg-BG" altLang="bg-BG" sz="2800" b="1">
                <a:solidFill>
                  <a:schemeClr val="bg1"/>
                </a:solidFill>
                <a:latin typeface="Calibri" panose="020F0502020204030204" pitchFamily="34" charset="0"/>
              </a:rPr>
              <a:t>В случаи на опит за спасяването ви: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>
            <a:extLst>
              <a:ext uri="{FF2B5EF4-FFF2-40B4-BE49-F238E27FC236}">
                <a16:creationId xmlns:a16="http://schemas.microsoft.com/office/drawing/2014/main" id="{FDA4ACA8-CDC0-447E-BA45-8393C5FDE44F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457200" y="268288"/>
            <a:ext cx="8229600" cy="4960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bg-BG" altLang="bg-BG" sz="3200" b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НА ГРАЖДАНИТЕ ПРИ ОТКРИВАНЕ НА НЕВЗРИВЕНИ БОЕПРИПАСИ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>
            <a:extLst>
              <a:ext uri="{FF2B5EF4-FFF2-40B4-BE49-F238E27FC236}">
                <a16:creationId xmlns:a16="http://schemas.microsoft.com/office/drawing/2014/main" id="{2DF88E1F-B3C6-4A5C-B0F3-FC444610B2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260350"/>
            <a:ext cx="3525838" cy="1506538"/>
          </a:xfrm>
          <a:solidFill>
            <a:srgbClr val="20BC20"/>
          </a:solidFill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UXO</a:t>
            </a:r>
            <a:br>
              <a:rPr lang="bg-BG" sz="2800" dirty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bg-BG" sz="2800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(</a:t>
            </a:r>
            <a:r>
              <a:rPr lang="en-US" sz="2800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Unexploded Ordnance</a:t>
            </a:r>
            <a:r>
              <a:rPr lang="bg-BG" sz="2800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)</a:t>
            </a:r>
          </a:p>
        </p:txBody>
      </p:sp>
      <p:sp>
        <p:nvSpPr>
          <p:cNvPr id="413699" name="Rectangle 3">
            <a:extLst>
              <a:ext uri="{FF2B5EF4-FFF2-40B4-BE49-F238E27FC236}">
                <a16:creationId xmlns:a16="http://schemas.microsoft.com/office/drawing/2014/main" id="{420ADD2E-8D9B-4338-B3A8-2A2DB650C5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1325" y="1781175"/>
            <a:ext cx="8229600" cy="18415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bg-BG" altLang="bg-BG">
                <a:solidFill>
                  <a:schemeClr val="bg1"/>
                </a:solidFill>
                <a:latin typeface="Calibri" panose="020F0502020204030204" pitchFamily="34" charset="0"/>
              </a:rPr>
              <a:t>    Означава боен припас, който е бил готов за употреба,  снабден с взривател,  зареден или по друг начин подготвен за използване или използван във въоръжен конфликт. </a:t>
            </a:r>
          </a:p>
        </p:txBody>
      </p:sp>
      <p:sp>
        <p:nvSpPr>
          <p:cNvPr id="413700" name="Rectangle 4">
            <a:extLst>
              <a:ext uri="{FF2B5EF4-FFF2-40B4-BE49-F238E27FC236}">
                <a16:creationId xmlns:a16="http://schemas.microsoft.com/office/drawing/2014/main" id="{E0E39D11-6833-462C-B697-5A12BB865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9188" y="1916113"/>
            <a:ext cx="3497262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bg-BG"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3701" name="Rectangle 5">
            <a:extLst>
              <a:ext uri="{FF2B5EF4-FFF2-40B4-BE49-F238E27FC236}">
                <a16:creationId xmlns:a16="http://schemas.microsoft.com/office/drawing/2014/main" id="{20E36848-9765-4F4C-A6BD-1C282A82F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7088" y="1930400"/>
            <a:ext cx="3497262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bg-BG"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40B6AF1E-DD3E-4DC2-B637-81EA309CAD9D}"/>
              </a:ext>
            </a:extLst>
          </p:cNvPr>
          <p:cNvGrpSpPr>
            <a:grpSpLocks/>
          </p:cNvGrpSpPr>
          <p:nvPr/>
        </p:nvGrpSpPr>
        <p:grpSpPr bwMode="auto">
          <a:xfrm>
            <a:off x="4244975" y="822325"/>
            <a:ext cx="522288" cy="304800"/>
            <a:chOff x="2633" y="1481"/>
            <a:chExt cx="329" cy="192"/>
          </a:xfrm>
        </p:grpSpPr>
        <p:sp>
          <p:nvSpPr>
            <p:cNvPr id="25610" name="Line 7">
              <a:extLst>
                <a:ext uri="{FF2B5EF4-FFF2-40B4-BE49-F238E27FC236}">
                  <a16:creationId xmlns:a16="http://schemas.microsoft.com/office/drawing/2014/main" id="{A11E4123-C211-4408-9D1C-A5162B1128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3" y="1481"/>
              <a:ext cx="320" cy="0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bg-BG"/>
            </a:p>
          </p:txBody>
        </p:sp>
        <p:sp>
          <p:nvSpPr>
            <p:cNvPr id="25611" name="Line 8">
              <a:extLst>
                <a:ext uri="{FF2B5EF4-FFF2-40B4-BE49-F238E27FC236}">
                  <a16:creationId xmlns:a16="http://schemas.microsoft.com/office/drawing/2014/main" id="{B2CDE89C-F363-4856-9841-E846228DAA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2" y="1673"/>
              <a:ext cx="320" cy="0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bg-BG"/>
            </a:p>
          </p:txBody>
        </p:sp>
      </p:grpSp>
      <p:sp>
        <p:nvSpPr>
          <p:cNvPr id="413705" name="Rectangle 9">
            <a:extLst>
              <a:ext uri="{FF2B5EF4-FFF2-40B4-BE49-F238E27FC236}">
                <a16:creationId xmlns:a16="http://schemas.microsoft.com/office/drawing/2014/main" id="{4099C085-271C-4984-9420-C5A1F2E4E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088" y="274638"/>
            <a:ext cx="3525837" cy="1506537"/>
          </a:xfrm>
          <a:prstGeom prst="rect">
            <a:avLst/>
          </a:prstGeom>
          <a:solidFill>
            <a:srgbClr val="20BC20"/>
          </a:solidFill>
          <a:ln>
            <a:noFill/>
          </a:ln>
          <a:effectLst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bg-BG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Невзривен боен припас</a:t>
            </a:r>
          </a:p>
        </p:txBody>
      </p:sp>
      <p:pic>
        <p:nvPicPr>
          <p:cNvPr id="10" name="Picture 3" descr="2001 12 11 SU M74-71 Sea Mines">
            <a:extLst>
              <a:ext uri="{FF2B5EF4-FFF2-40B4-BE49-F238E27FC236}">
                <a16:creationId xmlns:a16="http://schemas.microsoft.com/office/drawing/2014/main" id="{6752F594-7127-41D7-AF72-D890E58A2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84575"/>
            <a:ext cx="4600575" cy="316230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uxo">
            <a:extLst>
              <a:ext uri="{FF2B5EF4-FFF2-40B4-BE49-F238E27FC236}">
                <a16:creationId xmlns:a16="http://schemas.microsoft.com/office/drawing/2014/main" id="{FF98BA78-BDEB-4D83-8DFC-1ABB473FC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529013"/>
            <a:ext cx="3140075" cy="3217862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3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3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3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4137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41370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70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413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413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699" grpId="0" build="p"/>
      <p:bldP spid="41370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>
            <a:extLst>
              <a:ext uri="{FF2B5EF4-FFF2-40B4-BE49-F238E27FC236}">
                <a16:creationId xmlns:a16="http://schemas.microsoft.com/office/drawing/2014/main" id="{994FCB8E-14DE-4F86-A7EC-8DDB069E43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35431" y="131198"/>
            <a:ext cx="3780065" cy="1227609"/>
          </a:xfrm>
          <a:solidFill>
            <a:srgbClr val="20BC20"/>
          </a:solidFill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AXO </a:t>
            </a:r>
            <a:br>
              <a:rPr lang="bg-BG" sz="2400" dirty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bg-BG" sz="2400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Abandoned</a:t>
            </a:r>
            <a:r>
              <a:rPr lang="bg-BG" sz="2400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Explosive Ordnance</a:t>
            </a:r>
            <a:endParaRPr lang="bg-BG" sz="2400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414723" name="Rectangle 3">
            <a:extLst>
              <a:ext uri="{FF2B5EF4-FFF2-40B4-BE49-F238E27FC236}">
                <a16:creationId xmlns:a16="http://schemas.microsoft.com/office/drawing/2014/main" id="{8EFC7A2C-8C54-4289-9F53-D17459BE88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9075" y="1339850"/>
            <a:ext cx="8229600" cy="13684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bg-BG" altLang="bg-BG" sz="2400">
                <a:solidFill>
                  <a:schemeClr val="bg1"/>
                </a:solidFill>
                <a:latin typeface="Calibri" panose="020F0502020204030204" pitchFamily="34" charset="0"/>
              </a:rPr>
              <a:t>      Означава взривен боен припас, който не е бил използван по време на въоръжен конфликт и който е бил изоставен или изхвърлен от страна по въоръжен конфликт и който вече не е под контрола на тази страна.</a:t>
            </a:r>
            <a:r>
              <a:rPr lang="bg-BG" altLang="bg-BG" sz="240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14724" name="Rectangle 4">
            <a:extLst>
              <a:ext uri="{FF2B5EF4-FFF2-40B4-BE49-F238E27FC236}">
                <a16:creationId xmlns:a16="http://schemas.microsoft.com/office/drawing/2014/main" id="{C9924036-43F1-4BAD-92F6-B0C001AD8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9188" y="1916113"/>
            <a:ext cx="3497262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bg-BG"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4725" name="Rectangle 5">
            <a:extLst>
              <a:ext uri="{FF2B5EF4-FFF2-40B4-BE49-F238E27FC236}">
                <a16:creationId xmlns:a16="http://schemas.microsoft.com/office/drawing/2014/main" id="{C2FAC84A-9F69-496E-B39F-E3978E3EA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7088" y="1930400"/>
            <a:ext cx="3497262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bg-BG"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17312003-2515-4390-A90F-84D1B484624F}"/>
              </a:ext>
            </a:extLst>
          </p:cNvPr>
          <p:cNvGrpSpPr>
            <a:grpSpLocks/>
          </p:cNvGrpSpPr>
          <p:nvPr/>
        </p:nvGrpSpPr>
        <p:grpSpPr bwMode="auto">
          <a:xfrm>
            <a:off x="4241800" y="592138"/>
            <a:ext cx="522288" cy="304800"/>
            <a:chOff x="2633" y="1481"/>
            <a:chExt cx="329" cy="192"/>
          </a:xfrm>
        </p:grpSpPr>
        <p:sp>
          <p:nvSpPr>
            <p:cNvPr id="26636" name="Line 7">
              <a:extLst>
                <a:ext uri="{FF2B5EF4-FFF2-40B4-BE49-F238E27FC236}">
                  <a16:creationId xmlns:a16="http://schemas.microsoft.com/office/drawing/2014/main" id="{137B4942-A101-443B-A8C9-030C72B334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3" y="1481"/>
              <a:ext cx="320" cy="0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bg-BG"/>
            </a:p>
          </p:txBody>
        </p:sp>
        <p:sp>
          <p:nvSpPr>
            <p:cNvPr id="26637" name="Line 8">
              <a:extLst>
                <a:ext uri="{FF2B5EF4-FFF2-40B4-BE49-F238E27FC236}">
                  <a16:creationId xmlns:a16="http://schemas.microsoft.com/office/drawing/2014/main" id="{AD9592A0-17CE-4359-9002-D9F2AA81C1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2" y="1673"/>
              <a:ext cx="320" cy="0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bg-BG"/>
            </a:p>
          </p:txBody>
        </p:sp>
      </p:grpSp>
      <p:sp>
        <p:nvSpPr>
          <p:cNvPr id="414729" name="Rectangle 9">
            <a:extLst>
              <a:ext uri="{FF2B5EF4-FFF2-40B4-BE49-F238E27FC236}">
                <a16:creationId xmlns:a16="http://schemas.microsoft.com/office/drawing/2014/main" id="{693C29D8-4214-4DC9-9BC7-A762C75B3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0"/>
            <a:ext cx="3525837" cy="1223963"/>
          </a:xfrm>
          <a:prstGeom prst="rect">
            <a:avLst/>
          </a:prstGeom>
          <a:solidFill>
            <a:srgbClr val="20BC20"/>
          </a:solidFill>
          <a:ln>
            <a:noFill/>
          </a:ln>
          <a:effectLst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bg-BG" sz="2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Изоставени взривни бойни припаси</a:t>
            </a:r>
          </a:p>
        </p:txBody>
      </p:sp>
      <p:graphicFrame>
        <p:nvGraphicFramePr>
          <p:cNvPr id="26632" name="Обект 2">
            <a:extLst>
              <a:ext uri="{FF2B5EF4-FFF2-40B4-BE49-F238E27FC236}">
                <a16:creationId xmlns:a16="http://schemas.microsoft.com/office/drawing/2014/main" id="{A252D3DC-C65F-43A5-95B1-B43C3596A7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9713" y="2736850"/>
          <a:ext cx="3771900" cy="213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9047619" imgH="12495238" progId="PBrush">
                  <p:embed/>
                </p:oleObj>
              </mc:Choice>
              <mc:Fallback>
                <p:oleObj name="Bitmap Image" r:id="rId2" imgW="19047619" imgH="12495238" progId="PBrush">
                  <p:embed/>
                  <p:pic>
                    <p:nvPicPr>
                      <p:cNvPr id="0" name="Об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713" y="2736850"/>
                        <a:ext cx="3771900" cy="2132013"/>
                      </a:xfrm>
                      <a:prstGeom prst="rect">
                        <a:avLst/>
                      </a:prstGeom>
                      <a:noFill/>
                      <a:ln w="12700" cap="sq">
                        <a:solidFill>
                          <a:srgbClr val="FF0000"/>
                        </a:solidFill>
                        <a:miter lim="800000"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3" name="Обект 3">
            <a:extLst>
              <a:ext uri="{FF2B5EF4-FFF2-40B4-BE49-F238E27FC236}">
                <a16:creationId xmlns:a16="http://schemas.microsoft.com/office/drawing/2014/main" id="{CFFE5F68-2BB8-4C62-B006-85F78369FD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37088" y="2781300"/>
          <a:ext cx="3497262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6095238" imgH="4571429" progId="PBrush">
                  <p:embed/>
                </p:oleObj>
              </mc:Choice>
              <mc:Fallback>
                <p:oleObj name="Bitmap Image" r:id="rId4" imgW="6095238" imgH="4571429" progId="PBrush">
                  <p:embed/>
                  <p:pic>
                    <p:nvPicPr>
                      <p:cNvPr id="0" name="Об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7088" y="2781300"/>
                        <a:ext cx="3497262" cy="2087563"/>
                      </a:xfrm>
                      <a:prstGeom prst="rect">
                        <a:avLst/>
                      </a:prstGeom>
                      <a:noFill/>
                      <a:ln w="12700" cap="sq">
                        <a:solidFill>
                          <a:srgbClr val="FF0000"/>
                        </a:solidFill>
                        <a:miter lim="800000"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34" name="Picture 6">
            <a:extLst>
              <a:ext uri="{FF2B5EF4-FFF2-40B4-BE49-F238E27FC236}">
                <a16:creationId xmlns:a16="http://schemas.microsoft.com/office/drawing/2014/main" id="{27DFB706-0455-46EB-8600-60A988A79861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833938"/>
            <a:ext cx="3889375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4">
            <a:extLst>
              <a:ext uri="{FF2B5EF4-FFF2-40B4-BE49-F238E27FC236}">
                <a16:creationId xmlns:a16="http://schemas.microsoft.com/office/drawing/2014/main" id="{408660A1-2281-4BA4-BAC3-15A883FE4F13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33938"/>
            <a:ext cx="3600450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4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4147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4147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47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414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4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414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4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4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4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4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723" grpId="0" build="p"/>
      <p:bldP spid="4147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9" name="Rectangle 11">
            <a:extLst>
              <a:ext uri="{FF2B5EF4-FFF2-40B4-BE49-F238E27FC236}">
                <a16:creationId xmlns:a16="http://schemas.microsoft.com/office/drawing/2014/main" id="{A987B599-D93F-4C5D-B91A-8DF473C96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7450" y="1773238"/>
            <a:ext cx="7129463" cy="4464050"/>
          </a:xfrm>
        </p:spPr>
        <p:txBody>
          <a:bodyPr/>
          <a:lstStyle/>
          <a:p>
            <a:pPr marL="65088" algn="l">
              <a:lnSpc>
                <a:spcPct val="90000"/>
              </a:lnSpc>
              <a:buClr>
                <a:srgbClr val="FF0000"/>
              </a:buClr>
              <a:buFontTx/>
              <a:buChar char="•"/>
            </a:pPr>
            <a:r>
              <a:rPr lang="bg-BG" altLang="bg-BG" sz="3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bg-BG" sz="320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ДЕЙСТВИЯ НА ГРАЖДАНИТЕ   ЗА ОЦЕЛЯВАНЕ ПРИ ТЕРОРИСТИЧНИ, ДЕЙСТВИЯ И ВОЙНА</a:t>
            </a:r>
          </a:p>
          <a:p>
            <a:pPr marL="65088" algn="l">
              <a:lnSpc>
                <a:spcPct val="90000"/>
              </a:lnSpc>
            </a:pPr>
            <a:endParaRPr lang="bg-BG" altLang="bg-BG" sz="320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65088" algn="l">
              <a:lnSpc>
                <a:spcPct val="90000"/>
              </a:lnSpc>
              <a:buClr>
                <a:srgbClr val="FF0000"/>
              </a:buClr>
              <a:buFontTx/>
              <a:buChar char="•"/>
            </a:pPr>
            <a:r>
              <a:rPr lang="bg-BG" altLang="bg-BG" sz="320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ДЕЙСТВИЯ НА ГРАЖДАНИТЕ ПРИ ОТКРИВАНЕ НА НЕВЗРИВЕНИ БОЕПРИПАСИ</a:t>
            </a:r>
          </a:p>
          <a:p>
            <a:pPr marL="65088" algn="l">
              <a:lnSpc>
                <a:spcPct val="90000"/>
              </a:lnSpc>
            </a:pPr>
            <a:endParaRPr lang="bg-BG" altLang="bg-BG" sz="360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261" name="Rectangle 13">
            <a:extLst>
              <a:ext uri="{FF2B5EF4-FFF2-40B4-BE49-F238E27FC236}">
                <a16:creationId xmlns:a16="http://schemas.microsoft.com/office/drawing/2014/main" id="{B0989057-853E-4C27-8371-0D6EA1831D9E}"/>
              </a:ext>
            </a:extLst>
          </p:cNvPr>
          <p:cNvSpPr>
            <a:spLocks noChangeArrowheads="1"/>
          </p:cNvSpPr>
          <p:nvPr>
            <p:ph type="ctrTitle"/>
          </p:nvPr>
        </p:nvSpPr>
        <p:spPr bwMode="auto">
          <a:xfrm>
            <a:off x="755650" y="404813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bg-BG" altLang="bg-BG" sz="4000" b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ОСНОВНИ ВЪПРОСИ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>
            <a:extLst>
              <a:ext uri="{FF2B5EF4-FFF2-40B4-BE49-F238E27FC236}">
                <a16:creationId xmlns:a16="http://schemas.microsoft.com/office/drawing/2014/main" id="{77C9BA4D-BE95-4690-8545-3E71031BB6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04850" y="173038"/>
            <a:ext cx="3525838" cy="1506537"/>
          </a:xfrm>
          <a:solidFill>
            <a:srgbClr val="20BC20"/>
          </a:solidFill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ERW</a:t>
            </a:r>
            <a:r>
              <a:rPr lang="en-US" sz="2800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 </a:t>
            </a:r>
            <a:br>
              <a:rPr lang="bg-BG" sz="2800" dirty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Explosive Remnants of War</a:t>
            </a:r>
            <a:endParaRPr lang="bg-BG" sz="2800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415747" name="Rectangle 3">
            <a:extLst>
              <a:ext uri="{FF2B5EF4-FFF2-40B4-BE49-F238E27FC236}">
                <a16:creationId xmlns:a16="http://schemas.microsoft.com/office/drawing/2014/main" id="{CA8805EB-D5F4-471D-A701-CF3BB7D305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2288" y="1708150"/>
            <a:ext cx="8229600" cy="1658938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bg-BG" altLang="bg-BG">
                <a:solidFill>
                  <a:schemeClr val="bg1"/>
                </a:solidFill>
                <a:latin typeface="Calibri" panose="020F0502020204030204" pitchFamily="34" charset="0"/>
              </a:rPr>
              <a:t>    Включват невзривени бойни припаси (</a:t>
            </a:r>
            <a:r>
              <a:rPr lang="en-US" altLang="bg-BG">
                <a:solidFill>
                  <a:schemeClr val="bg1"/>
                </a:solidFill>
                <a:latin typeface="Calibri" panose="020F0502020204030204" pitchFamily="34" charset="0"/>
              </a:rPr>
              <a:t>UXO</a:t>
            </a:r>
            <a:r>
              <a:rPr lang="bg-BG" altLang="bg-BG">
                <a:solidFill>
                  <a:schemeClr val="bg1"/>
                </a:solidFill>
                <a:latin typeface="Calibri" panose="020F0502020204030204" pitchFamily="34" charset="0"/>
              </a:rPr>
              <a:t>)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bg-BG" altLang="bg-BG">
                <a:solidFill>
                  <a:schemeClr val="bg1"/>
                </a:solidFill>
                <a:latin typeface="Calibri" panose="020F0502020204030204" pitchFamily="34" charset="0"/>
              </a:rPr>
              <a:t>      и изоставени  взривни бойни припаси (</a:t>
            </a:r>
            <a:r>
              <a:rPr lang="en-US" altLang="bg-BG">
                <a:solidFill>
                  <a:schemeClr val="bg1"/>
                </a:solidFill>
                <a:latin typeface="Calibri" panose="020F0502020204030204" pitchFamily="34" charset="0"/>
              </a:rPr>
              <a:t>AXO</a:t>
            </a:r>
            <a:r>
              <a:rPr lang="bg-BG" altLang="bg-BG">
                <a:solidFill>
                  <a:schemeClr val="bg1"/>
                </a:solidFill>
                <a:latin typeface="Calibri" panose="020F0502020204030204" pitchFamily="34" charset="0"/>
              </a:rPr>
              <a:t>).</a:t>
            </a:r>
            <a:r>
              <a:rPr lang="bg-BG" altLang="bg-BG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15748" name="Rectangle 4">
            <a:extLst>
              <a:ext uri="{FF2B5EF4-FFF2-40B4-BE49-F238E27FC236}">
                <a16:creationId xmlns:a16="http://schemas.microsoft.com/office/drawing/2014/main" id="{C82069AC-15AD-496E-AF90-79789B35D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9188" y="1916113"/>
            <a:ext cx="3497262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bg-BG"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5749" name="Rectangle 5">
            <a:extLst>
              <a:ext uri="{FF2B5EF4-FFF2-40B4-BE49-F238E27FC236}">
                <a16:creationId xmlns:a16="http://schemas.microsoft.com/office/drawing/2014/main" id="{CC8C5A74-40B9-40EF-AD13-357A6A48D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7088" y="1930400"/>
            <a:ext cx="3497262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bg-BG"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93910BA4-2898-407D-A47A-16641A1FF3AF}"/>
              </a:ext>
            </a:extLst>
          </p:cNvPr>
          <p:cNvGrpSpPr>
            <a:grpSpLocks/>
          </p:cNvGrpSpPr>
          <p:nvPr/>
        </p:nvGrpSpPr>
        <p:grpSpPr bwMode="auto">
          <a:xfrm>
            <a:off x="4356100" y="676275"/>
            <a:ext cx="522288" cy="304800"/>
            <a:chOff x="2633" y="1481"/>
            <a:chExt cx="329" cy="192"/>
          </a:xfrm>
        </p:grpSpPr>
        <p:sp>
          <p:nvSpPr>
            <p:cNvPr id="27657" name="Line 7">
              <a:extLst>
                <a:ext uri="{FF2B5EF4-FFF2-40B4-BE49-F238E27FC236}">
                  <a16:creationId xmlns:a16="http://schemas.microsoft.com/office/drawing/2014/main" id="{67FBB734-B5FF-4F34-910C-353162903D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3" y="1481"/>
              <a:ext cx="320" cy="0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bg-BG"/>
            </a:p>
          </p:txBody>
        </p:sp>
        <p:sp>
          <p:nvSpPr>
            <p:cNvPr id="27658" name="Line 8">
              <a:extLst>
                <a:ext uri="{FF2B5EF4-FFF2-40B4-BE49-F238E27FC236}">
                  <a16:creationId xmlns:a16="http://schemas.microsoft.com/office/drawing/2014/main" id="{955AA67A-7F55-45DC-BB9E-4E721D3F66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2" y="1673"/>
              <a:ext cx="320" cy="0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bg-BG"/>
            </a:p>
          </p:txBody>
        </p:sp>
      </p:grpSp>
      <p:sp>
        <p:nvSpPr>
          <p:cNvPr id="415753" name="Rectangle 9">
            <a:extLst>
              <a:ext uri="{FF2B5EF4-FFF2-40B4-BE49-F238E27FC236}">
                <a16:creationId xmlns:a16="http://schemas.microsoft.com/office/drawing/2014/main" id="{FD1AF0D9-5DD2-44D2-A8FB-17262909C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3488" y="201613"/>
            <a:ext cx="3525837" cy="1506537"/>
          </a:xfrm>
          <a:prstGeom prst="rect">
            <a:avLst/>
          </a:prstGeom>
          <a:solidFill>
            <a:srgbClr val="20BC20"/>
          </a:solidFill>
          <a:ln>
            <a:noFill/>
          </a:ln>
          <a:effectLst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bg-BG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Взривни военни остатъци</a:t>
            </a:r>
          </a:p>
        </p:txBody>
      </p:sp>
      <p:graphicFrame>
        <p:nvGraphicFramePr>
          <p:cNvPr id="27656" name="Object 31">
            <a:extLst>
              <a:ext uri="{FF2B5EF4-FFF2-40B4-BE49-F238E27FC236}">
                <a16:creationId xmlns:a16="http://schemas.microsoft.com/office/drawing/2014/main" id="{0C31EE22-FFEA-4B0A-B353-503FF72129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825" y="3411538"/>
          <a:ext cx="7756525" cy="330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5238095" imgH="11428571" progId="PBrush">
                  <p:embed/>
                </p:oleObj>
              </mc:Choice>
              <mc:Fallback>
                <p:oleObj name="Bitmap Image" r:id="rId2" imgW="15238095" imgH="11428571" progId="PBrush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825" y="3411538"/>
                        <a:ext cx="7756525" cy="3303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5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5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5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4157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4157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57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415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5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415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5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5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5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5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5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5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5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47" grpId="0" build="p"/>
      <p:bldP spid="41575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2F791E2-F2B1-431B-A540-7FB62A411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517" y="330819"/>
            <a:ext cx="7073900" cy="1202485"/>
          </a:xfrm>
        </p:spPr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bg-BG" sz="2800" b="1" dirty="0">
                <a:solidFill>
                  <a:srgbClr val="FF0000"/>
                </a:solidFill>
                <a:latin typeface="Times New Roman" pitchFamily="18" charset="0"/>
              </a:rPr>
              <a:t>ВЕРОЯТНО РАЗПОЛОЖЕНИЕ</a:t>
            </a:r>
            <a:br>
              <a:rPr lang="bg-BG" sz="2800" b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bg-BG" sz="2800" b="1" dirty="0">
                <a:solidFill>
                  <a:srgbClr val="FF0000"/>
                </a:solidFill>
                <a:latin typeface="Times New Roman" pitchFamily="18" charset="0"/>
              </a:rPr>
              <a:t> НА НЕВЗРИВЕНИ БОЙНИ ПРИПАСИ И ИЗОСТАВЕНИ БОЙНИ ПРИПАСИ !</a:t>
            </a:r>
            <a:endParaRPr lang="bg-BG" sz="2800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EF0F884E-4A0A-4A83-A63C-044F42CF49E4}"/>
              </a:ext>
            </a:extLst>
          </p:cNvPr>
          <p:cNvSpPr txBox="1">
            <a:spLocks noChangeArrowheads="1"/>
          </p:cNvSpPr>
          <p:nvPr/>
        </p:nvSpPr>
        <p:spPr>
          <a:xfrm>
            <a:off x="306388" y="1557338"/>
            <a:ext cx="4410075" cy="5111750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</a:pPr>
            <a:r>
              <a:rPr lang="ru-RU" altLang="bg-BG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1. Конфликтни линии;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</a:pPr>
            <a:r>
              <a:rPr lang="ru-RU" altLang="bg-BG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2. Отбранителни позиции, бункери;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</a:pPr>
            <a:r>
              <a:rPr lang="ru-RU" altLang="bg-BG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3. Снабдителни места;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</a:pPr>
            <a:r>
              <a:rPr lang="ru-RU" altLang="bg-BG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4. Необитаеми села;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</a:pPr>
            <a:r>
              <a:rPr lang="ru-RU" altLang="bg-BG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5. Развалини или разрушени съоръжения;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</a:pPr>
            <a:r>
              <a:rPr lang="ru-RU" altLang="bg-BG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6. Необработваеми земи;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</a:pPr>
            <a:r>
              <a:rPr lang="ru-RU" altLang="bg-BG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7. Пътища, маршрути, пътеки</a:t>
            </a:r>
            <a:r>
              <a:rPr lang="bg-BG" altLang="bg-BG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, писти</a:t>
            </a:r>
            <a:r>
              <a:rPr lang="ru-RU" altLang="bg-BG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...;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</a:pPr>
            <a:r>
              <a:rPr lang="ru-RU" altLang="bg-BG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8. Кръстовища, мостове и други пътни съоръжения;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</a:pPr>
            <a:r>
              <a:rPr lang="ru-RU" altLang="bg-BG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9. Кладенци и прилежащата им месност;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</a:pPr>
            <a:r>
              <a:rPr lang="ru-RU" altLang="bg-BG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10. Мази, тавани и др.</a:t>
            </a:r>
            <a:r>
              <a:rPr lang="bg-BG" altLang="bg-BG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</a:pPr>
            <a:r>
              <a:rPr lang="bg-BG" altLang="bg-BG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11. Каменоломни;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</a:pPr>
            <a:r>
              <a:rPr lang="bg-BG" altLang="bg-BG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12. Крайбрежни и речни зони и др.</a:t>
            </a:r>
            <a:r>
              <a:rPr lang="bg-BG" altLang="bg-B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</a:t>
            </a:r>
            <a:endParaRPr lang="ru-RU" altLang="bg-B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id="{02456CCD-A99D-4280-B0CE-8160269EB27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708275"/>
            <a:ext cx="29527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Picture 2">
            <a:extLst>
              <a:ext uri="{FF2B5EF4-FFF2-40B4-BE49-F238E27FC236}">
                <a16:creationId xmlns:a16="http://schemas.microsoft.com/office/drawing/2014/main" id="{AE2BAC1D-0487-4C11-B93D-EE28969BE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4508500"/>
            <a:ext cx="2308225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g-BG" altLang="bg-BG"/>
          </a:p>
        </p:txBody>
      </p:sp>
      <p:sp>
        <p:nvSpPr>
          <p:cNvPr id="28678" name="Picture 8">
            <a:extLst>
              <a:ext uri="{FF2B5EF4-FFF2-40B4-BE49-F238E27FC236}">
                <a16:creationId xmlns:a16="http://schemas.microsoft.com/office/drawing/2014/main" id="{E1C7092D-5354-489C-A8D3-7FB1B07D8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3363" y="1989138"/>
            <a:ext cx="2309812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g-BG" altLang="bg-BG"/>
          </a:p>
        </p:txBody>
      </p:sp>
      <p:sp>
        <p:nvSpPr>
          <p:cNvPr id="28679" name="Picture 5">
            <a:extLst>
              <a:ext uri="{FF2B5EF4-FFF2-40B4-BE49-F238E27FC236}">
                <a16:creationId xmlns:a16="http://schemas.microsoft.com/office/drawing/2014/main" id="{7515BD7B-84F3-4A16-9D26-557F087CD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4508500"/>
            <a:ext cx="2489200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g-BG" altLang="bg-B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>
            <a:extLst>
              <a:ext uri="{FF2B5EF4-FFF2-40B4-BE49-F238E27FC236}">
                <a16:creationId xmlns:a16="http://schemas.microsoft.com/office/drawing/2014/main" id="{FF041DDD-5E05-40A3-A44C-8FF758BDCA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9552" y="27936"/>
            <a:ext cx="3531244" cy="1204186"/>
          </a:xfrm>
          <a:solidFill>
            <a:srgbClr val="20BC20"/>
          </a:solidFill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IED</a:t>
            </a:r>
            <a:r>
              <a:rPr lang="bg-BG" sz="2400" b="1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 </a:t>
            </a:r>
            <a:br>
              <a:rPr lang="bg-BG" sz="2400" dirty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bg-BG" sz="2400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(</a:t>
            </a:r>
            <a:r>
              <a:rPr lang="en-US" sz="2400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Improvised Explosive Device</a:t>
            </a:r>
            <a:r>
              <a:rPr lang="bg-BG" sz="2400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)</a:t>
            </a:r>
          </a:p>
        </p:txBody>
      </p:sp>
      <p:sp>
        <p:nvSpPr>
          <p:cNvPr id="412675" name="Rectangle 3">
            <a:extLst>
              <a:ext uri="{FF2B5EF4-FFF2-40B4-BE49-F238E27FC236}">
                <a16:creationId xmlns:a16="http://schemas.microsoft.com/office/drawing/2014/main" id="{FFE51E37-0059-4BCA-AFB0-0112394AB8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-73025" y="1341438"/>
            <a:ext cx="9217025" cy="17494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bg-BG" altLang="bg-BG" sz="2400">
                <a:solidFill>
                  <a:schemeClr val="bg1"/>
                </a:solidFill>
                <a:latin typeface="Calibri" panose="020F0502020204030204" pitchFamily="34" charset="0"/>
              </a:rPr>
              <a:t>      Саморъчно направено взривно устройство, съдържащо разрушителни, смъртоносни, вредни, взривни или запалителни вещества, което е конструирано да разрушава, възпрепятства, безпокои и убива.</a:t>
            </a:r>
            <a:r>
              <a:rPr lang="bg-BG" altLang="bg-BG" sz="2400">
                <a:latin typeface="Calibri" panose="020F0502020204030204" pitchFamily="34" charset="0"/>
              </a:rPr>
              <a:t>  </a:t>
            </a:r>
          </a:p>
        </p:txBody>
      </p:sp>
      <p:sp>
        <p:nvSpPr>
          <p:cNvPr id="412676" name="Rectangle 4">
            <a:extLst>
              <a:ext uri="{FF2B5EF4-FFF2-40B4-BE49-F238E27FC236}">
                <a16:creationId xmlns:a16="http://schemas.microsoft.com/office/drawing/2014/main" id="{3983D399-1E46-44EC-AC8C-CBAC86AB6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9188" y="1916113"/>
            <a:ext cx="3497262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bg-BG"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2677" name="Rectangle 5">
            <a:extLst>
              <a:ext uri="{FF2B5EF4-FFF2-40B4-BE49-F238E27FC236}">
                <a16:creationId xmlns:a16="http://schemas.microsoft.com/office/drawing/2014/main" id="{4A00E7F5-F404-4A14-AB14-9C818F38F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1916113"/>
            <a:ext cx="3497262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bg-BG"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C8347229-3B7E-4F7F-82FB-8E087015DC70}"/>
              </a:ext>
            </a:extLst>
          </p:cNvPr>
          <p:cNvGrpSpPr>
            <a:grpSpLocks/>
          </p:cNvGrpSpPr>
          <p:nvPr/>
        </p:nvGrpSpPr>
        <p:grpSpPr bwMode="auto">
          <a:xfrm>
            <a:off x="4229100" y="528638"/>
            <a:ext cx="522288" cy="304800"/>
            <a:chOff x="2633" y="1481"/>
            <a:chExt cx="329" cy="192"/>
          </a:xfrm>
        </p:grpSpPr>
        <p:sp>
          <p:nvSpPr>
            <p:cNvPr id="29707" name="Line 7">
              <a:extLst>
                <a:ext uri="{FF2B5EF4-FFF2-40B4-BE49-F238E27FC236}">
                  <a16:creationId xmlns:a16="http://schemas.microsoft.com/office/drawing/2014/main" id="{E101043B-CB1E-4995-9E2E-5FFF266016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3" y="1481"/>
              <a:ext cx="320" cy="0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bg-BG"/>
            </a:p>
          </p:txBody>
        </p:sp>
        <p:sp>
          <p:nvSpPr>
            <p:cNvPr id="29708" name="Line 8">
              <a:extLst>
                <a:ext uri="{FF2B5EF4-FFF2-40B4-BE49-F238E27FC236}">
                  <a16:creationId xmlns:a16="http://schemas.microsoft.com/office/drawing/2014/main" id="{A8C20B8B-F911-44AC-9B09-45E2169D27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2" y="1673"/>
              <a:ext cx="320" cy="0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bg-BG"/>
            </a:p>
          </p:txBody>
        </p:sp>
      </p:grpSp>
      <p:sp>
        <p:nvSpPr>
          <p:cNvPr id="412681" name="Rectangle 9">
            <a:extLst>
              <a:ext uri="{FF2B5EF4-FFF2-40B4-BE49-F238E27FC236}">
                <a16:creationId xmlns:a16="http://schemas.microsoft.com/office/drawing/2014/main" id="{099FEEF0-7A96-4EC6-BD0B-5B24D6707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413" y="188913"/>
            <a:ext cx="3525837" cy="985837"/>
          </a:xfrm>
          <a:prstGeom prst="rect">
            <a:avLst/>
          </a:prstGeom>
          <a:solidFill>
            <a:srgbClr val="20BC20"/>
          </a:solidFill>
          <a:ln>
            <a:noFill/>
          </a:ln>
          <a:effectLst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bg-BG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Импровизирано взривно устройство</a:t>
            </a:r>
          </a:p>
        </p:txBody>
      </p:sp>
      <p:pic>
        <p:nvPicPr>
          <p:cNvPr id="29704" name="Picture 4" descr="18%20Jun%2003">
            <a:extLst>
              <a:ext uri="{FF2B5EF4-FFF2-40B4-BE49-F238E27FC236}">
                <a16:creationId xmlns:a16="http://schemas.microsoft.com/office/drawing/2014/main" id="{F349CA32-9CA0-4CF5-A1E2-1273F4854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2755900"/>
            <a:ext cx="40544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7" descr="parade bombers">
            <a:extLst>
              <a:ext uri="{FF2B5EF4-FFF2-40B4-BE49-F238E27FC236}">
                <a16:creationId xmlns:a16="http://schemas.microsoft.com/office/drawing/2014/main" id="{DA364B1B-35D4-401D-BE0E-5CC5B4AD6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357563"/>
            <a:ext cx="3500437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2" descr="C:\Users\m.pashov\Desktop\Снимки Хохенфелс\IMGP1417.JPG">
            <a:extLst>
              <a:ext uri="{FF2B5EF4-FFF2-40B4-BE49-F238E27FC236}">
                <a16:creationId xmlns:a16="http://schemas.microsoft.com/office/drawing/2014/main" id="{7431D9FD-BC4C-426C-B875-705E1D91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4581525"/>
            <a:ext cx="4054475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2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2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2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4126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41268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268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412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2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412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2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2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2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2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75" grpId="0" build="p"/>
      <p:bldP spid="41268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>
            <a:extLst>
              <a:ext uri="{FF2B5EF4-FFF2-40B4-BE49-F238E27FC236}">
                <a16:creationId xmlns:a16="http://schemas.microsoft.com/office/drawing/2014/main" id="{E3AA7FA3-91F8-45F4-B1B8-70752FEEF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2792" y="81472"/>
            <a:ext cx="4000375" cy="1106895"/>
          </a:xfrm>
          <a:solidFill>
            <a:srgbClr val="20BC20"/>
          </a:solidFill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EOD</a:t>
            </a:r>
            <a:r>
              <a:rPr lang="bg-BG" sz="2000" b="1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 </a:t>
            </a:r>
            <a:br>
              <a:rPr lang="bg-BG" sz="2000" dirty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bg-BG" sz="2000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(</a:t>
            </a:r>
            <a:r>
              <a:rPr lang="en-US" sz="2000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Explosive Ordnance Disposal</a:t>
            </a:r>
            <a:r>
              <a:rPr lang="bg-BG" sz="2000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)</a:t>
            </a:r>
          </a:p>
        </p:txBody>
      </p:sp>
      <p:sp>
        <p:nvSpPr>
          <p:cNvPr id="438275" name="Rectangle 3">
            <a:extLst>
              <a:ext uri="{FF2B5EF4-FFF2-40B4-BE49-F238E27FC236}">
                <a16:creationId xmlns:a16="http://schemas.microsoft.com/office/drawing/2014/main" id="{C9DE76E7-0C6E-446B-A8C1-B013E3C48E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6375" y="1268413"/>
            <a:ext cx="4430713" cy="170973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bg-BG" altLang="bg-BG" sz="2800">
                <a:latin typeface="Calibri" panose="020F0502020204030204" pitchFamily="34" charset="0"/>
              </a:rPr>
              <a:t>	</a:t>
            </a:r>
            <a:r>
              <a:rPr lang="bg-BG" altLang="bg-BG" sz="1800">
                <a:solidFill>
                  <a:schemeClr val="bg1"/>
                </a:solidFill>
                <a:latin typeface="Calibri" panose="020F0502020204030204" pitchFamily="34" charset="0"/>
              </a:rPr>
              <a:t>Откриване, идентифициране, оценка на място, обезвреждане, безопасно транспортиране за последващо унищожаване и унищожаване на невзривени взривни бойни припаси.</a:t>
            </a:r>
            <a:r>
              <a:rPr lang="bg-BG" altLang="bg-BG" sz="160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38276" name="Rectangle 4">
            <a:extLst>
              <a:ext uri="{FF2B5EF4-FFF2-40B4-BE49-F238E27FC236}">
                <a16:creationId xmlns:a16="http://schemas.microsoft.com/office/drawing/2014/main" id="{5B09012F-0B3D-4352-87C6-A4A12B3F4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9188" y="1916113"/>
            <a:ext cx="3497262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bg-BG"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8277" name="Rectangle 5">
            <a:extLst>
              <a:ext uri="{FF2B5EF4-FFF2-40B4-BE49-F238E27FC236}">
                <a16:creationId xmlns:a16="http://schemas.microsoft.com/office/drawing/2014/main" id="{AAD5225C-3AB6-44BD-94E3-B1864BFEE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7088" y="1930400"/>
            <a:ext cx="3497262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bg-BG"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CF38FE1C-EE26-4A2E-B787-7106A05E9166}"/>
              </a:ext>
            </a:extLst>
          </p:cNvPr>
          <p:cNvGrpSpPr>
            <a:grpSpLocks/>
          </p:cNvGrpSpPr>
          <p:nvPr/>
        </p:nvGrpSpPr>
        <p:grpSpPr bwMode="auto">
          <a:xfrm>
            <a:off x="4337050" y="450850"/>
            <a:ext cx="522288" cy="304800"/>
            <a:chOff x="2633" y="1481"/>
            <a:chExt cx="329" cy="192"/>
          </a:xfrm>
        </p:grpSpPr>
        <p:sp>
          <p:nvSpPr>
            <p:cNvPr id="30736" name="Line 7">
              <a:extLst>
                <a:ext uri="{FF2B5EF4-FFF2-40B4-BE49-F238E27FC236}">
                  <a16:creationId xmlns:a16="http://schemas.microsoft.com/office/drawing/2014/main" id="{6DBB4396-FD29-4FAC-9B77-E50B201E12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3" y="1481"/>
              <a:ext cx="320" cy="0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bg-BG"/>
            </a:p>
          </p:txBody>
        </p:sp>
        <p:sp>
          <p:nvSpPr>
            <p:cNvPr id="30737" name="Line 8">
              <a:extLst>
                <a:ext uri="{FF2B5EF4-FFF2-40B4-BE49-F238E27FC236}">
                  <a16:creationId xmlns:a16="http://schemas.microsoft.com/office/drawing/2014/main" id="{3D7AF2E4-9087-485A-A1D6-C683AAFD33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2" y="1673"/>
              <a:ext cx="320" cy="0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bg-BG"/>
            </a:p>
          </p:txBody>
        </p:sp>
      </p:grpSp>
      <p:sp>
        <p:nvSpPr>
          <p:cNvPr id="438281" name="Rectangle 9">
            <a:extLst>
              <a:ext uri="{FF2B5EF4-FFF2-40B4-BE49-F238E27FC236}">
                <a16:creationId xmlns:a16="http://schemas.microsoft.com/office/drawing/2014/main" id="{3B433AC5-6509-42DD-B45B-252D4DF62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80963"/>
            <a:ext cx="3748088" cy="1042987"/>
          </a:xfrm>
          <a:prstGeom prst="rect">
            <a:avLst/>
          </a:prstGeom>
          <a:solidFill>
            <a:srgbClr val="20BC20"/>
          </a:solidFill>
          <a:ln>
            <a:noFill/>
          </a:ln>
          <a:effectLst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bg-BG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Неутрализиране на взривни бойни припаси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5743B94-F811-4C90-B043-31E69E9E3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4508500"/>
            <a:ext cx="436562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47675" indent="-3825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bg-BG" altLang="bg-BG">
                <a:solidFill>
                  <a:schemeClr val="bg1"/>
                </a:solidFill>
                <a:latin typeface="Calibri" panose="020F0502020204030204" pitchFamily="34" charset="0"/>
              </a:rPr>
              <a:t>       Откриване, идентифициране, оценка на място, обезвреждане, безопасно транспортиране за последващо унищожаване и унищожаване на импровизирани взривни устройства, които представляват потенциална опасност за нанасяне на вреда и разрушения.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A88DAA6-28E0-4DB8-9FED-FB7B3FD00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76" y="3084265"/>
            <a:ext cx="3975781" cy="1017959"/>
          </a:xfrm>
          <a:prstGeom prst="rect">
            <a:avLst/>
          </a:prstGeom>
          <a:solidFill>
            <a:srgbClr val="20BC20"/>
          </a:solidFill>
        </p:spPr>
        <p:txBody>
          <a:bodyPr>
            <a:normAutofit fontScale="97500"/>
          </a:bodyPr>
          <a:lstStyle>
            <a:lvl1pPr marL="484188" indent="-484188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5C9C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marL="484188" indent="-484188"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5C9C"/>
                </a:solidFill>
                <a:latin typeface="Century Gothic" pitchFamily="34" charset="0"/>
              </a:defRPr>
            </a:lvl2pPr>
            <a:lvl3pPr marL="484188" indent="-484188"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5C9C"/>
                </a:solidFill>
                <a:latin typeface="Century Gothic" pitchFamily="34" charset="0"/>
              </a:defRPr>
            </a:lvl3pPr>
            <a:lvl4pPr marL="484188" indent="-484188"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5C9C"/>
                </a:solidFill>
                <a:latin typeface="Century Gothic" pitchFamily="34" charset="0"/>
              </a:defRPr>
            </a:lvl4pPr>
            <a:lvl5pPr marL="484188" indent="-484188"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5C9C"/>
                </a:solidFill>
                <a:latin typeface="Century Gothic" pitchFamily="34" charset="0"/>
              </a:defRPr>
            </a:lvl5pPr>
            <a:lvl6pPr marL="941388" indent="-4841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F5C9C"/>
                </a:solidFill>
                <a:latin typeface="Century Gothic" pitchFamily="34" charset="0"/>
              </a:defRPr>
            </a:lvl6pPr>
            <a:lvl7pPr marL="1398588" indent="-4841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F5C9C"/>
                </a:solidFill>
                <a:latin typeface="Century Gothic" pitchFamily="34" charset="0"/>
              </a:defRPr>
            </a:lvl7pPr>
            <a:lvl8pPr marL="1855788" indent="-4841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F5C9C"/>
                </a:solidFill>
                <a:latin typeface="Century Gothic" pitchFamily="34" charset="0"/>
              </a:defRPr>
            </a:lvl8pPr>
            <a:lvl9pPr marL="2312988" indent="-4841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F5C9C"/>
                </a:solidFill>
                <a:latin typeface="Century Gothic" pitchFamily="34" charset="0"/>
              </a:defRPr>
            </a:lvl9pPr>
          </a:lstStyle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IEDD</a:t>
            </a:r>
            <a:r>
              <a:rPr lang="bg-BG" sz="2000" b="1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 </a:t>
            </a:r>
            <a:br>
              <a:rPr lang="bg-BG" sz="2000" dirty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bg-BG" sz="2000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(</a:t>
            </a:r>
            <a:r>
              <a:rPr lang="en-US" sz="2000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Improvised Explosive Device Disposal</a:t>
            </a:r>
            <a:r>
              <a:rPr lang="bg-BG" sz="2000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)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2C6B5FAB-3572-4691-A5B5-DE3AB2CC6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3084513"/>
            <a:ext cx="3636963" cy="1158875"/>
          </a:xfrm>
          <a:prstGeom prst="rect">
            <a:avLst/>
          </a:prstGeom>
          <a:solidFill>
            <a:srgbClr val="20BC20"/>
          </a:solidFill>
          <a:ln>
            <a:noFill/>
          </a:ln>
          <a:effectLst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bg-BG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Неутрализиране на импровизирани взривни устройства</a:t>
            </a:r>
          </a:p>
        </p:txBody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id="{CD90276D-66EC-4137-B056-4CD03C95F6D8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3440113"/>
            <a:ext cx="522288" cy="304800"/>
            <a:chOff x="2633" y="1481"/>
            <a:chExt cx="329" cy="192"/>
          </a:xfrm>
        </p:grpSpPr>
        <p:sp>
          <p:nvSpPr>
            <p:cNvPr id="30734" name="Line 7">
              <a:extLst>
                <a:ext uri="{FF2B5EF4-FFF2-40B4-BE49-F238E27FC236}">
                  <a16:creationId xmlns:a16="http://schemas.microsoft.com/office/drawing/2014/main" id="{32F1526F-C778-4BC7-847F-383B815B8D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3" y="1481"/>
              <a:ext cx="320" cy="0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bg-BG"/>
            </a:p>
          </p:txBody>
        </p:sp>
        <p:sp>
          <p:nvSpPr>
            <p:cNvPr id="30735" name="Line 8">
              <a:extLst>
                <a:ext uri="{FF2B5EF4-FFF2-40B4-BE49-F238E27FC236}">
                  <a16:creationId xmlns:a16="http://schemas.microsoft.com/office/drawing/2014/main" id="{F084F7E8-7986-4146-805F-824E7EA6FD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2" y="1673"/>
              <a:ext cx="320" cy="0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bg-BG"/>
            </a:p>
          </p:txBody>
        </p:sp>
      </p:grpSp>
      <p:pic>
        <p:nvPicPr>
          <p:cNvPr id="30732" name="Picture 7" descr="240px_O2003-12-12-17-7">
            <a:extLst>
              <a:ext uri="{FF2B5EF4-FFF2-40B4-BE49-F238E27FC236}">
                <a16:creationId xmlns:a16="http://schemas.microsoft.com/office/drawing/2014/main" id="{D977E493-76CD-43D1-8CB8-80D1BDE9B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102100"/>
            <a:ext cx="3106737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5" descr="003WIESEL">
            <a:extLst>
              <a:ext uri="{FF2B5EF4-FFF2-40B4-BE49-F238E27FC236}">
                <a16:creationId xmlns:a16="http://schemas.microsoft.com/office/drawing/2014/main" id="{63E561DF-47D0-42E4-A715-A1A5D01F9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1136650"/>
            <a:ext cx="28289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8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8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8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4382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43828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3828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438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38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438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38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8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8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8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275" grpId="0" build="p"/>
      <p:bldP spid="438281" grpId="0" animBg="1"/>
      <p:bldP spid="10" grpId="0" build="p" autoUpdateAnimBg="0" advAuto="2000"/>
      <p:bldP spid="12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>
            <a:extLst>
              <a:ext uri="{FF2B5EF4-FFF2-40B4-BE49-F238E27FC236}">
                <a16:creationId xmlns:a16="http://schemas.microsoft.com/office/drawing/2014/main" id="{8469D351-1ADF-45E9-9F5E-A93D183D6F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6575" y="116632"/>
            <a:ext cx="8229600" cy="1296144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bg-BG" sz="4000" b="1" dirty="0">
                <a:solidFill>
                  <a:srgbClr val="FF3300"/>
                </a:solidFill>
              </a:rPr>
              <a:t>Дейности при неутрализиране на взривни военни остатъци</a:t>
            </a:r>
          </a:p>
        </p:txBody>
      </p:sp>
      <p:sp>
        <p:nvSpPr>
          <p:cNvPr id="403460" name="Rectangle 4">
            <a:extLst>
              <a:ext uri="{FF2B5EF4-FFF2-40B4-BE49-F238E27FC236}">
                <a16:creationId xmlns:a16="http://schemas.microsoft.com/office/drawing/2014/main" id="{600755AF-E254-4DBE-9ADC-8A570BEA1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8" y="3603625"/>
            <a:ext cx="8520112" cy="112871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82550" indent="20638" fontAlgn="auto">
              <a:spcBef>
                <a:spcPct val="20000"/>
              </a:spcBef>
              <a:spcAft>
                <a:spcPts val="0"/>
              </a:spcAft>
              <a:defRPr/>
            </a:pPr>
            <a:endParaRPr lang="bg-BG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3461" name="Text Box 5">
            <a:extLst>
              <a:ext uri="{FF2B5EF4-FFF2-40B4-BE49-F238E27FC236}">
                <a16:creationId xmlns:a16="http://schemas.microsoft.com/office/drawing/2014/main" id="{01FF5941-8C48-4D8A-ADBD-ED9BCB5ED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1700213"/>
            <a:ext cx="8405812" cy="4572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chemeClr val="tx1"/>
              </a:buClr>
            </a:pPr>
            <a:r>
              <a:rPr lang="bg-BG" altLang="bg-BG" sz="24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В мирно време:</a:t>
            </a:r>
            <a:r>
              <a:rPr lang="bg-BG" altLang="bg-BG" sz="240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</a:t>
            </a:r>
          </a:p>
          <a:p>
            <a:pPr algn="just"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bg-BG" altLang="bg-BG" sz="20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провеждане на дейности по прочистване на неизползваеми учебни полигони от невзривени бойни припаси; </a:t>
            </a:r>
          </a:p>
          <a:p>
            <a:pPr algn="just"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bg-BG" altLang="bg-BG" sz="20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унищожаване на бойни припаси излезли от въоръжение или с изтекъл срок на годност;</a:t>
            </a:r>
          </a:p>
          <a:p>
            <a:pPr algn="just"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bg-BG" altLang="bg-BG" sz="20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осигуряване защитата на райони и бази от терористични актове с използване на  импровизирани взривни устройства (ИВУ); </a:t>
            </a:r>
          </a:p>
          <a:p>
            <a:pPr algn="just"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bg-BG" altLang="bg-BG" sz="20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помощ на местното население по унищожаване на намерени невзривени бойни припаси;</a:t>
            </a:r>
          </a:p>
          <a:p>
            <a:pPr algn="just"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bg-BG" altLang="bg-BG" sz="20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помощ на органите на местната власт и полицията при заплаха от терористични актове с използване на импровизирани взривни устройства (ИВУ).</a:t>
            </a:r>
            <a:endParaRPr lang="en-US" altLang="bg-BG" sz="200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3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3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4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3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3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3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03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03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03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03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03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03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03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03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03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034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034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034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034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034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034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>
            <a:extLst>
              <a:ext uri="{FF2B5EF4-FFF2-40B4-BE49-F238E27FC236}">
                <a16:creationId xmlns:a16="http://schemas.microsoft.com/office/drawing/2014/main" id="{73EDC992-0740-4D2F-8D68-D40F3F0BD5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41496" y="115415"/>
            <a:ext cx="8229600" cy="1140645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bg-BG" sz="4000" b="1" dirty="0">
                <a:solidFill>
                  <a:srgbClr val="FF3300"/>
                </a:solidFill>
              </a:rPr>
              <a:t>Дейности при неутрализиране на взривни военни остатъци</a:t>
            </a:r>
          </a:p>
        </p:txBody>
      </p:sp>
      <p:sp>
        <p:nvSpPr>
          <p:cNvPr id="405507" name="Rectangle 3">
            <a:extLst>
              <a:ext uri="{FF2B5EF4-FFF2-40B4-BE49-F238E27FC236}">
                <a16:creationId xmlns:a16="http://schemas.microsoft.com/office/drawing/2014/main" id="{836978EE-850E-46F5-AA79-7A5562B0C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8" y="3603625"/>
            <a:ext cx="8520112" cy="112871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82550" indent="20638" fontAlgn="auto">
              <a:spcBef>
                <a:spcPct val="20000"/>
              </a:spcBef>
              <a:spcAft>
                <a:spcPts val="0"/>
              </a:spcAft>
              <a:defRPr/>
            </a:pPr>
            <a:endParaRPr lang="bg-BG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5508" name="Text Box 4">
            <a:extLst>
              <a:ext uri="{FF2B5EF4-FFF2-40B4-BE49-F238E27FC236}">
                <a16:creationId xmlns:a16="http://schemas.microsoft.com/office/drawing/2014/main" id="{0451BEF9-EAA3-4ABE-98AB-EAC3D0094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8" y="1268413"/>
            <a:ext cx="8405812" cy="54625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buClr>
                <a:schemeClr val="tx1"/>
              </a:buClr>
            </a:pPr>
            <a:r>
              <a:rPr lang="bg-BG" altLang="bg-BG" sz="32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По </a:t>
            </a:r>
            <a:r>
              <a:rPr lang="en-US" altLang="bg-BG" sz="32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bg-BG" altLang="bg-BG" sz="32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време </a:t>
            </a:r>
            <a:r>
              <a:rPr lang="en-US" altLang="bg-BG" sz="32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bg-BG" altLang="bg-BG" sz="32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на </a:t>
            </a:r>
            <a:r>
              <a:rPr lang="en-US" altLang="bg-BG" sz="32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bg-BG" altLang="bg-BG" sz="32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конфликти :</a:t>
            </a:r>
            <a:r>
              <a:rPr lang="bg-BG" altLang="bg-BG" sz="160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</a:t>
            </a:r>
            <a:endParaRPr lang="bg-BG" altLang="bg-BG" sz="3200"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  <a:p>
            <a:pPr algn="ctr" eaLnBrk="1" hangingPunct="1">
              <a:spcBef>
                <a:spcPts val="1200"/>
              </a:spcBef>
              <a:buClr>
                <a:schemeClr val="bg1"/>
              </a:buClr>
              <a:buFontTx/>
              <a:buChar char="•"/>
            </a:pPr>
            <a:r>
              <a:rPr lang="bg-BG" altLang="bg-BG" sz="20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Осигуряване защитата на собствените сили по време на операцията :</a:t>
            </a:r>
          </a:p>
          <a:p>
            <a:pPr algn="just" eaLnBrk="1" hangingPunct="1">
              <a:buClr>
                <a:srgbClr val="20BC20"/>
              </a:buClr>
            </a:pPr>
            <a:r>
              <a:rPr lang="bg-BG" altLang="bg-BG" sz="24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	- </a:t>
            </a:r>
            <a:r>
              <a:rPr lang="bg-BG" altLang="bg-BG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бързо неутрализиране на невзривени бойни припаси от всякакъв вид, включително и импровизирани взривни устройства, застрашаващи живота и безопасността на собствените войски в зоната за отговорност;</a:t>
            </a:r>
          </a:p>
          <a:p>
            <a:pPr algn="just" eaLnBrk="1" hangingPunct="1">
              <a:spcBef>
                <a:spcPct val="50000"/>
              </a:spcBef>
              <a:buClr>
                <a:srgbClr val="20BC20"/>
              </a:buClr>
            </a:pPr>
            <a:r>
              <a:rPr lang="bg-BG" altLang="bg-BG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	- унищожаване на заловени чужди бойни припаси;</a:t>
            </a:r>
          </a:p>
          <a:p>
            <a:pPr algn="just" eaLnBrk="1" hangingPunct="1">
              <a:spcBef>
                <a:spcPct val="50000"/>
              </a:spcBef>
              <a:buClr>
                <a:srgbClr val="20BC20"/>
              </a:buClr>
            </a:pPr>
            <a:r>
              <a:rPr lang="bg-BG" altLang="bg-BG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       -</a:t>
            </a:r>
            <a:r>
              <a:rPr lang="bg-BG" altLang="bg-BG" sz="16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bg-BG" altLang="bg-BG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обучение на личния състав по методите за идентификация, оценка степента на риск и мерките за безопасност при откриване на невзривени бойни припаси и импровизирани взривни устройства;</a:t>
            </a:r>
          </a:p>
          <a:p>
            <a:pPr algn="just" eaLnBrk="1" hangingPunct="1">
              <a:spcBef>
                <a:spcPct val="50000"/>
              </a:spcBef>
              <a:buClr>
                <a:srgbClr val="20BC20"/>
              </a:buClr>
            </a:pPr>
            <a:r>
              <a:rPr lang="bg-BG" altLang="bg-BG" sz="16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	- </a:t>
            </a:r>
            <a:r>
              <a:rPr lang="bg-BG" altLang="bg-BG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провеждане или участие в провеждането на разследване при инцидент с взривни устройства;</a:t>
            </a:r>
          </a:p>
          <a:p>
            <a:pPr algn="just" eaLnBrk="1" hangingPunct="1">
              <a:spcBef>
                <a:spcPct val="50000"/>
              </a:spcBef>
              <a:buClr>
                <a:srgbClr val="20BC20"/>
              </a:buClr>
            </a:pPr>
            <a:r>
              <a:rPr lang="bg-BG" altLang="bg-BG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	- подпомагане на командирите при изготвяне на плана за защита на силите в частта му за дейности по неутрализиране на взривни бойни припаси.</a:t>
            </a:r>
          </a:p>
          <a:p>
            <a:pPr algn="just"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bg-BG" altLang="bg-BG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Осигуряване свободата н</a:t>
            </a:r>
            <a:r>
              <a:rPr lang="bg-BG" altLang="bg-BG" sz="20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а придвижване и маньовъра на собствените и съюзническите войски в зоната на отговорност;</a:t>
            </a:r>
            <a:endParaRPr lang="en-US" altLang="bg-BG" sz="200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5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5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5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5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5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5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05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05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05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05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05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05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05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05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05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05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05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05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05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05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05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05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05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05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9BC1BEB-4DFA-4803-A9BE-9105682A2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6" y="45347"/>
            <a:ext cx="8229600" cy="1223413"/>
          </a:xfrm>
        </p:spPr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bg-BG" sz="2800" b="1" dirty="0">
                <a:solidFill>
                  <a:srgbClr val="FF0000"/>
                </a:solidFill>
                <a:latin typeface="Times New Roman" pitchFamily="18" charset="0"/>
              </a:rPr>
              <a:t>ИМПРОВИЗИРАНИ  СРЕДСТВА ЗА ОБОЗНАЧАВАНЕ</a:t>
            </a:r>
            <a:endParaRPr lang="bg-BG" sz="2800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33795" name="Picture 2">
            <a:extLst>
              <a:ext uri="{FF2B5EF4-FFF2-40B4-BE49-F238E27FC236}">
                <a16:creationId xmlns:a16="http://schemas.microsoft.com/office/drawing/2014/main" id="{9FB61778-8C1B-4B46-93CD-2C19B8485FC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60800"/>
            <a:ext cx="29083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3">
            <a:extLst>
              <a:ext uri="{FF2B5EF4-FFF2-40B4-BE49-F238E27FC236}">
                <a16:creationId xmlns:a16="http://schemas.microsoft.com/office/drawing/2014/main" id="{C55EB13A-7723-425E-A759-AC495A81AA7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860800"/>
            <a:ext cx="28289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>
            <a:extLst>
              <a:ext uri="{FF2B5EF4-FFF2-40B4-BE49-F238E27FC236}">
                <a16:creationId xmlns:a16="http://schemas.microsoft.com/office/drawing/2014/main" id="{D1A2B096-E20F-457E-BBE2-C15A738C117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3860800"/>
            <a:ext cx="28162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5">
            <a:extLst>
              <a:ext uri="{FF2B5EF4-FFF2-40B4-BE49-F238E27FC236}">
                <a16:creationId xmlns:a16="http://schemas.microsoft.com/office/drawing/2014/main" id="{7E55BCDB-B775-410D-8837-3D6FAE1523A4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1203325"/>
            <a:ext cx="3484562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6">
            <a:extLst>
              <a:ext uri="{FF2B5EF4-FFF2-40B4-BE49-F238E27FC236}">
                <a16:creationId xmlns:a16="http://schemas.microsoft.com/office/drawing/2014/main" id="{D495741E-7F92-453B-A375-C4F1533168B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96975"/>
            <a:ext cx="3333750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4C58FC0-7313-4605-AC8C-FC9A33928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398588"/>
          </a:xfrm>
        </p:spPr>
        <p:txBody>
          <a:bodyPr/>
          <a:lstStyle/>
          <a:p>
            <a:pPr algn="ctr">
              <a:defRPr/>
            </a:pPr>
            <a:r>
              <a:rPr lang="bg-BG" sz="2400" b="1" dirty="0">
                <a:solidFill>
                  <a:srgbClr val="FF0000"/>
                </a:solidFill>
                <a:latin typeface="Times New Roman" pitchFamily="18" charset="0"/>
              </a:rPr>
              <a:t>КАК СЕ ДЕЙСТВА ПРИ ОТКРИВАНЕ НА ВЗРИВНИ ВОЕННИ ОСТАТЪЦИ </a:t>
            </a:r>
            <a:endParaRPr lang="bg-BG" sz="2400" dirty="0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5A254B2D-A50D-4B16-8314-CD699F433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3" y="1700213"/>
            <a:ext cx="8405812" cy="45116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bg-BG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НЕ го докосвай!!!</a:t>
            </a:r>
          </a:p>
          <a:p>
            <a:pPr algn="just"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bg-BG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Маркирай мястото на намиране;</a:t>
            </a:r>
          </a:p>
          <a:p>
            <a:pPr algn="just"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bg-BG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Предупреди ако има други хора; </a:t>
            </a:r>
          </a:p>
          <a:p>
            <a:pPr algn="just"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bg-BG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Постарай се другите да не приближават;</a:t>
            </a:r>
          </a:p>
          <a:p>
            <a:pPr algn="just"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bg-BG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Обади се на тел. 112 и дай координатите си;</a:t>
            </a:r>
          </a:p>
          <a:p>
            <a:pPr algn="just"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bg-BG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Отдалечи се на безопасно място - минимум 200 м.;</a:t>
            </a:r>
          </a:p>
          <a:p>
            <a:pPr algn="just"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bg-BG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Организирай безопасен кордон;</a:t>
            </a:r>
          </a:p>
          <a:p>
            <a:pPr algn="just"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bg-BG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Контролирай всичко до идване на специалисти.</a:t>
            </a:r>
          </a:p>
          <a:p>
            <a:pPr algn="just" eaLnBrk="1" hangingPunct="1">
              <a:spcBef>
                <a:spcPct val="50000"/>
              </a:spcBef>
              <a:buClr>
                <a:srgbClr val="20BC20"/>
              </a:buClr>
              <a:buFont typeface="Wingdings" panose="05000000000000000000" pitchFamily="2" charset="2"/>
              <a:buChar char="Ø"/>
            </a:pPr>
            <a:endParaRPr lang="bg-BG" altLang="bg-BG" sz="20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50000"/>
              </a:spcBef>
              <a:buClr>
                <a:srgbClr val="20BC20"/>
              </a:buClr>
              <a:buFont typeface="Wingdings" panose="05000000000000000000" pitchFamily="2" charset="2"/>
              <a:buChar char="Ø"/>
            </a:pPr>
            <a:endParaRPr lang="en-US" altLang="bg-BG" sz="200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75B1B0D-755C-4C04-83F1-2E7754C36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284" y="3152"/>
            <a:ext cx="8229600" cy="1232680"/>
          </a:xfrm>
        </p:spPr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bg-BG" sz="2800" b="1" dirty="0">
                <a:solidFill>
                  <a:srgbClr val="FF0000"/>
                </a:solidFill>
                <a:latin typeface="Times New Roman" pitchFamily="18" charset="0"/>
              </a:rPr>
              <a:t>ОСНОВНИ ПРАВИЛА ЗА ДЕЙСТВИЕ ПРИ ПОПАДАНЕ В ОПАСНА ЗОНА</a:t>
            </a:r>
            <a:endParaRPr lang="bg-BG" sz="2800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35843" name="Text Box 5">
            <a:extLst>
              <a:ext uri="{FF2B5EF4-FFF2-40B4-BE49-F238E27FC236}">
                <a16:creationId xmlns:a16="http://schemas.microsoft.com/office/drawing/2014/main" id="{EF3E120E-2C9F-411B-BD3B-FDD967657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1525588"/>
            <a:ext cx="8532813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bg-BG" altLang="bg-BG" sz="2000" u="sng">
                <a:solidFill>
                  <a:srgbClr val="FF0000"/>
                </a:solidFill>
                <a:latin typeface="Calibri" panose="020F0502020204030204" pitchFamily="34" charset="0"/>
              </a:rPr>
              <a:t>УСЛОВИЯ ЗА СЛЕДВАНЕ !</a:t>
            </a:r>
          </a:p>
          <a:p>
            <a:pPr eaLnBrk="1" hangingPunct="1"/>
            <a:r>
              <a:rPr lang="en-US" altLang="bg-BG" sz="2000">
                <a:latin typeface="Calibri" panose="020F0502020204030204" pitchFamily="34" charset="0"/>
              </a:rPr>
              <a:t>   </a:t>
            </a:r>
            <a:r>
              <a:rPr lang="bg-BG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1. Спрете.</a:t>
            </a:r>
          </a:p>
          <a:p>
            <a:pPr eaLnBrk="1" hangingPunct="1"/>
            <a:r>
              <a:rPr lang="en-US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   </a:t>
            </a:r>
            <a:r>
              <a:rPr lang="bg-BG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2. Предупредете хората намиращи се в близост до вас (извикайте няколко пъти “ВНИМАНИЕ”).</a:t>
            </a:r>
          </a:p>
          <a:p>
            <a:pPr eaLnBrk="1" hangingPunct="1"/>
            <a:r>
              <a:rPr lang="en-US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   </a:t>
            </a:r>
            <a:r>
              <a:rPr lang="bg-BG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3. Проверете терена около самият вас.</a:t>
            </a:r>
          </a:p>
          <a:p>
            <a:pPr eaLnBrk="1" hangingPunct="1"/>
            <a:r>
              <a:rPr lang="en-US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   </a:t>
            </a:r>
            <a:r>
              <a:rPr lang="bg-BG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4. Сондирайте около себе си една зона от един кръг.</a:t>
            </a:r>
          </a:p>
          <a:p>
            <a:pPr eaLnBrk="1" hangingPunct="1"/>
            <a:r>
              <a:rPr lang="en-US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   </a:t>
            </a:r>
            <a:r>
              <a:rPr lang="bg-BG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5. Продължете сондирането към сигурна зона маркирайки границите.</a:t>
            </a:r>
          </a:p>
          <a:p>
            <a:pPr eaLnBrk="1" hangingPunct="1">
              <a:spcAft>
                <a:spcPts val="600"/>
              </a:spcAft>
            </a:pPr>
            <a:r>
              <a:rPr lang="en-US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   </a:t>
            </a:r>
            <a:r>
              <a:rPr lang="bg-BG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7. Маркирайте и заобикаляйте откритите взривни устройства.</a:t>
            </a:r>
            <a:r>
              <a:rPr lang="bg-BG" altLang="bg-BG" sz="2000">
                <a:latin typeface="Calibri" panose="020F0502020204030204" pitchFamily="34" charset="0"/>
              </a:rPr>
              <a:t>.</a:t>
            </a:r>
            <a:endParaRPr lang="bg-BG" altLang="bg-BG" sz="2000" u="sng">
              <a:latin typeface="Calibri" panose="020F0502020204030204" pitchFamily="34" charset="0"/>
            </a:endParaRPr>
          </a:p>
          <a:p>
            <a:pPr algn="ctr" eaLnBrk="1" hangingPunct="1">
              <a:spcBef>
                <a:spcPts val="600"/>
              </a:spcBef>
            </a:pPr>
            <a:r>
              <a:rPr lang="bg-BG" altLang="bg-BG" sz="2000" u="sng">
                <a:solidFill>
                  <a:srgbClr val="FF0000"/>
                </a:solidFill>
                <a:latin typeface="Calibri" panose="020F0502020204030204" pitchFamily="34" charset="0"/>
              </a:rPr>
              <a:t>СЛЕД ИЗЛИЗАНЕ В СИГУРНА ЗОНА:</a:t>
            </a:r>
          </a:p>
          <a:p>
            <a:pPr eaLnBrk="1" hangingPunct="1"/>
            <a:r>
              <a:rPr lang="en-US" altLang="bg-BG" sz="2000">
                <a:latin typeface="Calibri" panose="020F0502020204030204" pitchFamily="34" charset="0"/>
              </a:rPr>
              <a:t>   </a:t>
            </a:r>
            <a:r>
              <a:rPr lang="bg-BG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1. Маркирайте опасната зона.</a:t>
            </a:r>
          </a:p>
          <a:p>
            <a:pPr eaLnBrk="1" hangingPunct="1"/>
            <a:r>
              <a:rPr lang="en-US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   </a:t>
            </a:r>
            <a:r>
              <a:rPr lang="bg-BG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2. Запомнете я, обадете се и дайте координатите си.</a:t>
            </a:r>
          </a:p>
          <a:p>
            <a:pPr eaLnBrk="1" hangingPunct="1"/>
            <a:r>
              <a:rPr lang="en-US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   </a:t>
            </a:r>
            <a:r>
              <a:rPr lang="bg-BG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3. Съобразявайте се с тази зона.</a:t>
            </a:r>
            <a:r>
              <a:rPr lang="bg-BG" altLang="bg-BG" sz="2000">
                <a:latin typeface="Calibri" panose="020F0502020204030204" pitchFamily="34" charset="0"/>
              </a:rPr>
              <a:t> </a:t>
            </a:r>
          </a:p>
          <a:p>
            <a:pPr eaLnBrk="1" hangingPunct="1"/>
            <a:endParaRPr lang="bg-BG" altLang="bg-BG" sz="2000" u="sng">
              <a:latin typeface="Calibri" panose="020F0502020204030204" pitchFamily="34" charset="0"/>
            </a:endParaRPr>
          </a:p>
          <a:p>
            <a:pPr algn="ctr" eaLnBrk="1" hangingPunct="1"/>
            <a:r>
              <a:rPr lang="bg-BG" altLang="bg-BG" sz="2000" b="1" u="sng">
                <a:solidFill>
                  <a:srgbClr val="FF0000"/>
                </a:solidFill>
                <a:latin typeface="Calibri" panose="020F0502020204030204" pitchFamily="34" charset="0"/>
              </a:rPr>
              <a:t>НАЙ - ВЕЧЕ НЕ СЕ  ПАНИКЬОСВАЙ</a:t>
            </a:r>
            <a:r>
              <a:rPr lang="en-US" altLang="bg-BG" sz="2000" b="1" u="sng">
                <a:solidFill>
                  <a:srgbClr val="FF0000"/>
                </a:solidFill>
                <a:latin typeface="Calibri" panose="020F0502020204030204" pitchFamily="34" charset="0"/>
              </a:rPr>
              <a:t>ТЕ  И  СЛЕДВАЙТЕ  </a:t>
            </a:r>
            <a:endParaRPr lang="bg-BG" altLang="bg-BG" sz="2000" b="1" u="sng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bg-BG" altLang="bg-BG" sz="2000" b="1" u="sng">
                <a:solidFill>
                  <a:srgbClr val="FF0000"/>
                </a:solidFill>
                <a:latin typeface="Calibri" panose="020F0502020204030204" pitchFamily="34" charset="0"/>
              </a:rPr>
              <a:t>ИНСТРУКЦИИТЕ</a:t>
            </a:r>
            <a:r>
              <a:rPr lang="en-US" altLang="bg-BG" sz="2000" b="1" u="sng">
                <a:solidFill>
                  <a:srgbClr val="FF0000"/>
                </a:solidFill>
                <a:latin typeface="Calibri" panose="020F0502020204030204" pitchFamily="34" charset="0"/>
              </a:rPr>
              <a:t>!</a:t>
            </a:r>
            <a:r>
              <a:rPr lang="bg-BG" altLang="bg-BG" sz="2000" b="1" u="sng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81B0BED-0407-4FAF-B462-2753FE6DF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1144"/>
            <a:ext cx="8229599" cy="1399032"/>
          </a:xfrm>
        </p:spPr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bg-BG" sz="2800" b="1" dirty="0">
                <a:solidFill>
                  <a:srgbClr val="FF0000"/>
                </a:solidFill>
                <a:latin typeface="Times New Roman" pitchFamily="18" charset="0"/>
              </a:rPr>
              <a:t>ОСНОВНИ ПРАВИЛА ЗА ДЕЙСТВИЕ ПРИ ПОПАДАНЕ В ОПАСНА ЗОНА</a:t>
            </a:r>
            <a:br>
              <a:rPr lang="bg-BG" sz="2800" b="1" dirty="0">
                <a:solidFill>
                  <a:srgbClr val="FF0000"/>
                </a:solidFill>
                <a:latin typeface="Times New Roman" pitchFamily="18" charset="0"/>
              </a:rPr>
            </a:br>
            <a:endParaRPr lang="bg-BG" sz="2800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36867" name="Text Box 5">
            <a:extLst>
              <a:ext uri="{FF2B5EF4-FFF2-40B4-BE49-F238E27FC236}">
                <a16:creationId xmlns:a16="http://schemas.microsoft.com/office/drawing/2014/main" id="{AB149CE3-123F-4AF0-A6A4-399A6A65E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244600"/>
            <a:ext cx="784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ДЕЙСТВИЕ</a:t>
            </a:r>
            <a:r>
              <a:rPr lang="bg-BG" altLang="bg-BG">
                <a:solidFill>
                  <a:srgbClr val="FF0000"/>
                </a:solidFill>
                <a:latin typeface="Calibri" panose="020F0502020204030204" pitchFamily="34" charset="0"/>
              </a:rPr>
              <a:t> ПРИ ИНЦИДЕНТ С ВЗРИВНО УСТРОЙСТВО: </a:t>
            </a:r>
          </a:p>
        </p:txBody>
      </p:sp>
      <p:sp>
        <p:nvSpPr>
          <p:cNvPr id="36868" name="Text Box 6">
            <a:extLst>
              <a:ext uri="{FF2B5EF4-FFF2-40B4-BE49-F238E27FC236}">
                <a16:creationId xmlns:a16="http://schemas.microsoft.com/office/drawing/2014/main" id="{C7F131B1-BEA2-44EA-A8D0-4B3D34AAA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822450"/>
            <a:ext cx="8353425" cy="739775"/>
          </a:xfrm>
          <a:prstGeom prst="rect">
            <a:avLst/>
          </a:prstGeom>
          <a:noFill/>
          <a:ln w="38100" cap="sq">
            <a:solidFill>
              <a:srgbClr val="CCCC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sz="2000">
                <a:solidFill>
                  <a:srgbClr val="FF0000"/>
                </a:solidFill>
                <a:latin typeface="Calibri" panose="020F0502020204030204" pitchFamily="34" charset="0"/>
              </a:rPr>
              <a:t>НЕ СЕ ПАНИКЬОСВАЙТЕ,</a:t>
            </a:r>
          </a:p>
          <a:p>
            <a:pPr algn="ctr" eaLnBrk="1" hangingPunct="1"/>
            <a:r>
              <a:rPr lang="bg-BG" altLang="bg-BG" sz="2000">
                <a:solidFill>
                  <a:srgbClr val="FF0000"/>
                </a:solidFill>
                <a:latin typeface="Calibri" panose="020F0502020204030204" pitchFamily="34" charset="0"/>
              </a:rPr>
              <a:t>ПОВИКАЙТЕ НЕЗАБАВНО ПОМОЩ</a:t>
            </a:r>
          </a:p>
        </p:txBody>
      </p:sp>
      <p:sp>
        <p:nvSpPr>
          <p:cNvPr id="36869" name="Text Box 7">
            <a:extLst>
              <a:ext uri="{FF2B5EF4-FFF2-40B4-BE49-F238E27FC236}">
                <a16:creationId xmlns:a16="http://schemas.microsoft.com/office/drawing/2014/main" id="{183A2C0E-4AE5-4B2B-8520-27A6AB31D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2643188"/>
            <a:ext cx="8424863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1. Спрете, не се хвърляйте на земята.</a:t>
            </a:r>
          </a:p>
          <a:p>
            <a:pPr eaLnBrk="1" hangingPunct="1"/>
            <a:r>
              <a:rPr lang="bg-BG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2. Най-добре подготвеният от групата:</a:t>
            </a:r>
          </a:p>
          <a:p>
            <a:pPr eaLnBrk="1" hangingPunct="1"/>
            <a:r>
              <a:rPr lang="en-US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   </a:t>
            </a:r>
            <a:r>
              <a:rPr lang="bg-BG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- проверява състоянието на хората (мъртви, ранени, здрави );</a:t>
            </a:r>
          </a:p>
          <a:p>
            <a:pPr eaLnBrk="1" hangingPunct="1"/>
            <a:r>
              <a:rPr lang="en-US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   </a:t>
            </a:r>
            <a:r>
              <a:rPr lang="bg-BG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- държи сметка за нуждаещите се от медицинска помощ;</a:t>
            </a:r>
          </a:p>
          <a:p>
            <a:pPr eaLnBrk="1" hangingPunct="1"/>
            <a:r>
              <a:rPr lang="en-US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   </a:t>
            </a:r>
            <a:r>
              <a:rPr lang="bg-BG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- организира изтеглянето на здравите към сигурна зона (без взривни устройства);</a:t>
            </a:r>
          </a:p>
          <a:p>
            <a:pPr eaLnBrk="1" hangingPunct="1"/>
            <a:r>
              <a:rPr lang="en-US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   </a:t>
            </a:r>
            <a:r>
              <a:rPr lang="bg-BG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- успокоява раненият ;</a:t>
            </a:r>
          </a:p>
          <a:p>
            <a:pPr eaLnBrk="1" hangingPunct="1"/>
            <a:r>
              <a:rPr lang="en-US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   </a:t>
            </a:r>
            <a:r>
              <a:rPr lang="bg-BG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- дава първа помощ ;</a:t>
            </a:r>
          </a:p>
          <a:p>
            <a:pPr eaLnBrk="1" hangingPunct="1"/>
            <a:r>
              <a:rPr lang="en-US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   </a:t>
            </a:r>
            <a:r>
              <a:rPr lang="bg-BG" altLang="bg-BG" sz="2000">
                <a:solidFill>
                  <a:schemeClr val="bg1"/>
                </a:solidFill>
                <a:latin typeface="Calibri" panose="020F0502020204030204" pitchFamily="34" charset="0"/>
              </a:rPr>
              <a:t>- ако е възможно извлича раненият към сигурна зона.</a:t>
            </a:r>
          </a:p>
        </p:txBody>
      </p:sp>
      <p:sp>
        <p:nvSpPr>
          <p:cNvPr id="36870" name="Text Box 8">
            <a:extLst>
              <a:ext uri="{FF2B5EF4-FFF2-40B4-BE49-F238E27FC236}">
                <a16:creationId xmlns:a16="http://schemas.microsoft.com/office/drawing/2014/main" id="{806A6E4C-9069-48FB-91D3-F4DCBB977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5643563"/>
            <a:ext cx="9028112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u="sng">
                <a:solidFill>
                  <a:srgbClr val="FF0000"/>
                </a:solidFill>
                <a:latin typeface="Calibri" panose="020F0502020204030204" pitchFamily="34" charset="0"/>
              </a:rPr>
              <a:t>ВНИМАНИЕ !</a:t>
            </a:r>
          </a:p>
          <a:p>
            <a:pPr algn="ctr" eaLnBrk="1" hangingPunct="1"/>
            <a:r>
              <a:rPr lang="bg-BG" altLang="bg-BG">
                <a:solidFill>
                  <a:srgbClr val="FF0000"/>
                </a:solidFill>
                <a:latin typeface="Calibri" panose="020F0502020204030204" pitchFamily="34" charset="0"/>
              </a:rPr>
              <a:t>Ако поставяте турникет- закачете  на раненият табелка с точният час на поставянето му</a:t>
            </a:r>
            <a:r>
              <a:rPr lang="en-US" altLang="bg-BG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bg-BG" altLang="bg-BG">
                <a:solidFill>
                  <a:srgbClr val="FF0000"/>
                </a:solidFill>
                <a:latin typeface="Calibri" panose="020F0502020204030204" pitchFamily="34" charset="0"/>
              </a:rPr>
              <a:t> не го разхлабвайте никога.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>
            <a:extLst>
              <a:ext uri="{FF2B5EF4-FFF2-40B4-BE49-F238E27FC236}">
                <a16:creationId xmlns:a16="http://schemas.microsoft.com/office/drawing/2014/main" id="{F48D67FB-EC45-4C09-BBA9-94F2E403AF68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323850" y="268288"/>
            <a:ext cx="8362950" cy="510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bg-BG" altLang="bg-BG" b="1">
                <a:ln>
                  <a:noFill/>
                </a:ln>
                <a:solidFill>
                  <a:srgbClr val="FF0000"/>
                </a:solidFill>
                <a:effectLst/>
              </a:rPr>
              <a:t>   </a:t>
            </a:r>
            <a:r>
              <a:rPr lang="bg-BG" altLang="bg-BG" sz="3200" b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НА ГРАЖДАНИТЕ ЗА ОЦЕЛЯВАНЕ ПРИ ТЕРОРИСТИЧНИ, </a:t>
            </a:r>
            <a:br>
              <a:rPr lang="bg-BG" altLang="bg-BG" sz="3200" b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altLang="bg-BG" sz="3200" b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И ВОЙНА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42">
            <a:extLst>
              <a:ext uri="{FF2B5EF4-FFF2-40B4-BE49-F238E27FC236}">
                <a16:creationId xmlns:a16="http://schemas.microsoft.com/office/drawing/2014/main" id="{61BB849D-54C0-4541-B11B-B74553545C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22609524" imgH="16609524" progId="PBrush">
                  <p:embed/>
                </p:oleObj>
              </mc:Choice>
              <mc:Fallback>
                <p:oleObj name="Bitmap Image" r:id="rId3" imgW="22609524" imgH="16609524" progId="PBrush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3">
            <a:extLst>
              <a:ext uri="{FF2B5EF4-FFF2-40B4-BE49-F238E27FC236}">
                <a16:creationId xmlns:a16="http://schemas.microsoft.com/office/drawing/2014/main" id="{1B21F23C-9214-494E-9496-BCAA6D519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97200"/>
            <a:ext cx="9144000" cy="184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9900"/>
            </a:outerShdw>
          </a:effectLst>
        </p:spPr>
        <p:txBody>
          <a:bodyPr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bg-BG" altLang="bg-BG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НИКОГА НЕ ПИПАЙТЕ НЕВЗРИВЕНИ ИЛИ ИЗОСТАВЕНИ ВЗРИВНИ БОЙНИ ПРИПАСИ</a:t>
            </a:r>
            <a:r>
              <a:rPr lang="bg-BG" altLang="bg-BG" sz="4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!</a:t>
            </a:r>
            <a:endParaRPr lang="en-US" altLang="bg-BG" sz="48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3" name="Rectangle 3">
            <a:extLst>
              <a:ext uri="{FF2B5EF4-FFF2-40B4-BE49-F238E27FC236}">
                <a16:creationId xmlns:a16="http://schemas.microsoft.com/office/drawing/2014/main" id="{EB4FEB52-AAEE-4C4B-8EC8-BCC9C77190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0063" y="1357313"/>
            <a:ext cx="8229600" cy="4572000"/>
          </a:xfrm>
        </p:spPr>
        <p:txBody>
          <a:bodyPr anchor="ctr"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bg-BG" altLang="bg-BG" sz="6000" b="1" i="1">
                <a:solidFill>
                  <a:schemeClr val="bg1"/>
                </a:solidFill>
              </a:rPr>
              <a:t>БЛАГОДАРЯ ЗА</a:t>
            </a:r>
            <a:r>
              <a:rPr lang="en-US" altLang="bg-BG" sz="6000" b="1" i="1">
                <a:solidFill>
                  <a:schemeClr val="bg1"/>
                </a:solidFill>
              </a:rPr>
              <a:t> </a:t>
            </a:r>
            <a:r>
              <a:rPr lang="bg-BG" altLang="bg-BG" sz="6000" b="1" i="1">
                <a:solidFill>
                  <a:schemeClr val="bg1"/>
                </a:solidFill>
              </a:rPr>
              <a:t>ВНИМАНИЕТО!</a:t>
            </a:r>
            <a:endParaRPr lang="bg-BG" altLang="bg-BG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en-US" altLang="bg-BG" b="1" i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35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35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1" dur="3000" fill="hold"/>
                                        <p:tgtEl>
                                          <p:spTgt spid="435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435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50969EEF-DCE5-4E31-BBCF-4B5F3479F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765175"/>
            <a:ext cx="864552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Терористичният акт </a:t>
            </a:r>
            <a:r>
              <a:rPr lang="bg-BG" altLang="bg-BG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вид извънредно произшествие, криза, която се характеризира с внезапност, неопределеност, сложност за вземане на решение, често със значителни загуби и стресово състояние на хората</a:t>
            </a:r>
            <a:r>
              <a:rPr lang="bg-BG" altLang="bg-BG" sz="300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bg-BG" altLang="bg-BG" sz="3000" b="1">
                <a:solidFill>
                  <a:schemeClr val="bg2"/>
                </a:solidFill>
                <a:latin typeface="Century Gothic" panose="020B0502020202020204" pitchFamily="34" charset="0"/>
              </a:rPr>
              <a:t> </a:t>
            </a:r>
            <a:endParaRPr lang="en-US" altLang="bg-BG" sz="3000" b="1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267" name="Picture 2" descr="http://t2.gstatic.com/images?q=tbn:ANd9GcQe5yp7UxoMSQeIP1rA378UQSv8GvbLbtOu4guG1xotxcnukGek">
            <a:extLst>
              <a:ext uri="{FF2B5EF4-FFF2-40B4-BE49-F238E27FC236}">
                <a16:creationId xmlns:a16="http://schemas.microsoft.com/office/drawing/2014/main" id="{BC1CEB42-E692-4088-B51C-A939C80D7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860800"/>
            <a:ext cx="3592512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http://t3.gstatic.com/images?q=tbn:ANd9GcSJHWHG_KsUz5wtyKg3TCEBrJ1O60VoH6tsfrpoaxt4BrgzMPdoXg">
            <a:extLst>
              <a:ext uri="{FF2B5EF4-FFF2-40B4-BE49-F238E27FC236}">
                <a16:creationId xmlns:a16="http://schemas.microsoft.com/office/drawing/2014/main" id="{7E11DEE0-B3FE-49FF-AC36-B2929411C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3943350"/>
            <a:ext cx="41148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>
            <a:extLst>
              <a:ext uri="{FF2B5EF4-FFF2-40B4-BE49-F238E27FC236}">
                <a16:creationId xmlns:a16="http://schemas.microsoft.com/office/drawing/2014/main" id="{B550472C-3365-47DB-82CF-82037FD49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052513"/>
            <a:ext cx="8642350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bg-BG" altLang="bg-BG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Изхождайки от факта, че </a:t>
            </a:r>
            <a:r>
              <a:rPr lang="bg-BG" altLang="bg-BG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терористичните действия са криминални действия</a:t>
            </a:r>
            <a:r>
              <a:rPr lang="bg-BG" altLang="bg-BG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bg-BG" altLang="bg-BG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мерките</a:t>
            </a:r>
            <a:r>
              <a:rPr lang="bg-BG" altLang="bg-BG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които взимаме за </a:t>
            </a:r>
            <a:r>
              <a:rPr lang="bg-BG" altLang="bg-BG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се защитим от тероризма</a:t>
            </a:r>
            <a:r>
              <a:rPr lang="bg-BG" altLang="bg-BG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 същите както и </a:t>
            </a:r>
            <a:r>
              <a:rPr lang="bg-BG" altLang="bg-BG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когато се пазим от криминални действия</a:t>
            </a:r>
            <a:r>
              <a:rPr lang="bg-BG" altLang="bg-BG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насочени срещу нас.</a:t>
            </a:r>
            <a:r>
              <a:rPr lang="ru-RU" altLang="bg-BG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bg-BG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B592BC9-2337-412D-B376-3791D8D0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1341438"/>
            <a:ext cx="6624637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bg-BG" altLang="bg-BG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Отношението ни към сигурността е най-важно !!!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BF1C2459-4963-403B-ABB3-03D3CFB96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981075"/>
            <a:ext cx="6840537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ru-RU" altLang="bg-BG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Препоръчително е да споделим тази информация с всеки член на нашето семейство !!!</a:t>
            </a:r>
            <a:endParaRPr lang="en-US" altLang="bg-BG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D75EB5CB-8AE1-4A1D-9A10-E60E3320A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587500"/>
            <a:ext cx="7993063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-1890713" algn="l"/>
                <a:tab pos="228600" algn="l"/>
                <a:tab pos="2098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-1890713" algn="l"/>
                <a:tab pos="228600" algn="l"/>
                <a:tab pos="2098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-1890713" algn="l"/>
                <a:tab pos="228600" algn="l"/>
                <a:tab pos="2098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-1890713" algn="l"/>
                <a:tab pos="228600" algn="l"/>
                <a:tab pos="2098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-1890713" algn="l"/>
                <a:tab pos="228600" algn="l"/>
                <a:tab pos="2098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890713" algn="l"/>
                <a:tab pos="228600" algn="l"/>
                <a:tab pos="2098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890713" algn="l"/>
                <a:tab pos="228600" algn="l"/>
                <a:tab pos="2098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890713" algn="l"/>
                <a:tab pos="228600" algn="l"/>
                <a:tab pos="2098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890713" algn="l"/>
                <a:tab pos="228600" algn="l"/>
                <a:tab pos="2098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•"/>
            </a:pPr>
            <a:r>
              <a:rPr lang="bg-BG" altLang="bg-BG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bg-BG" sz="24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Насърчавайте охранителната бдителност във вашето семейство и обсъждайте какво трябва да се прави ако възникне заплаха за сигурността ви.</a:t>
            </a:r>
          </a:p>
          <a:p>
            <a:pPr algn="just" eaLnBrk="1" hangingPunct="1"/>
            <a:endParaRPr lang="bg-BG" altLang="bg-BG" sz="2400" b="1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FontTx/>
              <a:buChar char="•"/>
            </a:pPr>
            <a:r>
              <a:rPr lang="bg-BG" altLang="bg-BG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bg-BG" sz="2400" b="1">
                <a:solidFill>
                  <a:schemeClr val="bg1"/>
                </a:solidFill>
                <a:latin typeface="Times New Roman" panose="02020603050405020304" pitchFamily="18" charset="0"/>
              </a:rPr>
              <a:t>Бъдете нащрек при констатиране, че ви наблюдават, подозрителни личности или Ви впечатляват някакви дейности, ги съобщавайте на властите. Доверете се на инстинктите си.</a:t>
            </a:r>
          </a:p>
          <a:p>
            <a:pPr algn="just"/>
            <a:endParaRPr lang="bg-BG" altLang="bg-BG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>
              <a:buFontTx/>
              <a:buChar char="•"/>
            </a:pPr>
            <a:r>
              <a:rPr lang="bg-BG" altLang="bg-BG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bg-BG" sz="2400" b="1">
                <a:solidFill>
                  <a:schemeClr val="bg1"/>
                </a:solidFill>
                <a:latin typeface="Times New Roman" panose="02020603050405020304" pitchFamily="18" charset="0"/>
              </a:rPr>
              <a:t>Сменяйте личния си режим/маршрут всеки път, когато е възможно.</a:t>
            </a:r>
          </a:p>
          <a:p>
            <a:pPr algn="just"/>
            <a:endParaRPr lang="bg-BG" altLang="bg-BG" sz="2400" b="1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CF9F654-F5F8-48E8-A88D-F35FB102A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476250"/>
            <a:ext cx="31115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tabLst>
                <a:tab pos="-1890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-1890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-1890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-1890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-1890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890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890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890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890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bg-BG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всяко време:</a:t>
            </a:r>
            <a:endParaRPr lang="ru-RU" altLang="bg-BG" sz="32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033A538-E949-4D81-B607-BC62DA4CA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587500"/>
            <a:ext cx="7993062" cy="44735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eaLnBrk="0" hangingPunct="0">
              <a:tabLst>
                <a:tab pos="-1890713" algn="l"/>
                <a:tab pos="228600" algn="l"/>
                <a:tab pos="2098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-1890713" algn="l"/>
                <a:tab pos="228600" algn="l"/>
                <a:tab pos="2098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-1890713" algn="l"/>
                <a:tab pos="228600" algn="l"/>
                <a:tab pos="2098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-1890713" algn="l"/>
                <a:tab pos="228600" algn="l"/>
                <a:tab pos="2098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-1890713" algn="l"/>
                <a:tab pos="228600" algn="l"/>
                <a:tab pos="2098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890713" algn="l"/>
                <a:tab pos="228600" algn="l"/>
                <a:tab pos="2098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890713" algn="l"/>
                <a:tab pos="228600" algn="l"/>
                <a:tab pos="2098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890713" algn="l"/>
                <a:tab pos="228600" algn="l"/>
                <a:tab pos="2098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890713" algn="l"/>
                <a:tab pos="228600" algn="l"/>
                <a:tab pos="2098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Tx/>
              <a:buChar char="•"/>
            </a:pPr>
            <a:r>
              <a:rPr lang="ru-RU" altLang="bg-BG" sz="2400" b="1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bg-BG" sz="2400" b="1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Свикнете да съобщавате на семейството и приятелите си къде се намирате, къде отивате и кога да ви очакват. 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ru-RU" altLang="bg-BG" sz="2400" b="1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FontTx/>
              <a:buChar char="•"/>
            </a:pPr>
            <a:r>
              <a:rPr lang="bg-BG" altLang="bg-BG" sz="2400" b="1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bg-BG" altLang="bg-BG" sz="2400" b="1">
                <a:solidFill>
                  <a:schemeClr val="bg1"/>
                </a:solidFill>
                <a:latin typeface="Century Gothic" panose="020B0502020202020204" pitchFamily="34" charset="0"/>
              </a:rPr>
              <a:t>Използвайте телефон 112 за спешни обаждания за територията на страната, а в друга страна </a:t>
            </a:r>
            <a:r>
              <a:rPr lang="ru-RU" altLang="bg-BG" sz="2400" b="1">
                <a:solidFill>
                  <a:schemeClr val="bg1"/>
                </a:solidFill>
                <a:latin typeface="Century Gothic" panose="020B0502020202020204" pitchFamily="34" charset="0"/>
              </a:rPr>
              <a:t>научете спешните номера на местната полиция, пожарна, бърза помощ и болниците. </a:t>
            </a:r>
          </a:p>
          <a:p>
            <a:pPr algn="just"/>
            <a:endParaRPr lang="en-US" altLang="bg-BG" sz="2400" b="1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•"/>
            </a:pPr>
            <a:r>
              <a:rPr lang="ru-RU" altLang="bg-BG" sz="2400" b="1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bg-BG" sz="2400" b="1">
                <a:solidFill>
                  <a:schemeClr val="bg1"/>
                </a:solidFill>
                <a:latin typeface="Times New Roman" panose="02020603050405020304" pitchFamily="18" charset="0"/>
              </a:rPr>
              <a:t>Научете местоположенията на гражданската полиция, военната полиция, правителствените агенции и другите безопасни места, където вие можете да намерите убежище или помощ.</a:t>
            </a:r>
          </a:p>
        </p:txBody>
      </p:sp>
      <p:sp>
        <p:nvSpPr>
          <p:cNvPr id="16387" name="Rectangle 1">
            <a:extLst>
              <a:ext uri="{FF2B5EF4-FFF2-40B4-BE49-F238E27FC236}">
                <a16:creationId xmlns:a16="http://schemas.microsoft.com/office/drawing/2014/main" id="{A8382EE5-190C-4ADB-9CD4-86B5AFB04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260350"/>
            <a:ext cx="3111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tabLst>
                <a:tab pos="-1890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-1890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-1890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-1890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-1890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890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890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890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1890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bg-BG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всяко </a:t>
            </a:r>
            <a:r>
              <a:rPr lang="bg-BG" altLang="bg-BG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</a:t>
            </a:r>
            <a:r>
              <a:rPr lang="ru-RU" altLang="bg-BG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449</TotalTime>
  <Words>1516</Words>
  <Application>Microsoft Office PowerPoint</Application>
  <PresentationFormat>Презентация на цял екран (4:3)</PresentationFormat>
  <Paragraphs>150</Paragraphs>
  <Slides>31</Slides>
  <Notes>1</Notes>
  <HiddenSlides>0</HiddenSlides>
  <MMClips>0</MMClips>
  <ScaleCrop>false</ScaleCrop>
  <HeadingPairs>
    <vt:vector size="8" baseType="variant">
      <vt:variant>
        <vt:lpstr>Използвани шрифтове</vt:lpstr>
      </vt:variant>
      <vt:variant>
        <vt:i4>8</vt:i4>
      </vt:variant>
      <vt:variant>
        <vt:lpstr>Тема</vt:lpstr>
      </vt:variant>
      <vt:variant>
        <vt:i4>1</vt:i4>
      </vt:variant>
      <vt:variant>
        <vt:lpstr>Вградени OLE сървъри</vt:lpstr>
      </vt:variant>
      <vt:variant>
        <vt:i4>1</vt:i4>
      </vt:variant>
      <vt:variant>
        <vt:lpstr>Заглавия на слайдовете</vt:lpstr>
      </vt:variant>
      <vt:variant>
        <vt:i4>31</vt:i4>
      </vt:variant>
    </vt:vector>
  </HeadingPairs>
  <TitlesOfParts>
    <vt:vector size="41" baseType="lpstr">
      <vt:lpstr>Arial</vt:lpstr>
      <vt:lpstr>Century Gothic</vt:lpstr>
      <vt:lpstr>Wingdings 2</vt:lpstr>
      <vt:lpstr>Verdana</vt:lpstr>
      <vt:lpstr>Calibri</vt:lpstr>
      <vt:lpstr>TimesNewRoman</vt:lpstr>
      <vt:lpstr>Times New Roman</vt:lpstr>
      <vt:lpstr>Wingdings</vt:lpstr>
      <vt:lpstr>Verve</vt:lpstr>
      <vt:lpstr>Bitmap Image</vt:lpstr>
      <vt:lpstr> </vt:lpstr>
      <vt:lpstr>ОСНОВНИ ВЪПРОСИ</vt:lpstr>
      <vt:lpstr>   ДЕЙСТВИЯ НА ГРАЖДАНИТЕ ЗА ОЦЕЛЯВАНЕ ПРИ ТЕРОРИСТИЧНИ,  ДЕЙСТВИЯ И ВОЙНА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ДЕЙСТВИЯ НА ГРАЖДАНИТЕ ПРИ ОТКРИВАНЕ НА НЕВЗРИВЕНИ БОЕПРИПАСИ</vt:lpstr>
      <vt:lpstr>UXO (Unexploded Ordnance)</vt:lpstr>
      <vt:lpstr>AXO   Abandoned Explosive Ordnance</vt:lpstr>
      <vt:lpstr>ERW  Explosive Remnants of War</vt:lpstr>
      <vt:lpstr>ВЕРОЯТНО РАЗПОЛОЖЕНИЕ  НА НЕВЗРИВЕНИ БОЙНИ ПРИПАСИ И ИЗОСТАВЕНИ БОЙНИ ПРИПАСИ !</vt:lpstr>
      <vt:lpstr>IED  (Improvised Explosive Device)</vt:lpstr>
      <vt:lpstr>EOD  (Explosive Ordnance Disposal)</vt:lpstr>
      <vt:lpstr>Дейности при неутрализиране на взривни военни остатъци</vt:lpstr>
      <vt:lpstr>Дейности при неутрализиране на взривни военни остатъци</vt:lpstr>
      <vt:lpstr>ИМПРОВИЗИРАНИ  СРЕДСТВА ЗА ОБОЗНАЧАВАНЕ</vt:lpstr>
      <vt:lpstr>КАК СЕ ДЕЙСТВА ПРИ ОТКРИВАНЕ НА ВЗРИВНИ ВОЕННИ ОСТАТЪЦИ </vt:lpstr>
      <vt:lpstr>ОСНОВНИ ПРАВИЛА ЗА ДЕЙСТВИЕ ПРИ ПОПАДАНЕ В ОПАСНА ЗОНА</vt:lpstr>
      <vt:lpstr>ОСНОВНИ ПРАВИЛА ЗА ДЕЙСТВИЕ ПРИ ПОПАДАНЕ В ОПАСНА ЗОНА 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Mitko</dc:creator>
  <cp:lastModifiedBy>Динко Динев</cp:lastModifiedBy>
  <cp:revision>70</cp:revision>
  <dcterms:created xsi:type="dcterms:W3CDTF">2013-05-22T16:38:47Z</dcterms:created>
  <dcterms:modified xsi:type="dcterms:W3CDTF">2021-02-14T23:03:28Z</dcterms:modified>
</cp:coreProperties>
</file>