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5" r:id="rId5"/>
    <p:sldId id="267" r:id="rId6"/>
    <p:sldId id="269" r:id="rId7"/>
    <p:sldId id="271" r:id="rId8"/>
    <p:sldId id="273" r:id="rId9"/>
    <p:sldId id="274" r:id="rId10"/>
    <p:sldId id="275" r:id="rId11"/>
    <p:sldId id="277" r:id="rId12"/>
    <p:sldId id="280" r:id="rId13"/>
    <p:sldId id="282" r:id="rId14"/>
    <p:sldId id="283" r:id="rId15"/>
    <p:sldId id="285" r:id="rId16"/>
    <p:sldId id="287" r:id="rId17"/>
    <p:sldId id="289" r:id="rId18"/>
    <p:sldId id="293" r:id="rId19"/>
    <p:sldId id="290" r:id="rId20"/>
    <p:sldId id="29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9" autoAdjust="0"/>
    <p:restoredTop sz="94660"/>
  </p:normalViewPr>
  <p:slideViewPr>
    <p:cSldViewPr>
      <p:cViewPr varScale="1">
        <p:scale>
          <a:sx n="68" d="100"/>
          <a:sy n="68" d="100"/>
        </p:scale>
        <p:origin x="12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095502-2195-4E43-91DE-4630CA442F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9E2732-9C14-4B0B-98BD-1F7D126EB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E9787E-DE16-46FA-85EA-D55C2B2BB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A407C-6A55-4286-8576-E14ACE0B1671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9288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88DA2F-8E47-4605-8A82-6CF11D9CD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E7233C-5367-42F0-888E-FD231C015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AE5590-A384-4DD1-80CA-0B2EE3AAA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99034-B184-4C04-B4B4-951BC2FA5F89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66488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80F9E1-DBE2-4496-911E-7487E7CBA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E62A8E-05AD-4804-AACF-043A7416B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C350C-67CC-47E9-8133-D6E0A2D91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A5A9-B353-4F7B-8F1A-AA4F3230E2A9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81434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600FBA-E03E-4164-A254-5658DFC92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78984A-6E3B-4416-BA3D-5444C9804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5AF15E-8A26-4826-9E6C-97E9AD40B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0D04B-70EE-415E-8C64-FF3155408C6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56852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1AA508-BDD7-42D3-9BD1-E40DB0416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D9730-676B-4FE2-99DC-67DDC2A556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DBC36E-97EC-4A3D-AD3C-C4CAC5C0C9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3999A-3CF6-49E7-996F-631EAC8DDE3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92843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32938B-6128-486E-BDAD-E4A7AF184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AC5C7-6573-4E69-B4EC-17E40D489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DAE04-3885-4D43-A103-EB7635723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246AA-1993-48E2-BC67-44CC59E53CFD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95184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08487C-95DA-43AC-B4E1-98E905E42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5E4D96-900D-4AFB-A904-BB14AB94D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71EB779-4221-4B09-941D-358C294D7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78753-92FB-41FD-A915-B7FC46E0EFEB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7066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F9D997-DA05-46EF-ABC2-1F1643D88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CEF933-7122-470F-9869-9AD8A9262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8B8814-0A26-435E-9897-F6F7A6D89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E657C-5BA7-4B68-9746-C040DF77EAA3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75763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CAE6C6-7AB0-44F7-8EF4-60DFB12BC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7DA56E-4930-4B00-9A3B-D40399ABF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E1317E-AD8A-4F3C-B65C-3D61355DA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BFF98-7C06-4551-A2A8-A27438BDDC6C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38537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9C1395-E273-46FE-9707-E110B2347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15D290-8244-4690-B439-C557FE5EAE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01832-E68F-4FA3-B8EF-0A0477DD0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38E3A-CDAD-4D5E-8C5C-E27734E75DB6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62032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A4BD6-AE37-43E7-BE6A-D79224B37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8C38BC-E05D-4472-BB90-D982A4863F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9C775-F75F-42D2-B2DA-A06007525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0342B-9C14-4262-9D46-77E55EB294F9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03159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CAEB57-BA65-4AE5-870F-C1703F4CB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288DA6-A06B-4173-B73B-C644D8AA6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text styles</a:t>
            </a:r>
          </a:p>
          <a:p>
            <a:pPr lvl="1"/>
            <a:r>
              <a:rPr lang="en-US" altLang="bg-BG"/>
              <a:t>Second level</a:t>
            </a:r>
          </a:p>
          <a:p>
            <a:pPr lvl="2"/>
            <a:r>
              <a:rPr lang="en-US" altLang="bg-BG"/>
              <a:t>Third level</a:t>
            </a:r>
          </a:p>
          <a:p>
            <a:pPr lvl="3"/>
            <a:r>
              <a:rPr lang="en-US" altLang="bg-BG"/>
              <a:t>Fourth level</a:t>
            </a:r>
          </a:p>
          <a:p>
            <a:pPr lvl="4"/>
            <a:r>
              <a:rPr lang="en-US" altLang="bg-BG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4E3AC8-27D1-485A-B6FB-F8861D363C6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54EA50-6D9B-4F47-9B54-0FDAEC76EE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0FB1A88-AA12-40FD-85F3-08A3094CA7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22A3377-10C7-4A09-8AB3-AB6622C539E1}" type="slidenum">
              <a:rPr lang="en-US" altLang="bg-BG"/>
              <a:pPr/>
              <a:t>‹#›</a:t>
            </a:fld>
            <a:endParaRPr lang="en-US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2A988EBD-CABE-4874-8FBF-CDF0308409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bg-BG" altLang="bg-BG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8F2B44DD-880C-4D17-B38A-CCA4EF56C3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bg-BG" altLang="bg-BG"/>
          </a:p>
        </p:txBody>
      </p:sp>
      <p:graphicFrame>
        <p:nvGraphicFramePr>
          <p:cNvPr id="1026" name="Object 4">
            <a:extLst>
              <a:ext uri="{FF2B5EF4-FFF2-40B4-BE49-F238E27FC236}">
                <a16:creationId xmlns:a16="http://schemas.microsoft.com/office/drawing/2014/main" id="{822EDA56-BD8D-4BF8-93FA-DE2923EACB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5875" y="-11113"/>
          <a:ext cx="9175750" cy="688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120703" imgH="3840327" progId="PowerPoint.Show.8">
                  <p:embed/>
                </p:oleObj>
              </mc:Choice>
              <mc:Fallback>
                <p:oleObj name="Presentation" r:id="rId2" imgW="5120703" imgH="3840327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75" y="-11113"/>
                        <a:ext cx="9175750" cy="6880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A935286-0EA9-4B1D-BCE3-949B645B35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br>
              <a:rPr lang="bg-BG" altLang="bg-BG" sz="2500"/>
            </a:br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C49794-1C03-4C18-BB97-532FF15719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bg-BG" altLang="bg-BG" b="1"/>
          </a:p>
        </p:txBody>
      </p:sp>
      <p:pic>
        <p:nvPicPr>
          <p:cNvPr id="11268" name="Picture 5" descr="C:\Documents and Settings\Administrator\Desktop\Prezentatziq\1665.jpg">
            <a:extLst>
              <a:ext uri="{FF2B5EF4-FFF2-40B4-BE49-F238E27FC236}">
                <a16:creationId xmlns:a16="http://schemas.microsoft.com/office/drawing/2014/main" id="{26BB6442-FBC4-4EEC-9988-C792ACF6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7">
            <a:extLst>
              <a:ext uri="{FF2B5EF4-FFF2-40B4-BE49-F238E27FC236}">
                <a16:creationId xmlns:a16="http://schemas.microsoft.com/office/drawing/2014/main" id="{15CB9352-5BAF-46F7-A491-EB6E5FD0E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bg-BG" sz="4000" b="1"/>
              <a:t>1</a:t>
            </a:r>
            <a:r>
              <a:rPr lang="bg-BG" altLang="bg-BG" sz="4000" b="1"/>
              <a:t>.7. Въоръжените сили през Втората световна война 1941-1944 г.</a:t>
            </a:r>
          </a:p>
          <a:p>
            <a:pPr eaLnBrk="1" hangingPunct="1"/>
            <a:r>
              <a:rPr lang="bg-BG" altLang="bg-BG" sz="3600" b="1">
                <a:solidFill>
                  <a:srgbClr val="C00000"/>
                </a:solidFill>
              </a:rPr>
              <a:t>Отбрана на Беломорското крайбрежие от 2-ра армия</a:t>
            </a:r>
          </a:p>
          <a:p>
            <a:pPr eaLnBrk="1" hangingPunct="1"/>
            <a:r>
              <a:rPr lang="bg-BG" altLang="bg-BG" sz="3600" b="1">
                <a:solidFill>
                  <a:srgbClr val="C00000"/>
                </a:solidFill>
              </a:rPr>
              <a:t>Създаване на Беломорски отряд 1944-1943 г.</a:t>
            </a:r>
          </a:p>
          <a:p>
            <a:pPr eaLnBrk="1" hangingPunct="1"/>
            <a:r>
              <a:rPr lang="bg-BG" altLang="bg-BG" sz="3600" b="1">
                <a:solidFill>
                  <a:srgbClr val="C00000"/>
                </a:solidFill>
              </a:rPr>
              <a:t>Отбраната на 16-а пехотна дивизия</a:t>
            </a:r>
          </a:p>
          <a:p>
            <a:pPr eaLnBrk="1" hangingPunct="1"/>
            <a:r>
              <a:rPr lang="bg-BG" altLang="bg-BG" sz="3600" b="1">
                <a:solidFill>
                  <a:srgbClr val="C00000"/>
                </a:solidFill>
              </a:rPr>
              <a:t>Отбрана на Халкидическия полуостров от 7-а пехотна дивизия 1943 г.</a:t>
            </a:r>
          </a:p>
          <a:p>
            <a:pPr eaLnBrk="1" hangingPunct="1"/>
            <a:r>
              <a:rPr lang="bg-BG" altLang="bg-BG" sz="3600" b="1">
                <a:solidFill>
                  <a:srgbClr val="C00000"/>
                </a:solidFill>
              </a:rPr>
              <a:t>Създаване на 2-ри армейски корпус 1943-1944 г.</a:t>
            </a:r>
            <a:endParaRPr lang="en-US" altLang="bg-BG" sz="36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70BAA1-2361-42CC-B728-EC175D2370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bg-BG" altLang="bg-BG" b="1"/>
          </a:p>
        </p:txBody>
      </p:sp>
      <p:pic>
        <p:nvPicPr>
          <p:cNvPr id="12291" name="Picture 5" descr="C:\Documents and Settings\Administrator\Desktop\Prezentatziq\IMG_0012.jpg">
            <a:extLst>
              <a:ext uri="{FF2B5EF4-FFF2-40B4-BE49-F238E27FC236}">
                <a16:creationId xmlns:a16="http://schemas.microsoft.com/office/drawing/2014/main" id="{11976F2F-D169-4FE5-9869-6E9998DF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>
            <a:extLst>
              <a:ext uri="{FF2B5EF4-FFF2-40B4-BE49-F238E27FC236}">
                <a16:creationId xmlns:a16="http://schemas.microsoft.com/office/drawing/2014/main" id="{B46D05DB-374E-42F6-9605-7EED27C3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88201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bg-BG" altLang="bg-BG" sz="4000" b="1">
              <a:solidFill>
                <a:srgbClr val="C00000"/>
              </a:solidFill>
            </a:endParaRPr>
          </a:p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2. Участие на  Българската армия в заключителния етап на Втората </a:t>
            </a:r>
          </a:p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световна война 1944-1945 г.</a:t>
            </a:r>
          </a:p>
          <a:p>
            <a:pPr eaLnBrk="1" hangingPunct="1"/>
            <a:endParaRPr lang="bg-BG" altLang="bg-BG" sz="4000" b="1">
              <a:solidFill>
                <a:srgbClr val="C00000"/>
              </a:solidFill>
            </a:endParaRPr>
          </a:p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2.1. Първи период на войната (септември-ноември 1944г.</a:t>
            </a:r>
          </a:p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Нишка операция (8 – 16 октомври 1944 г.)</a:t>
            </a:r>
            <a:endParaRPr lang="en-US" altLang="bg-BG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5D35E69-7CC8-497A-BC10-67ED4A46C2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260350"/>
          </a:xfrm>
        </p:spPr>
        <p:txBody>
          <a:bodyPr/>
          <a:lstStyle/>
          <a:p>
            <a:pPr eaLnBrk="1" hangingPunct="1"/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D78492-71DA-4152-A646-055F5BA429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bg-BG" altLang="bg-BG" b="1"/>
          </a:p>
        </p:txBody>
      </p:sp>
      <p:pic>
        <p:nvPicPr>
          <p:cNvPr id="13316" name="Picture 5" descr="C:\Documents and Settings\Administrator\Desktop\Prezentatziq\Odrin.jpg">
            <a:extLst>
              <a:ext uri="{FF2B5EF4-FFF2-40B4-BE49-F238E27FC236}">
                <a16:creationId xmlns:a16="http://schemas.microsoft.com/office/drawing/2014/main" id="{AFD30DB5-FBB1-4BC9-8A63-7DD0C8C8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734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7">
            <a:extLst>
              <a:ext uri="{FF2B5EF4-FFF2-40B4-BE49-F238E27FC236}">
                <a16:creationId xmlns:a16="http://schemas.microsoft.com/office/drawing/2014/main" id="{B03C1E91-681F-446C-9A55-6E68A3F5D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05000"/>
            <a:ext cx="8820150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4000" b="1"/>
              <a:t>2. Участие на  Българската армия в заключителния етап на Втората световна война 1944-1945 г.</a:t>
            </a:r>
          </a:p>
          <a:p>
            <a:pPr eaLnBrk="1" hangingPunct="1"/>
            <a:r>
              <a:rPr lang="bg-BG" altLang="bg-BG" sz="4000" b="1"/>
              <a:t>2.1. Първи период на войната (септември-ноември 1944г.</a:t>
            </a:r>
          </a:p>
          <a:p>
            <a:pPr eaLnBrk="1" hangingPunct="1"/>
            <a:r>
              <a:rPr lang="bg-BG" altLang="bg-BG" sz="4000" b="1"/>
              <a:t>Косовска операция (22 октомври – 30 ноември 1944 г.)</a:t>
            </a:r>
            <a:endParaRPr lang="en-US" altLang="bg-BG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hotoarhiv-todorslavchev.com/wp-content/uploads/2011/03/Otech.voina-Viena-Blagodatov-St.-Copy.jpg">
            <a:extLst>
              <a:ext uri="{FF2B5EF4-FFF2-40B4-BE49-F238E27FC236}">
                <a16:creationId xmlns:a16="http://schemas.microsoft.com/office/drawing/2014/main" id="{35BA00B7-E6AD-45D6-B0F2-824CC733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>
            <a:extLst>
              <a:ext uri="{FF2B5EF4-FFF2-40B4-BE49-F238E27FC236}">
                <a16:creationId xmlns:a16="http://schemas.microsoft.com/office/drawing/2014/main" id="{AE80C16C-CCA6-41DB-B838-AF80871115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260350"/>
          </a:xfrm>
        </p:spPr>
        <p:txBody>
          <a:bodyPr/>
          <a:lstStyle/>
          <a:p>
            <a:pPr eaLnBrk="1" hangingPunct="1"/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7ADB5E-1D04-4A88-9876-002F496C62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bg-BG" altLang="bg-BG" b="1"/>
              <a:t>2. Участие на  Българската армия в заключителния етап на Втората световна война 1944-1945 г.</a:t>
            </a:r>
          </a:p>
          <a:p>
            <a:pPr eaLnBrk="1" hangingPunct="1">
              <a:buFontTx/>
              <a:buNone/>
            </a:pPr>
            <a:r>
              <a:rPr lang="bg-BG" altLang="bg-BG" b="1"/>
              <a:t>2.1. Първи период на войната (септември-ноември 1944г.</a:t>
            </a:r>
          </a:p>
          <a:p>
            <a:pPr eaLnBrk="1" hangingPunct="1"/>
            <a:r>
              <a:rPr lang="bg-BG" altLang="bg-BG" b="1"/>
              <a:t>Страцин-Кумановска операция (8 октомври – 19 ноември 1944 г.)</a:t>
            </a:r>
            <a:endParaRPr lang="en-US" altLang="bg-BG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hotoarhiv-todorslavchev.com/wp-content/uploads/2011/03/Otech.voina-Viena-Blagodatov-St.-Copy.jpg">
            <a:extLst>
              <a:ext uri="{FF2B5EF4-FFF2-40B4-BE49-F238E27FC236}">
                <a16:creationId xmlns:a16="http://schemas.microsoft.com/office/drawing/2014/main" id="{579DA273-F809-436A-8D44-C890E134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>
            <a:extLst>
              <a:ext uri="{FF2B5EF4-FFF2-40B4-BE49-F238E27FC236}">
                <a16:creationId xmlns:a16="http://schemas.microsoft.com/office/drawing/2014/main" id="{2DC98911-D6F6-4477-9EB5-35BF144D04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260350"/>
          </a:xfrm>
        </p:spPr>
        <p:txBody>
          <a:bodyPr/>
          <a:lstStyle/>
          <a:p>
            <a:pPr eaLnBrk="1" hangingPunct="1"/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2C7508-464F-4852-8072-F2E2D8840B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bg-BG" altLang="bg-BG" b="1"/>
              <a:t>2. Участие на  Българската армия в заключителния етап на Втората световна война 1944-1945 г.</a:t>
            </a:r>
          </a:p>
          <a:p>
            <a:pPr eaLnBrk="1" hangingPunct="1">
              <a:buFontTx/>
              <a:buNone/>
            </a:pPr>
            <a:r>
              <a:rPr lang="bg-BG" altLang="bg-BG" b="1"/>
              <a:t>2.1. Първи период на войната (септември-ноември 1944г.</a:t>
            </a:r>
          </a:p>
          <a:p>
            <a:pPr eaLnBrk="1" hangingPunct="1"/>
            <a:r>
              <a:rPr lang="bg-BG" altLang="bg-BG" b="1"/>
              <a:t>Брегалнишко-Струмишка операция (16 октомври – 11 ноември 1944 г.)</a:t>
            </a:r>
            <a:endParaRPr lang="en-US" altLang="bg-BG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hotoarhiv-todorslavchev.com/wp-content/uploads/2011/03/Otech.voina-Viena-Blagodatov-St.-Copy.jpg">
            <a:extLst>
              <a:ext uri="{FF2B5EF4-FFF2-40B4-BE49-F238E27FC236}">
                <a16:creationId xmlns:a16="http://schemas.microsoft.com/office/drawing/2014/main" id="{E22B7736-0BBA-47A6-AAA3-A7E24D0C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91440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>
            <a:extLst>
              <a:ext uri="{FF2B5EF4-FFF2-40B4-BE49-F238E27FC236}">
                <a16:creationId xmlns:a16="http://schemas.microsoft.com/office/drawing/2014/main" id="{55151BC2-F989-4393-9C9A-2302884A24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260350"/>
          </a:xfrm>
        </p:spPr>
        <p:txBody>
          <a:bodyPr/>
          <a:lstStyle/>
          <a:p>
            <a:pPr eaLnBrk="1" hangingPunct="1"/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C60A28-E01A-4D96-BE67-F199A5CCCC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bg-BG" altLang="bg-BG" b="1"/>
              <a:t>2. Участие на  Българската армия в заключителния етап на Втората световна война 1944-1945 г.</a:t>
            </a:r>
          </a:p>
          <a:p>
            <a:pPr eaLnBrk="1" hangingPunct="1">
              <a:buFontTx/>
              <a:buNone/>
            </a:pPr>
            <a:r>
              <a:rPr lang="bg-BG" altLang="bg-BG" b="1"/>
              <a:t>2.2. Втори период на войната (декември 1944г. – май 1945 г.</a:t>
            </a:r>
          </a:p>
          <a:p>
            <a:pPr eaLnBrk="1" hangingPunct="1"/>
            <a:r>
              <a:rPr lang="bg-BG" altLang="bg-BG" b="1"/>
              <a:t>Дравска отбранителна операция (6-19 март 1945 г)</a:t>
            </a:r>
            <a:endParaRPr lang="en-US" altLang="bg-BG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62042FE-2E0D-4BFD-A673-BC5CC5B397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260350"/>
          </a:xfrm>
        </p:spPr>
        <p:txBody>
          <a:bodyPr/>
          <a:lstStyle/>
          <a:p>
            <a:pPr eaLnBrk="1" hangingPunct="1"/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ABC28B-A382-41F7-A0EF-D85F38E8BE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bg-BG" altLang="bg-BG" b="1"/>
          </a:p>
        </p:txBody>
      </p:sp>
      <p:pic>
        <p:nvPicPr>
          <p:cNvPr id="17412" name="Picture 5" descr="C:\Documents and Settings\Administrator\Desktop\Prezentatziq\IMG_0040.jpg">
            <a:extLst>
              <a:ext uri="{FF2B5EF4-FFF2-40B4-BE49-F238E27FC236}">
                <a16:creationId xmlns:a16="http://schemas.microsoft.com/office/drawing/2014/main" id="{45530628-E2C7-439F-BFF0-E3679AE8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7">
            <a:extLst>
              <a:ext uri="{FF2B5EF4-FFF2-40B4-BE49-F238E27FC236}">
                <a16:creationId xmlns:a16="http://schemas.microsoft.com/office/drawing/2014/main" id="{FD5E19B6-39F5-46B8-8055-CA1D3E226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0850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2. Участие на  Българската армия в заключителния етап на Втората световна война 1944-1945 г.</a:t>
            </a:r>
          </a:p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2.2. Втори период на войната (декември 1944г. – май 1945 г.</a:t>
            </a:r>
          </a:p>
          <a:p>
            <a:pPr eaLnBrk="1" hangingPunct="1"/>
            <a:r>
              <a:rPr lang="bg-BG" altLang="bg-BG" sz="4000" b="1">
                <a:solidFill>
                  <a:srgbClr val="C00000"/>
                </a:solidFill>
              </a:rPr>
              <a:t>Мурска настъпателна операция (30 март – 15 май 1945 г.)</a:t>
            </a:r>
            <a:endParaRPr lang="en-US" altLang="bg-BG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0 ВС на РБ история и настояще\P1040707.JPG">
            <a:extLst>
              <a:ext uri="{FF2B5EF4-FFF2-40B4-BE49-F238E27FC236}">
                <a16:creationId xmlns:a16="http://schemas.microsoft.com/office/drawing/2014/main" id="{F33CB928-44CA-4508-AE22-6BFD3E92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875"/>
            <a:ext cx="914400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>
            <a:extLst>
              <a:ext uri="{FF2B5EF4-FFF2-40B4-BE49-F238E27FC236}">
                <a16:creationId xmlns:a16="http://schemas.microsoft.com/office/drawing/2014/main" id="{61DF409E-C4E4-45A0-9CCB-018F4A31F7B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5BE425-2DAD-4D58-B577-D756BE74EC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96975"/>
            <a:ext cx="8893175" cy="5661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bg-BG" altLang="bg-BG" b="1"/>
              <a:t>3. Въоръжените сили през периода 1945-1990 г.</a:t>
            </a:r>
          </a:p>
          <a:p>
            <a:pPr eaLnBrk="1" hangingPunct="1"/>
            <a:r>
              <a:rPr lang="bg-BG" altLang="bg-BG" b="1">
                <a:solidFill>
                  <a:srgbClr val="FF0000"/>
                </a:solidFill>
              </a:rPr>
              <a:t>Въоръжените сили след 1945 г. </a:t>
            </a:r>
            <a:r>
              <a:rPr lang="en-US" altLang="bg-BG" b="1">
                <a:solidFill>
                  <a:srgbClr val="FF0000"/>
                </a:solidFill>
              </a:rPr>
              <a:t>- </a:t>
            </a:r>
            <a:r>
              <a:rPr lang="bg-BG" altLang="bg-BG" b="1">
                <a:solidFill>
                  <a:srgbClr val="FF0000"/>
                </a:solidFill>
              </a:rPr>
              <a:t>част от системата партия—държава.</a:t>
            </a:r>
            <a:endParaRPr lang="en-US" altLang="bg-BG" b="1">
              <a:solidFill>
                <a:srgbClr val="FF0000"/>
              </a:solidFill>
            </a:endParaRPr>
          </a:p>
          <a:p>
            <a:pPr eaLnBrk="1" hangingPunct="1"/>
            <a:r>
              <a:rPr lang="bg-BG" altLang="bg-BG" b="1">
                <a:solidFill>
                  <a:srgbClr val="002060"/>
                </a:solidFill>
              </a:rPr>
              <a:t>реорганизация по съветски модел</a:t>
            </a:r>
            <a:r>
              <a:rPr lang="en-US" altLang="bg-BG" b="1">
                <a:solidFill>
                  <a:srgbClr val="002060"/>
                </a:solidFill>
              </a:rPr>
              <a:t>.</a:t>
            </a:r>
          </a:p>
          <a:p>
            <a:pPr eaLnBrk="1" hangingPunct="1"/>
            <a:r>
              <a:rPr lang="bg-BG" altLang="bg-BG" b="1"/>
              <a:t>Варшавския пакт през 1955</a:t>
            </a:r>
            <a:r>
              <a:rPr lang="bg-BG" altLang="bg-BG" b="1">
                <a:latin typeface="Arial" panose="020B0604020202020204" pitchFamily="34" charset="0"/>
              </a:rPr>
              <a:t> </a:t>
            </a:r>
            <a:r>
              <a:rPr lang="bg-BG" altLang="bg-BG" b="1"/>
              <a:t>г.</a:t>
            </a:r>
            <a:endParaRPr lang="en-US" altLang="bg-BG" b="1"/>
          </a:p>
          <a:p>
            <a:pPr eaLnBrk="1" hangingPunct="1"/>
            <a:r>
              <a:rPr lang="bg-BG" altLang="bg-BG" b="1">
                <a:solidFill>
                  <a:srgbClr val="00FF00"/>
                </a:solidFill>
              </a:rPr>
              <a:t>съвременно оръжие и бойна техника</a:t>
            </a:r>
            <a:endParaRPr lang="en-US" altLang="bg-BG" b="1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1008E5FE-E993-45E3-85A4-A9A93851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Rectangle 8">
            <a:extLst>
              <a:ext uri="{FF2B5EF4-FFF2-40B4-BE49-F238E27FC236}">
                <a16:creationId xmlns:a16="http://schemas.microsoft.com/office/drawing/2014/main" id="{C6411D8A-045C-4C3A-864B-0C4E1D79D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z="4000" b="1">
                <a:solidFill>
                  <a:srgbClr val="FF00FF"/>
                </a:solidFill>
              </a:rPr>
              <a:t>Редукцията на л</a:t>
            </a:r>
            <a:r>
              <a:rPr lang="en-US" altLang="bg-BG" sz="4000" b="1">
                <a:solidFill>
                  <a:srgbClr val="FF00FF"/>
                </a:solidFill>
              </a:rPr>
              <a:t>.</a:t>
            </a:r>
            <a:r>
              <a:rPr lang="bg-BG" altLang="bg-BG" sz="4000" b="1">
                <a:solidFill>
                  <a:srgbClr val="FF00FF"/>
                </a:solidFill>
              </a:rPr>
              <a:t>с</a:t>
            </a:r>
            <a:r>
              <a:rPr lang="en-US" altLang="bg-BG" sz="4000" b="1">
                <a:solidFill>
                  <a:srgbClr val="FF00FF"/>
                </a:solidFill>
              </a:rPr>
              <a:t>.</a:t>
            </a:r>
            <a:r>
              <a:rPr lang="bg-BG" altLang="bg-BG" sz="4000" b="1">
                <a:solidFill>
                  <a:srgbClr val="FF00FF"/>
                </a:solidFill>
              </a:rPr>
              <a:t> </a:t>
            </a:r>
            <a:r>
              <a:rPr lang="en-US" altLang="bg-BG" sz="4000" b="1">
                <a:solidFill>
                  <a:srgbClr val="FF00FF"/>
                </a:solidFill>
              </a:rPr>
              <a:t>- </a:t>
            </a:r>
            <a:r>
              <a:rPr lang="bg-BG" altLang="bg-BG" sz="4000" b="1">
                <a:solidFill>
                  <a:srgbClr val="FF00FF"/>
                </a:solidFill>
              </a:rPr>
              <a:t>започва на 27 януари 1989 г. с решение на Държавния и Министерския съвет.</a:t>
            </a:r>
            <a:br>
              <a:rPr lang="bg-BG" altLang="bg-BG" sz="4000" b="1">
                <a:solidFill>
                  <a:srgbClr val="FF00FF"/>
                </a:solidFill>
              </a:rPr>
            </a:br>
            <a:endParaRPr lang="bg-BG" altLang="bg-BG" sz="4000" b="1">
              <a:solidFill>
                <a:srgbClr val="FF00FF"/>
              </a:solidFill>
            </a:endParaRPr>
          </a:p>
        </p:txBody>
      </p:sp>
      <p:pic>
        <p:nvPicPr>
          <p:cNvPr id="33795" name="Picture 3">
            <a:hlinkClick r:id="" action="ppaction://media"/>
            <a:extLst>
              <a:ext uri="{FF2B5EF4-FFF2-40B4-BE49-F238E27FC236}">
                <a16:creationId xmlns:a16="http://schemas.microsoft.com/office/drawing/2014/main" id="{0BE93A0B-967C-4D52-B29D-11601F8F4010}"/>
              </a:ext>
            </a:extLst>
          </p:cNvPr>
          <p:cNvPicPr>
            <a:picLocks noRot="1" noChangeAspect="1" noChangeArrowheads="1"/>
          </p:cNvPicPr>
          <p:nvPr>
            <p:ph idx="4294967295"/>
            <a:wavAudioFile r:embed="rId1" name="Sound0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48400"/>
            <a:ext cx="304800" cy="30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" fill="hold"/>
                                        <p:tgtEl>
                                          <p:spTgt spid="337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amp;Pcy;&amp;acy;&amp;mcy;&amp;iecy;&amp;tcy;&amp;ncy;&amp;icy;&amp;kcy; &amp;ncy;&amp;acy; &amp;zcy;&amp;acy;&amp;gcy;&amp;icy;&amp;ncy;&amp;acy;&amp;lcy;&amp;icy;&amp;tcy;&amp;iecy; &amp;vcy; &amp;Scy;&amp;rcy;&amp;hardcy;&amp;bcy;&amp;scy;&amp;kcy;&amp;ocy;-&amp;Bcy;&amp;hardcy;&amp;lcy;&amp;gcy;&amp;acy;&amp;rcy;&amp;scy;&amp;kcy;&amp;acy;&amp;tcy;&amp;acy; &amp;vcy;&amp;ocy;&amp;jcy;&amp;ncy;&amp;acy;">
            <a:extLst>
              <a:ext uri="{FF2B5EF4-FFF2-40B4-BE49-F238E27FC236}">
                <a16:creationId xmlns:a16="http://schemas.microsoft.com/office/drawing/2014/main" id="{641A3643-3674-4E2F-B59E-27ACB1CA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CCA772-1BE1-4A91-9EC3-0D3CD0937DF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/>
              <a:t>ЗАКЛЮЧЕНИЕ</a:t>
            </a:r>
            <a:br>
              <a:rPr lang="bg-BG" sz="4000"/>
            </a:br>
            <a:endParaRPr lang="bg-BG" sz="4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7984AB-941C-48AF-97A4-EC9398CAF2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052513"/>
            <a:ext cx="8686800" cy="580548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bg-BG" sz="3000" b="1">
                <a:solidFill>
                  <a:srgbClr val="00FF00"/>
                </a:solidFill>
              </a:rPr>
              <a:t>Б</a:t>
            </a:r>
            <a:r>
              <a:rPr lang="en-US" sz="3000" b="1">
                <a:solidFill>
                  <a:srgbClr val="00FF00"/>
                </a:solidFill>
              </a:rPr>
              <a:t>ЪЛГАРСКАТА АРМИЯ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000" b="1">
                <a:solidFill>
                  <a:srgbClr val="FFFF00"/>
                </a:solidFill>
              </a:rPr>
              <a:t>о</a:t>
            </a:r>
            <a:r>
              <a:rPr lang="bg-BG" sz="3000" b="1">
                <a:solidFill>
                  <a:srgbClr val="FFFF00"/>
                </a:solidFill>
              </a:rPr>
              <a:t>т </a:t>
            </a:r>
            <a:r>
              <a:rPr lang="bg-BG" sz="3000" b="1">
                <a:solidFill>
                  <a:srgbClr val="FF0000"/>
                </a:solidFill>
              </a:rPr>
              <a:t>Шипка</a:t>
            </a:r>
            <a:r>
              <a:rPr lang="bg-BG" sz="3000" b="1"/>
              <a:t>, </a:t>
            </a:r>
            <a:r>
              <a:rPr lang="bg-BG" sz="3000" b="1">
                <a:solidFill>
                  <a:srgbClr val="FFFF00"/>
                </a:solidFill>
              </a:rPr>
              <a:t>където получи бойното си кръщение, </a:t>
            </a:r>
            <a:endParaRPr lang="en-US" sz="3000" b="1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3000" b="1">
                <a:solidFill>
                  <a:srgbClr val="FFFF00"/>
                </a:solidFill>
              </a:rPr>
              <a:t>тя стигна до </a:t>
            </a:r>
            <a:r>
              <a:rPr lang="bg-BG" sz="3000" b="1">
                <a:solidFill>
                  <a:srgbClr val="002060"/>
                </a:solidFill>
              </a:rPr>
              <a:t>Сливница </a:t>
            </a:r>
            <a:r>
              <a:rPr lang="bg-BG" sz="3000" b="1"/>
              <a:t>и </a:t>
            </a:r>
            <a:r>
              <a:rPr lang="bg-BG" sz="3000" b="1">
                <a:solidFill>
                  <a:srgbClr val="002060"/>
                </a:solidFill>
              </a:rPr>
              <a:t>Пирот</a:t>
            </a:r>
            <a:r>
              <a:rPr lang="bg-BG" sz="3000" b="1"/>
              <a:t>, </a:t>
            </a:r>
            <a:endParaRPr lang="en-US" sz="3000" b="1"/>
          </a:p>
          <a:p>
            <a:pPr eaLnBrk="1" hangingPunct="1">
              <a:lnSpc>
                <a:spcPct val="80000"/>
              </a:lnSpc>
              <a:defRPr/>
            </a:pPr>
            <a:r>
              <a:rPr lang="bg-BG" sz="3000" b="1">
                <a:solidFill>
                  <a:srgbClr val="FFFF00"/>
                </a:solidFill>
              </a:rPr>
              <a:t>които затвърдиха вярата и донесоха победите при </a:t>
            </a:r>
            <a:r>
              <a:rPr lang="bg-BG" sz="3000" b="1">
                <a:solidFill>
                  <a:srgbClr val="C00000"/>
                </a:solidFill>
              </a:rPr>
              <a:t>Лозенград, Люлебургаз, Бунархисар, Булаир, Одрин</a:t>
            </a:r>
            <a:r>
              <a:rPr lang="bg-BG" sz="3000" b="1">
                <a:solidFill>
                  <a:srgbClr val="FF0000"/>
                </a:solidFill>
              </a:rPr>
              <a:t>.</a:t>
            </a:r>
            <a:endParaRPr lang="en-US" sz="3000" b="1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3000" b="1">
                <a:solidFill>
                  <a:srgbClr val="FFFF00"/>
                </a:solidFill>
              </a:rPr>
              <a:t> След тях дойдоха </a:t>
            </a:r>
            <a:r>
              <a:rPr lang="bg-BG" sz="3000" b="1">
                <a:solidFill>
                  <a:srgbClr val="7030A0"/>
                </a:solidFill>
              </a:rPr>
              <a:t>Криволак, Калиманци, Тутракан, Добрич, Дойран, </a:t>
            </a:r>
            <a:endParaRPr lang="en-US" sz="3000" b="1">
              <a:solidFill>
                <a:srgbClr val="7030A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3000" b="1">
                <a:solidFill>
                  <a:srgbClr val="FFFF00"/>
                </a:solidFill>
              </a:rPr>
              <a:t>последва ги </a:t>
            </a:r>
            <a:r>
              <a:rPr lang="bg-BG" sz="3000" b="1">
                <a:solidFill>
                  <a:srgbClr val="00B050"/>
                </a:solidFill>
              </a:rPr>
              <a:t>Ниш, Страцин и Стражин, при Крива паланка и Куманово, Щип и Велес, Сотин, Оролик и Грабово, Дравасоболч, Дравапалконя и Дравачехи </a:t>
            </a:r>
            <a:endParaRPr lang="en-US" sz="3000" b="1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bg-BG" sz="3000" b="1">
                <a:solidFill>
                  <a:srgbClr val="FFFF00"/>
                </a:solidFill>
              </a:rPr>
              <a:t>и </a:t>
            </a:r>
            <a:r>
              <a:rPr lang="bg-BG" sz="3000" b="1">
                <a:solidFill>
                  <a:srgbClr val="FF0000"/>
                </a:solidFill>
              </a:rPr>
              <a:t>още много места</a:t>
            </a:r>
            <a:r>
              <a:rPr lang="bg-BG" sz="3000" b="1">
                <a:solidFill>
                  <a:srgbClr val="FFFF00"/>
                </a:solidFill>
              </a:rPr>
              <a:t>, на които нашата армия се покри с неувяхваща слава.</a:t>
            </a:r>
          </a:p>
          <a:p>
            <a:pPr eaLnBrk="1" hangingPunct="1">
              <a:lnSpc>
                <a:spcPct val="80000"/>
              </a:lnSpc>
              <a:defRPr/>
            </a:pPr>
            <a:endParaRPr lang="bg-BG"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0 ВС на РБ история и настояще\df7405721f9ce0655e02ea38792ef4c8.jpg">
            <a:extLst>
              <a:ext uri="{FF2B5EF4-FFF2-40B4-BE49-F238E27FC236}">
                <a16:creationId xmlns:a16="http://schemas.microsoft.com/office/drawing/2014/main" id="{6DC0B36F-5495-4426-BBFD-AAE75404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0650"/>
            <a:ext cx="838835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8D1247-F489-4FAB-9694-B1A05C3588A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bg-BG" sz="4000" b="1"/>
              <a:t>УВОД</a:t>
            </a:r>
            <a:endParaRPr lang="bg-BG" altLang="bg-BG" sz="4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0CCD11-AE11-4830-AD74-4D58705151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9144000" cy="49688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bg-BG" altLang="bg-BG" sz="3600" b="1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0 ВС на РБ история и настояще\1~25.jpg">
            <a:extLst>
              <a:ext uri="{FF2B5EF4-FFF2-40B4-BE49-F238E27FC236}">
                <a16:creationId xmlns:a16="http://schemas.microsoft.com/office/drawing/2014/main" id="{9A93FF1D-16CA-47F1-A1E3-6DAF93CC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>
            <a:extLst>
              <a:ext uri="{FF2B5EF4-FFF2-40B4-BE49-F238E27FC236}">
                <a16:creationId xmlns:a16="http://schemas.microsoft.com/office/drawing/2014/main" id="{FA64E010-EF5D-4E65-97AF-062BDBBC6728}"/>
              </a:ext>
            </a:extLst>
          </p:cNvPr>
          <p:cNvSpPr txBox="1">
            <a:spLocks/>
          </p:cNvSpPr>
          <p:nvPr/>
        </p:nvSpPr>
        <p:spPr bwMode="auto">
          <a:xfrm>
            <a:off x="250825" y="0"/>
            <a:ext cx="8569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bg-BG" altLang="bg-BG" sz="2000" b="1">
              <a:latin typeface="Calibri" panose="020F0502020204030204" pitchFamily="34" charset="0"/>
            </a:endParaRPr>
          </a:p>
        </p:txBody>
      </p:sp>
      <p:sp>
        <p:nvSpPr>
          <p:cNvPr id="20484" name="Subtitle 2">
            <a:extLst>
              <a:ext uri="{FF2B5EF4-FFF2-40B4-BE49-F238E27FC236}">
                <a16:creationId xmlns:a16="http://schemas.microsoft.com/office/drawing/2014/main" id="{D05BAD77-91F2-4B8A-9EEF-3733A212232F}"/>
              </a:ext>
            </a:extLst>
          </p:cNvPr>
          <p:cNvSpPr txBox="1">
            <a:spLocks/>
          </p:cNvSpPr>
          <p:nvPr/>
        </p:nvSpPr>
        <p:spPr bwMode="auto">
          <a:xfrm>
            <a:off x="0" y="1844675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bg-BG" altLang="bg-BG" sz="40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bg-BG" altLang="bg-BG" sz="40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9B3B273A-8C79-476F-B858-8FDBF8874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5785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bg-BG" altLang="bg-BG" sz="1800" b="1">
                <a:latin typeface="Calibri" panose="020F0502020204030204" pitchFamily="34" charset="0"/>
              </a:rPr>
              <a:t>20</a:t>
            </a:r>
            <a:r>
              <a:rPr lang="en-US" altLang="bg-BG" sz="1800" b="1">
                <a:latin typeface="Calibri" panose="020F0502020204030204" pitchFamily="34" charset="0"/>
              </a:rPr>
              <a:t>13</a:t>
            </a:r>
            <a:endParaRPr lang="bg-BG" altLang="bg-BG" sz="180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AA2180-8087-47DC-AC2B-4EEFDD819CEF}"/>
              </a:ext>
            </a:extLst>
          </p:cNvPr>
          <p:cNvSpPr/>
          <p:nvPr/>
        </p:nvSpPr>
        <p:spPr>
          <a:xfrm rot="20380451">
            <a:off x="694492" y="3896283"/>
            <a:ext cx="8517039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</a:t>
            </a: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Ъ П Р О С И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.slidesharecdn.com/random-120224085323-phpapp02/95/slide-1-728.jpg?1330095312">
            <a:extLst>
              <a:ext uri="{FF2B5EF4-FFF2-40B4-BE49-F238E27FC236}">
                <a16:creationId xmlns:a16="http://schemas.microsoft.com/office/drawing/2014/main" id="{D444D6C2-934B-4F8B-9123-B4C38B80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DC643E8F-8A09-4822-A8F3-AEEBECE6BA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893175" cy="1584325"/>
          </a:xfrm>
        </p:spPr>
        <p:txBody>
          <a:bodyPr/>
          <a:lstStyle/>
          <a:p>
            <a:pPr eaLnBrk="1" hangingPunct="1"/>
            <a:r>
              <a:rPr lang="bg-BG" altLang="bg-BG" sz="2800" b="1"/>
              <a:t>1. Въоръжените сили на Третата българска държава</a:t>
            </a:r>
            <a:br>
              <a:rPr lang="bg-BG" altLang="bg-BG" sz="2800"/>
            </a:br>
            <a:endParaRPr lang="bg-BG" altLang="bg-BG" sz="28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A5B22C-3A9D-46FD-BD1F-9ED3AC18A7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96975"/>
            <a:ext cx="8893175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bg-BG" sz="2800" b="1"/>
              <a:t>1</a:t>
            </a:r>
            <a:r>
              <a:rPr lang="bg-BG" altLang="bg-BG" sz="2800" b="1"/>
              <a:t>.1. Българската войска през 1878-1885 година</a:t>
            </a:r>
            <a:endParaRPr lang="bg-BG" altLang="bg-BG" sz="2800"/>
          </a:p>
          <a:p>
            <a:pPr eaLnBrk="1" hangingPunct="1">
              <a:lnSpc>
                <a:spcPct val="80000"/>
              </a:lnSpc>
            </a:pPr>
            <a:r>
              <a:rPr lang="bg-BG" altLang="bg-BG" sz="3000" b="1">
                <a:solidFill>
                  <a:srgbClr val="006600"/>
                </a:solidFill>
              </a:rPr>
              <a:t>„Временни правила за образуване на Земска войска в Княжество България”</a:t>
            </a:r>
            <a:r>
              <a:rPr lang="en-US" altLang="bg-BG" sz="3000" b="1">
                <a:solidFill>
                  <a:srgbClr val="006600"/>
                </a:solidFill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3000" b="1">
                <a:solidFill>
                  <a:srgbClr val="660066"/>
                </a:solidFill>
              </a:rPr>
              <a:t>Берлинският мирен договор</a:t>
            </a:r>
            <a:r>
              <a:rPr lang="en-US" altLang="bg-BG" sz="3000" b="1">
                <a:solidFill>
                  <a:srgbClr val="660066"/>
                </a:solidFill>
              </a:rPr>
              <a:t> -</a:t>
            </a:r>
            <a:r>
              <a:rPr lang="bg-BG" altLang="bg-BG" sz="3000" b="1">
                <a:solidFill>
                  <a:srgbClr val="660066"/>
                </a:solidFill>
              </a:rPr>
              <a:t>„въоръжена милиция”</a:t>
            </a:r>
            <a:r>
              <a:rPr lang="en-US" altLang="bg-BG" sz="3000" b="1">
                <a:solidFill>
                  <a:srgbClr val="660066"/>
                </a:solidFill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3000" b="1">
                <a:solidFill>
                  <a:srgbClr val="A50021"/>
                </a:solidFill>
              </a:rPr>
              <a:t>12-те пехотни дружини от българското опълчение са преименувани в дружини от Българската земска войска.</a:t>
            </a:r>
            <a:endParaRPr lang="en-US" altLang="bg-BG" sz="3000" b="1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bg-BG" sz="3000" b="1">
                <a:solidFill>
                  <a:srgbClr val="000066"/>
                </a:solidFill>
              </a:rPr>
              <a:t>Търновска конституция </a:t>
            </a:r>
            <a:r>
              <a:rPr lang="en-US" altLang="bg-BG" sz="3000" b="1">
                <a:solidFill>
                  <a:srgbClr val="000066"/>
                </a:solidFill>
              </a:rPr>
              <a:t>и </a:t>
            </a:r>
            <a:r>
              <a:rPr lang="bg-BG" altLang="bg-BG" sz="3000" b="1">
                <a:solidFill>
                  <a:srgbClr val="000066"/>
                </a:solidFill>
              </a:rPr>
              <a:t>„Временно положение за Българската войска“</a:t>
            </a:r>
            <a:r>
              <a:rPr lang="en-US" altLang="bg-BG" sz="3000" b="1">
                <a:solidFill>
                  <a:srgbClr val="000066"/>
                </a:solidFill>
              </a:rPr>
              <a:t> - </a:t>
            </a:r>
            <a:r>
              <a:rPr lang="bg-BG" altLang="bg-BG" sz="3000" b="1">
                <a:solidFill>
                  <a:srgbClr val="000066"/>
                </a:solidFill>
              </a:rPr>
              <a:t>военна повинност</a:t>
            </a:r>
            <a:r>
              <a:rPr lang="en-US" altLang="bg-BG" sz="3000" b="1">
                <a:solidFill>
                  <a:srgbClr val="000066"/>
                </a:solidFill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3000" b="1">
                <a:solidFill>
                  <a:srgbClr val="FF0000"/>
                </a:solidFill>
              </a:rPr>
              <a:t>През 1883 година дружините са групирани в 5 бригади.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bg-BG" sz="3000" b="1"/>
              <a:t>от 12 октомври 1884г. се преминава от дружинна към полкова структура в армията.</a:t>
            </a:r>
            <a:r>
              <a:rPr lang="bg-BG" altLang="bg-BG" sz="3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12.39.92.39/e/prosveta/istoria_11/images/Karta-Sr-Bukg-voyna-1885.jpg">
            <a:extLst>
              <a:ext uri="{FF2B5EF4-FFF2-40B4-BE49-F238E27FC236}">
                <a16:creationId xmlns:a16="http://schemas.microsoft.com/office/drawing/2014/main" id="{8CC0FDBF-046F-4A10-ACAF-A364120E5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0"/>
            <a:ext cx="68040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>
            <a:extLst>
              <a:ext uri="{FF2B5EF4-FFF2-40B4-BE49-F238E27FC236}">
                <a16:creationId xmlns:a16="http://schemas.microsoft.com/office/drawing/2014/main" id="{ED539231-F628-47DD-95CD-83F5A81E1B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31238" cy="1223963"/>
          </a:xfrm>
        </p:spPr>
        <p:txBody>
          <a:bodyPr/>
          <a:lstStyle/>
          <a:p>
            <a:pPr eaLnBrk="1" hangingPunct="1"/>
            <a:br>
              <a:rPr lang="bg-BG" altLang="bg-BG" sz="2500"/>
            </a:br>
            <a:endParaRPr lang="bg-BG" altLang="bg-BG" sz="25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91A20C-39BF-4144-BA44-E416244519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85813"/>
            <a:ext cx="9102725" cy="58594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bg-BG" altLang="bg-BG" sz="2900" b="1">
                <a:solidFill>
                  <a:srgbClr val="002060"/>
                </a:solidFill>
              </a:rPr>
              <a:t>1.1. Българската войска през 1878-1885 година</a:t>
            </a:r>
          </a:p>
          <a:p>
            <a:pPr eaLnBrk="1" hangingPunct="1">
              <a:lnSpc>
                <a:spcPct val="90000"/>
              </a:lnSpc>
            </a:pPr>
            <a:r>
              <a:rPr lang="bg-BG" altLang="bg-BG" sz="2900" b="1">
                <a:solidFill>
                  <a:srgbClr val="FF0000"/>
                </a:solidFill>
              </a:rPr>
              <a:t>„Командата на волно определящите се” в гр. Пловдив, преместен</a:t>
            </a:r>
            <a:r>
              <a:rPr lang="en-US" altLang="bg-BG" sz="2900" b="1">
                <a:solidFill>
                  <a:srgbClr val="FF0000"/>
                </a:solidFill>
              </a:rPr>
              <a:t>а</a:t>
            </a:r>
            <a:r>
              <a:rPr lang="bg-BG" altLang="bg-BG" sz="2900" b="1">
                <a:solidFill>
                  <a:srgbClr val="FF0000"/>
                </a:solidFill>
              </a:rPr>
              <a:t> от 26 ноември 1878 г. в гр. София и преименувана във Военно училище. </a:t>
            </a:r>
            <a:endParaRPr lang="en-US" altLang="bg-BG" sz="2900" b="1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bg-BG" altLang="bg-BG" sz="2900" b="1">
                <a:solidFill>
                  <a:srgbClr val="0070C0"/>
                </a:solidFill>
              </a:rPr>
              <a:t>Положени са основите на българския национален офицерски корпус — факторът, без който не е възможно да се развива новосъздадената войска. </a:t>
            </a:r>
            <a:endParaRPr lang="en-US" altLang="bg-BG" sz="2900" b="1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bg-BG" altLang="bg-BG" sz="2900" b="1">
                <a:solidFill>
                  <a:srgbClr val="FF0066"/>
                </a:solidFill>
              </a:rPr>
              <a:t>До 1885 г. през казарма общо в Княжество България и Източна Румелия са минали 86 000 души.</a:t>
            </a:r>
            <a:endParaRPr lang="en-US" altLang="bg-BG" sz="29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12.39.92.39/e/prosveta/istoria_11/images/Karta-Sr-Bukg-voyna-1885.jpg">
            <a:extLst>
              <a:ext uri="{FF2B5EF4-FFF2-40B4-BE49-F238E27FC236}">
                <a16:creationId xmlns:a16="http://schemas.microsoft.com/office/drawing/2014/main" id="{B7E8B02B-4155-4CC4-9215-DD97FE61D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0"/>
            <a:ext cx="68040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>
            <a:extLst>
              <a:ext uri="{FF2B5EF4-FFF2-40B4-BE49-F238E27FC236}">
                <a16:creationId xmlns:a16="http://schemas.microsoft.com/office/drawing/2014/main" id="{D6A486B5-C3EB-4499-AC04-9112C7A906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31238" cy="1223963"/>
          </a:xfrm>
        </p:spPr>
        <p:txBody>
          <a:bodyPr/>
          <a:lstStyle/>
          <a:p>
            <a:pPr eaLnBrk="1" hangingPunct="1"/>
            <a:br>
              <a:rPr lang="bg-BG" altLang="bg-BG" sz="2500"/>
            </a:br>
            <a:endParaRPr lang="bg-BG" altLang="bg-BG" sz="25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18E210-B583-4BBD-872B-981012815D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85813"/>
            <a:ext cx="9102725" cy="58594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bg-BG" altLang="bg-BG" sz="2900" b="1">
                <a:solidFill>
                  <a:srgbClr val="002060"/>
                </a:solidFill>
              </a:rPr>
              <a:t>1.2. Военната защита на Съединението</a:t>
            </a:r>
            <a:endParaRPr lang="en-US" altLang="bg-BG" sz="29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0 ВС на РБ история и настояще\va_building.png.jpg">
            <a:extLst>
              <a:ext uri="{FF2B5EF4-FFF2-40B4-BE49-F238E27FC236}">
                <a16:creationId xmlns:a16="http://schemas.microsoft.com/office/drawing/2014/main" id="{808DE0E7-0CB1-45D2-B4A2-A6BD008B0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0 ВС на РБ история и настояще\va_building.png.jpg">
            <a:extLst>
              <a:ext uri="{FF2B5EF4-FFF2-40B4-BE49-F238E27FC236}">
                <a16:creationId xmlns:a16="http://schemas.microsoft.com/office/drawing/2014/main" id="{48A8E9A8-A58C-4D4B-BD6D-C9B9900F5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1">
            <a:extLst>
              <a:ext uri="{FF2B5EF4-FFF2-40B4-BE49-F238E27FC236}">
                <a16:creationId xmlns:a16="http://schemas.microsoft.com/office/drawing/2014/main" id="{ED5B7272-E538-4772-B55C-46D3EF09313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bg-BG" sz="2500" b="1"/>
              <a:t>1. Въоръжените сили на Третата българска държава</a:t>
            </a:r>
            <a:br>
              <a:rPr lang="bg-BG" altLang="bg-BG" sz="2500"/>
            </a:br>
            <a:endParaRPr lang="bg-BG" altLang="bg-BG" sz="25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55B5BB-8A49-4A91-85D1-1F533EF1FF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196975"/>
            <a:ext cx="8893175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bg-BG" sz="2800" b="1"/>
              <a:t>1</a:t>
            </a:r>
            <a:r>
              <a:rPr lang="bg-BG" altLang="bg-BG" sz="2800" b="1"/>
              <a:t>.3. Организация на въоръжените сили след 1885 го</a:t>
            </a:r>
            <a:r>
              <a:rPr lang="en-US" altLang="bg-BG" sz="2800" b="1"/>
              <a:t>д</a:t>
            </a:r>
            <a:r>
              <a:rPr lang="bg-BG" altLang="bg-BG" sz="2800" b="1"/>
              <a:t>ина</a:t>
            </a:r>
            <a:endParaRPr lang="bg-BG" altLang="bg-BG" sz="2800"/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00FF"/>
                </a:solidFill>
              </a:rPr>
              <a:t>През 1889 г. БА има 24 пехотни, 4 конни, 6 артилерийски и един пионерен полк.</a:t>
            </a:r>
            <a:endParaRPr lang="en-US" altLang="bg-BG" sz="2700" b="1">
              <a:solidFill>
                <a:srgbClr val="FF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FF00"/>
                </a:solidFill>
              </a:rPr>
              <a:t>На 03.12.1891</a:t>
            </a:r>
            <a:r>
              <a:rPr lang="bg-BG" altLang="bg-BG" sz="27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bg-BG" altLang="bg-BG" sz="2700" b="1">
                <a:solidFill>
                  <a:srgbClr val="FFFF00"/>
                </a:solidFill>
              </a:rPr>
              <a:t>г. Народното събрание приема Закон за въоръжените сили в Княжество България</a:t>
            </a:r>
            <a:r>
              <a:rPr lang="en-US" altLang="bg-BG" sz="2700" b="1">
                <a:solidFill>
                  <a:srgbClr val="FFFF00"/>
                </a:solidFill>
              </a:rPr>
              <a:t> - </a:t>
            </a:r>
            <a:r>
              <a:rPr lang="bg-BG" altLang="bg-BG" sz="2700" b="1">
                <a:solidFill>
                  <a:srgbClr val="FFFF00"/>
                </a:solidFill>
              </a:rPr>
              <a:t>Действаща армия</a:t>
            </a:r>
            <a:r>
              <a:rPr lang="en-US" altLang="bg-BG" sz="2700" b="1">
                <a:solidFill>
                  <a:srgbClr val="FFFF00"/>
                </a:solidFill>
              </a:rPr>
              <a:t> и</a:t>
            </a:r>
            <a:r>
              <a:rPr lang="bg-BG" altLang="bg-BG" sz="2700" b="1">
                <a:solidFill>
                  <a:srgbClr val="FFFF00"/>
                </a:solidFill>
              </a:rPr>
              <a:t> Резервна армия</a:t>
            </a:r>
            <a:r>
              <a:rPr lang="en-US" altLang="bg-BG" sz="2700" b="1">
                <a:solidFill>
                  <a:srgbClr val="FFFF00"/>
                </a:solidFill>
              </a:rPr>
              <a:t>, </a:t>
            </a:r>
            <a:r>
              <a:rPr lang="bg-BG" altLang="bg-BG" sz="2700" b="1">
                <a:solidFill>
                  <a:srgbClr val="FFFF00"/>
                </a:solidFill>
              </a:rPr>
              <a:t>въвежда</a:t>
            </a:r>
            <a:r>
              <a:rPr lang="en-US" altLang="bg-BG" sz="2700" b="1">
                <a:solidFill>
                  <a:srgbClr val="FFFF00"/>
                </a:solidFill>
              </a:rPr>
              <a:t> се</a:t>
            </a:r>
            <a:r>
              <a:rPr lang="bg-BG" altLang="bg-BG" sz="2700" b="1">
                <a:solidFill>
                  <a:srgbClr val="FFFF00"/>
                </a:solidFill>
              </a:rPr>
              <a:t> дивизионната организация.</a:t>
            </a:r>
            <a:endParaRPr lang="en-US" altLang="bg-BG" sz="2700" b="1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9900"/>
                </a:solidFill>
              </a:rPr>
              <a:t>През 1895</a:t>
            </a:r>
            <a:r>
              <a:rPr lang="bg-BG" altLang="bg-BG" sz="2700" b="1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r>
              <a:rPr lang="bg-BG" altLang="bg-BG" sz="2700" b="1">
                <a:solidFill>
                  <a:srgbClr val="FF9900"/>
                </a:solidFill>
              </a:rPr>
              <a:t>г. се полагат основите на пограничната стража</a:t>
            </a:r>
            <a:r>
              <a:rPr lang="en-US" altLang="bg-BG" sz="2700" b="1">
                <a:solidFill>
                  <a:srgbClr val="FF99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00FF00"/>
                </a:solidFill>
              </a:rPr>
              <a:t>През 1897</a:t>
            </a:r>
            <a:r>
              <a:rPr lang="bg-BG" altLang="bg-BG" sz="27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bg-BG" altLang="bg-BG" sz="2700" b="1">
                <a:solidFill>
                  <a:srgbClr val="00FF00"/>
                </a:solidFill>
              </a:rPr>
              <a:t>г. се преустройват и военноморските сили</a:t>
            </a:r>
            <a:r>
              <a:rPr lang="en-US" altLang="bg-BG" sz="2700" b="1">
                <a:solidFill>
                  <a:srgbClr val="00FF00"/>
                </a:solidFill>
              </a:rPr>
              <a:t> в </a:t>
            </a:r>
            <a:r>
              <a:rPr lang="bg-BG" altLang="bg-BG" sz="2700" b="1">
                <a:solidFill>
                  <a:srgbClr val="00FF00"/>
                </a:solidFill>
              </a:rPr>
              <a:t>Дунавска флотилия </a:t>
            </a:r>
            <a:r>
              <a:rPr lang="en-US" altLang="bg-BG" sz="2700" b="1">
                <a:solidFill>
                  <a:srgbClr val="00FF00"/>
                </a:solidFill>
              </a:rPr>
              <a:t>– в </a:t>
            </a:r>
            <a:r>
              <a:rPr lang="bg-BG" altLang="bg-BG" sz="2700" b="1">
                <a:solidFill>
                  <a:srgbClr val="00FF00"/>
                </a:solidFill>
              </a:rPr>
              <a:t>Русе и морска част – във Варна. 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00FFFF"/>
                </a:solidFill>
              </a:rPr>
              <a:t>През 1903г. е приет нов закон за въоръжените сили</a:t>
            </a:r>
            <a:r>
              <a:rPr lang="en-US" altLang="bg-BG" sz="2700" b="1">
                <a:solidFill>
                  <a:srgbClr val="00FFFF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2700" b="1"/>
              <a:t>През 1906г. се въвеждат военноинспекционни области.</a:t>
            </a:r>
            <a:endParaRPr lang="en-US" altLang="bg-BG" sz="2700" b="1"/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0000"/>
                </a:solidFill>
              </a:rPr>
              <a:t>На 1 март 1912 г. народните представители в ХV </a:t>
            </a:r>
            <a:r>
              <a:rPr lang="en-US" altLang="bg-BG" sz="2700" b="1">
                <a:solidFill>
                  <a:srgbClr val="FF0000"/>
                </a:solidFill>
              </a:rPr>
              <a:t>НС –</a:t>
            </a:r>
            <a:r>
              <a:rPr lang="bg-BG" altLang="bg-BG" sz="2700" b="1">
                <a:solidFill>
                  <a:srgbClr val="FF0000"/>
                </a:solidFill>
              </a:rPr>
              <a:t> закон за създаване на Военна академия.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85.14.28.175/teenproblem/teenproblem/files/articles/576x371/33065_2934_1320683970.jpg">
            <a:extLst>
              <a:ext uri="{FF2B5EF4-FFF2-40B4-BE49-F238E27FC236}">
                <a16:creationId xmlns:a16="http://schemas.microsoft.com/office/drawing/2014/main" id="{B1C8E0AD-A989-4EE1-970D-8E4F81D1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"/>
            <a:ext cx="91201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>
            <a:extLst>
              <a:ext uri="{FF2B5EF4-FFF2-40B4-BE49-F238E27FC236}">
                <a16:creationId xmlns:a16="http://schemas.microsoft.com/office/drawing/2014/main" id="{CF23175B-2947-4DE7-BF00-EC1708FDFA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/>
            <a:r>
              <a:rPr lang="bg-BG" altLang="bg-BG" sz="2500" b="1"/>
              <a:t>1. Въоръжените сили на Третата българска държава</a:t>
            </a:r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10CE6-2CCE-4863-AB25-9C18DF3184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922338"/>
            <a:ext cx="8893175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bg-BG" sz="2700" b="1"/>
              <a:t>1</a:t>
            </a:r>
            <a:r>
              <a:rPr lang="bg-BG" altLang="bg-BG" sz="2700" b="1"/>
              <a:t>.4. Българската войска през Балканските войни 1912-1913г.</a:t>
            </a:r>
            <a:endParaRPr lang="bg-BG" altLang="bg-BG" sz="2700"/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002060"/>
                </a:solidFill>
              </a:rPr>
              <a:t>Балканската война 1912–1913 мобилизационният състав на БА достига 639 567 души</a:t>
            </a:r>
            <a:r>
              <a:rPr lang="en-US" altLang="bg-BG" sz="2700" b="1">
                <a:solidFill>
                  <a:srgbClr val="00206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0066"/>
                </a:solidFill>
              </a:rPr>
              <a:t>В армията като доброволци постъпват писателите Ив. Вазов, Е. Пелин, доцент М. Арнаудов, доцент А. Балабанов, академик А. Балан, скулпторът А. Николов, художникът Н. Михайлов, Р. Даскалов. В редовете на армията са и Й. Йовков, А. Страшимиров, Д. Дебелянов, Д. Полянов, Ст. Панчев, М. Кремен, Владимир Димитров—Майстора и други.</a:t>
            </a:r>
            <a:endParaRPr lang="en-US" altLang="bg-BG" sz="2700" b="1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FF00"/>
                </a:solidFill>
              </a:rPr>
              <a:t>В страната и на фронта действуват 49 чуждестранни военни медицински мисии, попълнени с доброволци</a:t>
            </a:r>
            <a:endParaRPr lang="en-US" altLang="bg-BG" sz="2700" b="1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FF0000"/>
                </a:solidFill>
              </a:rPr>
              <a:t>Творчеството на българското командване</a:t>
            </a:r>
            <a:endParaRPr lang="en-US" altLang="bg-BG" sz="2700" b="1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bg-BG" altLang="bg-BG" sz="2700" b="1">
                <a:solidFill>
                  <a:srgbClr val="00FF00"/>
                </a:solidFill>
              </a:rPr>
              <a:t>Втора Балканска война война (1913 г.)</a:t>
            </a:r>
            <a:endParaRPr lang="bg-BG" altLang="bg-BG" sz="270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BD0DDF7B-7418-415C-BC4A-549470F24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bg-BG" altLang="bg-BG" sz="2500" b="1"/>
              <a:t>1. Въоръжените сили на Третата българска държава</a:t>
            </a:r>
            <a:br>
              <a:rPr lang="bg-BG" altLang="bg-BG" sz="2500"/>
            </a:br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CED3E5-0C5B-4518-8250-41BFB51F80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bg-BG" altLang="bg-BG" b="1">
              <a:solidFill>
                <a:srgbClr val="FFFF00"/>
              </a:solidFill>
            </a:endParaRPr>
          </a:p>
        </p:txBody>
      </p:sp>
      <p:pic>
        <p:nvPicPr>
          <p:cNvPr id="9220" name="Picture 6" descr="C:\Documents and Settings\Administrator\Desktop\Prezentatziq\11464_197689478304_153866753304_2979395_4041334_n.jpg">
            <a:extLst>
              <a:ext uri="{FF2B5EF4-FFF2-40B4-BE49-F238E27FC236}">
                <a16:creationId xmlns:a16="http://schemas.microsoft.com/office/drawing/2014/main" id="{60719E6C-8320-469C-87C8-0F8C96C5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9">
            <a:extLst>
              <a:ext uri="{FF2B5EF4-FFF2-40B4-BE49-F238E27FC236}">
                <a16:creationId xmlns:a16="http://schemas.microsoft.com/office/drawing/2014/main" id="{BCEE7E98-8C48-4D4D-9EF8-8CCFC8BA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bg-BG" sz="4000" b="1"/>
              <a:t>1</a:t>
            </a:r>
            <a:r>
              <a:rPr lang="bg-BG" altLang="bg-BG" sz="4000" b="1"/>
              <a:t>.5. Въоръжените сили по време на Първата световна война 1915 – 1918 г.</a:t>
            </a:r>
            <a:endParaRPr lang="en-US" altLang="bg-BG" sz="4000" b="1"/>
          </a:p>
          <a:p>
            <a:pPr eaLnBrk="1" hangingPunct="1"/>
            <a:endParaRPr lang="bg-BG" altLang="bg-BG" sz="4000" b="1">
              <a:solidFill>
                <a:srgbClr val="FFFF00"/>
              </a:solidFill>
            </a:endParaRPr>
          </a:p>
          <a:p>
            <a:pPr algn="just" eaLnBrk="1" hangingPunct="1"/>
            <a:r>
              <a:rPr lang="bg-BG" altLang="bg-BG" sz="4000" b="1">
                <a:solidFill>
                  <a:srgbClr val="FFFF00"/>
                </a:solidFill>
              </a:rPr>
              <a:t>Състава на БА през Първата световна война 1914–1918 (към 1 септ. 1918</a:t>
            </a:r>
            <a:r>
              <a:rPr lang="bg-BG" altLang="bg-BG" sz="4000" b="1">
                <a:solidFill>
                  <a:srgbClr val="FFFF00"/>
                </a:solidFill>
                <a:latin typeface="Arial" panose="020B0604020202020204" pitchFamily="34" charset="0"/>
              </a:rPr>
              <a:t> г.</a:t>
            </a:r>
            <a:r>
              <a:rPr lang="bg-BG" altLang="bg-BG" sz="4000" b="1">
                <a:solidFill>
                  <a:srgbClr val="FFFF00"/>
                </a:solidFill>
              </a:rPr>
              <a:t>) достига 885175 души, което я превръща в най-голямата армия на глава от населението в света.</a:t>
            </a:r>
            <a:endParaRPr lang="en-US" altLang="bg-BG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51DAE54-9219-47D0-A0E4-E86DFAC42E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bg-BG" altLang="bg-BG" sz="2500" b="1"/>
              <a:t>1. Въоръжените сили на Третата българска държава</a:t>
            </a:r>
            <a:br>
              <a:rPr lang="bg-BG" altLang="bg-BG" sz="2500"/>
            </a:br>
            <a:endParaRPr lang="bg-BG" altLang="bg-BG" sz="25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8B4BE1-E615-4535-82C6-D5D18629CE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144000" cy="56610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bg-BG" altLang="bg-BG" b="1">
              <a:solidFill>
                <a:srgbClr val="FF6600"/>
              </a:solidFill>
            </a:endParaRPr>
          </a:p>
        </p:txBody>
      </p:sp>
      <p:pic>
        <p:nvPicPr>
          <p:cNvPr id="10244" name="Picture 5" descr="C:\Documents and Settings\Administrator\Desktop\Prezentatziq\IMG_0002.jpg">
            <a:extLst>
              <a:ext uri="{FF2B5EF4-FFF2-40B4-BE49-F238E27FC236}">
                <a16:creationId xmlns:a16="http://schemas.microsoft.com/office/drawing/2014/main" id="{93240D53-9983-4937-9B57-7F5EF079F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7">
            <a:extLst>
              <a:ext uri="{FF2B5EF4-FFF2-40B4-BE49-F238E27FC236}">
                <a16:creationId xmlns:a16="http://schemas.microsoft.com/office/drawing/2014/main" id="{5D523194-3979-401A-9EEF-6D093DA48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bg-BG" sz="4000" b="1"/>
              <a:t>1</a:t>
            </a:r>
            <a:r>
              <a:rPr lang="bg-BG" altLang="bg-BG" sz="4000" b="1"/>
              <a:t>.6. Въоръжените сили условията на на Ньойския диктат</a:t>
            </a:r>
            <a:endParaRPr lang="en-US" altLang="bg-BG" sz="4000"/>
          </a:p>
          <a:p>
            <a:pPr eaLnBrk="1" hangingPunct="1"/>
            <a:r>
              <a:rPr lang="bg-BG" altLang="bg-BG" sz="4000" b="1">
                <a:solidFill>
                  <a:srgbClr val="00FF00"/>
                </a:solidFill>
              </a:rPr>
              <a:t>Ньойския договор за мир от 27 ноември 1919 г.</a:t>
            </a:r>
            <a:endParaRPr lang="en-US" altLang="bg-BG" sz="4000" b="1">
              <a:solidFill>
                <a:srgbClr val="00FF00"/>
              </a:solidFill>
            </a:endParaRPr>
          </a:p>
          <a:p>
            <a:pPr eaLnBrk="1" hangingPunct="1"/>
            <a:r>
              <a:rPr lang="bg-BG" altLang="bg-BG" sz="4000" b="1">
                <a:solidFill>
                  <a:srgbClr val="FF6600"/>
                </a:solidFill>
              </a:rPr>
              <a:t>след 1920 г. </a:t>
            </a:r>
            <a:r>
              <a:rPr lang="en-US" altLang="bg-BG" sz="4000" b="1">
                <a:solidFill>
                  <a:srgbClr val="FF6600"/>
                </a:solidFill>
              </a:rPr>
              <a:t>-</a:t>
            </a:r>
            <a:r>
              <a:rPr lang="bg-BG" altLang="bg-BG" sz="4000" b="1">
                <a:solidFill>
                  <a:srgbClr val="FF6600"/>
                </a:solidFill>
              </a:rPr>
              <a:t> трудови войски</a:t>
            </a:r>
            <a:r>
              <a:rPr lang="en-US" altLang="bg-BG" sz="4000" b="1">
                <a:solidFill>
                  <a:srgbClr val="FF6600"/>
                </a:solidFill>
              </a:rPr>
              <a:t>.</a:t>
            </a:r>
            <a:endParaRPr lang="bg-BG" altLang="bg-BG" sz="4000" b="1">
              <a:solidFill>
                <a:srgbClr val="FF6600"/>
              </a:solidFill>
            </a:endParaRPr>
          </a:p>
          <a:p>
            <a:pPr eaLnBrk="1" hangingPunct="1"/>
            <a:r>
              <a:rPr lang="bg-BG" altLang="bg-BG" sz="4000" b="1">
                <a:solidFill>
                  <a:srgbClr val="FF6600"/>
                </a:solidFill>
              </a:rPr>
              <a:t>Изграждане на Прикриващ фронт 1939 г.</a:t>
            </a:r>
          </a:p>
          <a:p>
            <a:pPr eaLnBrk="1" hangingPunct="1"/>
            <a:r>
              <a:rPr lang="bg-BG" altLang="bg-BG" sz="4000" b="1">
                <a:solidFill>
                  <a:srgbClr val="FF6600"/>
                </a:solidFill>
              </a:rPr>
              <a:t>Връщане на Южна Добруджа.</a:t>
            </a:r>
            <a:endParaRPr lang="en-US" altLang="bg-BG" sz="4000" b="1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1012</Words>
  <Application>Microsoft Office PowerPoint</Application>
  <PresentationFormat>Презентация на цял екран (4:3)</PresentationFormat>
  <Paragraphs>87</Paragraphs>
  <Slides>20</Slides>
  <Notes>0</Notes>
  <HiddenSlides>0</HiddenSlides>
  <MMClips>1</MMClips>
  <ScaleCrop>false</ScaleCrop>
  <HeadingPairs>
    <vt:vector size="8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20</vt:i4>
      </vt:variant>
    </vt:vector>
  </HeadingPairs>
  <TitlesOfParts>
    <vt:vector size="25" baseType="lpstr">
      <vt:lpstr>Times New Roman</vt:lpstr>
      <vt:lpstr>Arial</vt:lpstr>
      <vt:lpstr>Calibri</vt:lpstr>
      <vt:lpstr>Default Design</vt:lpstr>
      <vt:lpstr>Microsoft PowerPoint Presentation</vt:lpstr>
      <vt:lpstr>Презентация на PowerPoint</vt:lpstr>
      <vt:lpstr>УВОД</vt:lpstr>
      <vt:lpstr>1. Въоръжените сили на Третата българска държава </vt:lpstr>
      <vt:lpstr> </vt:lpstr>
      <vt:lpstr> </vt:lpstr>
      <vt:lpstr>1. Въоръжените сили на Третата българска държава </vt:lpstr>
      <vt:lpstr>1. Въоръжените сили на Третата българска държава</vt:lpstr>
      <vt:lpstr>1. Въоръжените сили на Третата българска държава </vt:lpstr>
      <vt:lpstr>1. Въоръжените сили на Третата българска държава </vt:lpstr>
      <vt:lpstr>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Редукцията на л.с. - започва на 27 януари 1989 г. с решение на Държавния и Министерския съвет. </vt:lpstr>
      <vt:lpstr>ЗАКЛЮЧЕНИЕ 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Динко Динев</dc:creator>
  <cp:lastModifiedBy>Динко Динев</cp:lastModifiedBy>
  <cp:revision>8</cp:revision>
  <dcterms:created xsi:type="dcterms:W3CDTF">1601-01-01T00:00:00Z</dcterms:created>
  <dcterms:modified xsi:type="dcterms:W3CDTF">2021-02-14T23:05:47Z</dcterms:modified>
</cp:coreProperties>
</file>