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94" r:id="rId2"/>
    <p:sldId id="303" r:id="rId3"/>
    <p:sldId id="259" r:id="rId4"/>
    <p:sldId id="308" r:id="rId5"/>
    <p:sldId id="305" r:id="rId6"/>
    <p:sldId id="337" r:id="rId7"/>
    <p:sldId id="338" r:id="rId8"/>
    <p:sldId id="340" r:id="rId9"/>
    <p:sldId id="339" r:id="rId10"/>
    <p:sldId id="320" r:id="rId11"/>
    <p:sldId id="262" r:id="rId12"/>
    <p:sldId id="263" r:id="rId13"/>
    <p:sldId id="265" r:id="rId14"/>
    <p:sldId id="264" r:id="rId15"/>
    <p:sldId id="266" r:id="rId16"/>
    <p:sldId id="341" r:id="rId17"/>
    <p:sldId id="302" r:id="rId18"/>
    <p:sldId id="306" r:id="rId19"/>
    <p:sldId id="307" r:id="rId20"/>
    <p:sldId id="300" r:id="rId21"/>
    <p:sldId id="313" r:id="rId22"/>
    <p:sldId id="314" r:id="rId23"/>
    <p:sldId id="343" r:id="rId24"/>
    <p:sldId id="322" r:id="rId25"/>
    <p:sldId id="346" r:id="rId26"/>
    <p:sldId id="323" r:id="rId27"/>
    <p:sldId id="324" r:id="rId28"/>
    <p:sldId id="317" r:id="rId29"/>
    <p:sldId id="318" r:id="rId30"/>
    <p:sldId id="342" r:id="rId31"/>
    <p:sldId id="345" r:id="rId32"/>
    <p:sldId id="282" r:id="rId33"/>
    <p:sldId id="326" r:id="rId34"/>
    <p:sldId id="285" r:id="rId35"/>
    <p:sldId id="286" r:id="rId36"/>
    <p:sldId id="335" r:id="rId37"/>
    <p:sldId id="336" r:id="rId38"/>
    <p:sldId id="334" r:id="rId39"/>
    <p:sldId id="333" r:id="rId40"/>
    <p:sldId id="332" r:id="rId41"/>
    <p:sldId id="331" r:id="rId42"/>
    <p:sldId id="330" r:id="rId43"/>
    <p:sldId id="328" r:id="rId44"/>
    <p:sldId id="347" r:id="rId45"/>
    <p:sldId id="312" r:id="rId46"/>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CCFF"/>
    <a:srgbClr val="003300"/>
    <a:srgbClr val="800000"/>
    <a:srgbClr val="008000"/>
    <a:srgbClr val="0000FF"/>
    <a:srgbClr val="FF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0" autoAdjust="0"/>
  </p:normalViewPr>
  <p:slideViewPr>
    <p:cSldViewPr>
      <p:cViewPr varScale="1">
        <p:scale>
          <a:sx n="36" d="100"/>
          <a:sy n="36" d="100"/>
        </p:scale>
        <p:origin x="15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E89D2D-4D5B-428C-B39F-A4E50B1C9C7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bg-BG"/>
          </a:p>
        </p:txBody>
      </p:sp>
      <p:sp>
        <p:nvSpPr>
          <p:cNvPr id="3" name="Date Placeholder 2">
            <a:extLst>
              <a:ext uri="{FF2B5EF4-FFF2-40B4-BE49-F238E27FC236}">
                <a16:creationId xmlns:a16="http://schemas.microsoft.com/office/drawing/2014/main" id="{FE006AC9-8E0C-429C-8519-554867F4580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52ED72C-E0D8-486E-A2EA-0C255F605284}" type="datetimeFigureOut">
              <a:rPr lang="bg-BG"/>
              <a:pPr>
                <a:defRPr/>
              </a:pPr>
              <a:t>15.2.2021 г.</a:t>
            </a:fld>
            <a:endParaRPr lang="bg-BG"/>
          </a:p>
        </p:txBody>
      </p:sp>
      <p:sp>
        <p:nvSpPr>
          <p:cNvPr id="4" name="Slide Image Placeholder 3">
            <a:extLst>
              <a:ext uri="{FF2B5EF4-FFF2-40B4-BE49-F238E27FC236}">
                <a16:creationId xmlns:a16="http://schemas.microsoft.com/office/drawing/2014/main" id="{461A610A-60BD-4938-9E2E-C8BADE627F2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AADD52D7-9FC3-417B-8C5B-F24FC38D525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67194CDB-8D3A-43CA-B333-DF276108E1A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bg-BG"/>
          </a:p>
        </p:txBody>
      </p:sp>
      <p:sp>
        <p:nvSpPr>
          <p:cNvPr id="7" name="Slide Number Placeholder 6">
            <a:extLst>
              <a:ext uri="{FF2B5EF4-FFF2-40B4-BE49-F238E27FC236}">
                <a16:creationId xmlns:a16="http://schemas.microsoft.com/office/drawing/2014/main" id="{8AC24D67-DE81-479B-9DC9-7970969C416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8C63049-82A4-478A-9452-26B61B450E0B}" type="slidenum">
              <a:rPr lang="bg-BG" altLang="bg-BG"/>
              <a:pPr/>
              <a:t>‹#›</a:t>
            </a:fld>
            <a:endParaRPr lang="bg-BG" alt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36132A97-02C6-4892-A83D-E5E4E422C6AD}"/>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138A8F-93DD-412F-83B4-9E7F4BB795AA}" type="slidenum">
              <a:rPr lang="en-US" altLang="bg-BG">
                <a:latin typeface="Calibri" panose="020F0502020204030204" pitchFamily="34" charset="0"/>
              </a:rPr>
              <a:pPr eaLnBrk="1" hangingPunct="1"/>
              <a:t>21</a:t>
            </a:fld>
            <a:endParaRPr lang="en-US" altLang="bg-BG">
              <a:latin typeface="Calibri" panose="020F0502020204030204" pitchFamily="34" charset="0"/>
            </a:endParaRPr>
          </a:p>
        </p:txBody>
      </p:sp>
      <p:sp>
        <p:nvSpPr>
          <p:cNvPr id="50179" name="Rectangle 2">
            <a:extLst>
              <a:ext uri="{FF2B5EF4-FFF2-40B4-BE49-F238E27FC236}">
                <a16:creationId xmlns:a16="http://schemas.microsoft.com/office/drawing/2014/main" id="{F500A96B-B35F-4983-8561-93B0966731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BE96E431-7CDC-4C09-BFA9-FD6E06F357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bg-BG">
                <a:latin typeface="HebarU"/>
                <a:cs typeface="Times New Roman" panose="02020603050405020304" pitchFamily="18" charset="0"/>
              </a:rPr>
              <a:t> През 2002 г. Стратегическата цел за Република България беше членството в НАТО. За да реализира тази стратегия бяха разработени и одобрени документи ката бяла книга на отбраната и Военна стратегия и представени на дипломатическите мисии и военните аташета.</a:t>
            </a:r>
          </a:p>
          <a:p>
            <a:pPr algn="just" eaLnBrk="1" hangingPunct="1"/>
            <a:r>
              <a:rPr lang="en-US" altLang="bg-BG">
                <a:latin typeface="HebarU"/>
                <a:cs typeface="Times New Roman" panose="02020603050405020304" pitchFamily="18" charset="0"/>
              </a:rPr>
              <a:t>През 2003/2004 г. се проведе стратегически преглед на отбраната и се приеха Дългосрочна визия за развитие на Вс и проекти за модернизация, на тяхна база План за организационно изграждане и модернизация на ВС на Р България до 2015г. Още в края на март 2004г. България изпълни стратегическата си цел като стана член на НАТО.</a:t>
            </a:r>
          </a:p>
          <a:p>
            <a:pPr algn="just" eaLnBrk="1" hangingPunct="1"/>
            <a:r>
              <a:rPr lang="en-US" altLang="bg-BG">
                <a:latin typeface="HebarU"/>
                <a:cs typeface="Times New Roman" panose="02020603050405020304" pitchFamily="18" charset="0"/>
              </a:rPr>
              <a:t>С редица постановления този план беше променян през годините и Актуализиран през 2008 г.</a:t>
            </a:r>
          </a:p>
          <a:p>
            <a:pPr algn="just" eaLnBrk="1" hangingPunct="1"/>
            <a:r>
              <a:rPr lang="en-US" altLang="bg-BG">
                <a:latin typeface="HebarU"/>
                <a:cs typeface="Times New Roman" panose="02020603050405020304" pitchFamily="18" charset="0"/>
              </a:rPr>
              <a:t>На базата на променената среда за сигурност и участието в международното военно сътрудничество през 2010 .г се проведе Преглед на структурата на ВС и беше приета от МС на 16 октомври и от </a:t>
            </a:r>
            <a:r>
              <a:rPr lang="bg-BG" altLang="bg-BG" b="1">
                <a:solidFill>
                  <a:srgbClr val="0029AC"/>
                </a:solidFill>
                <a:latin typeface="Arial" panose="020B0604020202020204" pitchFamily="34" charset="0"/>
              </a:rPr>
              <a:t>Н</a:t>
            </a:r>
            <a:r>
              <a:rPr lang="en-US" altLang="bg-BG" b="1">
                <a:solidFill>
                  <a:srgbClr val="0029AC"/>
                </a:solidFill>
                <a:latin typeface="Arial" panose="020B0604020202020204" pitchFamily="34" charset="0"/>
              </a:rPr>
              <a:t>ародното събрание</a:t>
            </a:r>
            <a:r>
              <a:rPr lang="bg-BG" altLang="bg-BG" b="1">
                <a:solidFill>
                  <a:srgbClr val="0029AC"/>
                </a:solidFill>
                <a:latin typeface="Arial" panose="020B0604020202020204" pitchFamily="34" charset="0"/>
              </a:rPr>
              <a:t> на 28.10.2010г</a:t>
            </a:r>
            <a:r>
              <a:rPr lang="en-US" altLang="bg-BG">
                <a:latin typeface="HebarU"/>
                <a:cs typeface="Times New Roman" panose="02020603050405020304" pitchFamily="18" charset="0"/>
              </a:rPr>
              <a:t> Бяла книга за отбраната и Въоръжените сили. Народното събрание прие и Национална стратегия за сигурност през март 2011 г. Готова е и Национална отбранителна стратегия, в които са отчетени тенденциите на приетата Нова стратегическа концепция на НАТО. На базата на тези стратегически концепции се реализира План за развитие на Въоръжените сили на страната.</a:t>
            </a:r>
          </a:p>
          <a:p>
            <a:pPr eaLnBrk="1" hangingPunct="1"/>
            <a:endParaRPr lang="en-GB" altLang="bg-BG"/>
          </a:p>
          <a:p>
            <a:pPr eaLnBrk="1" hangingPunct="1"/>
            <a:endParaRPr lang="en-GB" altLang="bg-BG"/>
          </a:p>
          <a:p>
            <a:pPr eaLnBrk="1" hangingPunct="1"/>
            <a:endParaRPr lang="en-US" alt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BA48EAB1-9E6A-400F-98FA-B0642FC21B8E}"/>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378D93-98F4-4CF7-97E4-3D32CA026764}" type="slidenum">
              <a:rPr lang="en-US" altLang="bg-BG">
                <a:latin typeface="Calibri" panose="020F0502020204030204" pitchFamily="34" charset="0"/>
              </a:rPr>
              <a:pPr eaLnBrk="1" hangingPunct="1"/>
              <a:t>33</a:t>
            </a:fld>
            <a:endParaRPr lang="en-US" altLang="bg-BG">
              <a:latin typeface="Calibri" panose="020F0502020204030204" pitchFamily="34" charset="0"/>
            </a:endParaRPr>
          </a:p>
        </p:txBody>
      </p:sp>
      <p:sp>
        <p:nvSpPr>
          <p:cNvPr id="59395" name="Rectangle 2">
            <a:extLst>
              <a:ext uri="{FF2B5EF4-FFF2-40B4-BE49-F238E27FC236}">
                <a16:creationId xmlns:a16="http://schemas.microsoft.com/office/drawing/2014/main" id="{56AA4B76-2D8D-4F3A-BEDD-037D2FA3AA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58236561-0643-49E2-93B8-4BFE51C6E9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bg-BG" b="1"/>
              <a:t>Съвместно командване на силите</a:t>
            </a:r>
          </a:p>
          <a:p>
            <a:r>
              <a:rPr lang="ru-RU" altLang="bg-BG"/>
              <a:t>Съвместното командване на силите се ръководи от командващ, подпомаган от щаб.</a:t>
            </a:r>
          </a:p>
          <a:p>
            <a:r>
              <a:rPr lang="ru-RU" altLang="bg-BG"/>
              <a:t>Командващият на Съвместното командване на силите осъществява командването и оперативното управление на пряко подчинените му военни формирования, както и командването на формирования от видовете въоръжени сили при провеждането на съвместни операции.</a:t>
            </a:r>
          </a:p>
          <a:p>
            <a:r>
              <a:rPr lang="ru-RU" altLang="bg-BG"/>
              <a:t>Командирите на Сухопътните войски, на Военновъздушните сили и на Военноморските сили са непосредствено подчинени на командващия на Съвместното командване на силите и осъществяват командването и оперативното управление на подчинените им военни формирования.</a:t>
            </a:r>
          </a:p>
          <a:p>
            <a:r>
              <a:rPr lang="ru-RU" altLang="bg-BG"/>
              <a:t>Щабът на Съвместното командване на силите и щабовете на Сухопътните войски, на Военновъздушните сили и на Военноморските сили са функционално интегрирани в единно оперативно ниво за управление.</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CE917F9-582D-467F-89C0-AAD75DD42465}"/>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A7995D-5603-4BDB-995E-5A0C032F0221}" type="slidenum">
              <a:rPr lang="en-US" altLang="bg-BG">
                <a:latin typeface="Calibri" panose="020F0502020204030204" pitchFamily="34" charset="0"/>
              </a:rPr>
              <a:pPr eaLnBrk="1" hangingPunct="1"/>
              <a:t>34</a:t>
            </a:fld>
            <a:endParaRPr lang="en-US" altLang="bg-BG">
              <a:latin typeface="Calibri" panose="020F0502020204030204" pitchFamily="34" charset="0"/>
            </a:endParaRPr>
          </a:p>
        </p:txBody>
      </p:sp>
      <p:sp>
        <p:nvSpPr>
          <p:cNvPr id="60419" name="Rectangle 2">
            <a:extLst>
              <a:ext uri="{FF2B5EF4-FFF2-40B4-BE49-F238E27FC236}">
                <a16:creationId xmlns:a16="http://schemas.microsoft.com/office/drawing/2014/main" id="{8F836850-A951-425F-B342-7E77BD3C3C27}"/>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3EEF025F-41E4-4584-86EF-51798B2336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551130C-CF87-4CB2-8256-E5CC3A1F167D}"/>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BAF95-7B8E-4AB3-BF18-2146A130FE8F}" type="slidenum">
              <a:rPr lang="en-US" altLang="bg-BG">
                <a:latin typeface="Calibri" panose="020F0502020204030204" pitchFamily="34" charset="0"/>
              </a:rPr>
              <a:pPr eaLnBrk="1" hangingPunct="1"/>
              <a:t>35</a:t>
            </a:fld>
            <a:endParaRPr lang="en-US" altLang="bg-BG">
              <a:latin typeface="Calibri" panose="020F0502020204030204" pitchFamily="34" charset="0"/>
            </a:endParaRPr>
          </a:p>
        </p:txBody>
      </p:sp>
      <p:sp>
        <p:nvSpPr>
          <p:cNvPr id="61443" name="Rectangle 2">
            <a:extLst>
              <a:ext uri="{FF2B5EF4-FFF2-40B4-BE49-F238E27FC236}">
                <a16:creationId xmlns:a16="http://schemas.microsoft.com/office/drawing/2014/main" id="{517F39A6-16D9-4DB4-9344-CC8956865487}"/>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9B7FD6F9-08B7-49A0-B2B4-AAFC36B9B2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F1EB775A-230F-4076-8B43-6EB615EA9DCF}"/>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7923DB-28A7-4B73-BEA8-1B5D5F82E6AE}" type="slidenum">
              <a:rPr lang="en-US" altLang="bg-BG">
                <a:latin typeface="Calibri" panose="020F0502020204030204" pitchFamily="34" charset="0"/>
              </a:rPr>
              <a:pPr eaLnBrk="1" hangingPunct="1"/>
              <a:t>36</a:t>
            </a:fld>
            <a:endParaRPr lang="en-US" altLang="bg-BG">
              <a:latin typeface="Calibri" panose="020F0502020204030204" pitchFamily="34" charset="0"/>
            </a:endParaRPr>
          </a:p>
        </p:txBody>
      </p:sp>
      <p:sp>
        <p:nvSpPr>
          <p:cNvPr id="62467" name="Rectangle 2">
            <a:extLst>
              <a:ext uri="{FF2B5EF4-FFF2-40B4-BE49-F238E27FC236}">
                <a16:creationId xmlns:a16="http://schemas.microsoft.com/office/drawing/2014/main" id="{7F6F92D7-3FA0-4A02-8D04-22DE18592972}"/>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46A734EB-C474-4EF6-8EC1-C69384F0FB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bg-BG" altLang="bg-BG"/>
              <a:t>Съдържанието на политиката за модернизиране на въоръжените ни сили се определя от приетите от Народното събрание Политическа рамка на Стратегическия преглед на отбраната и Дългосрочната визия за развитието на Въоръжените сили. Съществен елемент в процеса на цялостна трансформация на въоръжените сили е осъществяването на тяхната модернизация, в рамките на предвидените нива на численост на Българската армия и основните образци въоръжение и техника. Модернизацията, като жизнено необходим елемент на трансформацията на въоръжените сили ще изисква заделяне на значителни ресурси, достигащи до 20-25% от годишните разходи за отбрана през визирания период. Предвиденият във Визията баланс между числеността на трансформиращите се въоръжени сили и тяхната модернизация може да бъде осъществен единствено при спазване на поетите от правителството ангажименти относно разходите за отбрана във визирания период.</a:t>
            </a:r>
            <a:endParaRPr lang="en-US" altLang="bg-BG"/>
          </a:p>
          <a:p>
            <a:pPr eaLnBrk="1" hangingPunct="1"/>
            <a:endParaRPr lang="bg-BG" alt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8E3E26EF-CD73-449D-A651-1499961D1AB1}"/>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72FC36-896E-497A-BA6E-A822AB44039B}" type="slidenum">
              <a:rPr lang="en-US" altLang="bg-BG">
                <a:latin typeface="Calibri" panose="020F0502020204030204" pitchFamily="34" charset="0"/>
              </a:rPr>
              <a:pPr eaLnBrk="1" hangingPunct="1"/>
              <a:t>38</a:t>
            </a:fld>
            <a:endParaRPr lang="en-US" altLang="bg-BG">
              <a:latin typeface="Calibri" panose="020F0502020204030204" pitchFamily="34" charset="0"/>
            </a:endParaRPr>
          </a:p>
        </p:txBody>
      </p:sp>
      <p:sp>
        <p:nvSpPr>
          <p:cNvPr id="63491" name="Rectangle 2">
            <a:extLst>
              <a:ext uri="{FF2B5EF4-FFF2-40B4-BE49-F238E27FC236}">
                <a16:creationId xmlns:a16="http://schemas.microsoft.com/office/drawing/2014/main" id="{43BCF476-F35E-4D26-8B84-DBCE1F0672DB}"/>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5C0AA405-F571-44F0-A6FF-6C47AE8C2D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bg-BG" altLang="bg-BG"/>
              <a:t>Продължава участието на страната ни в различни международни проекти свързани с изграждането на способности. Става дума за две основни направления - участие в международни проекти, реализирани в рамките на НАТО, каквито са съюзното земно наблюдение, противоракетна отбрана на територията на НАТО, активна ешелонирана противоракетна отбрана на театъра на военните действия, придобиване на способности за стратегически въздушен транспорт (самолетите С-17), защита на хеликоптери и на пристанища; разширяване на възможностите за участие в международни проекти по линията на Европейската агенция за отбрана - активна защита на бойна бронирана машина, софтуерно дефинирано радио, "Войник на бъдещето" и др.</a:t>
            </a:r>
          </a:p>
          <a:p>
            <a:pPr eaLnBrk="1" hangingPunct="1">
              <a:lnSpc>
                <a:spcPct val="90000"/>
              </a:lnSpc>
            </a:pPr>
            <a:r>
              <a:rPr lang="bg-BG" altLang="bg-BG"/>
              <a:t>През тази година ще продължи реализирането на започнатите проекти за модернизация на въоръжените сили. Министърът на отбраната каза, че ще получим още един военнотранспортен самолет "Спартан", три вертолета "Кугар", различни класове автомобили от фирмата "Даймлер Крайслер". До април трябва да стартира проектът за КИС, за който правителството взе решение в края на миналата година. Първоначално за тази година от бюджета ще бъдат отделени 7 милиона лева за КИС, през 2009 г. - 8 милиона, и през 2010 - 14 милиона. Този проект е много важен, защото е свързан с изпълнението на 24 Цели на въоръжените сили. В разстояние на 5-8 години ще трябва да платим 54 милиона евро на Белгия за корабите втора ръка. Също от бюджета на МО идват парите за доставката на новите бронирани машини, които са предназначени преди всичко за контингентите ни в Афганистан. Продължава ремонтът на самолетите Ми-17, ще стартира проектът за Ми-24, в ход е ремонтът на МиГ-29. До края на тази година трябва да получим 9 ремонтирани изтребителя.</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BE9280A-A777-4D88-AA1F-8318752470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FB0176C-8C80-4D2F-8EBE-9F2C8A6B47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bg-BG"/>
          </a:p>
        </p:txBody>
      </p:sp>
      <p:sp>
        <p:nvSpPr>
          <p:cNvPr id="174084" name="Slide Number Placeholder 3">
            <a:extLst>
              <a:ext uri="{FF2B5EF4-FFF2-40B4-BE49-F238E27FC236}">
                <a16:creationId xmlns:a16="http://schemas.microsoft.com/office/drawing/2014/main" id="{03FE9714-A8CD-427D-82DA-2DEFE20266D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8F9D5D-A5CD-4680-8A59-64B4F8D1B1BB}" type="slidenum">
              <a:rPr lang="en-US" altLang="bg-BG">
                <a:latin typeface="Calibri" panose="020F0502020204030204" pitchFamily="34" charset="0"/>
              </a:rPr>
              <a:pPr eaLnBrk="1" hangingPunct="1"/>
              <a:t>40</a:t>
            </a:fld>
            <a:endParaRPr lang="en-US" altLang="bg-BG">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91CC82BE-3C06-417A-9340-80B461D7AB56}"/>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CC86A1-02CF-41C4-8A83-0648A9A7F130}" type="slidenum">
              <a:rPr lang="en-US" altLang="bg-BG">
                <a:latin typeface="Calibri" panose="020F0502020204030204" pitchFamily="34" charset="0"/>
              </a:rPr>
              <a:pPr eaLnBrk="1" hangingPunct="1"/>
              <a:t>41</a:t>
            </a:fld>
            <a:endParaRPr lang="en-US" altLang="bg-BG">
              <a:latin typeface="Calibri" panose="020F0502020204030204" pitchFamily="34" charset="0"/>
            </a:endParaRPr>
          </a:p>
        </p:txBody>
      </p:sp>
      <p:sp>
        <p:nvSpPr>
          <p:cNvPr id="65539" name="Rectangle 2">
            <a:extLst>
              <a:ext uri="{FF2B5EF4-FFF2-40B4-BE49-F238E27FC236}">
                <a16:creationId xmlns:a16="http://schemas.microsoft.com/office/drawing/2014/main" id="{A4540705-AD7A-4754-8620-3D1013FDC434}"/>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19F7B8A6-EE57-4DBB-8E7A-F5F3768BD4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altLang="bg-BG" b="1"/>
              <a:t>Комплектуване с основно въоръжение и бойна техника</a:t>
            </a:r>
          </a:p>
          <a:p>
            <a:pPr eaLnBrk="1" hangingPunct="1"/>
            <a:r>
              <a:rPr lang="ru-RU" altLang="bg-BG" b="1"/>
              <a:t>Комплектуването на въоръжените сили с основно въоръжение и бойна техника (В и Т) е съгласно таблицата.</a:t>
            </a:r>
            <a:endParaRPr lang="en-US" altLang="bg-BG" b="1"/>
          </a:p>
          <a:p>
            <a:pPr eaLnBrk="1" hangingPunct="1"/>
            <a:endParaRPr lang="en-US" altLang="bg-BG" b="1"/>
          </a:p>
          <a:p>
            <a:pPr eaLnBrk="1" hangingPunct="1"/>
            <a:r>
              <a:rPr lang="bg-BG" altLang="bg-BG" b="1"/>
              <a:t>Комплектоване </a:t>
            </a:r>
            <a:r>
              <a:rPr lang="bg-BG" altLang="bg-BG"/>
              <a:t>на Българската армия с основно въоръжение и бойна техника е съгласно таблицата.</a:t>
            </a:r>
          </a:p>
          <a:p>
            <a:pPr eaLnBrk="1" hangingPunct="1"/>
            <a:r>
              <a:rPr lang="bg-BG" altLang="bg-BG"/>
              <a:t>В базите за съхранение на Сухопътни войски, авиационните бази на Военновъздушните сили и Военноморските бази на Военноморските сили се съхранява известно количество бойна техника и въоръжение, която се използва за подмяна на оперативно</a:t>
            </a:r>
          </a:p>
          <a:p>
            <a:pPr eaLnBrk="1" hangingPunct="1"/>
            <a:r>
              <a:rPr lang="bg-BG" altLang="bg-BG"/>
              <a:t>готовите средства при планови ремонти, подмяна на излезли от строя образци и резервни части.</a:t>
            </a:r>
          </a:p>
          <a:p>
            <a:pPr eaLnBrk="1" hangingPunct="1"/>
            <a:r>
              <a:rPr lang="bg-BG" altLang="bg-BG" b="1"/>
              <a:t>Модернизация и превъоръжаване на въоръжените сили.</a:t>
            </a:r>
          </a:p>
          <a:p>
            <a:pPr eaLnBrk="1" hangingPunct="1"/>
            <a:r>
              <a:rPr lang="bg-BG" altLang="bg-BG"/>
              <a:t>С оглед настъпилите промени в числеността и структурата на въоръжените сили до края на 2008г. ще се приоритизират проектите за модернизация при отчитане на необходимостта от придобиване на способности за участие в операции, в отговор на кризи извън територията на страната.</a:t>
            </a:r>
          </a:p>
          <a:p>
            <a:pPr eaLnBrk="1" hangingPunct="1"/>
            <a:r>
              <a:rPr lang="ru-RU" altLang="bg-BG"/>
              <a:t>* След 2014 г. Военновъздушните сили придобиват до 20 бр. нов тип основен боен самолет.</a:t>
            </a:r>
          </a:p>
          <a:p>
            <a:pPr eaLnBrk="1" hangingPunct="1"/>
            <a:r>
              <a:rPr lang="ru-RU" altLang="bg-BG"/>
              <a:t>** Транспортните вертолети Ми-17 се експлоатират до изтичане на техническия им ресурс.</a:t>
            </a:r>
          </a:p>
          <a:p>
            <a:pPr eaLnBrk="1" hangingPunct="1"/>
            <a:r>
              <a:rPr lang="ru-RU" altLang="bg-BG"/>
              <a:t>В таблицата за основно В и Т не са включени тези за учебни цели в НВУ „Васил Левски“ и ВВМУ „Н. Й. Вапцаров“, както и тези в базите и складовете за съхранение на В и Т от Сухопътни войски и Военноморските сили, базите на Военновъздушните сили и Военноморската база на Военноморските сили, които се съхраняват и ще бъдат използвани за подмяна на оперативно готовите средства при планови ремонти, подмяна на излезли от строя образци и резервни части, посочени в приложение „Разпределение на основното въоръжение и бойна техника във въоръжените сили“. Самолетите и вертолетите в оперативен резерв са част от съществуващите платформи с остатъчен ресурс до края на жизнения цикъл. Трите ракетни катера пр. 205 У се извеждат от оперативна готовност до 31 декември 2012 г. заедно с придобиването на противокорабен ракетен комплекс на първата фрегата пр. Е-71.</a:t>
            </a:r>
            <a:endParaRPr lang="bg-BG" alt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83F21391-2693-4C9C-9251-82C52EB07F88}"/>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D42575-52CB-45F7-B5FA-11B696368F62}" type="slidenum">
              <a:rPr lang="en-US" altLang="bg-BG">
                <a:latin typeface="Calibri" panose="020F0502020204030204" pitchFamily="34" charset="0"/>
              </a:rPr>
              <a:pPr eaLnBrk="1" hangingPunct="1"/>
              <a:t>22</a:t>
            </a:fld>
            <a:endParaRPr lang="en-US" altLang="bg-BG">
              <a:latin typeface="Calibri" panose="020F0502020204030204" pitchFamily="34" charset="0"/>
            </a:endParaRPr>
          </a:p>
        </p:txBody>
      </p:sp>
      <p:sp>
        <p:nvSpPr>
          <p:cNvPr id="51203" name="Rectangle 2">
            <a:extLst>
              <a:ext uri="{FF2B5EF4-FFF2-40B4-BE49-F238E27FC236}">
                <a16:creationId xmlns:a16="http://schemas.microsoft.com/office/drawing/2014/main" id="{72E33F65-E77F-411F-87B3-4146BEF37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0DCFF66F-C9FC-4A56-8C90-1AD24B5A1B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altLang="bg-BG" sz="1000"/>
              <a:t>Мисия </a:t>
            </a:r>
            <a:r>
              <a:rPr lang="ru-RU" altLang="bg-BG" sz="1000" b="1"/>
              <a:t>Отбрана</a:t>
            </a:r>
            <a:r>
              <a:rPr lang="ru-RU" altLang="bg-BG" sz="1000"/>
              <a:t> – обхваща задачите, свързани с гарантирането на националния суверенитет и независимост, защита на териториалната цялост на страната и на страните – членки на НАТО, в условията на чл. 5 от Северноатлантическия договор.</a:t>
            </a:r>
            <a:endParaRPr lang="en-US" altLang="bg-BG" sz="1000"/>
          </a:p>
          <a:p>
            <a:pPr eaLnBrk="1" hangingPunct="1"/>
            <a:r>
              <a:rPr lang="ru-RU" altLang="bg-BG" sz="1000"/>
              <a:t>Мисия </a:t>
            </a:r>
            <a:r>
              <a:rPr lang="ru-RU" altLang="bg-BG" sz="1000" b="1"/>
              <a:t>Подкрепа на международния мир и сигурност</a:t>
            </a:r>
            <a:r>
              <a:rPr lang="ru-RU" altLang="bg-BG" sz="1000"/>
              <a:t> – включва изпълнение на международни и коалиционни ангажименти за участие в операции на НАТО и Европейския съюз в отговор на кризи, предотвратяване на конфликти, за борба с тероризма, участие в мисии на ООН, ОССЕ и други коалиционни формати, дейности по контрол на въоръженията, неразпространение на оръжия за масово унищожение, техните носители и материалите за тяхното производство, международно военно сътрудничество, предоставяне на хуманитарна помощ, укрепване на доверието и сигурността.</a:t>
            </a:r>
          </a:p>
          <a:p>
            <a:pPr eaLnBrk="1" hangingPunct="1"/>
            <a:r>
              <a:rPr lang="ru-RU" altLang="bg-BG" sz="1000"/>
              <a:t>Мисия </a:t>
            </a:r>
            <a:r>
              <a:rPr lang="ru-RU" altLang="bg-BG" sz="1000" b="1"/>
              <a:t>Принос към националната сигурност в мирно време</a:t>
            </a:r>
            <a:r>
              <a:rPr lang="ru-RU" altLang="bg-BG" sz="1000"/>
              <a:t> – включва поддържане на способности за ранно предупреждение за потенциални рискове и заплахи; дейности по контрола на въздушното и морското пространство; операции по сдържане и неутрализиране на терористични групи; защита на стратегически обекти; защита и подпомагане на населението при природни бедствия, аварии и екологични катастрофи; неутрализиране на невзривени боеприпаси; оказване на хуманитарна помощ; съдействие за контрола на миграцията; спасителни и евакуационни дейности; помощ, при необходимост, на други държавни органи, организации и органи на местното самоуправление и местната администрация за предотвратяване и преодоляване на последствията от терористични атаки, природни бедствия, екологични и индустриални катастрофи и опасно разпространение на инфекциозни заболявания.</a:t>
            </a:r>
            <a:endParaRPr lang="en-US" altLang="bg-BG"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A70BDA44-AA71-45D9-86F4-C046759030F1}"/>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99365D-DC45-42E5-A138-EB2A302FBDB8}" type="slidenum">
              <a:rPr lang="en-US" altLang="bg-BG">
                <a:latin typeface="Calibri" panose="020F0502020204030204" pitchFamily="34" charset="0"/>
              </a:rPr>
              <a:pPr eaLnBrk="1" hangingPunct="1"/>
              <a:t>24</a:t>
            </a:fld>
            <a:endParaRPr lang="en-US" altLang="bg-BG">
              <a:latin typeface="Calibri" panose="020F0502020204030204" pitchFamily="34" charset="0"/>
            </a:endParaRPr>
          </a:p>
        </p:txBody>
      </p:sp>
      <p:sp>
        <p:nvSpPr>
          <p:cNvPr id="52227" name="Rectangle 2">
            <a:extLst>
              <a:ext uri="{FF2B5EF4-FFF2-40B4-BE49-F238E27FC236}">
                <a16:creationId xmlns:a16="http://schemas.microsoft.com/office/drawing/2014/main" id="{90D06A7B-0DF6-4C00-A51E-83C47DE9AD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EAF4636D-88CD-4591-9952-B317B1046A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bg-BG" altLang="bg-BG"/>
              <a:t>ЗОВС </a:t>
            </a:r>
          </a:p>
          <a:p>
            <a:pPr eaLnBrk="1" hangingPunct="1"/>
            <a:r>
              <a:rPr lang="en-US" altLang="bg-BG"/>
              <a:t>Чл. 50. (Изм. - ДВ, бр. 16 от 2010 г., в сила от 26.02.2010 г.) (1) Въоръжените сили на Република България включват: </a:t>
            </a:r>
          </a:p>
          <a:p>
            <a:pPr eaLnBrk="1" hangingPunct="1"/>
            <a:r>
              <a:rPr lang="en-US" altLang="bg-BG"/>
              <a:t>1. Българската армия; </a:t>
            </a:r>
          </a:p>
          <a:p>
            <a:pPr eaLnBrk="1" hangingPunct="1"/>
            <a:r>
              <a:rPr lang="en-US" altLang="bg-BG"/>
              <a:t>2. служба "Военна полиция"; </a:t>
            </a:r>
          </a:p>
          <a:p>
            <a:pPr eaLnBrk="1" hangingPunct="1"/>
            <a:r>
              <a:rPr lang="en-US" altLang="bg-BG"/>
              <a:t>3. служба "Военна информация"; </a:t>
            </a:r>
          </a:p>
          <a:p>
            <a:pPr eaLnBrk="1" hangingPunct="1"/>
            <a:r>
              <a:rPr lang="en-US" altLang="bg-BG"/>
              <a:t>4. военните академии и висшите военни училища; </a:t>
            </a:r>
          </a:p>
          <a:p>
            <a:pPr eaLnBrk="1" hangingPunct="1"/>
            <a:r>
              <a:rPr lang="en-US" altLang="bg-BG"/>
              <a:t>5. Военномедицинската академия; </a:t>
            </a:r>
          </a:p>
          <a:p>
            <a:pPr eaLnBrk="1" hangingPunct="1"/>
            <a:r>
              <a:rPr lang="en-US" altLang="bg-BG"/>
              <a:t>6. Националната гвардейска част; </a:t>
            </a:r>
          </a:p>
          <a:p>
            <a:pPr eaLnBrk="1" hangingPunct="1"/>
            <a:r>
              <a:rPr lang="en-US" altLang="bg-BG"/>
              <a:t>7. резерва на въоръжените сили; </a:t>
            </a:r>
          </a:p>
          <a:p>
            <a:pPr eaLnBrk="1" hangingPunct="1"/>
            <a:r>
              <a:rPr lang="en-US" altLang="bg-BG"/>
              <a:t>8. (нова - ДВ, бр. 23 от 2011 г., в сила от 01.07.2011 г.) Военно-географската служба; </a:t>
            </a:r>
          </a:p>
          <a:p>
            <a:pPr eaLnBrk="1" hangingPunct="1"/>
            <a:r>
              <a:rPr lang="en-US" altLang="bg-BG"/>
              <a:t>9. (нова - ДВ, бр. 23 от 2011 г., в сила от 01.07.2011 г.) Стационарната комуникационна и информационна система. </a:t>
            </a:r>
          </a:p>
          <a:p>
            <a:pPr eaLnBrk="1" hangingPunct="1"/>
            <a:r>
              <a:rPr lang="en-US" altLang="bg-BG"/>
              <a:t>(2) В състава на въоръжените сили във военно време могат да се включват и структури от другите сили от системата за национална сигурност на Република България при условия и по ред, определени с акт на Министерския съвет. </a:t>
            </a:r>
          </a:p>
          <a:p>
            <a:pPr eaLnBrk="1" hangingPunct="1"/>
            <a:r>
              <a:rPr lang="en-US" altLang="bg-BG"/>
              <a:t>(3) (Доп. - ДВ, бр. 23 от 2011 г., в сила от 01.07.2011 г.) Военнослужещите от Министерството на отбраната и структурите на пряко подчинение на министъра на отбраната извън посочените в ал. 1 са част от личния състав на въоръжените сили.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67B165FC-8FA6-4829-A447-56D483BBBDFD}"/>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5681C3-A9CE-418F-8F90-1CACA2DC5192}" type="slidenum">
              <a:rPr lang="en-US" altLang="bg-BG">
                <a:latin typeface="Calibri" panose="020F0502020204030204" pitchFamily="34" charset="0"/>
              </a:rPr>
              <a:pPr eaLnBrk="1" hangingPunct="1"/>
              <a:t>26</a:t>
            </a:fld>
            <a:endParaRPr lang="en-US" altLang="bg-BG">
              <a:latin typeface="Calibri" panose="020F0502020204030204" pitchFamily="34" charset="0"/>
            </a:endParaRPr>
          </a:p>
        </p:txBody>
      </p:sp>
      <p:sp>
        <p:nvSpPr>
          <p:cNvPr id="53251" name="Rectangle 2">
            <a:extLst>
              <a:ext uri="{FF2B5EF4-FFF2-40B4-BE49-F238E27FC236}">
                <a16:creationId xmlns:a16="http://schemas.microsoft.com/office/drawing/2014/main" id="{6D5944AC-3467-439C-8A9A-B9B2035FCE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34A4948E-9685-4711-990B-3FF8B32B4D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E4D17627-4FFD-4308-981F-374E47749A25}"/>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0D55C6-87F7-4BAA-9E2F-FB8903199F1C}" type="slidenum">
              <a:rPr lang="en-US" altLang="bg-BG">
                <a:latin typeface="Calibri" panose="020F0502020204030204" pitchFamily="34" charset="0"/>
              </a:rPr>
              <a:pPr eaLnBrk="1" hangingPunct="1"/>
              <a:t>27</a:t>
            </a:fld>
            <a:endParaRPr lang="en-US" altLang="bg-BG">
              <a:latin typeface="Calibri" panose="020F0502020204030204" pitchFamily="34" charset="0"/>
            </a:endParaRPr>
          </a:p>
        </p:txBody>
      </p:sp>
      <p:sp>
        <p:nvSpPr>
          <p:cNvPr id="54275" name="Rectangle 2">
            <a:extLst>
              <a:ext uri="{FF2B5EF4-FFF2-40B4-BE49-F238E27FC236}">
                <a16:creationId xmlns:a16="http://schemas.microsoft.com/office/drawing/2014/main" id="{4EE4FA6A-D58A-40D5-A1CD-DABC4C9405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90E7810D-C34A-479D-861C-37F8FAD78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bg-BG" b="1"/>
          </a:p>
          <a:p>
            <a:pPr eaLnBrk="1" hangingPunct="1"/>
            <a:r>
              <a:rPr lang="ru-RU" altLang="bg-BG" b="1"/>
              <a:t>• Служба „Военна информация“</a:t>
            </a:r>
            <a:endParaRPr lang="ru-RU" altLang="bg-BG"/>
          </a:p>
          <a:p>
            <a:pPr eaLnBrk="1" hangingPunct="1"/>
            <a:r>
              <a:rPr lang="ru-RU" altLang="bg-BG"/>
              <a:t>Служба „Военна информация“ добива, обработва, анализира, съхранява и предоставя информация в интерес на националната и колективната сигурност и отбраната при условия и по ред, определени с Правилника за дейността на службата. Службата осигурява информация до съответните потребители на национално ниво, в Министерството на отбраната, Българската армия и структурите на пряко подчинение на министъра на отбраната.</a:t>
            </a:r>
            <a:endParaRPr lang="ru-RU" altLang="bg-BG" b="1"/>
          </a:p>
          <a:p>
            <a:pPr eaLnBrk="1" hangingPunct="1"/>
            <a:r>
              <a:rPr lang="ru-RU" altLang="bg-BG" b="1"/>
              <a:t>• Служба „Военна полиция“</a:t>
            </a:r>
            <a:endParaRPr lang="ru-RU" altLang="bg-BG"/>
          </a:p>
          <a:p>
            <a:pPr eaLnBrk="1" hangingPunct="1"/>
            <a:r>
              <a:rPr lang="ru-RU" altLang="bg-BG"/>
              <a:t>Военната полиция е структура от състава на въоръжените сили за опазване на реда и сигурността в Министерството на отбраната, в структурите на пряко подчинение на министъра на отбраната и в Българската армия.</a:t>
            </a:r>
            <a:endParaRPr lang="ru-RU" altLang="bg-BG" b="1"/>
          </a:p>
          <a:p>
            <a:pPr eaLnBrk="1" hangingPunct="1"/>
            <a:r>
              <a:rPr lang="ru-RU" altLang="bg-BG" b="1"/>
              <a:t>• Военномедицинска академия</a:t>
            </a:r>
            <a:endParaRPr lang="ru-RU" altLang="bg-BG"/>
          </a:p>
          <a:p>
            <a:pPr eaLnBrk="1" hangingPunct="1"/>
            <a:r>
              <a:rPr lang="ru-RU" altLang="bg-BG"/>
              <a:t>Военномедицинската академия е лечебно заведение за извънболнична и болнична помощ и за военнонаучна, военноучебна и военноекспертизна дейност. Академията е част от националната система за здравеопазване и е изградена за медицинско осигуряване на Министерството на отбраната, Българската армия и структурите на пряко подчинение на министъра на отбраната, насочено към опазване, укрепване и възстановяване здравето на личния състав.</a:t>
            </a:r>
            <a:endParaRPr lang="ru-RU" altLang="bg-BG" b="1"/>
          </a:p>
          <a:p>
            <a:pPr eaLnBrk="1" hangingPunct="1"/>
            <a:r>
              <a:rPr lang="ru-RU" altLang="bg-BG" b="1"/>
              <a:t>• Военната академия „Г. С. Раковски“, Националният военен университет „В. Левски“ и Висшето военноморско училище „Н. Й. Вапцаров“</a:t>
            </a:r>
            <a:r>
              <a:rPr lang="ru-RU" altLang="bg-BG"/>
              <a:t> са висши военни училища, които изпълняват дейности по:</a:t>
            </a:r>
          </a:p>
          <a:p>
            <a:pPr eaLnBrk="1" hangingPunct="1"/>
            <a:r>
              <a:rPr lang="ru-RU" altLang="bg-BG"/>
              <a:t>– обучение за придобиване на висше образование по акредитирани професионални направления;</a:t>
            </a:r>
          </a:p>
          <a:p>
            <a:pPr eaLnBrk="1" hangingPunct="1"/>
            <a:r>
              <a:rPr lang="ru-RU" altLang="bg-BG"/>
              <a:t>– обучение на специалисти с висше образование за следдипломна квалификация;</a:t>
            </a:r>
          </a:p>
          <a:p>
            <a:pPr eaLnBrk="1" hangingPunct="1"/>
            <a:r>
              <a:rPr lang="ru-RU" altLang="bg-BG"/>
              <a:t>– професионално обучение на военнослужещи със средно образование;</a:t>
            </a:r>
          </a:p>
          <a:p>
            <a:pPr eaLnBrk="1" hangingPunct="1"/>
            <a:r>
              <a:rPr lang="ru-RU" altLang="bg-BG"/>
              <a:t>– извършване на научноизследователска работа;</a:t>
            </a:r>
          </a:p>
          <a:p>
            <a:pPr eaLnBrk="1" hangingPunct="1"/>
            <a:r>
              <a:rPr lang="ru-RU" altLang="bg-BG"/>
              <a:t>– обучение в областта на сигурността и отбраната на страната, свързани с други задачи, възложени от министъра на отбраната.</a:t>
            </a:r>
            <a:endParaRPr lang="ru-RU" altLang="bg-BG" b="1"/>
          </a:p>
          <a:p>
            <a:pPr eaLnBrk="1" hangingPunct="1"/>
            <a:r>
              <a:rPr lang="ru-RU" altLang="bg-BG" b="1"/>
              <a:t>• Национална гвардейска част</a:t>
            </a:r>
            <a:endParaRPr lang="ru-RU" altLang="bg-BG"/>
          </a:p>
          <a:p>
            <a:pPr eaLnBrk="1" hangingPunct="1"/>
            <a:r>
              <a:rPr lang="ru-RU" altLang="bg-BG"/>
              <a:t>Националната гвардейска част е представително военно формирование, юридическо лице – второстепенен разпоредител с бюджетни кредити към министъра на отбраната.</a:t>
            </a:r>
            <a:endParaRPr lang="ru-RU" altLang="bg-BG" b="1"/>
          </a:p>
          <a:p>
            <a:pPr eaLnBrk="1" hangingPunct="1"/>
            <a:r>
              <a:rPr lang="ru-RU" altLang="bg-BG" b="1"/>
              <a:t>• Военно-географска служба</a:t>
            </a:r>
            <a:endParaRPr lang="ru-RU" altLang="bg-BG"/>
          </a:p>
          <a:p>
            <a:pPr eaLnBrk="1" hangingPunct="1"/>
            <a:r>
              <a:rPr lang="ru-RU" altLang="bg-BG"/>
              <a:t>Военно-географската служба </a:t>
            </a:r>
            <a:r>
              <a:rPr lang="en-US" altLang="bg-BG"/>
              <a:t>e</a:t>
            </a:r>
            <a:r>
              <a:rPr lang="ru-RU" altLang="bg-BG"/>
              <a:t> военно формирование от въоръжените сили извън състава на Българската армия, структура на пряко подчинение на министъра на отбраната, самостоятелно юридическо лице, второстепенен разпоредител с бюджетни кредити към министъра на отбраната.</a:t>
            </a:r>
            <a:endParaRPr lang="ru-RU" altLang="bg-BG" b="1"/>
          </a:p>
          <a:p>
            <a:pPr eaLnBrk="1" hangingPunct="1"/>
            <a:r>
              <a:rPr lang="ru-RU" altLang="bg-BG" b="1"/>
              <a:t>• Стационарна Комуникационно-информационна система (КИС)</a:t>
            </a:r>
            <a:endParaRPr lang="ru-RU" altLang="bg-BG"/>
          </a:p>
          <a:p>
            <a:pPr eaLnBrk="1" hangingPunct="1"/>
            <a:r>
              <a:rPr lang="ru-RU" altLang="bg-BG"/>
              <a:t>Стационарната КИС </a:t>
            </a:r>
            <a:r>
              <a:rPr lang="en-US" altLang="bg-BG"/>
              <a:t>e</a:t>
            </a:r>
            <a:r>
              <a:rPr lang="ru-RU" altLang="bg-BG"/>
              <a:t> военно формирование от въоръжените сили извън състава на Българската армия, структура на пряко подчинение на министъра на отбраната, самостоятелно юридическо лице, второстепенен разпоредител с бюджетни кредити към министъра на отбраната.</a:t>
            </a:r>
          </a:p>
          <a:p>
            <a:pPr eaLnBrk="1" hangingPunct="1"/>
            <a:r>
              <a:rPr lang="ru-RU" altLang="bg-BG"/>
              <a:t>Формированието „Стационарна КИС“ се създава с реорганизация на командването и щаба на свързочната бригада.</a:t>
            </a:r>
          </a:p>
          <a:p>
            <a:pPr eaLnBrk="1" hangingPunct="1"/>
            <a:r>
              <a:rPr lang="ru-RU" altLang="bg-BG"/>
              <a:t>В състава се включват стационарните комуникационно-информационни възли, осигуряващи щабовете на стратегическо и оперативно ниво, структурите, реализиращи взаимодействието с други министерства и ведомства, стационарната комуникационна система, структурите за изграждане на Интегрираната комуникационно-информационна система за управление на страната (КАС) и поддържащи формирования.</a:t>
            </a:r>
          </a:p>
          <a:p>
            <a:pPr eaLnBrk="1" hangingPunct="1"/>
            <a:r>
              <a:rPr lang="ru-RU" altLang="bg-BG"/>
              <a:t>В организационната структура на Стационарната КИС се включват Стационарната комуникационна мрежа, Комуникационно-информационният център, Центърът за осигуряване на КАС, оперативните центрове и Центърът за инженерингова дейност и възстановяване на КИС.</a:t>
            </a:r>
            <a:endParaRPr lang="en-US" alt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96445C4C-440F-458F-B585-E4E86B1EAC2D}"/>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792A93-5205-44F9-91DC-F9867F48ABB2}" type="slidenum">
              <a:rPr lang="en-US" altLang="bg-BG">
                <a:latin typeface="Calibri" panose="020F0502020204030204" pitchFamily="34" charset="0"/>
              </a:rPr>
              <a:pPr eaLnBrk="1" hangingPunct="1"/>
              <a:t>29</a:t>
            </a:fld>
            <a:endParaRPr lang="en-US" altLang="bg-BG">
              <a:latin typeface="Calibri" panose="020F0502020204030204" pitchFamily="34" charset="0"/>
            </a:endParaRPr>
          </a:p>
        </p:txBody>
      </p:sp>
      <p:sp>
        <p:nvSpPr>
          <p:cNvPr id="55299" name="Rectangle 2">
            <a:extLst>
              <a:ext uri="{FF2B5EF4-FFF2-40B4-BE49-F238E27FC236}">
                <a16:creationId xmlns:a16="http://schemas.microsoft.com/office/drawing/2014/main" id="{D1B53DF9-806E-452D-AC67-21EC6CBC01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4B88847-BBBA-45A4-8E38-48C769AD65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FDDCACF-8145-4604-81F0-9D32E264CCF0}"/>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A97AB0-3B95-4E3F-B22D-A6B13061F7E3}" type="slidenum">
              <a:rPr lang="en-US" altLang="bg-BG">
                <a:latin typeface="Calibri" panose="020F0502020204030204" pitchFamily="34" charset="0"/>
              </a:rPr>
              <a:pPr eaLnBrk="1" hangingPunct="1"/>
              <a:t>30</a:t>
            </a:fld>
            <a:endParaRPr lang="en-US" altLang="bg-BG">
              <a:latin typeface="Calibri" panose="020F0502020204030204" pitchFamily="34" charset="0"/>
            </a:endParaRPr>
          </a:p>
        </p:txBody>
      </p:sp>
      <p:sp>
        <p:nvSpPr>
          <p:cNvPr id="56323" name="Rectangle 2">
            <a:extLst>
              <a:ext uri="{FF2B5EF4-FFF2-40B4-BE49-F238E27FC236}">
                <a16:creationId xmlns:a16="http://schemas.microsoft.com/office/drawing/2014/main" id="{0FCC893F-7E1B-4239-BEDB-E1C34C75928D}"/>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5A70063F-17D0-4CDF-BFD5-8297D376B1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bg-BG" altLang="bg-BG" sz="800"/>
              <a:t>Съществуващите способности на въоръжените сили </a:t>
            </a:r>
            <a:r>
              <a:rPr lang="en-US" altLang="bg-BG" sz="800"/>
              <a:t>към 2010 г.</a:t>
            </a:r>
            <a:r>
              <a:rPr lang="bg-BG" altLang="bg-BG" sz="800"/>
              <a:t> се реализира</a:t>
            </a:r>
            <a:r>
              <a:rPr lang="en-US" altLang="bg-BG" sz="800"/>
              <a:t>ха</a:t>
            </a:r>
            <a:r>
              <a:rPr lang="bg-BG" altLang="bg-BG" sz="800"/>
              <a:t> със</a:t>
            </a:r>
          </a:p>
          <a:p>
            <a:pPr eaLnBrk="1" hangingPunct="1">
              <a:lnSpc>
                <a:spcPct val="80000"/>
              </a:lnSpc>
              <a:spcBef>
                <a:spcPct val="0"/>
              </a:spcBef>
            </a:pPr>
            <a:r>
              <a:rPr lang="bg-BG" altLang="bg-BG" sz="800"/>
              <a:t>следния личен състав: обща численост на въоръжените сили 44100. От тях</a:t>
            </a:r>
          </a:p>
          <a:p>
            <a:pPr eaLnBrk="1" hangingPunct="1">
              <a:lnSpc>
                <a:spcPct val="80000"/>
              </a:lnSpc>
              <a:spcBef>
                <a:spcPct val="0"/>
              </a:spcBef>
            </a:pPr>
            <a:r>
              <a:rPr lang="bg-BG" altLang="bg-BG" sz="800"/>
              <a:t>военнослужещи на активна служба 34700 или 78,7 % от общата численост, и цивилни</a:t>
            </a:r>
          </a:p>
          <a:p>
            <a:pPr eaLnBrk="1" hangingPunct="1">
              <a:lnSpc>
                <a:spcPct val="80000"/>
              </a:lnSpc>
              <a:spcBef>
                <a:spcPct val="0"/>
              </a:spcBef>
            </a:pPr>
            <a:r>
              <a:rPr lang="bg-BG" altLang="bg-BG" sz="800"/>
              <a:t>служители 9400 души, които съответно съставляват 21,3 %. Българската армия </a:t>
            </a:r>
            <a:r>
              <a:rPr lang="en-US" altLang="bg-BG" sz="800"/>
              <a:t>беше</a:t>
            </a:r>
            <a:r>
              <a:rPr lang="bg-BG" altLang="bg-BG" sz="800"/>
              <a:t> с</a:t>
            </a:r>
          </a:p>
          <a:p>
            <a:pPr eaLnBrk="1" hangingPunct="1">
              <a:lnSpc>
                <a:spcPct val="80000"/>
              </a:lnSpc>
              <a:spcBef>
                <a:spcPct val="0"/>
              </a:spcBef>
            </a:pPr>
            <a:r>
              <a:rPr lang="bg-BG" altLang="bg-BG" sz="800"/>
              <a:t>численост 34500 души. От тях военнослужещи на активна служба 30400 (88,1%) и</a:t>
            </a:r>
          </a:p>
          <a:p>
            <a:pPr eaLnBrk="1" hangingPunct="1">
              <a:lnSpc>
                <a:spcPct val="80000"/>
              </a:lnSpc>
              <a:spcBef>
                <a:spcPct val="0"/>
              </a:spcBef>
            </a:pPr>
            <a:r>
              <a:rPr lang="bg-BG" altLang="bg-BG" sz="800"/>
              <a:t>цивилни служители 4100 (11,9 %).</a:t>
            </a:r>
          </a:p>
          <a:p>
            <a:pPr eaLnBrk="1" hangingPunct="1">
              <a:lnSpc>
                <a:spcPct val="80000"/>
              </a:lnSpc>
              <a:spcBef>
                <a:spcPct val="0"/>
              </a:spcBef>
            </a:pPr>
            <a:r>
              <a:rPr lang="bg-BG" altLang="bg-BG" sz="800"/>
              <a:t>Анализите показва</a:t>
            </a:r>
            <a:r>
              <a:rPr lang="en-US" altLang="bg-BG" sz="800"/>
              <a:t>ха</a:t>
            </a:r>
            <a:r>
              <a:rPr lang="bg-BG" altLang="bg-BG" sz="800"/>
              <a:t>, че за поддържането и развитието на необходимите способности,</a:t>
            </a:r>
          </a:p>
          <a:p>
            <a:pPr eaLnBrk="1" hangingPunct="1">
              <a:lnSpc>
                <a:spcPct val="80000"/>
              </a:lnSpc>
              <a:spcBef>
                <a:spcPct val="0"/>
              </a:spcBef>
            </a:pPr>
            <a:r>
              <a:rPr lang="bg-BG" altLang="bg-BG" sz="800"/>
              <a:t>числеността на въоръжените сили на страната трябва да бъде не по-малка от 37000. От</a:t>
            </a:r>
          </a:p>
          <a:p>
            <a:pPr eaLnBrk="1" hangingPunct="1">
              <a:lnSpc>
                <a:spcPct val="80000"/>
              </a:lnSpc>
              <a:spcBef>
                <a:spcPct val="0"/>
              </a:spcBef>
            </a:pPr>
            <a:r>
              <a:rPr lang="bg-BG" altLang="bg-BG" sz="800"/>
              <a:t>тях военнослужещи на активна служба - 73% и цивилни служители - 19 %. Планирано е</a:t>
            </a:r>
          </a:p>
          <a:p>
            <a:pPr eaLnBrk="1" hangingPunct="1">
              <a:lnSpc>
                <a:spcPct val="80000"/>
              </a:lnSpc>
              <a:spcBef>
                <a:spcPct val="0"/>
              </a:spcBef>
            </a:pPr>
            <a:r>
              <a:rPr lang="bg-BG" altLang="bg-BG" sz="800"/>
              <a:t>привличането на 3000 резервисти, които в кратки срокове могат да бъдат извикани на</a:t>
            </a:r>
          </a:p>
          <a:p>
            <a:pPr eaLnBrk="1" hangingPunct="1">
              <a:lnSpc>
                <a:spcPct val="80000"/>
              </a:lnSpc>
              <a:spcBef>
                <a:spcPct val="0"/>
              </a:spcBef>
            </a:pPr>
            <a:r>
              <a:rPr lang="bg-BG" altLang="bg-BG" sz="800"/>
              <a:t>активна служба в Българската армия</a:t>
            </a:r>
          </a:p>
          <a:p>
            <a:pPr eaLnBrk="1" hangingPunct="1">
              <a:lnSpc>
                <a:spcPct val="80000"/>
              </a:lnSpc>
              <a:spcBef>
                <a:spcPct val="0"/>
              </a:spcBef>
            </a:pPr>
            <a:endParaRPr lang="bg-BG" altLang="bg-BG" sz="800"/>
          </a:p>
          <a:p>
            <a:pPr eaLnBrk="1" hangingPunct="1">
              <a:lnSpc>
                <a:spcPct val="80000"/>
              </a:lnSpc>
              <a:spcBef>
                <a:spcPct val="0"/>
              </a:spcBef>
            </a:pPr>
            <a:r>
              <a:rPr lang="ru-RU" altLang="bg-BG" sz="800" b="1"/>
              <a:t>Численост на въоръжените сили и разпределение на личния състав по структури на силите</a:t>
            </a:r>
            <a:endParaRPr lang="ru-RU" altLang="bg-BG" sz="800"/>
          </a:p>
          <a:p>
            <a:pPr eaLnBrk="1" hangingPunct="1">
              <a:lnSpc>
                <a:spcPct val="80000"/>
              </a:lnSpc>
              <a:spcBef>
                <a:spcPct val="0"/>
              </a:spcBef>
            </a:pPr>
            <a:r>
              <a:rPr lang="ru-RU" altLang="bg-BG" sz="800"/>
              <a:t>Личният състав на въоръжените сили към 31 декември 2010 г. е 44 100 души, от които:</a:t>
            </a:r>
          </a:p>
          <a:p>
            <a:pPr eaLnBrk="1" hangingPunct="1">
              <a:lnSpc>
                <a:spcPct val="80000"/>
              </a:lnSpc>
              <a:spcBef>
                <a:spcPct val="0"/>
              </a:spcBef>
            </a:pPr>
            <a:r>
              <a:rPr lang="ru-RU" altLang="bg-BG" sz="800"/>
              <a:t>– военнослужещи – 34 700;</a:t>
            </a:r>
          </a:p>
          <a:p>
            <a:pPr eaLnBrk="1" hangingPunct="1">
              <a:lnSpc>
                <a:spcPct val="80000"/>
              </a:lnSpc>
              <a:spcBef>
                <a:spcPct val="0"/>
              </a:spcBef>
            </a:pPr>
            <a:r>
              <a:rPr lang="ru-RU" altLang="bg-BG" sz="800"/>
              <a:t>– цивилни служители – 9400.</a:t>
            </a:r>
          </a:p>
          <a:p>
            <a:pPr eaLnBrk="1" hangingPunct="1">
              <a:lnSpc>
                <a:spcPct val="80000"/>
              </a:lnSpc>
              <a:spcBef>
                <a:spcPct val="0"/>
              </a:spcBef>
            </a:pPr>
            <a:r>
              <a:rPr lang="ru-RU" altLang="bg-BG" sz="800"/>
              <a:t>След трансформацията на въоръжените сили личният състав на Министерството на отбраната, структурите на пряко подчинение на министъра на отбраната и Българската армия към 31 декември 2014 г. ще достигне не по-малко от 37 100 души и до 3400 резервисти. По категории този състав се разпределя, както следва:</a:t>
            </a:r>
          </a:p>
          <a:p>
            <a:pPr eaLnBrk="1" hangingPunct="1">
              <a:lnSpc>
                <a:spcPct val="80000"/>
              </a:lnSpc>
              <a:spcBef>
                <a:spcPct val="0"/>
              </a:spcBef>
            </a:pPr>
            <a:r>
              <a:rPr lang="ru-RU" altLang="bg-BG" sz="800"/>
              <a:t>– военнослужещи – не по-малко от 29 000;</a:t>
            </a:r>
          </a:p>
          <a:p>
            <a:pPr eaLnBrk="1" hangingPunct="1">
              <a:lnSpc>
                <a:spcPct val="80000"/>
              </a:lnSpc>
              <a:spcBef>
                <a:spcPct val="0"/>
              </a:spcBef>
            </a:pPr>
            <a:r>
              <a:rPr lang="ru-RU" altLang="bg-BG" sz="800"/>
              <a:t>– цивилни служители – до 8100;</a:t>
            </a:r>
          </a:p>
          <a:p>
            <a:pPr eaLnBrk="1" hangingPunct="1">
              <a:lnSpc>
                <a:spcPct val="80000"/>
              </a:lnSpc>
              <a:spcBef>
                <a:spcPct val="0"/>
              </a:spcBef>
            </a:pPr>
            <a:r>
              <a:rPr lang="ru-RU" altLang="bg-BG" sz="800"/>
              <a:t>– резервисти – до 3400.</a:t>
            </a:r>
          </a:p>
          <a:p>
            <a:pPr eaLnBrk="1" hangingPunct="1">
              <a:lnSpc>
                <a:spcPct val="80000"/>
              </a:lnSpc>
              <a:spcBef>
                <a:spcPct val="0"/>
              </a:spcBef>
            </a:pPr>
            <a:r>
              <a:rPr lang="ru-RU" altLang="bg-BG" sz="800"/>
              <a:t>Редуцирането на личния състав за мирно време на Министерството на отбраната, структурите на пряко подчинение на министъра на отбраната и Българската армия (без доброволния резерв) към 31 декември 2014 г. ще бъде 7000 души, като от тях:</a:t>
            </a:r>
          </a:p>
          <a:p>
            <a:pPr eaLnBrk="1" hangingPunct="1">
              <a:lnSpc>
                <a:spcPct val="80000"/>
              </a:lnSpc>
              <a:spcBef>
                <a:spcPct val="0"/>
              </a:spcBef>
            </a:pPr>
            <a:r>
              <a:rPr lang="ru-RU" altLang="bg-BG" sz="800"/>
              <a:t>– военнослужещи – с до 5700;</a:t>
            </a:r>
          </a:p>
          <a:p>
            <a:pPr eaLnBrk="1" hangingPunct="1">
              <a:lnSpc>
                <a:spcPct val="80000"/>
              </a:lnSpc>
              <a:spcBef>
                <a:spcPct val="0"/>
              </a:spcBef>
            </a:pPr>
            <a:r>
              <a:rPr lang="ru-RU" altLang="bg-BG" sz="800"/>
              <a:t>– цивилни служители – с не по-малко от 1300.</a:t>
            </a:r>
          </a:p>
          <a:p>
            <a:pPr eaLnBrk="1" hangingPunct="1">
              <a:lnSpc>
                <a:spcPct val="80000"/>
              </a:lnSpc>
              <a:spcBef>
                <a:spcPct val="0"/>
              </a:spcBef>
            </a:pPr>
            <a:r>
              <a:rPr lang="ru-RU" altLang="bg-BG" sz="800"/>
              <a:t>Министерството на отбраната се реорганизира през 2011 г., като личният състав се намалява от 980 до 750 души.</a:t>
            </a:r>
          </a:p>
          <a:p>
            <a:pPr eaLnBrk="1" hangingPunct="1">
              <a:lnSpc>
                <a:spcPct val="80000"/>
              </a:lnSpc>
              <a:spcBef>
                <a:spcPct val="0"/>
              </a:spcBef>
            </a:pPr>
            <a:r>
              <a:rPr lang="ru-RU" altLang="bg-BG" sz="800"/>
              <a:t>След реорганизиране на структурите на пряко подчинение на министъра на отбраната и преминаване на формирования от Българската армия в тях личният им състав от 8620 души към 31 декември 2014 г. ще достигне до 10 250 души и резервисти – до 250, като военнослужещите ще бъдат не по-малко от 4970 и цивилните служители – до 5280.</a:t>
            </a:r>
          </a:p>
          <a:p>
            <a:pPr eaLnBrk="1" hangingPunct="1">
              <a:lnSpc>
                <a:spcPct val="80000"/>
              </a:lnSpc>
              <a:spcBef>
                <a:spcPct val="0"/>
              </a:spcBef>
            </a:pPr>
            <a:r>
              <a:rPr lang="ru-RU" altLang="bg-BG" sz="800"/>
              <a:t>Личният състав на Българската армия към 31 декември 2010 г. е 34 500 души, от които:</a:t>
            </a:r>
          </a:p>
          <a:p>
            <a:pPr eaLnBrk="1" hangingPunct="1">
              <a:lnSpc>
                <a:spcPct val="80000"/>
              </a:lnSpc>
              <a:spcBef>
                <a:spcPct val="0"/>
              </a:spcBef>
            </a:pPr>
            <a:r>
              <a:rPr lang="ru-RU" altLang="bg-BG" sz="800"/>
              <a:t>– военнослужещи – 30 400;</a:t>
            </a:r>
          </a:p>
          <a:p>
            <a:pPr eaLnBrk="1" hangingPunct="1">
              <a:lnSpc>
                <a:spcPct val="80000"/>
              </a:lnSpc>
              <a:spcBef>
                <a:spcPct val="0"/>
              </a:spcBef>
            </a:pPr>
            <a:r>
              <a:rPr lang="ru-RU" altLang="bg-BG" sz="800"/>
              <a:t>– цивилни служители – 4100.</a:t>
            </a:r>
          </a:p>
          <a:p>
            <a:pPr eaLnBrk="1" hangingPunct="1">
              <a:lnSpc>
                <a:spcPct val="80000"/>
              </a:lnSpc>
              <a:spcBef>
                <a:spcPct val="0"/>
              </a:spcBef>
            </a:pPr>
            <a:r>
              <a:rPr lang="ru-RU" altLang="bg-BG" sz="800"/>
              <a:t>След реорганизирането на щабовете и военните формирования на Българската армия личният състав ще бъде не по-малко от 26 100 души и до 3150 резервисти. По категории този състав се разпределя, както следва:</a:t>
            </a:r>
          </a:p>
          <a:p>
            <a:pPr eaLnBrk="1" hangingPunct="1">
              <a:lnSpc>
                <a:spcPct val="80000"/>
              </a:lnSpc>
              <a:spcBef>
                <a:spcPct val="0"/>
              </a:spcBef>
            </a:pPr>
            <a:r>
              <a:rPr lang="ru-RU" altLang="bg-BG" sz="800"/>
              <a:t>– военнослужещи – не по-малко от 23 720;</a:t>
            </a:r>
          </a:p>
          <a:p>
            <a:pPr eaLnBrk="1" hangingPunct="1">
              <a:lnSpc>
                <a:spcPct val="80000"/>
              </a:lnSpc>
              <a:spcBef>
                <a:spcPct val="0"/>
              </a:spcBef>
            </a:pPr>
            <a:r>
              <a:rPr lang="ru-RU" altLang="bg-BG" sz="800"/>
              <a:t>– цивилни служители – до 2380;</a:t>
            </a:r>
          </a:p>
          <a:p>
            <a:pPr eaLnBrk="1" hangingPunct="1">
              <a:lnSpc>
                <a:spcPct val="80000"/>
              </a:lnSpc>
              <a:spcBef>
                <a:spcPct val="0"/>
              </a:spcBef>
            </a:pPr>
            <a:r>
              <a:rPr lang="ru-RU" altLang="bg-BG" sz="800"/>
              <a:t>– резервисти – до 3150.</a:t>
            </a:r>
          </a:p>
          <a:p>
            <a:pPr eaLnBrk="1" hangingPunct="1">
              <a:lnSpc>
                <a:spcPct val="80000"/>
              </a:lnSpc>
              <a:spcBef>
                <a:spcPct val="0"/>
              </a:spcBef>
            </a:pPr>
            <a:r>
              <a:rPr lang="ru-RU" altLang="bg-BG" sz="800"/>
              <a:t>Към 31 декември 2014 г. съотношението на личния състав за мирно време, без доброволния резерв, по категории военнослужещи и цивилни служители ще бъде, както следва:</a:t>
            </a:r>
          </a:p>
          <a:p>
            <a:pPr eaLnBrk="1" hangingPunct="1">
              <a:lnSpc>
                <a:spcPct val="80000"/>
              </a:lnSpc>
              <a:spcBef>
                <a:spcPct val="0"/>
              </a:spcBef>
            </a:pPr>
            <a:r>
              <a:rPr lang="ru-RU" altLang="bg-BG" sz="800"/>
              <a:t>– военнослужещи/цивилни служители – 78 на сто/22 на сто;</a:t>
            </a:r>
          </a:p>
          <a:p>
            <a:pPr eaLnBrk="1" hangingPunct="1">
              <a:lnSpc>
                <a:spcPct val="80000"/>
              </a:lnSpc>
              <a:spcBef>
                <a:spcPct val="0"/>
              </a:spcBef>
            </a:pPr>
            <a:r>
              <a:rPr lang="ru-RU" altLang="bg-BG" sz="800"/>
              <a:t>– категориите военнослужещи – офицери/офицерски кандидати и сержанти/войници – 22 на сто/28 на сто/50 на сто;</a:t>
            </a:r>
          </a:p>
          <a:p>
            <a:pPr eaLnBrk="1" hangingPunct="1">
              <a:lnSpc>
                <a:spcPct val="80000"/>
              </a:lnSpc>
              <a:spcBef>
                <a:spcPct val="0"/>
              </a:spcBef>
            </a:pPr>
            <a:r>
              <a:rPr lang="ru-RU" altLang="bg-BG" sz="800"/>
              <a:t>– офицерите със звания – полковник/подполковник/майор/младши офицерски звания – 6 на сто/13 на сто/21 на сто/60 на сто.</a:t>
            </a:r>
            <a:endParaRPr lang="bg-BG" altLang="bg-BG"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2443BCB-8104-4ADE-ADD3-CDF9BDA1E09A}"/>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834363-7B5B-4251-963D-34120BEA6D48}" type="slidenum">
              <a:rPr lang="en-US" altLang="bg-BG">
                <a:latin typeface="Calibri" panose="020F0502020204030204" pitchFamily="34" charset="0"/>
              </a:rPr>
              <a:pPr eaLnBrk="1" hangingPunct="1"/>
              <a:t>31</a:t>
            </a:fld>
            <a:endParaRPr lang="en-US" altLang="bg-BG">
              <a:latin typeface="Calibri" panose="020F0502020204030204" pitchFamily="34" charset="0"/>
            </a:endParaRPr>
          </a:p>
        </p:txBody>
      </p:sp>
      <p:sp>
        <p:nvSpPr>
          <p:cNvPr id="57347" name="Rectangle 2">
            <a:extLst>
              <a:ext uri="{FF2B5EF4-FFF2-40B4-BE49-F238E27FC236}">
                <a16:creationId xmlns:a16="http://schemas.microsoft.com/office/drawing/2014/main" id="{4E69F2AA-A32A-4416-8144-FBEDEE8E35EE}"/>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8D403568-DF98-48C1-8F4E-FDDC17186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D412C12-8E33-44C5-A7D0-CB829823B5A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B48D53-60B8-426C-8362-862F64533F13}" type="slidenum">
              <a:rPr lang="en-US" altLang="bg-BG">
                <a:latin typeface="Calibri" panose="020F0502020204030204" pitchFamily="34" charset="0"/>
              </a:rPr>
              <a:pPr eaLnBrk="1" hangingPunct="1"/>
              <a:t>32</a:t>
            </a:fld>
            <a:endParaRPr lang="en-US" altLang="bg-BG">
              <a:latin typeface="Calibri" panose="020F0502020204030204" pitchFamily="34" charset="0"/>
            </a:endParaRPr>
          </a:p>
        </p:txBody>
      </p:sp>
      <p:sp>
        <p:nvSpPr>
          <p:cNvPr id="58371" name="Rectangle 2">
            <a:extLst>
              <a:ext uri="{FF2B5EF4-FFF2-40B4-BE49-F238E27FC236}">
                <a16:creationId xmlns:a16="http://schemas.microsoft.com/office/drawing/2014/main" id="{59D4A0FD-A0F6-47FC-B87F-C33954E9C28A}"/>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0DBC8A24-2445-4759-9CAF-EC6E0F91A1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ABF6AECC-AB1A-43BB-A1E7-F4058C633C3E}"/>
              </a:ext>
            </a:extLst>
          </p:cNvPr>
          <p:cNvSpPr>
            <a:spLocks noGrp="1"/>
          </p:cNvSpPr>
          <p:nvPr>
            <p:ph type="dt" sz="half" idx="10"/>
          </p:nvPr>
        </p:nvSpPr>
        <p:spPr/>
        <p:txBody>
          <a:bodyPr/>
          <a:lstStyle>
            <a:lvl1pPr>
              <a:defRPr/>
            </a:lvl1pPr>
          </a:lstStyle>
          <a:p>
            <a:pPr>
              <a:defRPr/>
            </a:pPr>
            <a:fld id="{8F464584-BF6C-407B-B814-0EE11C2F4102}" type="datetimeFigureOut">
              <a:rPr lang="bg-BG"/>
              <a:pPr>
                <a:defRPr/>
              </a:pPr>
              <a:t>15.2.2021 г.</a:t>
            </a:fld>
            <a:endParaRPr lang="bg-BG"/>
          </a:p>
        </p:txBody>
      </p:sp>
      <p:sp>
        <p:nvSpPr>
          <p:cNvPr id="5" name="Footer Placeholder 4">
            <a:extLst>
              <a:ext uri="{FF2B5EF4-FFF2-40B4-BE49-F238E27FC236}">
                <a16:creationId xmlns:a16="http://schemas.microsoft.com/office/drawing/2014/main" id="{D6CA0957-CB40-4E9E-8CE4-5CB64BF5A206}"/>
              </a:ext>
            </a:extLst>
          </p:cNvPr>
          <p:cNvSpPr>
            <a:spLocks noGrp="1"/>
          </p:cNvSpPr>
          <p:nvPr>
            <p:ph type="ftr" sz="quarter" idx="11"/>
          </p:nvPr>
        </p:nvSpPr>
        <p:spPr/>
        <p:txBody>
          <a:bodyPr/>
          <a:lstStyle>
            <a:lvl1pPr>
              <a:defRPr/>
            </a:lvl1pPr>
          </a:lstStyle>
          <a:p>
            <a:pPr>
              <a:defRPr/>
            </a:pPr>
            <a:endParaRPr lang="bg-BG"/>
          </a:p>
        </p:txBody>
      </p:sp>
      <p:sp>
        <p:nvSpPr>
          <p:cNvPr id="6" name="Slide Number Placeholder 5">
            <a:extLst>
              <a:ext uri="{FF2B5EF4-FFF2-40B4-BE49-F238E27FC236}">
                <a16:creationId xmlns:a16="http://schemas.microsoft.com/office/drawing/2014/main" id="{3DE58F17-2554-4BF9-8D55-BE2414C6093D}"/>
              </a:ext>
            </a:extLst>
          </p:cNvPr>
          <p:cNvSpPr>
            <a:spLocks noGrp="1"/>
          </p:cNvSpPr>
          <p:nvPr>
            <p:ph type="sldNum" sz="quarter" idx="12"/>
          </p:nvPr>
        </p:nvSpPr>
        <p:spPr/>
        <p:txBody>
          <a:bodyPr/>
          <a:lstStyle>
            <a:lvl1pPr>
              <a:defRPr/>
            </a:lvl1pPr>
          </a:lstStyle>
          <a:p>
            <a:fld id="{1242572F-B102-4350-B62B-31F2D891633B}" type="slidenum">
              <a:rPr lang="bg-BG" altLang="bg-BG"/>
              <a:pPr/>
              <a:t>‹#›</a:t>
            </a:fld>
            <a:endParaRPr lang="bg-BG" altLang="bg-BG"/>
          </a:p>
        </p:txBody>
      </p:sp>
    </p:spTree>
    <p:extLst>
      <p:ext uri="{BB962C8B-B14F-4D97-AF65-F5344CB8AC3E}">
        <p14:creationId xmlns:p14="http://schemas.microsoft.com/office/powerpoint/2010/main" val="357402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92E80D58-8E2D-4CEC-A4F0-E4A9E3E70483}"/>
              </a:ext>
            </a:extLst>
          </p:cNvPr>
          <p:cNvSpPr>
            <a:spLocks noGrp="1"/>
          </p:cNvSpPr>
          <p:nvPr>
            <p:ph type="dt" sz="half" idx="10"/>
          </p:nvPr>
        </p:nvSpPr>
        <p:spPr/>
        <p:txBody>
          <a:bodyPr/>
          <a:lstStyle>
            <a:lvl1pPr>
              <a:defRPr/>
            </a:lvl1pPr>
          </a:lstStyle>
          <a:p>
            <a:pPr>
              <a:defRPr/>
            </a:pPr>
            <a:fld id="{AEBB7855-ECB6-4FF6-B60F-6B5CE8A832EA}" type="datetimeFigureOut">
              <a:rPr lang="bg-BG"/>
              <a:pPr>
                <a:defRPr/>
              </a:pPr>
              <a:t>15.2.2021 г.</a:t>
            </a:fld>
            <a:endParaRPr lang="bg-BG"/>
          </a:p>
        </p:txBody>
      </p:sp>
      <p:sp>
        <p:nvSpPr>
          <p:cNvPr id="5" name="Footer Placeholder 4">
            <a:extLst>
              <a:ext uri="{FF2B5EF4-FFF2-40B4-BE49-F238E27FC236}">
                <a16:creationId xmlns:a16="http://schemas.microsoft.com/office/drawing/2014/main" id="{4E40CA2D-E702-410F-8475-D23F80425A94}"/>
              </a:ext>
            </a:extLst>
          </p:cNvPr>
          <p:cNvSpPr>
            <a:spLocks noGrp="1"/>
          </p:cNvSpPr>
          <p:nvPr>
            <p:ph type="ftr" sz="quarter" idx="11"/>
          </p:nvPr>
        </p:nvSpPr>
        <p:spPr/>
        <p:txBody>
          <a:bodyPr/>
          <a:lstStyle>
            <a:lvl1pPr>
              <a:defRPr/>
            </a:lvl1pPr>
          </a:lstStyle>
          <a:p>
            <a:pPr>
              <a:defRPr/>
            </a:pPr>
            <a:endParaRPr lang="bg-BG"/>
          </a:p>
        </p:txBody>
      </p:sp>
      <p:sp>
        <p:nvSpPr>
          <p:cNvPr id="6" name="Slide Number Placeholder 5">
            <a:extLst>
              <a:ext uri="{FF2B5EF4-FFF2-40B4-BE49-F238E27FC236}">
                <a16:creationId xmlns:a16="http://schemas.microsoft.com/office/drawing/2014/main" id="{CAA229EE-076B-429E-8B88-627516B2E107}"/>
              </a:ext>
            </a:extLst>
          </p:cNvPr>
          <p:cNvSpPr>
            <a:spLocks noGrp="1"/>
          </p:cNvSpPr>
          <p:nvPr>
            <p:ph type="sldNum" sz="quarter" idx="12"/>
          </p:nvPr>
        </p:nvSpPr>
        <p:spPr/>
        <p:txBody>
          <a:bodyPr/>
          <a:lstStyle>
            <a:lvl1pPr>
              <a:defRPr/>
            </a:lvl1pPr>
          </a:lstStyle>
          <a:p>
            <a:fld id="{120E9BB2-DCD1-47CB-945C-C2B88CA70D0D}" type="slidenum">
              <a:rPr lang="bg-BG" altLang="bg-BG"/>
              <a:pPr/>
              <a:t>‹#›</a:t>
            </a:fld>
            <a:endParaRPr lang="bg-BG" altLang="bg-BG"/>
          </a:p>
        </p:txBody>
      </p:sp>
    </p:spTree>
    <p:extLst>
      <p:ext uri="{BB962C8B-B14F-4D97-AF65-F5344CB8AC3E}">
        <p14:creationId xmlns:p14="http://schemas.microsoft.com/office/powerpoint/2010/main" val="82907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8B8F07A7-E50A-4031-8670-3C51C89982A7}"/>
              </a:ext>
            </a:extLst>
          </p:cNvPr>
          <p:cNvSpPr>
            <a:spLocks noGrp="1"/>
          </p:cNvSpPr>
          <p:nvPr>
            <p:ph type="dt" sz="half" idx="10"/>
          </p:nvPr>
        </p:nvSpPr>
        <p:spPr/>
        <p:txBody>
          <a:bodyPr/>
          <a:lstStyle>
            <a:lvl1pPr>
              <a:defRPr/>
            </a:lvl1pPr>
          </a:lstStyle>
          <a:p>
            <a:pPr>
              <a:defRPr/>
            </a:pPr>
            <a:fld id="{9F4AFE6B-C3A3-49B3-AB42-CFAEF48BF87B}" type="datetimeFigureOut">
              <a:rPr lang="bg-BG"/>
              <a:pPr>
                <a:defRPr/>
              </a:pPr>
              <a:t>15.2.2021 г.</a:t>
            </a:fld>
            <a:endParaRPr lang="bg-BG"/>
          </a:p>
        </p:txBody>
      </p:sp>
      <p:sp>
        <p:nvSpPr>
          <p:cNvPr id="5" name="Footer Placeholder 4">
            <a:extLst>
              <a:ext uri="{FF2B5EF4-FFF2-40B4-BE49-F238E27FC236}">
                <a16:creationId xmlns:a16="http://schemas.microsoft.com/office/drawing/2014/main" id="{34AC4D1F-5A16-40B4-BB2C-15728DA3EF2A}"/>
              </a:ext>
            </a:extLst>
          </p:cNvPr>
          <p:cNvSpPr>
            <a:spLocks noGrp="1"/>
          </p:cNvSpPr>
          <p:nvPr>
            <p:ph type="ftr" sz="quarter" idx="11"/>
          </p:nvPr>
        </p:nvSpPr>
        <p:spPr/>
        <p:txBody>
          <a:bodyPr/>
          <a:lstStyle>
            <a:lvl1pPr>
              <a:defRPr/>
            </a:lvl1pPr>
          </a:lstStyle>
          <a:p>
            <a:pPr>
              <a:defRPr/>
            </a:pPr>
            <a:endParaRPr lang="bg-BG"/>
          </a:p>
        </p:txBody>
      </p:sp>
      <p:sp>
        <p:nvSpPr>
          <p:cNvPr id="6" name="Slide Number Placeholder 5">
            <a:extLst>
              <a:ext uri="{FF2B5EF4-FFF2-40B4-BE49-F238E27FC236}">
                <a16:creationId xmlns:a16="http://schemas.microsoft.com/office/drawing/2014/main" id="{DA6C31F3-7556-498D-94FB-B55D21B4803A}"/>
              </a:ext>
            </a:extLst>
          </p:cNvPr>
          <p:cNvSpPr>
            <a:spLocks noGrp="1"/>
          </p:cNvSpPr>
          <p:nvPr>
            <p:ph type="sldNum" sz="quarter" idx="12"/>
          </p:nvPr>
        </p:nvSpPr>
        <p:spPr/>
        <p:txBody>
          <a:bodyPr/>
          <a:lstStyle>
            <a:lvl1pPr>
              <a:defRPr/>
            </a:lvl1pPr>
          </a:lstStyle>
          <a:p>
            <a:fld id="{B4B5C1F6-51E2-4C78-9C41-69EFD616F74B}" type="slidenum">
              <a:rPr lang="bg-BG" altLang="bg-BG"/>
              <a:pPr/>
              <a:t>‹#›</a:t>
            </a:fld>
            <a:endParaRPr lang="bg-BG" altLang="bg-BG"/>
          </a:p>
        </p:txBody>
      </p:sp>
    </p:spTree>
    <p:extLst>
      <p:ext uri="{BB962C8B-B14F-4D97-AF65-F5344CB8AC3E}">
        <p14:creationId xmlns:p14="http://schemas.microsoft.com/office/powerpoint/2010/main" val="287117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3" name="Rectangle 4">
            <a:extLst>
              <a:ext uri="{FF2B5EF4-FFF2-40B4-BE49-F238E27FC236}">
                <a16:creationId xmlns:a16="http://schemas.microsoft.com/office/drawing/2014/main" id="{C2157200-0E67-4639-9A40-320665AF18E1}"/>
              </a:ext>
            </a:extLst>
          </p:cNvPr>
          <p:cNvSpPr>
            <a:spLocks noGrp="1" noChangeArrowheads="1"/>
          </p:cNvSpPr>
          <p:nvPr>
            <p:ph type="dt" sz="half" idx="10"/>
          </p:nvPr>
        </p:nvSpPr>
        <p:spPr/>
        <p:txBody>
          <a:bodyPr/>
          <a:lstStyle>
            <a:lvl1pPr>
              <a:defRPr/>
            </a:lvl1pPr>
          </a:lstStyle>
          <a:p>
            <a:pPr>
              <a:defRPr/>
            </a:pPr>
            <a:fld id="{2567DF54-4408-479D-872E-7341FB51C742}" type="datetime1">
              <a:rPr lang="bg-BG"/>
              <a:pPr>
                <a:defRPr/>
              </a:pPr>
              <a:t>15.2.2021 г.</a:t>
            </a:fld>
            <a:endParaRPr lang="en-GB"/>
          </a:p>
        </p:txBody>
      </p:sp>
      <p:sp>
        <p:nvSpPr>
          <p:cNvPr id="4" name="Rectangle 5">
            <a:extLst>
              <a:ext uri="{FF2B5EF4-FFF2-40B4-BE49-F238E27FC236}">
                <a16:creationId xmlns:a16="http://schemas.microsoft.com/office/drawing/2014/main" id="{EFF25C2A-59C9-4F68-8970-EF0E1691B9DC}"/>
              </a:ext>
            </a:extLst>
          </p:cNvPr>
          <p:cNvSpPr>
            <a:spLocks noGrp="1" noChangeArrowheads="1"/>
          </p:cNvSpPr>
          <p:nvPr>
            <p:ph type="ftr" sz="quarter" idx="11"/>
          </p:nvPr>
        </p:nvSpPr>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2E508835-98B4-45CA-B595-E1646106F681}"/>
              </a:ext>
            </a:extLst>
          </p:cNvPr>
          <p:cNvSpPr>
            <a:spLocks noGrp="1" noChangeArrowheads="1"/>
          </p:cNvSpPr>
          <p:nvPr>
            <p:ph type="sldNum" sz="quarter" idx="12"/>
          </p:nvPr>
        </p:nvSpPr>
        <p:spPr/>
        <p:txBody>
          <a:bodyPr/>
          <a:lstStyle>
            <a:lvl1pPr>
              <a:defRPr/>
            </a:lvl1pPr>
          </a:lstStyle>
          <a:p>
            <a:fld id="{ACAEB715-0188-4931-968D-989F59548646}" type="slidenum">
              <a:rPr lang="en-GB" altLang="bg-BG"/>
              <a:pPr/>
              <a:t>‹#›</a:t>
            </a:fld>
            <a:endParaRPr lang="en-GB" altLang="bg-BG"/>
          </a:p>
        </p:txBody>
      </p:sp>
    </p:spTree>
    <p:extLst>
      <p:ext uri="{BB962C8B-B14F-4D97-AF65-F5344CB8AC3E}">
        <p14:creationId xmlns:p14="http://schemas.microsoft.com/office/powerpoint/2010/main" val="170116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2C76A0EA-2633-440A-BA06-E165B8860E49}"/>
              </a:ext>
            </a:extLst>
          </p:cNvPr>
          <p:cNvSpPr>
            <a:spLocks noGrp="1"/>
          </p:cNvSpPr>
          <p:nvPr>
            <p:ph type="dt" sz="half" idx="10"/>
          </p:nvPr>
        </p:nvSpPr>
        <p:spPr/>
        <p:txBody>
          <a:bodyPr/>
          <a:lstStyle>
            <a:lvl1pPr>
              <a:defRPr/>
            </a:lvl1pPr>
          </a:lstStyle>
          <a:p>
            <a:pPr>
              <a:defRPr/>
            </a:pPr>
            <a:fld id="{26C5DFBA-6796-4B10-B22D-0E558EBCE7A1}" type="datetimeFigureOut">
              <a:rPr lang="bg-BG"/>
              <a:pPr>
                <a:defRPr/>
              </a:pPr>
              <a:t>15.2.2021 г.</a:t>
            </a:fld>
            <a:endParaRPr lang="bg-BG"/>
          </a:p>
        </p:txBody>
      </p:sp>
      <p:sp>
        <p:nvSpPr>
          <p:cNvPr id="5" name="Footer Placeholder 4">
            <a:extLst>
              <a:ext uri="{FF2B5EF4-FFF2-40B4-BE49-F238E27FC236}">
                <a16:creationId xmlns:a16="http://schemas.microsoft.com/office/drawing/2014/main" id="{1E010EA3-C8C2-400F-A049-C3132A7C86AF}"/>
              </a:ext>
            </a:extLst>
          </p:cNvPr>
          <p:cNvSpPr>
            <a:spLocks noGrp="1"/>
          </p:cNvSpPr>
          <p:nvPr>
            <p:ph type="ftr" sz="quarter" idx="11"/>
          </p:nvPr>
        </p:nvSpPr>
        <p:spPr/>
        <p:txBody>
          <a:bodyPr/>
          <a:lstStyle>
            <a:lvl1pPr>
              <a:defRPr/>
            </a:lvl1pPr>
          </a:lstStyle>
          <a:p>
            <a:pPr>
              <a:defRPr/>
            </a:pPr>
            <a:endParaRPr lang="bg-BG"/>
          </a:p>
        </p:txBody>
      </p:sp>
      <p:sp>
        <p:nvSpPr>
          <p:cNvPr id="6" name="Slide Number Placeholder 5">
            <a:extLst>
              <a:ext uri="{FF2B5EF4-FFF2-40B4-BE49-F238E27FC236}">
                <a16:creationId xmlns:a16="http://schemas.microsoft.com/office/drawing/2014/main" id="{B2CC0028-13AA-45BC-9613-52C0F8C246F1}"/>
              </a:ext>
            </a:extLst>
          </p:cNvPr>
          <p:cNvSpPr>
            <a:spLocks noGrp="1"/>
          </p:cNvSpPr>
          <p:nvPr>
            <p:ph type="sldNum" sz="quarter" idx="12"/>
          </p:nvPr>
        </p:nvSpPr>
        <p:spPr/>
        <p:txBody>
          <a:bodyPr/>
          <a:lstStyle>
            <a:lvl1pPr>
              <a:defRPr/>
            </a:lvl1pPr>
          </a:lstStyle>
          <a:p>
            <a:fld id="{620086C0-B3FE-40F9-84F7-68FCB3EF28D5}" type="slidenum">
              <a:rPr lang="bg-BG" altLang="bg-BG"/>
              <a:pPr/>
              <a:t>‹#›</a:t>
            </a:fld>
            <a:endParaRPr lang="bg-BG" altLang="bg-BG"/>
          </a:p>
        </p:txBody>
      </p:sp>
    </p:spTree>
    <p:extLst>
      <p:ext uri="{BB962C8B-B14F-4D97-AF65-F5344CB8AC3E}">
        <p14:creationId xmlns:p14="http://schemas.microsoft.com/office/powerpoint/2010/main" val="364591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5F442-CC4B-4991-A367-9515ABD2271A}"/>
              </a:ext>
            </a:extLst>
          </p:cNvPr>
          <p:cNvSpPr>
            <a:spLocks noGrp="1"/>
          </p:cNvSpPr>
          <p:nvPr>
            <p:ph type="dt" sz="half" idx="10"/>
          </p:nvPr>
        </p:nvSpPr>
        <p:spPr/>
        <p:txBody>
          <a:bodyPr/>
          <a:lstStyle>
            <a:lvl1pPr>
              <a:defRPr/>
            </a:lvl1pPr>
          </a:lstStyle>
          <a:p>
            <a:pPr>
              <a:defRPr/>
            </a:pPr>
            <a:fld id="{5FDBDCAA-1915-4C00-AA2A-D1AE40EE07AF}" type="datetimeFigureOut">
              <a:rPr lang="bg-BG"/>
              <a:pPr>
                <a:defRPr/>
              </a:pPr>
              <a:t>15.2.2021 г.</a:t>
            </a:fld>
            <a:endParaRPr lang="bg-BG"/>
          </a:p>
        </p:txBody>
      </p:sp>
      <p:sp>
        <p:nvSpPr>
          <p:cNvPr id="5" name="Footer Placeholder 4">
            <a:extLst>
              <a:ext uri="{FF2B5EF4-FFF2-40B4-BE49-F238E27FC236}">
                <a16:creationId xmlns:a16="http://schemas.microsoft.com/office/drawing/2014/main" id="{2AAA74F4-130B-45D9-BD8A-BA57E99B1C0E}"/>
              </a:ext>
            </a:extLst>
          </p:cNvPr>
          <p:cNvSpPr>
            <a:spLocks noGrp="1"/>
          </p:cNvSpPr>
          <p:nvPr>
            <p:ph type="ftr" sz="quarter" idx="11"/>
          </p:nvPr>
        </p:nvSpPr>
        <p:spPr/>
        <p:txBody>
          <a:bodyPr/>
          <a:lstStyle>
            <a:lvl1pPr>
              <a:defRPr/>
            </a:lvl1pPr>
          </a:lstStyle>
          <a:p>
            <a:pPr>
              <a:defRPr/>
            </a:pPr>
            <a:endParaRPr lang="bg-BG"/>
          </a:p>
        </p:txBody>
      </p:sp>
      <p:sp>
        <p:nvSpPr>
          <p:cNvPr id="6" name="Slide Number Placeholder 5">
            <a:extLst>
              <a:ext uri="{FF2B5EF4-FFF2-40B4-BE49-F238E27FC236}">
                <a16:creationId xmlns:a16="http://schemas.microsoft.com/office/drawing/2014/main" id="{A7C5784C-A639-44E9-85E1-9154569EC4E0}"/>
              </a:ext>
            </a:extLst>
          </p:cNvPr>
          <p:cNvSpPr>
            <a:spLocks noGrp="1"/>
          </p:cNvSpPr>
          <p:nvPr>
            <p:ph type="sldNum" sz="quarter" idx="12"/>
          </p:nvPr>
        </p:nvSpPr>
        <p:spPr/>
        <p:txBody>
          <a:bodyPr/>
          <a:lstStyle>
            <a:lvl1pPr>
              <a:defRPr/>
            </a:lvl1pPr>
          </a:lstStyle>
          <a:p>
            <a:fld id="{1D21681A-851E-49BA-957C-1C7957EAB948}" type="slidenum">
              <a:rPr lang="bg-BG" altLang="bg-BG"/>
              <a:pPr/>
              <a:t>‹#›</a:t>
            </a:fld>
            <a:endParaRPr lang="bg-BG" altLang="bg-BG"/>
          </a:p>
        </p:txBody>
      </p:sp>
    </p:spTree>
    <p:extLst>
      <p:ext uri="{BB962C8B-B14F-4D97-AF65-F5344CB8AC3E}">
        <p14:creationId xmlns:p14="http://schemas.microsoft.com/office/powerpoint/2010/main" val="351559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a:extLst>
              <a:ext uri="{FF2B5EF4-FFF2-40B4-BE49-F238E27FC236}">
                <a16:creationId xmlns:a16="http://schemas.microsoft.com/office/drawing/2014/main" id="{85A2D1FA-6505-4056-A554-818B3261F69E}"/>
              </a:ext>
            </a:extLst>
          </p:cNvPr>
          <p:cNvSpPr>
            <a:spLocks noGrp="1"/>
          </p:cNvSpPr>
          <p:nvPr>
            <p:ph type="dt" sz="half" idx="10"/>
          </p:nvPr>
        </p:nvSpPr>
        <p:spPr/>
        <p:txBody>
          <a:bodyPr/>
          <a:lstStyle>
            <a:lvl1pPr>
              <a:defRPr/>
            </a:lvl1pPr>
          </a:lstStyle>
          <a:p>
            <a:pPr>
              <a:defRPr/>
            </a:pPr>
            <a:fld id="{98A197A5-451F-4C05-80B9-665DA86AD77F}" type="datetimeFigureOut">
              <a:rPr lang="bg-BG"/>
              <a:pPr>
                <a:defRPr/>
              </a:pPr>
              <a:t>15.2.2021 г.</a:t>
            </a:fld>
            <a:endParaRPr lang="bg-BG"/>
          </a:p>
        </p:txBody>
      </p:sp>
      <p:sp>
        <p:nvSpPr>
          <p:cNvPr id="6" name="Footer Placeholder 4">
            <a:extLst>
              <a:ext uri="{FF2B5EF4-FFF2-40B4-BE49-F238E27FC236}">
                <a16:creationId xmlns:a16="http://schemas.microsoft.com/office/drawing/2014/main" id="{7D378A60-7842-46E3-B074-D5EDAD48C7FE}"/>
              </a:ext>
            </a:extLst>
          </p:cNvPr>
          <p:cNvSpPr>
            <a:spLocks noGrp="1"/>
          </p:cNvSpPr>
          <p:nvPr>
            <p:ph type="ftr" sz="quarter" idx="11"/>
          </p:nvPr>
        </p:nvSpPr>
        <p:spPr/>
        <p:txBody>
          <a:bodyPr/>
          <a:lstStyle>
            <a:lvl1pPr>
              <a:defRPr/>
            </a:lvl1pPr>
          </a:lstStyle>
          <a:p>
            <a:pPr>
              <a:defRPr/>
            </a:pPr>
            <a:endParaRPr lang="bg-BG"/>
          </a:p>
        </p:txBody>
      </p:sp>
      <p:sp>
        <p:nvSpPr>
          <p:cNvPr id="7" name="Slide Number Placeholder 5">
            <a:extLst>
              <a:ext uri="{FF2B5EF4-FFF2-40B4-BE49-F238E27FC236}">
                <a16:creationId xmlns:a16="http://schemas.microsoft.com/office/drawing/2014/main" id="{1305D471-5622-4B3D-AF31-53EF311BB5CC}"/>
              </a:ext>
            </a:extLst>
          </p:cNvPr>
          <p:cNvSpPr>
            <a:spLocks noGrp="1"/>
          </p:cNvSpPr>
          <p:nvPr>
            <p:ph type="sldNum" sz="quarter" idx="12"/>
          </p:nvPr>
        </p:nvSpPr>
        <p:spPr/>
        <p:txBody>
          <a:bodyPr/>
          <a:lstStyle>
            <a:lvl1pPr>
              <a:defRPr/>
            </a:lvl1pPr>
          </a:lstStyle>
          <a:p>
            <a:fld id="{F1335453-4C74-49AE-AD6B-AA2B1100A977}" type="slidenum">
              <a:rPr lang="bg-BG" altLang="bg-BG"/>
              <a:pPr/>
              <a:t>‹#›</a:t>
            </a:fld>
            <a:endParaRPr lang="bg-BG" altLang="bg-BG"/>
          </a:p>
        </p:txBody>
      </p:sp>
    </p:spTree>
    <p:extLst>
      <p:ext uri="{BB962C8B-B14F-4D97-AF65-F5344CB8AC3E}">
        <p14:creationId xmlns:p14="http://schemas.microsoft.com/office/powerpoint/2010/main" val="252012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a:extLst>
              <a:ext uri="{FF2B5EF4-FFF2-40B4-BE49-F238E27FC236}">
                <a16:creationId xmlns:a16="http://schemas.microsoft.com/office/drawing/2014/main" id="{F8D28A42-844A-42D3-A15A-EF4C677B065F}"/>
              </a:ext>
            </a:extLst>
          </p:cNvPr>
          <p:cNvSpPr>
            <a:spLocks noGrp="1"/>
          </p:cNvSpPr>
          <p:nvPr>
            <p:ph type="dt" sz="half" idx="10"/>
          </p:nvPr>
        </p:nvSpPr>
        <p:spPr/>
        <p:txBody>
          <a:bodyPr/>
          <a:lstStyle>
            <a:lvl1pPr>
              <a:defRPr/>
            </a:lvl1pPr>
          </a:lstStyle>
          <a:p>
            <a:pPr>
              <a:defRPr/>
            </a:pPr>
            <a:fld id="{D58339B5-58FF-4CE7-B8E9-D189255E2CC3}" type="datetimeFigureOut">
              <a:rPr lang="bg-BG"/>
              <a:pPr>
                <a:defRPr/>
              </a:pPr>
              <a:t>15.2.2021 г.</a:t>
            </a:fld>
            <a:endParaRPr lang="bg-BG"/>
          </a:p>
        </p:txBody>
      </p:sp>
      <p:sp>
        <p:nvSpPr>
          <p:cNvPr id="8" name="Footer Placeholder 4">
            <a:extLst>
              <a:ext uri="{FF2B5EF4-FFF2-40B4-BE49-F238E27FC236}">
                <a16:creationId xmlns:a16="http://schemas.microsoft.com/office/drawing/2014/main" id="{3EB65128-0B49-42E2-AF06-DAAB753D093B}"/>
              </a:ext>
            </a:extLst>
          </p:cNvPr>
          <p:cNvSpPr>
            <a:spLocks noGrp="1"/>
          </p:cNvSpPr>
          <p:nvPr>
            <p:ph type="ftr" sz="quarter" idx="11"/>
          </p:nvPr>
        </p:nvSpPr>
        <p:spPr/>
        <p:txBody>
          <a:bodyPr/>
          <a:lstStyle>
            <a:lvl1pPr>
              <a:defRPr/>
            </a:lvl1pPr>
          </a:lstStyle>
          <a:p>
            <a:pPr>
              <a:defRPr/>
            </a:pPr>
            <a:endParaRPr lang="bg-BG"/>
          </a:p>
        </p:txBody>
      </p:sp>
      <p:sp>
        <p:nvSpPr>
          <p:cNvPr id="9" name="Slide Number Placeholder 5">
            <a:extLst>
              <a:ext uri="{FF2B5EF4-FFF2-40B4-BE49-F238E27FC236}">
                <a16:creationId xmlns:a16="http://schemas.microsoft.com/office/drawing/2014/main" id="{18C6A123-34C2-4592-A5A3-69B88CB6B66E}"/>
              </a:ext>
            </a:extLst>
          </p:cNvPr>
          <p:cNvSpPr>
            <a:spLocks noGrp="1"/>
          </p:cNvSpPr>
          <p:nvPr>
            <p:ph type="sldNum" sz="quarter" idx="12"/>
          </p:nvPr>
        </p:nvSpPr>
        <p:spPr/>
        <p:txBody>
          <a:bodyPr/>
          <a:lstStyle>
            <a:lvl1pPr>
              <a:defRPr/>
            </a:lvl1pPr>
          </a:lstStyle>
          <a:p>
            <a:fld id="{20A7DB2A-5435-4487-80A1-E3C09708D4A4}" type="slidenum">
              <a:rPr lang="bg-BG" altLang="bg-BG"/>
              <a:pPr/>
              <a:t>‹#›</a:t>
            </a:fld>
            <a:endParaRPr lang="bg-BG" altLang="bg-BG"/>
          </a:p>
        </p:txBody>
      </p:sp>
    </p:spTree>
    <p:extLst>
      <p:ext uri="{BB962C8B-B14F-4D97-AF65-F5344CB8AC3E}">
        <p14:creationId xmlns:p14="http://schemas.microsoft.com/office/powerpoint/2010/main" val="72054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a:extLst>
              <a:ext uri="{FF2B5EF4-FFF2-40B4-BE49-F238E27FC236}">
                <a16:creationId xmlns:a16="http://schemas.microsoft.com/office/drawing/2014/main" id="{76F3E76C-C1A1-4DC6-8B46-8EE0715FE165}"/>
              </a:ext>
            </a:extLst>
          </p:cNvPr>
          <p:cNvSpPr>
            <a:spLocks noGrp="1"/>
          </p:cNvSpPr>
          <p:nvPr>
            <p:ph type="dt" sz="half" idx="10"/>
          </p:nvPr>
        </p:nvSpPr>
        <p:spPr/>
        <p:txBody>
          <a:bodyPr/>
          <a:lstStyle>
            <a:lvl1pPr>
              <a:defRPr/>
            </a:lvl1pPr>
          </a:lstStyle>
          <a:p>
            <a:pPr>
              <a:defRPr/>
            </a:pPr>
            <a:fld id="{45C38187-1021-4F0E-8C76-D43F4E8BCA26}" type="datetimeFigureOut">
              <a:rPr lang="bg-BG"/>
              <a:pPr>
                <a:defRPr/>
              </a:pPr>
              <a:t>15.2.2021 г.</a:t>
            </a:fld>
            <a:endParaRPr lang="bg-BG"/>
          </a:p>
        </p:txBody>
      </p:sp>
      <p:sp>
        <p:nvSpPr>
          <p:cNvPr id="4" name="Footer Placeholder 4">
            <a:extLst>
              <a:ext uri="{FF2B5EF4-FFF2-40B4-BE49-F238E27FC236}">
                <a16:creationId xmlns:a16="http://schemas.microsoft.com/office/drawing/2014/main" id="{8B2C6EF6-24E1-480F-A6AA-3A85A1593109}"/>
              </a:ext>
            </a:extLst>
          </p:cNvPr>
          <p:cNvSpPr>
            <a:spLocks noGrp="1"/>
          </p:cNvSpPr>
          <p:nvPr>
            <p:ph type="ftr" sz="quarter" idx="11"/>
          </p:nvPr>
        </p:nvSpPr>
        <p:spPr/>
        <p:txBody>
          <a:bodyPr/>
          <a:lstStyle>
            <a:lvl1pPr>
              <a:defRPr/>
            </a:lvl1pPr>
          </a:lstStyle>
          <a:p>
            <a:pPr>
              <a:defRPr/>
            </a:pPr>
            <a:endParaRPr lang="bg-BG"/>
          </a:p>
        </p:txBody>
      </p:sp>
      <p:sp>
        <p:nvSpPr>
          <p:cNvPr id="5" name="Slide Number Placeholder 5">
            <a:extLst>
              <a:ext uri="{FF2B5EF4-FFF2-40B4-BE49-F238E27FC236}">
                <a16:creationId xmlns:a16="http://schemas.microsoft.com/office/drawing/2014/main" id="{5DF7EE12-8CD8-4777-BD70-103BBEDCB0E6}"/>
              </a:ext>
            </a:extLst>
          </p:cNvPr>
          <p:cNvSpPr>
            <a:spLocks noGrp="1"/>
          </p:cNvSpPr>
          <p:nvPr>
            <p:ph type="sldNum" sz="quarter" idx="12"/>
          </p:nvPr>
        </p:nvSpPr>
        <p:spPr/>
        <p:txBody>
          <a:bodyPr/>
          <a:lstStyle>
            <a:lvl1pPr>
              <a:defRPr/>
            </a:lvl1pPr>
          </a:lstStyle>
          <a:p>
            <a:fld id="{8DFCC2F8-DC9A-4940-B685-664421F382FC}" type="slidenum">
              <a:rPr lang="bg-BG" altLang="bg-BG"/>
              <a:pPr/>
              <a:t>‹#›</a:t>
            </a:fld>
            <a:endParaRPr lang="bg-BG" altLang="bg-BG"/>
          </a:p>
        </p:txBody>
      </p:sp>
    </p:spTree>
    <p:extLst>
      <p:ext uri="{BB962C8B-B14F-4D97-AF65-F5344CB8AC3E}">
        <p14:creationId xmlns:p14="http://schemas.microsoft.com/office/powerpoint/2010/main" val="246538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167796-F5BB-4ADD-ADA6-791266482F24}"/>
              </a:ext>
            </a:extLst>
          </p:cNvPr>
          <p:cNvSpPr>
            <a:spLocks noGrp="1"/>
          </p:cNvSpPr>
          <p:nvPr>
            <p:ph type="dt" sz="half" idx="10"/>
          </p:nvPr>
        </p:nvSpPr>
        <p:spPr/>
        <p:txBody>
          <a:bodyPr/>
          <a:lstStyle>
            <a:lvl1pPr>
              <a:defRPr/>
            </a:lvl1pPr>
          </a:lstStyle>
          <a:p>
            <a:pPr>
              <a:defRPr/>
            </a:pPr>
            <a:fld id="{CC1080E7-1D93-449E-93A6-6E45C0C77EE1}" type="datetimeFigureOut">
              <a:rPr lang="bg-BG"/>
              <a:pPr>
                <a:defRPr/>
              </a:pPr>
              <a:t>15.2.2021 г.</a:t>
            </a:fld>
            <a:endParaRPr lang="bg-BG"/>
          </a:p>
        </p:txBody>
      </p:sp>
      <p:sp>
        <p:nvSpPr>
          <p:cNvPr id="3" name="Footer Placeholder 4">
            <a:extLst>
              <a:ext uri="{FF2B5EF4-FFF2-40B4-BE49-F238E27FC236}">
                <a16:creationId xmlns:a16="http://schemas.microsoft.com/office/drawing/2014/main" id="{B99753AA-1C8F-485D-B568-AC3FD44C6FEA}"/>
              </a:ext>
            </a:extLst>
          </p:cNvPr>
          <p:cNvSpPr>
            <a:spLocks noGrp="1"/>
          </p:cNvSpPr>
          <p:nvPr>
            <p:ph type="ftr" sz="quarter" idx="11"/>
          </p:nvPr>
        </p:nvSpPr>
        <p:spPr/>
        <p:txBody>
          <a:bodyPr/>
          <a:lstStyle>
            <a:lvl1pPr>
              <a:defRPr/>
            </a:lvl1pPr>
          </a:lstStyle>
          <a:p>
            <a:pPr>
              <a:defRPr/>
            </a:pPr>
            <a:endParaRPr lang="bg-BG"/>
          </a:p>
        </p:txBody>
      </p:sp>
      <p:sp>
        <p:nvSpPr>
          <p:cNvPr id="4" name="Slide Number Placeholder 5">
            <a:extLst>
              <a:ext uri="{FF2B5EF4-FFF2-40B4-BE49-F238E27FC236}">
                <a16:creationId xmlns:a16="http://schemas.microsoft.com/office/drawing/2014/main" id="{AF6E2F85-721D-4C75-86A8-376BC9600077}"/>
              </a:ext>
            </a:extLst>
          </p:cNvPr>
          <p:cNvSpPr>
            <a:spLocks noGrp="1"/>
          </p:cNvSpPr>
          <p:nvPr>
            <p:ph type="sldNum" sz="quarter" idx="12"/>
          </p:nvPr>
        </p:nvSpPr>
        <p:spPr/>
        <p:txBody>
          <a:bodyPr/>
          <a:lstStyle>
            <a:lvl1pPr>
              <a:defRPr/>
            </a:lvl1pPr>
          </a:lstStyle>
          <a:p>
            <a:fld id="{39803C43-ECE4-4EE7-A4CC-B655AD89F269}" type="slidenum">
              <a:rPr lang="bg-BG" altLang="bg-BG"/>
              <a:pPr/>
              <a:t>‹#›</a:t>
            </a:fld>
            <a:endParaRPr lang="bg-BG" altLang="bg-BG"/>
          </a:p>
        </p:txBody>
      </p:sp>
    </p:spTree>
    <p:extLst>
      <p:ext uri="{BB962C8B-B14F-4D97-AF65-F5344CB8AC3E}">
        <p14:creationId xmlns:p14="http://schemas.microsoft.com/office/powerpoint/2010/main" val="82703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D64779-AD37-4F2B-9E9B-FCED1146CF61}"/>
              </a:ext>
            </a:extLst>
          </p:cNvPr>
          <p:cNvSpPr>
            <a:spLocks noGrp="1"/>
          </p:cNvSpPr>
          <p:nvPr>
            <p:ph type="dt" sz="half" idx="10"/>
          </p:nvPr>
        </p:nvSpPr>
        <p:spPr/>
        <p:txBody>
          <a:bodyPr/>
          <a:lstStyle>
            <a:lvl1pPr>
              <a:defRPr/>
            </a:lvl1pPr>
          </a:lstStyle>
          <a:p>
            <a:pPr>
              <a:defRPr/>
            </a:pPr>
            <a:fld id="{5121F609-D4F9-4A65-A2AA-7C8C2B64B97C}" type="datetimeFigureOut">
              <a:rPr lang="bg-BG"/>
              <a:pPr>
                <a:defRPr/>
              </a:pPr>
              <a:t>15.2.2021 г.</a:t>
            </a:fld>
            <a:endParaRPr lang="bg-BG"/>
          </a:p>
        </p:txBody>
      </p:sp>
      <p:sp>
        <p:nvSpPr>
          <p:cNvPr id="6" name="Footer Placeholder 4">
            <a:extLst>
              <a:ext uri="{FF2B5EF4-FFF2-40B4-BE49-F238E27FC236}">
                <a16:creationId xmlns:a16="http://schemas.microsoft.com/office/drawing/2014/main" id="{B91A3231-13C9-4339-B4D3-F4C5545A8559}"/>
              </a:ext>
            </a:extLst>
          </p:cNvPr>
          <p:cNvSpPr>
            <a:spLocks noGrp="1"/>
          </p:cNvSpPr>
          <p:nvPr>
            <p:ph type="ftr" sz="quarter" idx="11"/>
          </p:nvPr>
        </p:nvSpPr>
        <p:spPr/>
        <p:txBody>
          <a:bodyPr/>
          <a:lstStyle>
            <a:lvl1pPr>
              <a:defRPr/>
            </a:lvl1pPr>
          </a:lstStyle>
          <a:p>
            <a:pPr>
              <a:defRPr/>
            </a:pPr>
            <a:endParaRPr lang="bg-BG"/>
          </a:p>
        </p:txBody>
      </p:sp>
      <p:sp>
        <p:nvSpPr>
          <p:cNvPr id="7" name="Slide Number Placeholder 5">
            <a:extLst>
              <a:ext uri="{FF2B5EF4-FFF2-40B4-BE49-F238E27FC236}">
                <a16:creationId xmlns:a16="http://schemas.microsoft.com/office/drawing/2014/main" id="{3EBDDA18-037B-4941-9573-7573A5BFDCF7}"/>
              </a:ext>
            </a:extLst>
          </p:cNvPr>
          <p:cNvSpPr>
            <a:spLocks noGrp="1"/>
          </p:cNvSpPr>
          <p:nvPr>
            <p:ph type="sldNum" sz="quarter" idx="12"/>
          </p:nvPr>
        </p:nvSpPr>
        <p:spPr/>
        <p:txBody>
          <a:bodyPr/>
          <a:lstStyle>
            <a:lvl1pPr>
              <a:defRPr/>
            </a:lvl1pPr>
          </a:lstStyle>
          <a:p>
            <a:fld id="{D950FDCB-D12F-4292-A127-E5FB917774C2}" type="slidenum">
              <a:rPr lang="bg-BG" altLang="bg-BG"/>
              <a:pPr/>
              <a:t>‹#›</a:t>
            </a:fld>
            <a:endParaRPr lang="bg-BG" altLang="bg-BG"/>
          </a:p>
        </p:txBody>
      </p:sp>
    </p:spTree>
    <p:extLst>
      <p:ext uri="{BB962C8B-B14F-4D97-AF65-F5344CB8AC3E}">
        <p14:creationId xmlns:p14="http://schemas.microsoft.com/office/powerpoint/2010/main" val="165507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0D08DE-378A-4AB7-96CC-54BB57D00454}"/>
              </a:ext>
            </a:extLst>
          </p:cNvPr>
          <p:cNvSpPr>
            <a:spLocks noGrp="1"/>
          </p:cNvSpPr>
          <p:nvPr>
            <p:ph type="dt" sz="half" idx="10"/>
          </p:nvPr>
        </p:nvSpPr>
        <p:spPr/>
        <p:txBody>
          <a:bodyPr/>
          <a:lstStyle>
            <a:lvl1pPr>
              <a:defRPr/>
            </a:lvl1pPr>
          </a:lstStyle>
          <a:p>
            <a:pPr>
              <a:defRPr/>
            </a:pPr>
            <a:fld id="{EBFE57E1-B418-4AC7-9E66-84E7D844B404}" type="datetimeFigureOut">
              <a:rPr lang="bg-BG"/>
              <a:pPr>
                <a:defRPr/>
              </a:pPr>
              <a:t>15.2.2021 г.</a:t>
            </a:fld>
            <a:endParaRPr lang="bg-BG"/>
          </a:p>
        </p:txBody>
      </p:sp>
      <p:sp>
        <p:nvSpPr>
          <p:cNvPr id="6" name="Footer Placeholder 4">
            <a:extLst>
              <a:ext uri="{FF2B5EF4-FFF2-40B4-BE49-F238E27FC236}">
                <a16:creationId xmlns:a16="http://schemas.microsoft.com/office/drawing/2014/main" id="{F21CE0B5-D5A2-4D24-B964-908368DD7838}"/>
              </a:ext>
            </a:extLst>
          </p:cNvPr>
          <p:cNvSpPr>
            <a:spLocks noGrp="1"/>
          </p:cNvSpPr>
          <p:nvPr>
            <p:ph type="ftr" sz="quarter" idx="11"/>
          </p:nvPr>
        </p:nvSpPr>
        <p:spPr/>
        <p:txBody>
          <a:bodyPr/>
          <a:lstStyle>
            <a:lvl1pPr>
              <a:defRPr/>
            </a:lvl1pPr>
          </a:lstStyle>
          <a:p>
            <a:pPr>
              <a:defRPr/>
            </a:pPr>
            <a:endParaRPr lang="bg-BG"/>
          </a:p>
        </p:txBody>
      </p:sp>
      <p:sp>
        <p:nvSpPr>
          <p:cNvPr id="7" name="Slide Number Placeholder 5">
            <a:extLst>
              <a:ext uri="{FF2B5EF4-FFF2-40B4-BE49-F238E27FC236}">
                <a16:creationId xmlns:a16="http://schemas.microsoft.com/office/drawing/2014/main" id="{77CB0B5D-2579-4A81-8B1F-D73312B46215}"/>
              </a:ext>
            </a:extLst>
          </p:cNvPr>
          <p:cNvSpPr>
            <a:spLocks noGrp="1"/>
          </p:cNvSpPr>
          <p:nvPr>
            <p:ph type="sldNum" sz="quarter" idx="12"/>
          </p:nvPr>
        </p:nvSpPr>
        <p:spPr/>
        <p:txBody>
          <a:bodyPr/>
          <a:lstStyle>
            <a:lvl1pPr>
              <a:defRPr/>
            </a:lvl1pPr>
          </a:lstStyle>
          <a:p>
            <a:fld id="{1EA12111-0CCD-46E8-849B-77FA20E6956F}" type="slidenum">
              <a:rPr lang="bg-BG" altLang="bg-BG"/>
              <a:pPr/>
              <a:t>‹#›</a:t>
            </a:fld>
            <a:endParaRPr lang="bg-BG" altLang="bg-BG"/>
          </a:p>
        </p:txBody>
      </p:sp>
    </p:spTree>
    <p:extLst>
      <p:ext uri="{BB962C8B-B14F-4D97-AF65-F5344CB8AC3E}">
        <p14:creationId xmlns:p14="http://schemas.microsoft.com/office/powerpoint/2010/main" val="268870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CA537B3-57D1-4AC5-B9A5-E95652F9A98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endParaRPr lang="bg-BG" altLang="bg-BG"/>
          </a:p>
        </p:txBody>
      </p:sp>
      <p:sp>
        <p:nvSpPr>
          <p:cNvPr id="1027" name="Text Placeholder 2">
            <a:extLst>
              <a:ext uri="{FF2B5EF4-FFF2-40B4-BE49-F238E27FC236}">
                <a16:creationId xmlns:a16="http://schemas.microsoft.com/office/drawing/2014/main" id="{E8EFDF13-2D9C-4C5A-84D1-70A6A53E84C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endParaRPr lang="bg-BG" altLang="bg-BG"/>
          </a:p>
        </p:txBody>
      </p:sp>
      <p:sp>
        <p:nvSpPr>
          <p:cNvPr id="4" name="Date Placeholder 3">
            <a:extLst>
              <a:ext uri="{FF2B5EF4-FFF2-40B4-BE49-F238E27FC236}">
                <a16:creationId xmlns:a16="http://schemas.microsoft.com/office/drawing/2014/main" id="{06DA5219-3848-4976-B742-D872C2BE88B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57808AD-599E-482F-93D3-A1715B9D2339}" type="datetimeFigureOut">
              <a:rPr lang="bg-BG"/>
              <a:pPr>
                <a:defRPr/>
              </a:pPr>
              <a:t>15.2.2021 г.</a:t>
            </a:fld>
            <a:endParaRPr lang="bg-BG"/>
          </a:p>
        </p:txBody>
      </p:sp>
      <p:sp>
        <p:nvSpPr>
          <p:cNvPr id="5" name="Footer Placeholder 4">
            <a:extLst>
              <a:ext uri="{FF2B5EF4-FFF2-40B4-BE49-F238E27FC236}">
                <a16:creationId xmlns:a16="http://schemas.microsoft.com/office/drawing/2014/main" id="{7CE3B98C-7EC0-4E09-8C95-9996324D0DB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p>
        </p:txBody>
      </p:sp>
      <p:sp>
        <p:nvSpPr>
          <p:cNvPr id="6" name="Slide Number Placeholder 5">
            <a:extLst>
              <a:ext uri="{FF2B5EF4-FFF2-40B4-BE49-F238E27FC236}">
                <a16:creationId xmlns:a16="http://schemas.microsoft.com/office/drawing/2014/main" id="{2798F552-DC3C-4656-87E2-3A10ABF902C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67D93BC-D892-4A8C-9EAD-363120C2618C}" type="slidenum">
              <a:rPr lang="bg-BG" altLang="bg-BG"/>
              <a:pPr/>
              <a:t>‹#›</a:t>
            </a:fld>
            <a:endParaRPr lang="bg-BG" altLang="bg-BG"/>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g.wikipedia.org/wiki/%D0%A4%D0%B0%D0%B9%D0%BB:Logo_of_Ministry_of_Defense_of_Bulgaria.sv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http://vpzahariev.hit.bg/_images/vmc_ranks_army18.jpg" TargetMode="External"/><Relationship Id="rId3" Type="http://schemas.openxmlformats.org/officeDocument/2006/relationships/image" Target="http://vpzahariev.hit.bg/_images/land_ranks_army17.jpg" TargetMode="External"/><Relationship Id="rId7" Type="http://schemas.openxmlformats.org/officeDocument/2006/relationships/image" Target="http://vpzahariev.hit.bg/_images/vmc_ranks_army17.jpg" TargetMode="Externa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http://vpzahariev.hit.bg/_images/vvs_ranks_air18.jpg" TargetMode="External"/><Relationship Id="rId5" Type="http://schemas.openxmlformats.org/officeDocument/2006/relationships/image" Target="http://vpzahariev.hit.bg/_images/vvs_ranks_air17.jpg" TargetMode="External"/><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image" Target="http://vpzahariev.hit.bg/_images/land_ranks_army18.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http://vpzahariev.hit.bg/_images/vmc_ranks_army13.jpg" TargetMode="External"/><Relationship Id="rId18" Type="http://schemas.openxmlformats.org/officeDocument/2006/relationships/image" Target="../media/image39.jpeg"/><Relationship Id="rId26" Type="http://schemas.openxmlformats.org/officeDocument/2006/relationships/image" Target="../media/image43.jpeg"/><Relationship Id="rId3" Type="http://schemas.openxmlformats.org/officeDocument/2006/relationships/image" Target="http://vpzahariev.hit.bg/_images/land_ranks_army12.jpg" TargetMode="External"/><Relationship Id="rId21" Type="http://schemas.openxmlformats.org/officeDocument/2006/relationships/image" Target="http://vpzahariev.hit.bg/_images/land_ranks_army15.jpg" TargetMode="External"/><Relationship Id="rId7" Type="http://schemas.openxmlformats.org/officeDocument/2006/relationships/image" Target="http://vpzahariev.hit.bg/_images/vmc_ranks_army12.jpg" TargetMode="External"/><Relationship Id="rId12" Type="http://schemas.openxmlformats.org/officeDocument/2006/relationships/image" Target="../media/image36.jpeg"/><Relationship Id="rId17" Type="http://schemas.openxmlformats.org/officeDocument/2006/relationships/image" Target="http://vpzahariev.hit.bg/_images/vvs_ranks_air14.jpg" TargetMode="External"/><Relationship Id="rId25" Type="http://schemas.openxmlformats.org/officeDocument/2006/relationships/image" Target="http://vpzahariev.hit.bg/_images/vmc_ranks_army15.jpg" TargetMode="External"/><Relationship Id="rId2" Type="http://schemas.openxmlformats.org/officeDocument/2006/relationships/image" Target="../media/image31.jpeg"/><Relationship Id="rId16" Type="http://schemas.openxmlformats.org/officeDocument/2006/relationships/image" Target="../media/image38.jpeg"/><Relationship Id="rId20" Type="http://schemas.openxmlformats.org/officeDocument/2006/relationships/image" Target="../media/image40.jpeg"/><Relationship Id="rId29" Type="http://schemas.openxmlformats.org/officeDocument/2006/relationships/image" Target="http://vpzahariev.hit.bg/_images/vvs_ranks_air16.jpg" TargetMode="Externa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http://vpzahariev.hit.bg/_images/vvs_ranks_air13.jpg" TargetMode="External"/><Relationship Id="rId24" Type="http://schemas.openxmlformats.org/officeDocument/2006/relationships/image" Target="../media/image42.jpeg"/><Relationship Id="rId5" Type="http://schemas.openxmlformats.org/officeDocument/2006/relationships/image" Target="http://vpzahariev.hit.bg/_images/vvs_ranks_air12.jpg" TargetMode="External"/><Relationship Id="rId15" Type="http://schemas.openxmlformats.org/officeDocument/2006/relationships/image" Target="http://vpzahariev.hit.bg/_images/land_ranks_army14.jpg" TargetMode="External"/><Relationship Id="rId23" Type="http://schemas.openxmlformats.org/officeDocument/2006/relationships/image" Target="http://vpzahariev.hit.bg/_images/vvs_ranks_air15.jpg" TargetMode="External"/><Relationship Id="rId28" Type="http://schemas.openxmlformats.org/officeDocument/2006/relationships/image" Target="../media/image44.jpeg"/><Relationship Id="rId10" Type="http://schemas.openxmlformats.org/officeDocument/2006/relationships/image" Target="../media/image35.jpeg"/><Relationship Id="rId19" Type="http://schemas.openxmlformats.org/officeDocument/2006/relationships/image" Target="http://vpzahariev.hit.bg/_images/vmc_ranks_army14.jpg" TargetMode="External"/><Relationship Id="rId31" Type="http://schemas.openxmlformats.org/officeDocument/2006/relationships/image" Target="http://vpzahariev.hit.bg/_images/vmc_ranks_army16.jpg" TargetMode="External"/><Relationship Id="rId4" Type="http://schemas.openxmlformats.org/officeDocument/2006/relationships/image" Target="../media/image32.jpeg"/><Relationship Id="rId9" Type="http://schemas.openxmlformats.org/officeDocument/2006/relationships/image" Target="http://vpzahariev.hit.bg/_images/land_ranks_army13.jpg" TargetMode="External"/><Relationship Id="rId14" Type="http://schemas.openxmlformats.org/officeDocument/2006/relationships/image" Target="../media/image37.jpeg"/><Relationship Id="rId22" Type="http://schemas.openxmlformats.org/officeDocument/2006/relationships/image" Target="../media/image41.jpeg"/><Relationship Id="rId27" Type="http://schemas.openxmlformats.org/officeDocument/2006/relationships/image" Target="http://vpzahariev.hit.bg/_images/land_ranks_army16.jpg" TargetMode="External"/><Relationship Id="rId30" Type="http://schemas.openxmlformats.org/officeDocument/2006/relationships/image" Target="../media/image45.jpeg"/></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http://vpzahariev.hit.bg/_images/vmc_ranks_army9.jpg" TargetMode="External"/><Relationship Id="rId18" Type="http://schemas.openxmlformats.org/officeDocument/2006/relationships/image" Target="../media/image54.jpeg"/><Relationship Id="rId3" Type="http://schemas.openxmlformats.org/officeDocument/2006/relationships/image" Target="http://vpzahariev.hit.bg/_images/land_ranks_army8.jpg" TargetMode="External"/><Relationship Id="rId7" Type="http://schemas.openxmlformats.org/officeDocument/2006/relationships/image" Target="http://vpzahariev.hit.bg/_images/vmc_ranks_army8.jpg" TargetMode="External"/><Relationship Id="rId12" Type="http://schemas.openxmlformats.org/officeDocument/2006/relationships/image" Target="../media/image51.jpeg"/><Relationship Id="rId17" Type="http://schemas.openxmlformats.org/officeDocument/2006/relationships/image" Target="http://vpzahariev.hit.bg/_images/vvs_ranks_air10.jpg" TargetMode="External"/><Relationship Id="rId2" Type="http://schemas.openxmlformats.org/officeDocument/2006/relationships/image" Target="../media/image46.jpeg"/><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http://vpzahariev.hit.bg/_images/vvs_ranks_air9.jpg" TargetMode="External"/><Relationship Id="rId5" Type="http://schemas.openxmlformats.org/officeDocument/2006/relationships/image" Target="http://vpzahariev.hit.bg/_images/vvs_ranks_air8.jpg" TargetMode="External"/><Relationship Id="rId15" Type="http://schemas.openxmlformats.org/officeDocument/2006/relationships/image" Target="http://vpzahariev.hit.bg/_images/land_ranks_army10.jpg" TargetMode="External"/><Relationship Id="rId10" Type="http://schemas.openxmlformats.org/officeDocument/2006/relationships/image" Target="../media/image50.jpeg"/><Relationship Id="rId19" Type="http://schemas.openxmlformats.org/officeDocument/2006/relationships/image" Target="http://vpzahariev.hit.bg/_images/vmc_ranks_army10.jpg" TargetMode="External"/><Relationship Id="rId4" Type="http://schemas.openxmlformats.org/officeDocument/2006/relationships/image" Target="../media/image47.jpeg"/><Relationship Id="rId9" Type="http://schemas.openxmlformats.org/officeDocument/2006/relationships/image" Target="http://vpzahariev.hit.bg/_images/land_ranks_army9.jpg" TargetMode="External"/><Relationship Id="rId14" Type="http://schemas.openxmlformats.org/officeDocument/2006/relationships/image" Target="../media/image52.jpeg"/></Relationships>
</file>

<file path=ppt/slides/_rels/slide14.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http://vpzahariev.hit.bg/_images/vmc_ranks_army6.jpg" TargetMode="External"/><Relationship Id="rId18" Type="http://schemas.openxmlformats.org/officeDocument/2006/relationships/image" Target="../media/image63.jpeg"/><Relationship Id="rId3" Type="http://schemas.openxmlformats.org/officeDocument/2006/relationships/image" Target="http://vpzahariev.hit.bg/_images/land_ranks_army5.jpg" TargetMode="External"/><Relationship Id="rId7" Type="http://schemas.openxmlformats.org/officeDocument/2006/relationships/image" Target="http://vpzahariev.hit.bg/_images/vmc_ranks_army5.jpg" TargetMode="External"/><Relationship Id="rId12" Type="http://schemas.openxmlformats.org/officeDocument/2006/relationships/image" Target="../media/image60.jpeg"/><Relationship Id="rId17" Type="http://schemas.openxmlformats.org/officeDocument/2006/relationships/image" Target="http://vpzahariev.hit.bg/_images/vvs_ranks_air7.jpg" TargetMode="External"/><Relationship Id="rId2" Type="http://schemas.openxmlformats.org/officeDocument/2006/relationships/image" Target="../media/image55.jpeg"/><Relationship Id="rId16"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http://vpzahariev.hit.bg/_images/vvs_ranks_air6.jpg" TargetMode="External"/><Relationship Id="rId5" Type="http://schemas.openxmlformats.org/officeDocument/2006/relationships/image" Target="http://vpzahariev.hit.bg/_images/vvs_ranks_air5.jpg" TargetMode="External"/><Relationship Id="rId15" Type="http://schemas.openxmlformats.org/officeDocument/2006/relationships/image" Target="http://vpzahariev.hit.bg/_images/land_ranks_army7.jpg" TargetMode="External"/><Relationship Id="rId10" Type="http://schemas.openxmlformats.org/officeDocument/2006/relationships/image" Target="../media/image59.jpeg"/><Relationship Id="rId19" Type="http://schemas.openxmlformats.org/officeDocument/2006/relationships/image" Target="http://vpzahariev.hit.bg/_images/vmc_ranks_army7.jpg" TargetMode="External"/><Relationship Id="rId4" Type="http://schemas.openxmlformats.org/officeDocument/2006/relationships/image" Target="../media/image56.jpeg"/><Relationship Id="rId9" Type="http://schemas.openxmlformats.org/officeDocument/2006/relationships/image" Target="http://vpzahariev.hit.bg/_images/land_ranks_army6.jpg" TargetMode="External"/><Relationship Id="rId14" Type="http://schemas.openxmlformats.org/officeDocument/2006/relationships/image" Target="../media/image61.jpeg"/></Relationships>
</file>

<file path=ppt/slides/_rels/slide15.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http://vpzahariev.hit.bg/_images/vmc_ranks_army2.jpg" TargetMode="External"/><Relationship Id="rId18" Type="http://schemas.openxmlformats.org/officeDocument/2006/relationships/image" Target="../media/image72.jpeg"/><Relationship Id="rId3" Type="http://schemas.openxmlformats.org/officeDocument/2006/relationships/image" Target="http://vpzahariev.hit.bg/_images/land_ranks_army1.jpg" TargetMode="External"/><Relationship Id="rId21" Type="http://schemas.openxmlformats.org/officeDocument/2006/relationships/image" Target="http://vpzahariev.hit.bg/_images/land_ranks_army4.jpg" TargetMode="External"/><Relationship Id="rId7" Type="http://schemas.openxmlformats.org/officeDocument/2006/relationships/image" Target="http://vpzahariev.hit.bg/_images/vmc_ranks_army1.jpg" TargetMode="External"/><Relationship Id="rId12" Type="http://schemas.openxmlformats.org/officeDocument/2006/relationships/image" Target="../media/image69.jpeg"/><Relationship Id="rId17" Type="http://schemas.openxmlformats.org/officeDocument/2006/relationships/image" Target="http://vpzahariev.hit.bg/_images/vvs_ranks_air3.jpg" TargetMode="External"/><Relationship Id="rId25" Type="http://schemas.openxmlformats.org/officeDocument/2006/relationships/image" Target="http://vpzahariev.hit.bg/_images/vmc_ranks_army4.jpg" TargetMode="External"/><Relationship Id="rId2" Type="http://schemas.openxmlformats.org/officeDocument/2006/relationships/image" Target="../media/image64.jpeg"/><Relationship Id="rId16" Type="http://schemas.openxmlformats.org/officeDocument/2006/relationships/image" Target="../media/image71.jpeg"/><Relationship Id="rId20"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66.jpeg"/><Relationship Id="rId11" Type="http://schemas.openxmlformats.org/officeDocument/2006/relationships/image" Target="http://vpzahariev.hit.bg/_images/vvs_ranks_air2.jpg" TargetMode="External"/><Relationship Id="rId24" Type="http://schemas.openxmlformats.org/officeDocument/2006/relationships/image" Target="../media/image75.jpeg"/><Relationship Id="rId5" Type="http://schemas.openxmlformats.org/officeDocument/2006/relationships/image" Target="http://vpzahariev.hit.bg/_images/vvs_ranks_air1.jpg" TargetMode="External"/><Relationship Id="rId15" Type="http://schemas.openxmlformats.org/officeDocument/2006/relationships/image" Target="http://vpzahariev.hit.bg/_images/land_ranks_army3.jpg" TargetMode="External"/><Relationship Id="rId23" Type="http://schemas.openxmlformats.org/officeDocument/2006/relationships/image" Target="http://vpzahariev.hit.bg/_images/vvs_ranks_air4.jpg" TargetMode="External"/><Relationship Id="rId10" Type="http://schemas.openxmlformats.org/officeDocument/2006/relationships/image" Target="../media/image68.jpeg"/><Relationship Id="rId19" Type="http://schemas.openxmlformats.org/officeDocument/2006/relationships/image" Target="http://vpzahariev.hit.bg/_images/vmc_ranks_army3.jpg" TargetMode="External"/><Relationship Id="rId4" Type="http://schemas.openxmlformats.org/officeDocument/2006/relationships/image" Target="../media/image65.jpeg"/><Relationship Id="rId9" Type="http://schemas.openxmlformats.org/officeDocument/2006/relationships/image" Target="http://vpzahariev.hit.bg/_images/land_ranks_army2.jpg" TargetMode="External"/><Relationship Id="rId14" Type="http://schemas.openxmlformats.org/officeDocument/2006/relationships/image" Target="../media/image70.jpeg"/><Relationship Id="rId22" Type="http://schemas.openxmlformats.org/officeDocument/2006/relationships/image" Target="../media/image7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2.wmf"/></Relationships>
</file>

<file path=ppt/slides/_rels/slide35.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Емблема на българските въоръжени сили">
            <a:hlinkClick r:id="rId2" tooltip="&quot;Емблема на българските въоръжени сили&quot;"/>
            <a:extLst>
              <a:ext uri="{FF2B5EF4-FFF2-40B4-BE49-F238E27FC236}">
                <a16:creationId xmlns:a16="http://schemas.microsoft.com/office/drawing/2014/main" id="{A5C03440-E5F1-4D1F-9B5B-5F0734461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0"/>
            <a:ext cx="590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1A70247E-522B-400D-81B2-15177F218124}"/>
              </a:ext>
            </a:extLst>
          </p:cNvPr>
          <p:cNvSpPr txBox="1">
            <a:spLocks/>
          </p:cNvSpPr>
          <p:nvPr/>
        </p:nvSpPr>
        <p:spPr bwMode="auto">
          <a:xfrm>
            <a:off x="0" y="0"/>
            <a:ext cx="9144000" cy="1470025"/>
          </a:xfrm>
          <a:prstGeom prst="rect">
            <a:avLst/>
          </a:prstGeom>
          <a:noFill/>
          <a:ln w="9525">
            <a:noFill/>
            <a:miter lim="800000"/>
            <a:headEnd/>
            <a:tailEnd/>
          </a:ln>
        </p:spPr>
        <p:txBody>
          <a:bodyPr anchor="ctr"/>
          <a:lstStyle/>
          <a:p>
            <a:pPr algn="ctr">
              <a:defRPr/>
            </a:pPr>
            <a:r>
              <a:rPr lang="bg-BG" sz="2600" b="1" dirty="0">
                <a:ea typeface="+mj-ea"/>
                <a:cs typeface="Arial" pitchFamily="34" charset="0"/>
              </a:rPr>
              <a:t>В О Е Н Н А  А К А Д Е М И Я  “Г. С. Р А К О В С К И”</a:t>
            </a:r>
            <a:br>
              <a:rPr lang="bg-BG" sz="2600" b="1" u="sng" dirty="0">
                <a:ea typeface="+mj-ea"/>
                <a:cs typeface="Arial" pitchFamily="34" charset="0"/>
              </a:rPr>
            </a:br>
            <a:r>
              <a:rPr lang="bg-BG" sz="2400" b="1" u="sng" dirty="0">
                <a:ea typeface="+mj-ea"/>
                <a:cs typeface="Arial" pitchFamily="34" charset="0"/>
              </a:rPr>
              <a:t>ФАКУЛТЕТ “НАЦИОНАЛНА СИГУРНОСТ И ОТБРАНА”</a:t>
            </a:r>
            <a:br>
              <a:rPr lang="bg-BG" sz="2000" b="1" dirty="0">
                <a:ea typeface="+mj-ea"/>
                <a:cs typeface="Arial" pitchFamily="34" charset="0"/>
              </a:rPr>
            </a:br>
            <a:r>
              <a:rPr lang="bg-BG" sz="2000" b="1" i="1" dirty="0">
                <a:ea typeface="+mj-ea"/>
                <a:cs typeface="Arial" pitchFamily="34" charset="0"/>
              </a:rPr>
              <a:t>К А Т Е Д Р А  “ВОЕННА СТРАТЕГИЯ”</a:t>
            </a:r>
            <a:endParaRPr lang="bg-BG" sz="2000" b="1" dirty="0">
              <a:ea typeface="+mj-ea"/>
              <a:cs typeface="Arial" pitchFamily="34" charset="0"/>
            </a:endParaRPr>
          </a:p>
        </p:txBody>
      </p:sp>
      <p:sp>
        <p:nvSpPr>
          <p:cNvPr id="5" name="Subtitle 2">
            <a:extLst>
              <a:ext uri="{FF2B5EF4-FFF2-40B4-BE49-F238E27FC236}">
                <a16:creationId xmlns:a16="http://schemas.microsoft.com/office/drawing/2014/main" id="{008DFBF0-397A-4CC4-8219-2F553FA413F3}"/>
              </a:ext>
            </a:extLst>
          </p:cNvPr>
          <p:cNvSpPr txBox="1">
            <a:spLocks/>
          </p:cNvSpPr>
          <p:nvPr/>
        </p:nvSpPr>
        <p:spPr bwMode="auto">
          <a:xfrm>
            <a:off x="0" y="2636838"/>
            <a:ext cx="9144000" cy="1439862"/>
          </a:xfrm>
          <a:prstGeom prst="rect">
            <a:avLst/>
          </a:prstGeom>
          <a:noFill/>
          <a:ln w="9525">
            <a:noFill/>
            <a:miter lim="800000"/>
            <a:headEnd/>
            <a:tailEnd/>
          </a:ln>
        </p:spPr>
        <p:txBody>
          <a:bodyPr>
            <a:normAutofit fontScale="85000" lnSpcReduction="10000"/>
          </a:bodyPr>
          <a:lstStyle/>
          <a:p>
            <a:pPr marL="342900" indent="-342900" algn="ctr">
              <a:spcBef>
                <a:spcPct val="20000"/>
              </a:spcBef>
              <a:defRPr/>
            </a:pPr>
            <a:r>
              <a:rPr lang="bg-BG" sz="4400" b="1" dirty="0">
                <a:solidFill>
                  <a:srgbClr val="0000FF"/>
                </a:solidFill>
                <a:cs typeface="Arial" pitchFamily="34" charset="0"/>
              </a:rPr>
              <a:t>СЪВРЕМЕННИ ВЪОРЪЖЕНИ СИЛИ НА РЕПУБЛИКА БЪЛГАРИЯ</a:t>
            </a:r>
          </a:p>
          <a:p>
            <a:pPr marL="342900" indent="-342900">
              <a:spcBef>
                <a:spcPct val="20000"/>
              </a:spcBef>
              <a:buFont typeface="Arial" charset="0"/>
              <a:buChar char="•"/>
              <a:defRPr/>
            </a:pPr>
            <a:endParaRPr lang="bg-BG" sz="3200" dirty="0">
              <a:solidFill>
                <a:srgbClr val="898989"/>
              </a:solidFill>
              <a:latin typeface="+mn-lt"/>
            </a:endParaRPr>
          </a:p>
        </p:txBody>
      </p:sp>
      <p:sp>
        <p:nvSpPr>
          <p:cNvPr id="3077" name="Rectangle 3">
            <a:extLst>
              <a:ext uri="{FF2B5EF4-FFF2-40B4-BE49-F238E27FC236}">
                <a16:creationId xmlns:a16="http://schemas.microsoft.com/office/drawing/2014/main" id="{53F33734-5B6E-46F9-8F54-E5975032868F}"/>
              </a:ext>
            </a:extLst>
          </p:cNvPr>
          <p:cNvSpPr>
            <a:spLocks noChangeArrowheads="1"/>
          </p:cNvSpPr>
          <p:nvPr/>
        </p:nvSpPr>
        <p:spPr bwMode="auto">
          <a:xfrm>
            <a:off x="0" y="565785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i="1">
                <a:solidFill>
                  <a:schemeClr val="accent1"/>
                </a:solidFill>
                <a:latin typeface="Arial" panose="020B0604020202020204" pitchFamily="34" charset="0"/>
                <a:cs typeface="Arial" panose="020B0604020202020204" pitchFamily="34" charset="0"/>
              </a:rPr>
              <a:t>		</a:t>
            </a:r>
            <a:r>
              <a:rPr lang="en-US" altLang="bg-BG" sz="1800" b="1" i="1">
                <a:latin typeface="Arial" panose="020B0604020202020204" pitchFamily="34" charset="0"/>
                <a:cs typeface="Arial" panose="020B0604020202020204" pitchFamily="34" charset="0"/>
              </a:rPr>
              <a:t>	</a:t>
            </a:r>
            <a:r>
              <a:rPr lang="bg-BG" altLang="bg-BG" sz="1800" b="1" i="1">
                <a:latin typeface="Arial" panose="020B0604020202020204" pitchFamily="34" charset="0"/>
                <a:cs typeface="Arial" panose="020B0604020202020204" pitchFamily="34" charset="0"/>
              </a:rPr>
              <a:t>РАЗРАБОТИЛ:</a:t>
            </a:r>
          </a:p>
          <a:p>
            <a:pPr algn="r" eaLnBrk="1" hangingPunct="1">
              <a:spcBef>
                <a:spcPct val="0"/>
              </a:spcBef>
              <a:buFontTx/>
              <a:buNone/>
            </a:pPr>
            <a:r>
              <a:rPr lang="en-US" altLang="bg-BG" sz="1800" b="1" i="1">
                <a:latin typeface="Arial" panose="020B0604020202020204" pitchFamily="34" charset="0"/>
                <a:cs typeface="Arial" panose="020B0604020202020204" pitchFamily="34" charset="0"/>
              </a:rPr>
              <a:t>ПОЛК</a:t>
            </a:r>
            <a:r>
              <a:rPr lang="bg-BG" altLang="bg-BG" sz="1800" b="1" i="1">
                <a:latin typeface="Arial" panose="020B0604020202020204" pitchFamily="34" charset="0"/>
                <a:cs typeface="Arial" panose="020B0604020202020204" pitchFamily="34" charset="0"/>
              </a:rPr>
              <a:t>. </a:t>
            </a:r>
            <a:r>
              <a:rPr lang="en-US" altLang="bg-BG" sz="1800" b="1" i="1">
                <a:latin typeface="Arial" panose="020B0604020202020204" pitchFamily="34" charset="0"/>
                <a:cs typeface="Arial" panose="020B0604020202020204" pitchFamily="34" charset="0"/>
              </a:rPr>
              <a:t>ДОЦ</a:t>
            </a:r>
            <a:r>
              <a:rPr lang="bg-BG" altLang="bg-BG" sz="1800" b="1" i="1">
                <a:latin typeface="Arial" panose="020B0604020202020204" pitchFamily="34" charset="0"/>
                <a:cs typeface="Arial" panose="020B0604020202020204" pitchFamily="34" charset="0"/>
              </a:rPr>
              <a:t>. Д-Р КРАСИМИР ДОБРЕВ</a:t>
            </a:r>
          </a:p>
          <a:p>
            <a:pPr algn="ctr" eaLnBrk="1" hangingPunct="1">
              <a:spcBef>
                <a:spcPct val="0"/>
              </a:spcBef>
              <a:buFontTx/>
              <a:buNone/>
            </a:pPr>
            <a:r>
              <a:rPr lang="bg-BG" altLang="bg-BG" sz="1800" b="1">
                <a:latin typeface="Arial" panose="020B0604020202020204" pitchFamily="34" charset="0"/>
                <a:cs typeface="Arial" panose="020B0604020202020204" pitchFamily="34" charset="0"/>
              </a:rPr>
              <a:t>20</a:t>
            </a:r>
            <a:r>
              <a:rPr lang="en-US" altLang="bg-BG" sz="1800" b="1">
                <a:latin typeface="Arial" panose="020B0604020202020204" pitchFamily="34" charset="0"/>
                <a:cs typeface="Arial" panose="020B0604020202020204" pitchFamily="34" charset="0"/>
              </a:rPr>
              <a:t>1</a:t>
            </a:r>
            <a:r>
              <a:rPr lang="bg-BG" altLang="bg-BG" sz="1800" b="1">
                <a:latin typeface="Arial" panose="020B0604020202020204" pitchFamily="34" charset="0"/>
                <a:cs typeface="Arial" panose="020B0604020202020204" pitchFamily="34" charset="0"/>
              </a:rPr>
              <a:t>4</a:t>
            </a:r>
            <a:endParaRPr lang="bg-BG" altLang="bg-BG" sz="1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CF735FC-24F0-45F6-9B91-888E2341ADF6}"/>
              </a:ext>
            </a:extLst>
          </p:cNvPr>
          <p:cNvSpPr>
            <a:spLocks noGrp="1" noChangeArrowheads="1"/>
          </p:cNvSpPr>
          <p:nvPr>
            <p:ph type="title"/>
          </p:nvPr>
        </p:nvSpPr>
        <p:spPr>
          <a:xfrm>
            <a:off x="250825" y="73025"/>
            <a:ext cx="8569325" cy="908050"/>
          </a:xfrm>
          <a:gradFill rotWithShape="1">
            <a:gsLst>
              <a:gs pos="0">
                <a:srgbClr val="CCFF66"/>
              </a:gs>
              <a:gs pos="50000">
                <a:schemeClr val="bg1"/>
              </a:gs>
              <a:gs pos="100000">
                <a:srgbClr val="CCFF66"/>
              </a:gs>
            </a:gsLst>
            <a:lin ang="5400000" scaled="1"/>
          </a:gradFill>
        </p:spPr>
        <p:txBody>
          <a:bodyPr/>
          <a:lstStyle/>
          <a:p>
            <a:pPr eaLnBrk="1" hangingPunct="1">
              <a:defRPr/>
            </a:pPr>
            <a:r>
              <a:rPr lang="en-US" sz="2800" b="1" dirty="0">
                <a:latin typeface="Arial" pitchFamily="34" charset="0"/>
                <a:cs typeface="Arial" pitchFamily="34" charset="0"/>
              </a:rPr>
              <a:t>1.3. </a:t>
            </a:r>
            <a:r>
              <a:rPr lang="bg-BG" sz="2800" b="1" dirty="0">
                <a:latin typeface="Arial" pitchFamily="34" charset="0"/>
                <a:cs typeface="Arial" pitchFamily="34" charset="0"/>
              </a:rPr>
              <a:t>Званията на военнослужещите от въоръжените сили</a:t>
            </a:r>
          </a:p>
        </p:txBody>
      </p:sp>
      <p:sp>
        <p:nvSpPr>
          <p:cNvPr id="93187" name="Rectangle 3">
            <a:extLst>
              <a:ext uri="{FF2B5EF4-FFF2-40B4-BE49-F238E27FC236}">
                <a16:creationId xmlns:a16="http://schemas.microsoft.com/office/drawing/2014/main" id="{F76F6A9E-8010-4A2D-AE2A-BA58F21B0D1B}"/>
              </a:ext>
            </a:extLst>
          </p:cNvPr>
          <p:cNvSpPr>
            <a:spLocks noGrp="1" noChangeArrowheads="1"/>
          </p:cNvSpPr>
          <p:nvPr>
            <p:ph type="body" idx="1"/>
          </p:nvPr>
        </p:nvSpPr>
        <p:spPr>
          <a:xfrm>
            <a:off x="250825" y="1196975"/>
            <a:ext cx="8569325" cy="5400675"/>
          </a:xfrm>
          <a:gradFill rotWithShape="1">
            <a:gsLst>
              <a:gs pos="0">
                <a:schemeClr val="accent1"/>
              </a:gs>
              <a:gs pos="50000">
                <a:schemeClr val="bg1"/>
              </a:gs>
              <a:gs pos="100000">
                <a:schemeClr val="accent1"/>
              </a:gs>
            </a:gsLst>
            <a:lin ang="5400000" scaled="1"/>
          </a:gradFill>
        </p:spPr>
        <p:txBody>
          <a:bodyPr/>
          <a:lstStyle/>
          <a:p>
            <a:pPr eaLnBrk="1" hangingPunct="1">
              <a:lnSpc>
                <a:spcPct val="80000"/>
              </a:lnSpc>
              <a:buFont typeface="Arial" panose="020B0604020202020204" pitchFamily="34" charset="0"/>
              <a:buNone/>
              <a:defRPr/>
            </a:pPr>
            <a:endParaRPr lang="en-US" sz="4000" b="1" dirty="0">
              <a:latin typeface="Arial" pitchFamily="34" charset="0"/>
              <a:cs typeface="Arial" pitchFamily="34" charset="0"/>
            </a:endParaRPr>
          </a:p>
          <a:p>
            <a:pPr eaLnBrk="1" hangingPunct="1">
              <a:lnSpc>
                <a:spcPct val="80000"/>
              </a:lnSpc>
              <a:buFont typeface="Arial" charset="0"/>
              <a:buChar char="•"/>
              <a:defRPr/>
            </a:pPr>
            <a:r>
              <a:rPr lang="bg-BG" sz="4000" b="1" dirty="0">
                <a:latin typeface="Arial" pitchFamily="34" charset="0"/>
                <a:cs typeface="Arial" pitchFamily="34" charset="0"/>
              </a:rPr>
              <a:t>Типологично можем да групираме званията </a:t>
            </a:r>
            <a:r>
              <a:rPr lang="en-US" sz="4000" b="1" dirty="0">
                <a:latin typeface="Arial" pitchFamily="34" charset="0"/>
                <a:cs typeface="Arial" pitchFamily="34" charset="0"/>
              </a:rPr>
              <a:t>в </a:t>
            </a:r>
            <a:r>
              <a:rPr lang="en-US" sz="4000" b="1" dirty="0" err="1">
                <a:latin typeface="Arial" pitchFamily="34" charset="0"/>
                <a:cs typeface="Arial" pitchFamily="34" charset="0"/>
              </a:rPr>
              <a:t>следните</a:t>
            </a:r>
            <a:r>
              <a:rPr lang="en-US" sz="4000" b="1" dirty="0">
                <a:latin typeface="Arial" pitchFamily="34" charset="0"/>
                <a:cs typeface="Arial" pitchFamily="34" charset="0"/>
              </a:rPr>
              <a:t> </a:t>
            </a:r>
            <a:r>
              <a:rPr lang="en-US" sz="4000" b="1" dirty="0" err="1">
                <a:latin typeface="Arial" pitchFamily="34" charset="0"/>
                <a:cs typeface="Arial" pitchFamily="34" charset="0"/>
              </a:rPr>
              <a:t>категории</a:t>
            </a:r>
            <a:r>
              <a:rPr lang="en-US" sz="4000" b="1" dirty="0">
                <a:latin typeface="Arial" pitchFamily="34" charset="0"/>
                <a:cs typeface="Arial" pitchFamily="34" charset="0"/>
              </a:rPr>
              <a:t>: </a:t>
            </a:r>
            <a:r>
              <a:rPr lang="bg-BG" sz="4000" b="1" dirty="0">
                <a:solidFill>
                  <a:srgbClr val="FF0000"/>
                </a:solidFill>
                <a:latin typeface="Arial" pitchFamily="34" charset="0"/>
                <a:cs typeface="Arial" pitchFamily="34" charset="0"/>
              </a:rPr>
              <a:t>офицери</a:t>
            </a:r>
            <a:r>
              <a:rPr lang="en-US" sz="4000" b="1" dirty="0">
                <a:solidFill>
                  <a:srgbClr val="FF0000"/>
                </a:solidFill>
                <a:latin typeface="Arial" pitchFamily="34" charset="0"/>
                <a:cs typeface="Arial" pitchFamily="34" charset="0"/>
              </a:rPr>
              <a:t>,</a:t>
            </a:r>
            <a:r>
              <a:rPr lang="bg-BG" sz="4000" b="1" dirty="0">
                <a:solidFill>
                  <a:srgbClr val="FF0000"/>
                </a:solidFill>
                <a:latin typeface="Arial" pitchFamily="34" charset="0"/>
                <a:cs typeface="Arial" pitchFamily="34" charset="0"/>
              </a:rPr>
              <a:t> сержанти и войни</a:t>
            </a:r>
            <a:r>
              <a:rPr lang="en-US" sz="4000" b="1" dirty="0">
                <a:solidFill>
                  <a:srgbClr val="FF0000"/>
                </a:solidFill>
                <a:latin typeface="Arial" pitchFamily="34" charset="0"/>
                <a:cs typeface="Arial" pitchFamily="34" charset="0"/>
              </a:rPr>
              <a:t>ц</a:t>
            </a:r>
            <a:r>
              <a:rPr lang="bg-BG" sz="4000" b="1" dirty="0">
                <a:solidFill>
                  <a:srgbClr val="FF0000"/>
                </a:solidFill>
                <a:latin typeface="Arial" pitchFamily="34" charset="0"/>
                <a:cs typeface="Arial" pitchFamily="34" charset="0"/>
              </a:rPr>
              <a:t>и</a:t>
            </a:r>
            <a:r>
              <a:rPr lang="en-US" sz="4000" b="1" dirty="0">
                <a:solidFill>
                  <a:srgbClr val="FF0000"/>
                </a:solidFill>
                <a:latin typeface="Arial" pitchFamily="34" charset="0"/>
                <a:cs typeface="Arial" pitchFamily="34" charset="0"/>
              </a:rPr>
              <a:t>.</a:t>
            </a:r>
          </a:p>
          <a:p>
            <a:pPr eaLnBrk="1" hangingPunct="1">
              <a:lnSpc>
                <a:spcPct val="80000"/>
              </a:lnSpc>
              <a:buFont typeface="Arial" charset="0"/>
              <a:buChar char="•"/>
              <a:defRPr/>
            </a:pPr>
            <a:endParaRPr lang="en-US" sz="4000" b="1" dirty="0">
              <a:solidFill>
                <a:srgbClr val="FF0000"/>
              </a:solidFill>
              <a:latin typeface="Arial" pitchFamily="34" charset="0"/>
              <a:cs typeface="Arial" pitchFamily="34" charset="0"/>
            </a:endParaRPr>
          </a:p>
          <a:p>
            <a:pPr eaLnBrk="1" hangingPunct="1">
              <a:lnSpc>
                <a:spcPct val="80000"/>
              </a:lnSpc>
              <a:buFont typeface="Arial" charset="0"/>
              <a:buChar char="•"/>
              <a:defRPr/>
            </a:pPr>
            <a:r>
              <a:rPr lang="en-US" sz="4000" b="1" dirty="0">
                <a:latin typeface="Arial" pitchFamily="34" charset="0"/>
                <a:cs typeface="Arial" pitchFamily="34" charset="0"/>
              </a:rPr>
              <a:t> </a:t>
            </a:r>
            <a:r>
              <a:rPr lang="bg-BG" sz="4000" b="1" dirty="0">
                <a:latin typeface="Arial" pitchFamily="34" charset="0"/>
                <a:cs typeface="Arial" pitchFamily="34" charset="0"/>
              </a:rPr>
              <a:t> </a:t>
            </a:r>
            <a:r>
              <a:rPr lang="en-US" sz="4000" b="1" dirty="0" err="1">
                <a:latin typeface="Arial" pitchFamily="34" charset="0"/>
                <a:cs typeface="Arial" pitchFamily="34" charset="0"/>
              </a:rPr>
              <a:t>Званията</a:t>
            </a:r>
            <a:r>
              <a:rPr lang="en-US" sz="4000" b="1" dirty="0">
                <a:latin typeface="Arial" pitchFamily="34" charset="0"/>
                <a:cs typeface="Arial" pitchFamily="34" charset="0"/>
              </a:rPr>
              <a:t> </a:t>
            </a:r>
            <a:r>
              <a:rPr lang="en-US" sz="4000" b="1" dirty="0" err="1">
                <a:latin typeface="Arial" pitchFamily="34" charset="0"/>
                <a:cs typeface="Arial" pitchFamily="34" charset="0"/>
              </a:rPr>
              <a:t>за</a:t>
            </a:r>
            <a:r>
              <a:rPr lang="bg-BG" sz="4000" b="1" dirty="0">
                <a:latin typeface="Arial" pitchFamily="34" charset="0"/>
                <a:cs typeface="Arial" pitchFamily="34" charset="0"/>
              </a:rPr>
              <a:t> </a:t>
            </a:r>
            <a:r>
              <a:rPr lang="bg-BG" sz="4000" b="1" dirty="0">
                <a:solidFill>
                  <a:srgbClr val="0000FF"/>
                </a:solidFill>
                <a:latin typeface="Arial" pitchFamily="34" charset="0"/>
                <a:cs typeface="Arial" pitchFamily="34" charset="0"/>
              </a:rPr>
              <a:t>офицерите</a:t>
            </a:r>
            <a:r>
              <a:rPr lang="en-US" sz="4000" b="1" dirty="0">
                <a:solidFill>
                  <a:srgbClr val="FF0000"/>
                </a:solidFill>
                <a:latin typeface="Arial" pitchFamily="34" charset="0"/>
                <a:cs typeface="Arial" pitchFamily="34" charset="0"/>
              </a:rPr>
              <a:t> </a:t>
            </a:r>
            <a:r>
              <a:rPr lang="en-US" sz="4000" b="1" dirty="0" err="1">
                <a:latin typeface="Arial" pitchFamily="34" charset="0"/>
                <a:cs typeface="Arial" pitchFamily="34" charset="0"/>
              </a:rPr>
              <a:t>са</a:t>
            </a:r>
            <a:r>
              <a:rPr lang="en-US" sz="4000" b="1" dirty="0">
                <a:latin typeface="Arial" pitchFamily="34" charset="0"/>
                <a:cs typeface="Arial" pitchFamily="34" charset="0"/>
              </a:rPr>
              <a:t> </a:t>
            </a:r>
            <a:r>
              <a:rPr lang="en-US" sz="4000" b="1" dirty="0" err="1">
                <a:latin typeface="Arial" pitchFamily="34" charset="0"/>
                <a:cs typeface="Arial" pitchFamily="34" charset="0"/>
              </a:rPr>
              <a:t>групирани</a:t>
            </a:r>
            <a:r>
              <a:rPr lang="en-US" sz="4000" b="1" dirty="0">
                <a:latin typeface="Arial" pitchFamily="34" charset="0"/>
                <a:cs typeface="Arial" pitchFamily="34" charset="0"/>
              </a:rPr>
              <a:t> </a:t>
            </a:r>
            <a:r>
              <a:rPr lang="en-US" sz="4000" b="1" dirty="0" err="1">
                <a:latin typeface="Arial" pitchFamily="34" charset="0"/>
                <a:cs typeface="Arial" pitchFamily="34" charset="0"/>
              </a:rPr>
              <a:t>във</a:t>
            </a:r>
            <a:r>
              <a:rPr lang="bg-BG" sz="4000" b="1" dirty="0">
                <a:latin typeface="Arial" pitchFamily="34" charset="0"/>
                <a:cs typeface="Arial" pitchFamily="34" charset="0"/>
              </a:rPr>
              <a:t> </a:t>
            </a:r>
            <a:r>
              <a:rPr lang="bg-BG" sz="4000" b="1" dirty="0">
                <a:solidFill>
                  <a:srgbClr val="0000FF"/>
                </a:solidFill>
                <a:latin typeface="Arial" pitchFamily="34" charset="0"/>
                <a:cs typeface="Arial" pitchFamily="34" charset="0"/>
              </a:rPr>
              <a:t>висши, старши и младши.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4" descr="http://vpzahariev.hit.bg/_images/land_ranks_army17.jpg">
            <a:extLst>
              <a:ext uri="{FF2B5EF4-FFF2-40B4-BE49-F238E27FC236}">
                <a16:creationId xmlns:a16="http://schemas.microsoft.com/office/drawing/2014/main" id="{B976FEA7-B55F-40BA-82E0-94D9E26412C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00338" y="2708275"/>
            <a:ext cx="5429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3" descr="http://vpzahariev.hit.bg/_images/vvs_ranks_air17.jpg">
            <a:extLst>
              <a:ext uri="{FF2B5EF4-FFF2-40B4-BE49-F238E27FC236}">
                <a16:creationId xmlns:a16="http://schemas.microsoft.com/office/drawing/2014/main" id="{1DCD0098-7365-4E35-85F2-06329E0DC59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211638" y="2708275"/>
            <a:ext cx="5619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2" descr="http://vpzahariev.hit.bg/_images/vmc_ranks_army17.jpg">
            <a:extLst>
              <a:ext uri="{FF2B5EF4-FFF2-40B4-BE49-F238E27FC236}">
                <a16:creationId xmlns:a16="http://schemas.microsoft.com/office/drawing/2014/main" id="{5CA3781C-7749-488D-BDC0-7015455B5328}"/>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667625" y="2781300"/>
            <a:ext cx="5334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1" descr="http://vpzahariev.hit.bg/_images/land_ranks_army18.jpg">
            <a:extLst>
              <a:ext uri="{FF2B5EF4-FFF2-40B4-BE49-F238E27FC236}">
                <a16:creationId xmlns:a16="http://schemas.microsoft.com/office/drawing/2014/main" id="{BD30B4E9-6621-4EBA-8178-1BFC0AD6145A}"/>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700338" y="4643438"/>
            <a:ext cx="5619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0" descr="http://vpzahariev.hit.bg/_images/vvs_ranks_air18.jpg">
            <a:extLst>
              <a:ext uri="{FF2B5EF4-FFF2-40B4-BE49-F238E27FC236}">
                <a16:creationId xmlns:a16="http://schemas.microsoft.com/office/drawing/2014/main" id="{D9AAE35A-F6F6-41BF-9553-0C1CE513CD29}"/>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284663" y="4652963"/>
            <a:ext cx="5524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9" descr="http://vpzahariev.hit.bg/_images/vmc_ranks_army18.jpg">
            <a:extLst>
              <a:ext uri="{FF2B5EF4-FFF2-40B4-BE49-F238E27FC236}">
                <a16:creationId xmlns:a16="http://schemas.microsoft.com/office/drawing/2014/main" id="{01D2AEA3-A9CA-43ED-8585-599EB8E9AB01}"/>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7667625" y="4652963"/>
            <a:ext cx="5238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95">
            <a:extLst>
              <a:ext uri="{FF2B5EF4-FFF2-40B4-BE49-F238E27FC236}">
                <a16:creationId xmlns:a16="http://schemas.microsoft.com/office/drawing/2014/main" id="{9CE3EC07-D3F0-4A74-B4E1-A63C8BDE23E8}"/>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21" name="Rectangle 97">
            <a:extLst>
              <a:ext uri="{FF2B5EF4-FFF2-40B4-BE49-F238E27FC236}">
                <a16:creationId xmlns:a16="http://schemas.microsoft.com/office/drawing/2014/main" id="{3C588AF9-1CD6-428A-BB5B-E1F7F289706D}"/>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22" name="Rectangle 101">
            <a:extLst>
              <a:ext uri="{FF2B5EF4-FFF2-40B4-BE49-F238E27FC236}">
                <a16:creationId xmlns:a16="http://schemas.microsoft.com/office/drawing/2014/main" id="{0B1C3691-7E46-447D-B7EE-5AD21A8A15E0}"/>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23" name="Rectangle 106">
            <a:extLst>
              <a:ext uri="{FF2B5EF4-FFF2-40B4-BE49-F238E27FC236}">
                <a16:creationId xmlns:a16="http://schemas.microsoft.com/office/drawing/2014/main" id="{D8838638-1B1B-4B99-9C5A-52D4383E179E}"/>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24" name="Rectangle 108">
            <a:extLst>
              <a:ext uri="{FF2B5EF4-FFF2-40B4-BE49-F238E27FC236}">
                <a16:creationId xmlns:a16="http://schemas.microsoft.com/office/drawing/2014/main" id="{42CF71AF-C086-4184-BF33-0B77A27E98DA}"/>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25" name="Rectangle 112">
            <a:extLst>
              <a:ext uri="{FF2B5EF4-FFF2-40B4-BE49-F238E27FC236}">
                <a16:creationId xmlns:a16="http://schemas.microsoft.com/office/drawing/2014/main" id="{ED4FE7E5-DE07-4533-A36C-6FD220FCD445}"/>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26" name="Rectangle 117">
            <a:extLst>
              <a:ext uri="{FF2B5EF4-FFF2-40B4-BE49-F238E27FC236}">
                <a16:creationId xmlns:a16="http://schemas.microsoft.com/office/drawing/2014/main" id="{ED2580A3-2576-4F28-845A-680D625119AA}"/>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27" name="Rectangle 119">
            <a:extLst>
              <a:ext uri="{FF2B5EF4-FFF2-40B4-BE49-F238E27FC236}">
                <a16:creationId xmlns:a16="http://schemas.microsoft.com/office/drawing/2014/main" id="{B73C0F40-0352-40B3-B287-68F05244F7C7}"/>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28" name="Rectangle 123">
            <a:extLst>
              <a:ext uri="{FF2B5EF4-FFF2-40B4-BE49-F238E27FC236}">
                <a16:creationId xmlns:a16="http://schemas.microsoft.com/office/drawing/2014/main" id="{3FB29F72-C4F2-4C7B-8182-7A25A0ABEB8A}"/>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29" name="Rectangle 128">
            <a:extLst>
              <a:ext uri="{FF2B5EF4-FFF2-40B4-BE49-F238E27FC236}">
                <a16:creationId xmlns:a16="http://schemas.microsoft.com/office/drawing/2014/main" id="{256D4890-C7FC-4D27-81A3-CD0C24C64F18}"/>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30" name="Rectangle 130">
            <a:extLst>
              <a:ext uri="{FF2B5EF4-FFF2-40B4-BE49-F238E27FC236}">
                <a16:creationId xmlns:a16="http://schemas.microsoft.com/office/drawing/2014/main" id="{7163D343-5514-42CD-963E-C9B4A9ABF558}"/>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31" name="Rectangle 134">
            <a:extLst>
              <a:ext uri="{FF2B5EF4-FFF2-40B4-BE49-F238E27FC236}">
                <a16:creationId xmlns:a16="http://schemas.microsoft.com/office/drawing/2014/main" id="{4A00828E-A717-4A8B-8FFF-2ABBDC9B576A}"/>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32" name="Rectangle 139">
            <a:extLst>
              <a:ext uri="{FF2B5EF4-FFF2-40B4-BE49-F238E27FC236}">
                <a16:creationId xmlns:a16="http://schemas.microsoft.com/office/drawing/2014/main" id="{AB712D2D-6300-4FE5-98BE-1074432EF7B7}"/>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33" name="Rectangle 141">
            <a:extLst>
              <a:ext uri="{FF2B5EF4-FFF2-40B4-BE49-F238E27FC236}">
                <a16:creationId xmlns:a16="http://schemas.microsoft.com/office/drawing/2014/main" id="{0DF614F1-92F9-4342-AD2D-51BCB8FAB5C7}"/>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34" name="Rectangle 145">
            <a:extLst>
              <a:ext uri="{FF2B5EF4-FFF2-40B4-BE49-F238E27FC236}">
                <a16:creationId xmlns:a16="http://schemas.microsoft.com/office/drawing/2014/main" id="{A491846D-E37A-45E5-83BE-EA9903EC083E}"/>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35" name="Rectangle 148">
            <a:extLst>
              <a:ext uri="{FF2B5EF4-FFF2-40B4-BE49-F238E27FC236}">
                <a16:creationId xmlns:a16="http://schemas.microsoft.com/office/drawing/2014/main" id="{BB436865-87EA-4129-8CBA-BAF3499A5334}"/>
              </a:ext>
            </a:extLst>
          </p:cNvPr>
          <p:cNvSpPr>
            <a:spLocks noChangeArrowheads="1"/>
          </p:cNvSpPr>
          <p:nvPr/>
        </p:nvSpPr>
        <p:spPr bwMode="auto">
          <a:xfrm>
            <a:off x="2916238" y="403225"/>
            <a:ext cx="36369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400">
                <a:cs typeface="Times New Roman" panose="02020603050405020304" pitchFamily="18" charset="0"/>
              </a:rPr>
              <a:t> </a:t>
            </a:r>
          </a:p>
          <a:p>
            <a:pPr>
              <a:spcBef>
                <a:spcPct val="0"/>
              </a:spcBef>
              <a:buFontTx/>
              <a:buNone/>
            </a:pPr>
            <a:r>
              <a:rPr lang="bg-BG" altLang="bg-BG" sz="2000" b="1">
                <a:latin typeface="Arial" panose="020B0604020202020204" pitchFamily="34" charset="0"/>
                <a:cs typeface="Arial" panose="020B0604020202020204" pitchFamily="34" charset="0"/>
              </a:rPr>
              <a:t>Войнишки звания:</a:t>
            </a:r>
            <a:r>
              <a:rPr lang="bg-BG" altLang="bg-BG" sz="2000">
                <a:latin typeface="Arial" panose="020B0604020202020204" pitchFamily="34" charset="0"/>
                <a:cs typeface="Arial" panose="020B0604020202020204" pitchFamily="34" charset="0"/>
              </a:rPr>
              <a:t> </a:t>
            </a:r>
          </a:p>
          <a:p>
            <a:pPr>
              <a:spcBef>
                <a:spcPct val="0"/>
              </a:spcBef>
              <a:buFontTx/>
              <a:buNone/>
            </a:pPr>
            <a:endParaRPr lang="bg-BG" altLang="bg-BG" sz="2400"/>
          </a:p>
        </p:txBody>
      </p:sp>
      <p:sp>
        <p:nvSpPr>
          <p:cNvPr id="13336" name="Rectangle 149">
            <a:extLst>
              <a:ext uri="{FF2B5EF4-FFF2-40B4-BE49-F238E27FC236}">
                <a16:creationId xmlns:a16="http://schemas.microsoft.com/office/drawing/2014/main" id="{3B1E0CC2-FE25-423E-ACA7-CE12F8848F0C}"/>
              </a:ext>
            </a:extLst>
          </p:cNvPr>
          <p:cNvSpPr>
            <a:spLocks noChangeArrowheads="1"/>
          </p:cNvSpPr>
          <p:nvPr/>
        </p:nvSpPr>
        <p:spPr bwMode="auto">
          <a:xfrm>
            <a:off x="0" y="0"/>
            <a:ext cx="9144000" cy="17463"/>
          </a:xfrm>
          <a:prstGeom prst="rect">
            <a:avLst/>
          </a:prstGeom>
          <a:solidFill>
            <a:srgbClr val="000000"/>
          </a:solidFill>
          <a:ln w="9525">
            <a:solidFill>
              <a:schemeClr val="tx1"/>
            </a:solidFill>
            <a:miter lim="800000"/>
            <a:headEnd/>
            <a:tailEnd/>
          </a:ln>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37" name="Rectangle 153">
            <a:extLst>
              <a:ext uri="{FF2B5EF4-FFF2-40B4-BE49-F238E27FC236}">
                <a16:creationId xmlns:a16="http://schemas.microsoft.com/office/drawing/2014/main" id="{0E0933F8-2042-44DF-B23C-099B2CA59E03}"/>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38" name="Rectangle 155">
            <a:extLst>
              <a:ext uri="{FF2B5EF4-FFF2-40B4-BE49-F238E27FC236}">
                <a16:creationId xmlns:a16="http://schemas.microsoft.com/office/drawing/2014/main" id="{54141713-66C3-4D0D-BC3F-7250F212E6CD}"/>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39" name="Rectangle 159">
            <a:extLst>
              <a:ext uri="{FF2B5EF4-FFF2-40B4-BE49-F238E27FC236}">
                <a16:creationId xmlns:a16="http://schemas.microsoft.com/office/drawing/2014/main" id="{56983339-F905-472A-B11C-0FEE3E09737E}"/>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40" name="Rectangle 164">
            <a:extLst>
              <a:ext uri="{FF2B5EF4-FFF2-40B4-BE49-F238E27FC236}">
                <a16:creationId xmlns:a16="http://schemas.microsoft.com/office/drawing/2014/main" id="{A839DB39-D803-44E8-9805-A46C8ECF97A7}"/>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3341" name="Rectangle 166">
            <a:extLst>
              <a:ext uri="{FF2B5EF4-FFF2-40B4-BE49-F238E27FC236}">
                <a16:creationId xmlns:a16="http://schemas.microsoft.com/office/drawing/2014/main" id="{E438DDCB-C262-40B5-8011-DCA4ED0E5138}"/>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graphicFrame>
        <p:nvGraphicFramePr>
          <p:cNvPr id="22043" name="Group 539">
            <a:extLst>
              <a:ext uri="{FF2B5EF4-FFF2-40B4-BE49-F238E27FC236}">
                <a16:creationId xmlns:a16="http://schemas.microsoft.com/office/drawing/2014/main" id="{214D05EB-277E-4430-8F87-19709DB4653C}"/>
              </a:ext>
            </a:extLst>
          </p:cNvPr>
          <p:cNvGraphicFramePr>
            <a:graphicFrameLocks noGrp="1"/>
          </p:cNvGraphicFramePr>
          <p:nvPr/>
        </p:nvGraphicFramePr>
        <p:xfrm>
          <a:off x="0" y="1500188"/>
          <a:ext cx="9144000" cy="4714875"/>
        </p:xfrm>
        <a:graphic>
          <a:graphicData uri="http://schemas.openxmlformats.org/drawingml/2006/table">
            <a:tbl>
              <a:tblPr/>
              <a:tblGrid>
                <a:gridCol w="462592">
                  <a:extLst>
                    <a:ext uri="{9D8B030D-6E8A-4147-A177-3AD203B41FA5}">
                      <a16:colId xmlns:a16="http://schemas.microsoft.com/office/drawing/2014/main" val="20000"/>
                    </a:ext>
                  </a:extLst>
                </a:gridCol>
                <a:gridCol w="1592504">
                  <a:extLst>
                    <a:ext uri="{9D8B030D-6E8A-4147-A177-3AD203B41FA5}">
                      <a16:colId xmlns:a16="http://schemas.microsoft.com/office/drawing/2014/main" val="20001"/>
                    </a:ext>
                  </a:extLst>
                </a:gridCol>
                <a:gridCol w="1498734">
                  <a:extLst>
                    <a:ext uri="{9D8B030D-6E8A-4147-A177-3AD203B41FA5}">
                      <a16:colId xmlns:a16="http://schemas.microsoft.com/office/drawing/2014/main" val="20002"/>
                    </a:ext>
                  </a:extLst>
                </a:gridCol>
                <a:gridCol w="1497172">
                  <a:extLst>
                    <a:ext uri="{9D8B030D-6E8A-4147-A177-3AD203B41FA5}">
                      <a16:colId xmlns:a16="http://schemas.microsoft.com/office/drawing/2014/main" val="20003"/>
                    </a:ext>
                  </a:extLst>
                </a:gridCol>
                <a:gridCol w="465717">
                  <a:extLst>
                    <a:ext uri="{9D8B030D-6E8A-4147-A177-3AD203B41FA5}">
                      <a16:colId xmlns:a16="http://schemas.microsoft.com/office/drawing/2014/main" val="20004"/>
                    </a:ext>
                  </a:extLst>
                </a:gridCol>
                <a:gridCol w="1664393">
                  <a:extLst>
                    <a:ext uri="{9D8B030D-6E8A-4147-A177-3AD203B41FA5}">
                      <a16:colId xmlns:a16="http://schemas.microsoft.com/office/drawing/2014/main" val="20005"/>
                    </a:ext>
                  </a:extLst>
                </a:gridCol>
                <a:gridCol w="1500297">
                  <a:extLst>
                    <a:ext uri="{9D8B030D-6E8A-4147-A177-3AD203B41FA5}">
                      <a16:colId xmlns:a16="http://schemas.microsoft.com/office/drawing/2014/main" val="20006"/>
                    </a:ext>
                  </a:extLst>
                </a:gridCol>
                <a:gridCol w="462592">
                  <a:extLst>
                    <a:ext uri="{9D8B030D-6E8A-4147-A177-3AD203B41FA5}">
                      <a16:colId xmlns:a16="http://schemas.microsoft.com/office/drawing/2014/main" val="20007"/>
                    </a:ext>
                  </a:extLst>
                </a:gridCol>
              </a:tblGrid>
              <a:tr h="954534">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B050"/>
                          </a:solidFill>
                          <a:effectLst/>
                          <a:latin typeface="Arial" charset="0"/>
                        </a:rPr>
                        <a:t>Сухопътни</a:t>
                      </a:r>
                      <a:r>
                        <a:rPr kumimoji="0" lang="en-US" sz="2400" b="1" i="0" u="none" strike="noStrike" cap="none" normalizeH="0" baseline="0" dirty="0">
                          <a:ln>
                            <a:noFill/>
                          </a:ln>
                          <a:solidFill>
                            <a:srgbClr val="00B050"/>
                          </a:solidFill>
                          <a:effectLst/>
                          <a:latin typeface="Arial" charset="0"/>
                        </a:rPr>
                        <a:t> </a:t>
                      </a:r>
                      <a:r>
                        <a:rPr kumimoji="0" lang="en-US" sz="2400" b="1" i="0" u="none" strike="noStrike" cap="none" normalizeH="0" baseline="0" dirty="0" err="1">
                          <a:ln>
                            <a:noFill/>
                          </a:ln>
                          <a:solidFill>
                            <a:srgbClr val="00B050"/>
                          </a:solidFill>
                          <a:effectLst/>
                          <a:latin typeface="Arial" charset="0"/>
                        </a:rPr>
                        <a:t>войски</a:t>
                      </a:r>
                      <a:r>
                        <a:rPr kumimoji="0" lang="en-US" sz="2400" b="1" i="0" u="none" strike="noStrike" cap="none" normalizeH="0" baseline="0" dirty="0">
                          <a:ln>
                            <a:noFill/>
                          </a:ln>
                          <a:solidFill>
                            <a:srgbClr val="00B050"/>
                          </a:solidFill>
                          <a:effectLst/>
                          <a:latin typeface="Arial" charset="0"/>
                        </a:rPr>
                        <a:t> </a:t>
                      </a:r>
                      <a:r>
                        <a:rPr kumimoji="0" lang="en-US" sz="2400" b="1" i="0" u="none" strike="noStrike" cap="none" normalizeH="0" baseline="0" dirty="0">
                          <a:ln>
                            <a:noFill/>
                          </a:ln>
                          <a:solidFill>
                            <a:schemeClr val="tx1"/>
                          </a:solidFill>
                          <a:effectLst/>
                          <a:latin typeface="Arial" charset="0"/>
                        </a:rPr>
                        <a:t>и </a:t>
                      </a:r>
                      <a:r>
                        <a:rPr kumimoji="0" lang="en-US" sz="2400" b="1" i="0" u="none" strike="noStrike" cap="none" normalizeH="0" baseline="0" dirty="0" err="1">
                          <a:ln>
                            <a:noFill/>
                          </a:ln>
                          <a:solidFill>
                            <a:srgbClr val="0070C0"/>
                          </a:solidFill>
                          <a:effectLst/>
                          <a:latin typeface="Arial" charset="0"/>
                        </a:rPr>
                        <a:t>военновъздуш</a:t>
                      </a:r>
                      <a:r>
                        <a:rPr kumimoji="0" lang="en-US" sz="2400" b="1" i="0" u="none" strike="noStrike" cap="none" normalizeH="0" baseline="0" dirty="0">
                          <a:ln>
                            <a:noFill/>
                          </a:ln>
                          <a:solidFill>
                            <a:srgbClr val="0070C0"/>
                          </a:solidFill>
                          <a:effectLst/>
                          <a:latin typeface="Arial" charset="0"/>
                        </a:rPr>
                        <a: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rgbClr val="002060"/>
                          </a:solidFill>
                          <a:effectLst/>
                          <a:latin typeface="Arial" charset="0"/>
                        </a:rPr>
                        <a:t>Военноморски</a:t>
                      </a:r>
                      <a:r>
                        <a:rPr kumimoji="0" lang="en-US" sz="2400" b="1" i="0" u="none" strike="noStrike" cap="none" normalizeH="0" baseline="0" dirty="0">
                          <a:ln>
                            <a:noFill/>
                          </a:ln>
                          <a:solidFill>
                            <a:srgbClr val="002060"/>
                          </a:solidFill>
                          <a:effectLst/>
                          <a:latin typeface="Arial" charset="0"/>
                        </a:rPr>
                        <a:t> </a:t>
                      </a:r>
                      <a:r>
                        <a:rPr kumimoji="0" lang="en-US" sz="2400" b="1" i="0" u="none" strike="noStrike" cap="none" normalizeH="0" baseline="0" dirty="0" err="1">
                          <a:ln>
                            <a:noFill/>
                          </a:ln>
                          <a:solidFill>
                            <a:srgbClr val="002060"/>
                          </a:solidFill>
                          <a:effectLst/>
                          <a:latin typeface="Arial" charset="0"/>
                        </a:rPr>
                        <a:t>сили</a:t>
                      </a:r>
                      <a:endParaRPr kumimoji="0" lang="en-US" sz="2400" b="1"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70C0"/>
                          </a:solidFill>
                          <a:effectLst/>
                          <a:latin typeface="Arial" charset="0"/>
                        </a:rPr>
                        <a:t>                                          </a:t>
                      </a:r>
                      <a:r>
                        <a:rPr kumimoji="0" lang="en-US" sz="2400" b="1" i="0" u="none" strike="noStrike" cap="none" normalizeH="0" baseline="0" dirty="0" err="1">
                          <a:ln>
                            <a:noFill/>
                          </a:ln>
                          <a:solidFill>
                            <a:srgbClr val="0070C0"/>
                          </a:solidFill>
                          <a:effectLst/>
                          <a:latin typeface="Arial" charset="0"/>
                        </a:rPr>
                        <a:t>ни</a:t>
                      </a:r>
                      <a:r>
                        <a:rPr kumimoji="0" lang="en-US" sz="2400" b="1" i="0" u="none" strike="noStrike" cap="none" normalizeH="0" baseline="0" dirty="0">
                          <a:ln>
                            <a:noFill/>
                          </a:ln>
                          <a:solidFill>
                            <a:srgbClr val="0070C0"/>
                          </a:solidFill>
                          <a:effectLst/>
                          <a:latin typeface="Arial" charset="0"/>
                        </a:rPr>
                        <a:t> </a:t>
                      </a:r>
                      <a:r>
                        <a:rPr kumimoji="0" lang="en-US" sz="2400" b="1" i="0" u="none" strike="noStrike" cap="none" normalizeH="0" baseline="0" dirty="0" err="1">
                          <a:ln>
                            <a:noFill/>
                          </a:ln>
                          <a:solidFill>
                            <a:srgbClr val="0070C0"/>
                          </a:solidFill>
                          <a:effectLst/>
                          <a:latin typeface="Arial" charset="0"/>
                        </a:rPr>
                        <a:t>сили</a:t>
                      </a:r>
                      <a:endParaRPr kumimoji="0" lang="en-US" sz="2400" b="1" i="0" u="none" strike="noStrike" cap="none" normalizeH="0" baseline="0" dirty="0">
                        <a:ln>
                          <a:noFill/>
                        </a:ln>
                        <a:solidFill>
                          <a:srgbClr val="0070C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0000"/>
                  </a:ext>
                </a:extLst>
              </a:tr>
              <a:tr h="21223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000" b="1" i="1" u="none" strike="noStrike" cap="none" normalizeH="0" baseline="0" dirty="0">
                          <a:ln>
                            <a:noFill/>
                          </a:ln>
                          <a:solidFill>
                            <a:schemeClr val="tx1"/>
                          </a:solidFill>
                          <a:effectLst/>
                          <a:latin typeface="Arial" pitchFamily="34" charset="0"/>
                          <a:cs typeface="Arial" pitchFamily="34" charset="0"/>
                        </a:rPr>
                        <a:t>Ефрейто</a:t>
                      </a:r>
                      <a:r>
                        <a:rPr kumimoji="0" lang="en-US" sz="2000" b="1" i="1" u="none" strike="noStrike" cap="none" normalizeH="0" baseline="0" dirty="0">
                          <a:ln>
                            <a:noFill/>
                          </a:ln>
                          <a:solidFill>
                            <a:schemeClr val="tx1"/>
                          </a:solidFill>
                          <a:effectLst/>
                          <a:latin typeface="Arial" pitchFamily="34" charset="0"/>
                          <a:cs typeface="Arial" pitchFamily="34" charset="0"/>
                        </a:rPr>
                        <a:t>р1-ви и 2-ри </a:t>
                      </a:r>
                      <a:r>
                        <a:rPr kumimoji="0" lang="en-US" sz="2000" b="1" i="1" u="none" strike="noStrike" cap="none" normalizeH="0" baseline="0" dirty="0" err="1">
                          <a:ln>
                            <a:noFill/>
                          </a:ln>
                          <a:solidFill>
                            <a:schemeClr val="tx1"/>
                          </a:solidFill>
                          <a:effectLst/>
                          <a:latin typeface="Arial" pitchFamily="34" charset="0"/>
                          <a:cs typeface="Arial" pitchFamily="34" charset="0"/>
                        </a:rPr>
                        <a:t>клас</a:t>
                      </a:r>
                      <a:r>
                        <a:rPr kumimoji="0" lang="en-US" sz="2000" b="1" i="1" u="none" strike="noStrike" cap="none" normalizeH="0" baseline="0" dirty="0">
                          <a:ln>
                            <a:noFill/>
                          </a:ln>
                          <a:solidFill>
                            <a:schemeClr val="tx1"/>
                          </a:solidFill>
                          <a:effectLst/>
                          <a:latin typeface="Arial" pitchFamily="34" charset="0"/>
                          <a:cs typeface="Arial" pitchFamily="34" charset="0"/>
                        </a:rPr>
                        <a:t> </a:t>
                      </a: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2400" b="1" i="0" u="none" strike="noStrike" cap="none" normalizeH="0" baseline="0" dirty="0">
                          <a:ln>
                            <a:noFill/>
                          </a:ln>
                          <a:solidFill>
                            <a:schemeClr val="tx1"/>
                          </a:solidFill>
                          <a:effectLst/>
                          <a:latin typeface="+mn-lt"/>
                          <a:cs typeface="Times New Roman" pitchFamily="18" charset="0"/>
                        </a:rPr>
                        <a:t> </a:t>
                      </a:r>
                      <a:endParaRPr kumimoji="0" lang="bg-BG" sz="2400" b="1"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000" b="1" i="1" u="none" strike="noStrike" cap="none" normalizeH="0" baseline="0" dirty="0">
                          <a:ln>
                            <a:noFill/>
                          </a:ln>
                          <a:solidFill>
                            <a:schemeClr val="tx1"/>
                          </a:solidFill>
                          <a:effectLst/>
                          <a:latin typeface="Arial" pitchFamily="34" charset="0"/>
                          <a:cs typeface="Arial" pitchFamily="34" charset="0"/>
                        </a:rPr>
                        <a:t>Старши матрос</a:t>
                      </a:r>
                      <a:r>
                        <a:rPr kumimoji="0" lang="en-US" sz="2000" b="1" i="1" u="none" strike="noStrike" cap="none" normalizeH="0" baseline="0" dirty="0">
                          <a:ln>
                            <a:noFill/>
                          </a:ln>
                          <a:solidFill>
                            <a:schemeClr val="tx1"/>
                          </a:solidFill>
                          <a:effectLst/>
                          <a:latin typeface="Arial" pitchFamily="34" charset="0"/>
                          <a:cs typeface="Arial"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Arial" pitchFamily="34" charset="0"/>
                          <a:cs typeface="Arial" pitchFamily="34" charset="0"/>
                        </a:rPr>
                        <a:t>1-ви и 2-ри </a:t>
                      </a:r>
                      <a:r>
                        <a:rPr kumimoji="0" lang="en-US" sz="2000" b="1" i="1" u="none" strike="noStrike" cap="none" normalizeH="0" baseline="0" dirty="0" err="1">
                          <a:ln>
                            <a:noFill/>
                          </a:ln>
                          <a:solidFill>
                            <a:schemeClr val="tx1"/>
                          </a:solidFill>
                          <a:effectLst/>
                          <a:latin typeface="Arial" pitchFamily="34" charset="0"/>
                          <a:cs typeface="Arial" pitchFamily="34" charset="0"/>
                        </a:rPr>
                        <a:t>клас</a:t>
                      </a:r>
                      <a:r>
                        <a:rPr kumimoji="0" lang="en-US" sz="2000" b="1" i="1" u="none" strike="noStrike" cap="none" normalizeH="0" baseline="0" dirty="0">
                          <a:ln>
                            <a:noFill/>
                          </a:ln>
                          <a:solidFill>
                            <a:schemeClr val="tx1"/>
                          </a:solidFill>
                          <a:effectLst/>
                          <a:latin typeface="Arial" pitchFamily="34" charset="0"/>
                          <a:cs typeface="Arial" pitchFamily="34" charset="0"/>
                        </a:rPr>
                        <a:t> </a:t>
                      </a: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8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000" b="1" i="1" u="none" strike="noStrike" cap="none" normalizeH="0" baseline="0" dirty="0">
                          <a:ln>
                            <a:noFill/>
                          </a:ln>
                          <a:solidFill>
                            <a:schemeClr val="tx1"/>
                          </a:solidFill>
                          <a:effectLst/>
                          <a:latin typeface="Arial" pitchFamily="34" charset="0"/>
                          <a:cs typeface="Arial" pitchFamily="34" charset="0"/>
                        </a:rPr>
                        <a:t>Редни</a:t>
                      </a:r>
                      <a:r>
                        <a:rPr kumimoji="0" lang="en-US" sz="2000" b="1" i="1" u="none" strike="noStrike" cap="none" normalizeH="0" baseline="0" dirty="0">
                          <a:ln>
                            <a:noFill/>
                          </a:ln>
                          <a:solidFill>
                            <a:schemeClr val="tx1"/>
                          </a:solidFill>
                          <a:effectLst/>
                          <a:latin typeface="Arial" pitchFamily="34" charset="0"/>
                          <a:cs typeface="Arial" pitchFamily="34" charset="0"/>
                        </a:rPr>
                        <a:t>к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chemeClr val="tx1"/>
                          </a:solidFill>
                          <a:effectLst/>
                          <a:latin typeface="Arial" pitchFamily="34" charset="0"/>
                          <a:cs typeface="Arial" pitchFamily="34" charset="0"/>
                        </a:rPr>
                        <a:t>1-ви , 2-ри и 3-ти </a:t>
                      </a:r>
                      <a:r>
                        <a:rPr kumimoji="0" lang="en-US" sz="2000" b="1" i="1" u="none" strike="noStrike" cap="none" normalizeH="0" baseline="0" dirty="0" err="1">
                          <a:ln>
                            <a:noFill/>
                          </a:ln>
                          <a:solidFill>
                            <a:schemeClr val="tx1"/>
                          </a:solidFill>
                          <a:effectLst/>
                          <a:latin typeface="Arial" pitchFamily="34" charset="0"/>
                          <a:cs typeface="Arial" pitchFamily="34" charset="0"/>
                        </a:rPr>
                        <a:t>клас</a:t>
                      </a:r>
                      <a:r>
                        <a:rPr kumimoji="0" lang="en-US" sz="2000" b="1" i="1" u="none" strike="noStrike" cap="none" normalizeH="0" baseline="0" dirty="0">
                          <a:ln>
                            <a:noFill/>
                          </a:ln>
                          <a:solidFill>
                            <a:schemeClr val="tx1"/>
                          </a:solidFill>
                          <a:effectLst/>
                          <a:latin typeface="Arial" pitchFamily="34" charset="0"/>
                          <a:cs typeface="Arial" pitchFamily="34" charset="0"/>
                        </a:rPr>
                        <a:t> </a:t>
                      </a: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2400" b="1" i="0" u="none" strike="noStrike" cap="none" normalizeH="0" baseline="0" dirty="0">
                          <a:ln>
                            <a:noFill/>
                          </a:ln>
                          <a:solidFill>
                            <a:schemeClr val="tx1"/>
                          </a:solidFill>
                          <a:effectLst/>
                          <a:latin typeface="+mn-lt"/>
                          <a:cs typeface="Times New Roman" pitchFamily="18" charset="0"/>
                        </a:rPr>
                        <a:t> </a:t>
                      </a:r>
                      <a:endParaRPr kumimoji="0" lang="bg-BG" sz="2400" b="1"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bg-BG" sz="2000" b="1" i="1" u="none" strike="noStrike" cap="none" normalizeH="0" baseline="0" dirty="0">
                          <a:ln>
                            <a:noFill/>
                          </a:ln>
                          <a:solidFill>
                            <a:schemeClr val="tx1"/>
                          </a:solidFill>
                          <a:effectLst/>
                          <a:latin typeface="Arial" pitchFamily="34" charset="0"/>
                          <a:cs typeface="Arial" pitchFamily="34" charset="0"/>
                        </a:rPr>
                        <a:t>Матрос</a:t>
                      </a: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1" u="none" strike="noStrike" cap="none" normalizeH="0" baseline="0" dirty="0">
                          <a:ln>
                            <a:noFill/>
                          </a:ln>
                          <a:solidFill>
                            <a:schemeClr val="tx1"/>
                          </a:solidFill>
                          <a:effectLst/>
                          <a:latin typeface="Arial" pitchFamily="34" charset="0"/>
                          <a:cs typeface="Arial" pitchFamily="34" charset="0"/>
                        </a:rPr>
                        <a:t>1-ви , 2-ри и 3-ти </a:t>
                      </a:r>
                      <a:r>
                        <a:rPr kumimoji="0" lang="en-US" sz="2000" b="1" i="1" u="none" strike="noStrike" cap="none" normalizeH="0" baseline="0" dirty="0" err="1">
                          <a:ln>
                            <a:noFill/>
                          </a:ln>
                          <a:solidFill>
                            <a:schemeClr val="tx1"/>
                          </a:solidFill>
                          <a:effectLst/>
                          <a:latin typeface="Arial" pitchFamily="34" charset="0"/>
                          <a:cs typeface="Arial" pitchFamily="34" charset="0"/>
                        </a:rPr>
                        <a:t>клас</a:t>
                      </a:r>
                      <a:r>
                        <a:rPr kumimoji="0" lang="en-US" sz="2000" b="1" i="1" u="none" strike="noStrike" cap="none" normalizeH="0" baseline="0" dirty="0">
                          <a:ln>
                            <a:noFill/>
                          </a:ln>
                          <a:solidFill>
                            <a:schemeClr val="tx1"/>
                          </a:solidFill>
                          <a:effectLst/>
                          <a:latin typeface="Arial" pitchFamily="34" charset="0"/>
                          <a:cs typeface="Arial" pitchFamily="34" charset="0"/>
                        </a:rPr>
                        <a:t> </a:t>
                      </a:r>
                      <a:endParaRPr kumimoji="0" lang="bg-BG" sz="2000" b="1"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373" name="Rectangle 30">
            <a:extLst>
              <a:ext uri="{FF2B5EF4-FFF2-40B4-BE49-F238E27FC236}">
                <a16:creationId xmlns:a16="http://schemas.microsoft.com/office/drawing/2014/main" id="{F7F20FA9-2B0E-417C-8D7E-B0AF1EE918AD}"/>
              </a:ext>
            </a:extLst>
          </p:cNvPr>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2400" b="1">
                <a:latin typeface="Arial" panose="020B0604020202020204" pitchFamily="34" charset="0"/>
                <a:cs typeface="Arial" panose="020B0604020202020204" pitchFamily="34" charset="0"/>
              </a:rPr>
              <a:t>Йерархия на званията в</a:t>
            </a:r>
            <a:r>
              <a:rPr lang="en-US" altLang="bg-BG" sz="2400" b="1">
                <a:latin typeface="Arial" panose="020B0604020202020204" pitchFamily="34" charset="0"/>
                <a:cs typeface="Arial" panose="020B0604020202020204" pitchFamily="34" charset="0"/>
              </a:rPr>
              <a:t>ъв </a:t>
            </a:r>
            <a:r>
              <a:rPr lang="bg-BG" altLang="bg-BG" sz="2400" b="1">
                <a:latin typeface="Arial" panose="020B0604020202020204" pitchFamily="34" charset="0"/>
                <a:cs typeface="Arial" panose="020B0604020202020204" pitchFamily="34" charset="0"/>
              </a:rPr>
              <a:t>въоръжените сили</a:t>
            </a:r>
            <a:r>
              <a:rPr lang="en-US" altLang="bg-BG" sz="2400" b="1">
                <a:latin typeface="Arial" panose="020B0604020202020204" pitchFamily="34" charset="0"/>
                <a:cs typeface="Arial" panose="020B0604020202020204" pitchFamily="34" charset="0"/>
              </a:rPr>
              <a:t> на Република България</a:t>
            </a:r>
            <a:endParaRPr lang="bg-BG" altLang="bg-BG"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043"/>
                                        </p:tgtEl>
                                        <p:attrNameLst>
                                          <p:attrName>style.visibility</p:attrName>
                                        </p:attrNameLst>
                                      </p:cBhvr>
                                      <p:to>
                                        <p:strVal val="visible"/>
                                      </p:to>
                                    </p:set>
                                    <p:animEffect transition="in" filter="box(in)">
                                      <p:cBhvr>
                                        <p:cTn id="7" dur="500"/>
                                        <p:tgtEl>
                                          <p:spTgt spid="2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4" descr="http://vpzahariev.hit.bg/_images/land_ranks_army12.jpg">
            <a:extLst>
              <a:ext uri="{FF2B5EF4-FFF2-40B4-BE49-F238E27FC236}">
                <a16:creationId xmlns:a16="http://schemas.microsoft.com/office/drawing/2014/main" id="{FE5423B5-B5D7-4952-9F75-FAAED423E8D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59113" y="908050"/>
            <a:ext cx="43338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3" descr="http://vpzahariev.hit.bg/_images/vvs_ranks_air12.jpg">
            <a:extLst>
              <a:ext uri="{FF2B5EF4-FFF2-40B4-BE49-F238E27FC236}">
                <a16:creationId xmlns:a16="http://schemas.microsoft.com/office/drawing/2014/main" id="{B356B1C6-2D12-47D6-B814-C7C9B268A89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68800" y="908050"/>
            <a:ext cx="4191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2" descr="http://vpzahariev.hit.bg/_images/vmc_ranks_army12.jpg">
            <a:extLst>
              <a:ext uri="{FF2B5EF4-FFF2-40B4-BE49-F238E27FC236}">
                <a16:creationId xmlns:a16="http://schemas.microsoft.com/office/drawing/2014/main" id="{34BF94A9-C464-4A4C-A0EA-BD1E299A2E32}"/>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510463" y="981075"/>
            <a:ext cx="4460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1" descr="http://vpzahariev.hit.bg/_images/land_ranks_army13.jpg">
            <a:extLst>
              <a:ext uri="{FF2B5EF4-FFF2-40B4-BE49-F238E27FC236}">
                <a16:creationId xmlns:a16="http://schemas.microsoft.com/office/drawing/2014/main" id="{7F31A165-14AA-4283-A5DD-F4D1C5EDA27F}"/>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59113" y="2133600"/>
            <a:ext cx="4333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0" descr="http://vpzahariev.hit.bg/_images/vvs_ranks_air13.jpg">
            <a:extLst>
              <a:ext uri="{FF2B5EF4-FFF2-40B4-BE49-F238E27FC236}">
                <a16:creationId xmlns:a16="http://schemas.microsoft.com/office/drawing/2014/main" id="{E2DC8E3E-E562-40D8-8537-05BC8F37280D}"/>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356100" y="2133600"/>
            <a:ext cx="431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9" descr="http://vpzahariev.hit.bg/_images/vmc_ranks_army13.jpg">
            <a:extLst>
              <a:ext uri="{FF2B5EF4-FFF2-40B4-BE49-F238E27FC236}">
                <a16:creationId xmlns:a16="http://schemas.microsoft.com/office/drawing/2014/main" id="{5895259A-7610-4EEB-AD20-F3F75805F5ED}"/>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7518400" y="2133600"/>
            <a:ext cx="4381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8" descr="http://vpzahariev.hit.bg/_images/land_ranks_army14.jpg">
            <a:extLst>
              <a:ext uri="{FF2B5EF4-FFF2-40B4-BE49-F238E27FC236}">
                <a16:creationId xmlns:a16="http://schemas.microsoft.com/office/drawing/2014/main" id="{09CE4060-54A5-416A-B92C-0C6992828F30}"/>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059113" y="3284538"/>
            <a:ext cx="4333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7" descr="http://vpzahariev.hit.bg/_images/vvs_ranks_air14.jpg">
            <a:extLst>
              <a:ext uri="{FF2B5EF4-FFF2-40B4-BE49-F238E27FC236}">
                <a16:creationId xmlns:a16="http://schemas.microsoft.com/office/drawing/2014/main" id="{859EF180-B0D8-49FA-B024-C0182D185E06}"/>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4356100" y="3284538"/>
            <a:ext cx="431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6" descr="http://vpzahariev.hit.bg/_images/vmc_ranks_army14.jpg">
            <a:extLst>
              <a:ext uri="{FF2B5EF4-FFF2-40B4-BE49-F238E27FC236}">
                <a16:creationId xmlns:a16="http://schemas.microsoft.com/office/drawing/2014/main" id="{FB72784D-51D1-4F34-A296-75AF591BAAF1}"/>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7510463" y="3284538"/>
            <a:ext cx="446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5" descr="http://vpzahariev.hit.bg/_images/land_ranks_army15.jpg">
            <a:extLst>
              <a:ext uri="{FF2B5EF4-FFF2-40B4-BE49-F238E27FC236}">
                <a16:creationId xmlns:a16="http://schemas.microsoft.com/office/drawing/2014/main" id="{B655D7DB-C5F4-4B7B-8DDB-A36CEFBE5646}"/>
              </a:ext>
            </a:extLst>
          </p:cNvPr>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3060700" y="4525963"/>
            <a:ext cx="4318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4" descr="http://vpzahariev.hit.bg/_images/vvs_ranks_air15.jpg">
            <a:extLst>
              <a:ext uri="{FF2B5EF4-FFF2-40B4-BE49-F238E27FC236}">
                <a16:creationId xmlns:a16="http://schemas.microsoft.com/office/drawing/2014/main" id="{BDBDD579-56A7-409E-BF96-A81A17219E37}"/>
              </a:ext>
            </a:extLst>
          </p:cNvPr>
          <p:cNvPicPr>
            <a:picLocks noChangeAspect="1" noChangeArrowheads="1"/>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4356100" y="4508500"/>
            <a:ext cx="4095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http://vpzahariev.hit.bg/_images/vmc_ranks_army15.jpg">
            <a:extLst>
              <a:ext uri="{FF2B5EF4-FFF2-40B4-BE49-F238E27FC236}">
                <a16:creationId xmlns:a16="http://schemas.microsoft.com/office/drawing/2014/main" id="{77A97552-895A-4F06-BCD8-9A36D4F365DC}"/>
              </a:ext>
            </a:extLst>
          </p:cNvPr>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7545388" y="4508500"/>
            <a:ext cx="4111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descr="http://vpzahariev.hit.bg/_images/land_ranks_army16.jpg">
            <a:extLst>
              <a:ext uri="{FF2B5EF4-FFF2-40B4-BE49-F238E27FC236}">
                <a16:creationId xmlns:a16="http://schemas.microsoft.com/office/drawing/2014/main" id="{2CDAC922-A7F3-482D-AF48-8BE488CFE566}"/>
              </a:ext>
            </a:extLst>
          </p:cNvPr>
          <p:cNvPicPr>
            <a:picLocks noChangeAspect="1" noChangeArrowheads="1"/>
          </p:cNvPicPr>
          <p:nvPr/>
        </p:nvPicPr>
        <p:blipFill>
          <a:blip r:embed="rId26" r:link="rId27">
            <a:extLst>
              <a:ext uri="{28A0092B-C50C-407E-A947-70E740481C1C}">
                <a14:useLocalDpi xmlns:a14="http://schemas.microsoft.com/office/drawing/2010/main" val="0"/>
              </a:ext>
            </a:extLst>
          </a:blip>
          <a:srcRect/>
          <a:stretch>
            <a:fillRect/>
          </a:stretch>
        </p:blipFill>
        <p:spPr bwMode="auto">
          <a:xfrm>
            <a:off x="3060700" y="5661025"/>
            <a:ext cx="431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1" descr="http://vpzahariev.hit.bg/_images/vvs_ranks_air16.jpg">
            <a:extLst>
              <a:ext uri="{FF2B5EF4-FFF2-40B4-BE49-F238E27FC236}">
                <a16:creationId xmlns:a16="http://schemas.microsoft.com/office/drawing/2014/main" id="{5364F4A0-9006-4FCB-BE47-AF53C94E3931}"/>
              </a:ext>
            </a:extLst>
          </p:cNvPr>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4356100" y="5661025"/>
            <a:ext cx="431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0" descr="http://vpzahariev.hit.bg/_images/vmc_ranks_army16.jpg">
            <a:extLst>
              <a:ext uri="{FF2B5EF4-FFF2-40B4-BE49-F238E27FC236}">
                <a16:creationId xmlns:a16="http://schemas.microsoft.com/office/drawing/2014/main" id="{B70C687A-829F-4A42-82D1-40BCD7C07607}"/>
              </a:ext>
            </a:extLst>
          </p:cNvPr>
          <p:cNvPicPr>
            <a:picLocks noChangeAspect="1" noChangeArrowheads="1"/>
          </p:cNvPicPr>
          <p:nvPr/>
        </p:nvPicPr>
        <p:blipFill>
          <a:blip r:embed="rId30" r:link="rId31">
            <a:extLst>
              <a:ext uri="{28A0092B-C50C-407E-A947-70E740481C1C}">
                <a14:useLocalDpi xmlns:a14="http://schemas.microsoft.com/office/drawing/2010/main" val="0"/>
              </a:ext>
            </a:extLst>
          </a:blip>
          <a:srcRect/>
          <a:stretch>
            <a:fillRect/>
          </a:stretch>
        </p:blipFill>
        <p:spPr bwMode="auto">
          <a:xfrm>
            <a:off x="7524750" y="5732463"/>
            <a:ext cx="4540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Rectangle 30">
            <a:extLst>
              <a:ext uri="{FF2B5EF4-FFF2-40B4-BE49-F238E27FC236}">
                <a16:creationId xmlns:a16="http://schemas.microsoft.com/office/drawing/2014/main" id="{E852B46A-B229-4C3E-A286-B29608D4877A}"/>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54" name="Rectangle 32">
            <a:extLst>
              <a:ext uri="{FF2B5EF4-FFF2-40B4-BE49-F238E27FC236}">
                <a16:creationId xmlns:a16="http://schemas.microsoft.com/office/drawing/2014/main" id="{E012B439-B209-4732-B546-D35E4ABFA658}"/>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55" name="Rectangle 36">
            <a:extLst>
              <a:ext uri="{FF2B5EF4-FFF2-40B4-BE49-F238E27FC236}">
                <a16:creationId xmlns:a16="http://schemas.microsoft.com/office/drawing/2014/main" id="{F11DD736-37B6-4558-9FF2-0C58D50697F4}"/>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56" name="Rectangle 41">
            <a:extLst>
              <a:ext uri="{FF2B5EF4-FFF2-40B4-BE49-F238E27FC236}">
                <a16:creationId xmlns:a16="http://schemas.microsoft.com/office/drawing/2014/main" id="{ACC7F4A5-AB64-49FB-81E4-5D48CF9BBED9}"/>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57" name="Rectangle 43">
            <a:extLst>
              <a:ext uri="{FF2B5EF4-FFF2-40B4-BE49-F238E27FC236}">
                <a16:creationId xmlns:a16="http://schemas.microsoft.com/office/drawing/2014/main" id="{5448755D-BBA8-4CC3-86D3-E64CC02190EF}"/>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58" name="Rectangle 47">
            <a:extLst>
              <a:ext uri="{FF2B5EF4-FFF2-40B4-BE49-F238E27FC236}">
                <a16:creationId xmlns:a16="http://schemas.microsoft.com/office/drawing/2014/main" id="{F0A7758C-2D8E-45B6-97C2-BB3E7332433B}"/>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59" name="Rectangle 52">
            <a:extLst>
              <a:ext uri="{FF2B5EF4-FFF2-40B4-BE49-F238E27FC236}">
                <a16:creationId xmlns:a16="http://schemas.microsoft.com/office/drawing/2014/main" id="{B9086EFF-876A-4565-9742-25CD716A48D7}"/>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0" name="Rectangle 54">
            <a:extLst>
              <a:ext uri="{FF2B5EF4-FFF2-40B4-BE49-F238E27FC236}">
                <a16:creationId xmlns:a16="http://schemas.microsoft.com/office/drawing/2014/main" id="{F7B32756-3193-4001-949A-5999B49FA720}"/>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1" name="Rectangle 58">
            <a:extLst>
              <a:ext uri="{FF2B5EF4-FFF2-40B4-BE49-F238E27FC236}">
                <a16:creationId xmlns:a16="http://schemas.microsoft.com/office/drawing/2014/main" id="{E60D76D5-B1DF-4994-B005-CE28AED16ECA}"/>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2" name="Rectangle 63">
            <a:extLst>
              <a:ext uri="{FF2B5EF4-FFF2-40B4-BE49-F238E27FC236}">
                <a16:creationId xmlns:a16="http://schemas.microsoft.com/office/drawing/2014/main" id="{B238A2AE-661B-4ABD-A4AE-9ED76C845C54}"/>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3" name="Rectangle 65">
            <a:extLst>
              <a:ext uri="{FF2B5EF4-FFF2-40B4-BE49-F238E27FC236}">
                <a16:creationId xmlns:a16="http://schemas.microsoft.com/office/drawing/2014/main" id="{35D1E3E5-7014-41E4-9706-7C5867965055}"/>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4" name="Rectangle 69">
            <a:extLst>
              <a:ext uri="{FF2B5EF4-FFF2-40B4-BE49-F238E27FC236}">
                <a16:creationId xmlns:a16="http://schemas.microsoft.com/office/drawing/2014/main" id="{AB392D97-F3AB-4533-BDEE-7BBF969C56F9}"/>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5" name="Rectangle 74">
            <a:extLst>
              <a:ext uri="{FF2B5EF4-FFF2-40B4-BE49-F238E27FC236}">
                <a16:creationId xmlns:a16="http://schemas.microsoft.com/office/drawing/2014/main" id="{4F980BA8-9D9C-41E4-A89F-656EC6351BB0}"/>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6" name="Rectangle 76">
            <a:extLst>
              <a:ext uri="{FF2B5EF4-FFF2-40B4-BE49-F238E27FC236}">
                <a16:creationId xmlns:a16="http://schemas.microsoft.com/office/drawing/2014/main" id="{6462B9DC-5591-44F9-9C5C-985FADB0E65C}"/>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7" name="Rectangle 80">
            <a:extLst>
              <a:ext uri="{FF2B5EF4-FFF2-40B4-BE49-F238E27FC236}">
                <a16:creationId xmlns:a16="http://schemas.microsoft.com/office/drawing/2014/main" id="{69BCE6ED-D2CD-4801-B669-3DD2365A1138}"/>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8" name="Rectangle 88">
            <a:extLst>
              <a:ext uri="{FF2B5EF4-FFF2-40B4-BE49-F238E27FC236}">
                <a16:creationId xmlns:a16="http://schemas.microsoft.com/office/drawing/2014/main" id="{7EE228E8-5EC6-4B2C-ADB9-E48DFF274BFC}"/>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69" name="Rectangle 90">
            <a:extLst>
              <a:ext uri="{FF2B5EF4-FFF2-40B4-BE49-F238E27FC236}">
                <a16:creationId xmlns:a16="http://schemas.microsoft.com/office/drawing/2014/main" id="{7A466166-B591-4AAE-ADE2-D75510F18FA5}"/>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70" name="Rectangle 94">
            <a:extLst>
              <a:ext uri="{FF2B5EF4-FFF2-40B4-BE49-F238E27FC236}">
                <a16:creationId xmlns:a16="http://schemas.microsoft.com/office/drawing/2014/main" id="{035CCC21-D621-4AF5-B21F-964FDF4E624D}"/>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71" name="Rectangle 99">
            <a:extLst>
              <a:ext uri="{FF2B5EF4-FFF2-40B4-BE49-F238E27FC236}">
                <a16:creationId xmlns:a16="http://schemas.microsoft.com/office/drawing/2014/main" id="{8C31432B-2B8D-4046-AAB5-9AE8065212BA}"/>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72" name="Rectangle 101">
            <a:extLst>
              <a:ext uri="{FF2B5EF4-FFF2-40B4-BE49-F238E27FC236}">
                <a16:creationId xmlns:a16="http://schemas.microsoft.com/office/drawing/2014/main" id="{463538BF-C4BA-4EE4-99F7-24D43938F4AE}"/>
              </a:ext>
            </a:extLst>
          </p:cNvPr>
          <p:cNvSpPr>
            <a:spLocks noChangeArrowheads="1"/>
          </p:cNvSpPr>
          <p:nvPr/>
        </p:nvSpPr>
        <p:spPr bwMode="auto">
          <a:xfrm>
            <a:off x="0" y="100013"/>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4373" name="Rectangle 105">
            <a:extLst>
              <a:ext uri="{FF2B5EF4-FFF2-40B4-BE49-F238E27FC236}">
                <a16:creationId xmlns:a16="http://schemas.microsoft.com/office/drawing/2014/main" id="{365312C5-9AF1-4FCC-A950-7B8B669851E3}"/>
              </a:ext>
            </a:extLst>
          </p:cNvPr>
          <p:cNvSpPr>
            <a:spLocks noChangeArrowheads="1"/>
          </p:cNvSpPr>
          <p:nvPr/>
        </p:nvSpPr>
        <p:spPr bwMode="auto">
          <a:xfrm>
            <a:off x="0" y="100013"/>
            <a:ext cx="5905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graphicFrame>
        <p:nvGraphicFramePr>
          <p:cNvPr id="8295" name="Group 103">
            <a:extLst>
              <a:ext uri="{FF2B5EF4-FFF2-40B4-BE49-F238E27FC236}">
                <a16:creationId xmlns:a16="http://schemas.microsoft.com/office/drawing/2014/main" id="{E92DAA95-7A9B-4463-B28C-445BBBC7B655}"/>
              </a:ext>
            </a:extLst>
          </p:cNvPr>
          <p:cNvGraphicFramePr>
            <a:graphicFrameLocks noGrp="1"/>
          </p:cNvGraphicFramePr>
          <p:nvPr/>
        </p:nvGraphicFramePr>
        <p:xfrm>
          <a:off x="34925" y="-34925"/>
          <a:ext cx="9144000" cy="6848475"/>
        </p:xfrm>
        <a:graphic>
          <a:graphicData uri="http://schemas.openxmlformats.org/drawingml/2006/table">
            <a:tbl>
              <a:tblPr/>
              <a:tblGrid>
                <a:gridCol w="395537">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440159">
                  <a:extLst>
                    <a:ext uri="{9D8B030D-6E8A-4147-A177-3AD203B41FA5}">
                      <a16:colId xmlns:a16="http://schemas.microsoft.com/office/drawing/2014/main" val="20003"/>
                    </a:ext>
                  </a:extLst>
                </a:gridCol>
                <a:gridCol w="216024">
                  <a:extLst>
                    <a:ext uri="{9D8B030D-6E8A-4147-A177-3AD203B41FA5}">
                      <a16:colId xmlns:a16="http://schemas.microsoft.com/office/drawing/2014/main" val="20004"/>
                    </a:ext>
                  </a:extLst>
                </a:gridCol>
                <a:gridCol w="1888771">
                  <a:extLst>
                    <a:ext uri="{9D8B030D-6E8A-4147-A177-3AD203B41FA5}">
                      <a16:colId xmlns:a16="http://schemas.microsoft.com/office/drawing/2014/main" val="20005"/>
                    </a:ext>
                  </a:extLst>
                </a:gridCol>
                <a:gridCol w="1817591">
                  <a:extLst>
                    <a:ext uri="{9D8B030D-6E8A-4147-A177-3AD203B41FA5}">
                      <a16:colId xmlns:a16="http://schemas.microsoft.com/office/drawing/2014/main" val="20006"/>
                    </a:ext>
                  </a:extLst>
                </a:gridCol>
                <a:gridCol w="217566">
                  <a:extLst>
                    <a:ext uri="{9D8B030D-6E8A-4147-A177-3AD203B41FA5}">
                      <a16:colId xmlns:a16="http://schemas.microsoft.com/office/drawing/2014/main" val="20007"/>
                    </a:ext>
                  </a:extLst>
                </a:gridCol>
              </a:tblGrid>
              <a:tr h="648267">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rgbClr val="00B050"/>
                          </a:solidFill>
                          <a:effectLst/>
                          <a:latin typeface="Arial" charset="0"/>
                        </a:rPr>
                        <a:t>Сухопътни</a:t>
                      </a:r>
                      <a:r>
                        <a:rPr kumimoji="0" lang="en-US" sz="1600" b="1" i="0" u="none" strike="noStrike" cap="none" normalizeH="0" baseline="0" dirty="0">
                          <a:ln>
                            <a:noFill/>
                          </a:ln>
                          <a:solidFill>
                            <a:srgbClr val="00B050"/>
                          </a:solidFill>
                          <a:effectLst/>
                          <a:latin typeface="Arial" charset="0"/>
                        </a:rPr>
                        <a:t> </a:t>
                      </a:r>
                      <a:r>
                        <a:rPr kumimoji="0" lang="en-US" sz="1600" b="1" i="0" u="none" strike="noStrike" cap="none" normalizeH="0" baseline="0" dirty="0" err="1">
                          <a:ln>
                            <a:noFill/>
                          </a:ln>
                          <a:solidFill>
                            <a:srgbClr val="00B050"/>
                          </a:solidFill>
                          <a:effectLst/>
                          <a:latin typeface="Arial" charset="0"/>
                        </a:rPr>
                        <a:t>войски</a:t>
                      </a:r>
                      <a:r>
                        <a:rPr kumimoji="0" lang="en-US" sz="1600" b="1" i="0" u="none" strike="noStrike" cap="none" normalizeH="0" baseline="0" dirty="0">
                          <a:ln>
                            <a:noFill/>
                          </a:ln>
                          <a:solidFill>
                            <a:schemeClr val="tx1"/>
                          </a:solidFill>
                          <a:effectLst/>
                          <a:latin typeface="Arial" charset="0"/>
                        </a:rPr>
                        <a:t> и </a:t>
                      </a:r>
                      <a:r>
                        <a:rPr kumimoji="0" lang="en-US" sz="1600" b="1" i="0" u="none" strike="noStrike" cap="none" normalizeH="0" baseline="0" dirty="0" err="1">
                          <a:ln>
                            <a:noFill/>
                          </a:ln>
                          <a:solidFill>
                            <a:srgbClr val="0070C0"/>
                          </a:solidFill>
                          <a:effectLst/>
                          <a:latin typeface="Arial" charset="0"/>
                        </a:rPr>
                        <a:t>военновъздуш</a:t>
                      </a:r>
                      <a:r>
                        <a:rPr kumimoji="0" lang="en-US" sz="1600" b="1" i="0" u="none" strike="noStrike" cap="none" normalizeH="0" baseline="0" dirty="0">
                          <a:ln>
                            <a:noFill/>
                          </a:ln>
                          <a:solidFill>
                            <a:srgbClr val="0070C0"/>
                          </a:solidFill>
                          <a:effectLst/>
                          <a:latin typeface="Arial" charset="0"/>
                        </a:rPr>
                        <a:t>-      </a:t>
                      </a:r>
                      <a:r>
                        <a:rPr kumimoji="0" lang="en-US" sz="1600" b="1" i="0" u="none" strike="noStrike" cap="none" normalizeH="0" baseline="0" dirty="0" err="1">
                          <a:ln>
                            <a:noFill/>
                          </a:ln>
                          <a:solidFill>
                            <a:srgbClr val="002060"/>
                          </a:solidFill>
                          <a:effectLst/>
                          <a:latin typeface="Arial" charset="0"/>
                        </a:rPr>
                        <a:t>Военно</a:t>
                      </a:r>
                      <a:r>
                        <a:rPr kumimoji="0" lang="en-US" sz="1600" b="1" i="0" u="none" strike="noStrike" cap="none" normalizeH="0" baseline="0" dirty="0">
                          <a:ln>
                            <a:noFill/>
                          </a:ln>
                          <a:solidFill>
                            <a:srgbClr val="002060"/>
                          </a:solidFill>
                          <a:effectLst/>
                          <a:latin typeface="Arial" charset="0"/>
                        </a:rPr>
                        <a:t> </a:t>
                      </a:r>
                      <a:r>
                        <a:rPr kumimoji="0" lang="en-US" sz="1600" b="1" i="0" u="none" strike="noStrike" cap="none" normalizeH="0" baseline="0" dirty="0" err="1">
                          <a:ln>
                            <a:noFill/>
                          </a:ln>
                          <a:solidFill>
                            <a:srgbClr val="002060"/>
                          </a:solidFill>
                          <a:effectLst/>
                          <a:latin typeface="Arial" charset="0"/>
                        </a:rPr>
                        <a:t>морски</a:t>
                      </a:r>
                      <a:r>
                        <a:rPr kumimoji="0" lang="en-US" sz="1600" b="1" i="0" u="none" strike="noStrike" cap="none" normalizeH="0" baseline="0" dirty="0">
                          <a:ln>
                            <a:noFill/>
                          </a:ln>
                          <a:solidFill>
                            <a:srgbClr val="002060"/>
                          </a:solidFill>
                          <a:effectLst/>
                          <a:latin typeface="Arial" charset="0"/>
                        </a:rPr>
                        <a:t> </a:t>
                      </a:r>
                      <a:r>
                        <a:rPr kumimoji="0" lang="en-US" sz="1600" b="1" i="0" u="none" strike="noStrike" cap="none" normalizeH="0" baseline="0" dirty="0" err="1">
                          <a:ln>
                            <a:noFill/>
                          </a:ln>
                          <a:solidFill>
                            <a:srgbClr val="002060"/>
                          </a:solidFill>
                          <a:effectLst/>
                          <a:latin typeface="Arial" charset="0"/>
                        </a:rPr>
                        <a:t>сили</a:t>
                      </a:r>
                      <a:endParaRPr kumimoji="0" lang="en-US" sz="1600" b="1"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70C0"/>
                          </a:solidFill>
                          <a:effectLst/>
                          <a:latin typeface="Arial" charset="0"/>
                        </a:rPr>
                        <a:t>                                                                      </a:t>
                      </a:r>
                      <a:r>
                        <a:rPr kumimoji="0" lang="en-US" sz="1600" b="1" i="0" u="none" strike="noStrike" cap="none" normalizeH="0" baseline="0" dirty="0" err="1">
                          <a:ln>
                            <a:noFill/>
                          </a:ln>
                          <a:solidFill>
                            <a:srgbClr val="0070C0"/>
                          </a:solidFill>
                          <a:effectLst/>
                          <a:latin typeface="Arial" charset="0"/>
                        </a:rPr>
                        <a:t>ни</a:t>
                      </a:r>
                      <a:r>
                        <a:rPr kumimoji="0" lang="en-US" sz="1600" b="1" i="0" u="none" strike="noStrike" cap="none" normalizeH="0" baseline="0" dirty="0">
                          <a:ln>
                            <a:noFill/>
                          </a:ln>
                          <a:solidFill>
                            <a:srgbClr val="0070C0"/>
                          </a:solidFill>
                          <a:effectLst/>
                          <a:latin typeface="Arial" charset="0"/>
                        </a:rPr>
                        <a:t> </a:t>
                      </a:r>
                      <a:r>
                        <a:rPr kumimoji="0" lang="en-US" sz="1600" b="1" i="0" u="none" strike="noStrike" cap="none" normalizeH="0" baseline="0" dirty="0" err="1">
                          <a:ln>
                            <a:noFill/>
                          </a:ln>
                          <a:solidFill>
                            <a:srgbClr val="0070C0"/>
                          </a:solidFill>
                          <a:effectLst/>
                          <a:latin typeface="Arial" charset="0"/>
                        </a:rPr>
                        <a:t>сили</a:t>
                      </a:r>
                      <a:endParaRPr kumimoji="0" lang="en-US" sz="1600" b="1" i="0" u="none" strike="noStrike" cap="none" normalizeH="0" baseline="0" dirty="0">
                        <a:ln>
                          <a:noFill/>
                        </a:ln>
                        <a:solidFill>
                          <a:srgbClr val="0070C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0000"/>
                  </a:ext>
                </a:extLst>
              </a:tr>
              <a:tr h="1479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Офицерски кандидат</a:t>
                      </a:r>
                      <a:endParaRPr kumimoji="0" lang="en-US" sz="2200" b="1" i="1"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chemeClr val="tx1"/>
                          </a:solidFill>
                          <a:effectLst/>
                          <a:latin typeface="Arial" pitchFamily="34" charset="0"/>
                          <a:cs typeface="Arial" pitchFamily="34" charset="0"/>
                        </a:rPr>
                        <a:t>1-ви и 2-ри </a:t>
                      </a:r>
                      <a:r>
                        <a:rPr kumimoji="0" lang="en-US" sz="2200" b="1" i="1" u="none" strike="noStrike" cap="none" normalizeH="0" baseline="0" dirty="0" err="1">
                          <a:ln>
                            <a:noFill/>
                          </a:ln>
                          <a:solidFill>
                            <a:schemeClr val="tx1"/>
                          </a:solidFill>
                          <a:effectLst/>
                          <a:latin typeface="Arial" pitchFamily="34" charset="0"/>
                          <a:cs typeface="Arial" pitchFamily="34" charset="0"/>
                        </a:rPr>
                        <a:t>клас</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rPr>
                        <a:t> </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Офицерски кандидат</a:t>
                      </a:r>
                      <a:r>
                        <a:rPr kumimoji="0" lang="en-US" sz="2200" b="1" i="1" u="none" strike="noStrike" cap="none" normalizeH="0" baseline="0" dirty="0">
                          <a:ln>
                            <a:noFill/>
                          </a:ln>
                          <a:solidFill>
                            <a:schemeClr val="tx1"/>
                          </a:solidFill>
                          <a:effectLst/>
                          <a:latin typeface="Arial" pitchFamily="34" charset="0"/>
                          <a:cs typeface="Arial" pitchFamily="34" charset="0"/>
                        </a:rPr>
                        <a:t> 1-ви и 2-ри </a:t>
                      </a:r>
                      <a:r>
                        <a:rPr kumimoji="0" lang="en-US" sz="2200" b="1" i="1" u="none" strike="noStrike" cap="none" normalizeH="0" baseline="0" dirty="0" err="1">
                          <a:ln>
                            <a:noFill/>
                          </a:ln>
                          <a:solidFill>
                            <a:schemeClr val="tx1"/>
                          </a:solidFill>
                          <a:effectLst/>
                          <a:latin typeface="Arial" pitchFamily="34" charset="0"/>
                          <a:cs typeface="Arial" pitchFamily="34" charset="0"/>
                        </a:rPr>
                        <a:t>клас</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rPr>
                        <a:t>    </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7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Старшина</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Мичман</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11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Старши сержант</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Главен старшина</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17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Сержант</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Старшина </a:t>
                      </a:r>
                    </a:p>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I степен</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64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Младши сержант</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200" b="1" i="1" u="none" strike="noStrike" cap="none" normalizeH="0" baseline="0" dirty="0">
                          <a:ln>
                            <a:noFill/>
                          </a:ln>
                          <a:solidFill>
                            <a:schemeClr val="tx1"/>
                          </a:solidFill>
                          <a:effectLst/>
                          <a:latin typeface="Arial" pitchFamily="34" charset="0"/>
                          <a:cs typeface="Arial" pitchFamily="34" charset="0"/>
                        </a:rPr>
                        <a:t>Старшина II степен</a:t>
                      </a:r>
                      <a:endParaRPr kumimoji="0" lang="bg-BG" sz="22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432" name="Rectangle 39">
            <a:extLst>
              <a:ext uri="{FF2B5EF4-FFF2-40B4-BE49-F238E27FC236}">
                <a16:creationId xmlns:a16="http://schemas.microsoft.com/office/drawing/2014/main" id="{CCB5220F-4EF2-4C6A-85C1-314B59E362FA}"/>
              </a:ext>
            </a:extLst>
          </p:cNvPr>
          <p:cNvSpPr>
            <a:spLocks noChangeArrowheads="1"/>
          </p:cNvSpPr>
          <p:nvPr/>
        </p:nvSpPr>
        <p:spPr bwMode="auto">
          <a:xfrm>
            <a:off x="0" y="0"/>
            <a:ext cx="164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bg-BG" altLang="bg-BG" sz="1800" b="1">
                <a:latin typeface="Arial" panose="020B0604020202020204" pitchFamily="34" charset="0"/>
                <a:cs typeface="Arial" panose="020B0604020202020204" pitchFamily="34" charset="0"/>
              </a:rPr>
              <a:t>Сержантски</a:t>
            </a:r>
            <a:endParaRPr lang="en-US" altLang="bg-BG" sz="1800" b="1">
              <a:latin typeface="Arial" panose="020B0604020202020204" pitchFamily="34" charset="0"/>
              <a:cs typeface="Arial" panose="020B0604020202020204" pitchFamily="34" charset="0"/>
            </a:endParaRPr>
          </a:p>
          <a:p>
            <a:pPr>
              <a:spcBef>
                <a:spcPct val="0"/>
              </a:spcBef>
              <a:buFontTx/>
              <a:buNone/>
            </a:pPr>
            <a:r>
              <a:rPr lang="bg-BG" altLang="bg-BG" sz="1800" b="1">
                <a:latin typeface="Arial" panose="020B0604020202020204" pitchFamily="34" charset="0"/>
                <a:cs typeface="Arial" panose="020B0604020202020204" pitchFamily="34" charset="0"/>
              </a:rPr>
              <a:t> звания: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295"/>
                                        </p:tgtEl>
                                        <p:attrNameLst>
                                          <p:attrName>style.visibility</p:attrName>
                                        </p:attrNameLst>
                                      </p:cBhvr>
                                      <p:to>
                                        <p:strVal val="visible"/>
                                      </p:to>
                                    </p:set>
                                    <p:anim calcmode="lin" valueType="num">
                                      <p:cBhvr>
                                        <p:cTn id="7" dur="500" fill="hold"/>
                                        <p:tgtEl>
                                          <p:spTgt spid="8295"/>
                                        </p:tgtEl>
                                        <p:attrNameLst>
                                          <p:attrName>ppt_w</p:attrName>
                                        </p:attrNameLst>
                                      </p:cBhvr>
                                      <p:tavLst>
                                        <p:tav tm="0">
                                          <p:val>
                                            <p:fltVal val="0"/>
                                          </p:val>
                                        </p:tav>
                                        <p:tav tm="100000">
                                          <p:val>
                                            <p:strVal val="#ppt_w"/>
                                          </p:val>
                                        </p:tav>
                                      </p:tavLst>
                                    </p:anim>
                                    <p:anim calcmode="lin" valueType="num">
                                      <p:cBhvr>
                                        <p:cTn id="8" dur="500" fill="hold"/>
                                        <p:tgtEl>
                                          <p:spTgt spid="82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5" descr="http://vpzahariev.hit.bg/_images/land_ranks_army8.jpg">
            <a:extLst>
              <a:ext uri="{FF2B5EF4-FFF2-40B4-BE49-F238E27FC236}">
                <a16:creationId xmlns:a16="http://schemas.microsoft.com/office/drawing/2014/main" id="{D6775025-C9F7-4B38-B8CB-DD59105585B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71775" y="1412875"/>
            <a:ext cx="5619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4" descr="http://vpzahariev.hit.bg/_images/vvs_ranks_air8.jpg">
            <a:extLst>
              <a:ext uri="{FF2B5EF4-FFF2-40B4-BE49-F238E27FC236}">
                <a16:creationId xmlns:a16="http://schemas.microsoft.com/office/drawing/2014/main" id="{C47E60F0-A4C5-43B5-A4F2-C04A19CAC17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56100" y="1412875"/>
            <a:ext cx="5524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3" descr="http://vpzahariev.hit.bg/_images/vmc_ranks_army8.jpg">
            <a:extLst>
              <a:ext uri="{FF2B5EF4-FFF2-40B4-BE49-F238E27FC236}">
                <a16:creationId xmlns:a16="http://schemas.microsoft.com/office/drawing/2014/main" id="{510FFFBF-8DCB-44D2-8C85-146DDB611F92}"/>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667625" y="1412875"/>
            <a:ext cx="5524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2" descr="http://vpzahariev.hit.bg/_images/land_ranks_army9.jpg">
            <a:extLst>
              <a:ext uri="{FF2B5EF4-FFF2-40B4-BE49-F238E27FC236}">
                <a16:creationId xmlns:a16="http://schemas.microsoft.com/office/drawing/2014/main" id="{D1BF1A98-B776-4A83-8AE9-7B701FB98FEB}"/>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771775" y="3068638"/>
            <a:ext cx="5524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http://vpzahariev.hit.bg/_images/vvs_ranks_air9.jpg">
            <a:extLst>
              <a:ext uri="{FF2B5EF4-FFF2-40B4-BE49-F238E27FC236}">
                <a16:creationId xmlns:a16="http://schemas.microsoft.com/office/drawing/2014/main" id="{FDFCF40A-935A-4FBE-B0F2-320B9F64B2E0}"/>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356100" y="3068638"/>
            <a:ext cx="5619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http://vpzahariev.hit.bg/_images/vmc_ranks_army9.jpg">
            <a:extLst>
              <a:ext uri="{FF2B5EF4-FFF2-40B4-BE49-F238E27FC236}">
                <a16:creationId xmlns:a16="http://schemas.microsoft.com/office/drawing/2014/main" id="{9A080EEE-ED22-49AD-A07F-B2A5209FB08E}"/>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7667625" y="3068638"/>
            <a:ext cx="5524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http://vpzahariev.hit.bg/_images/land_ranks_army10.jpg">
            <a:extLst>
              <a:ext uri="{FF2B5EF4-FFF2-40B4-BE49-F238E27FC236}">
                <a16:creationId xmlns:a16="http://schemas.microsoft.com/office/drawing/2014/main" id="{0581A24D-EB40-4BCD-921C-D86B421640CC}"/>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2771775" y="4797425"/>
            <a:ext cx="5619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descr="http://vpzahariev.hit.bg/_images/vvs_ranks_air10.jpg">
            <a:extLst>
              <a:ext uri="{FF2B5EF4-FFF2-40B4-BE49-F238E27FC236}">
                <a16:creationId xmlns:a16="http://schemas.microsoft.com/office/drawing/2014/main" id="{2C8CCC22-F188-47F4-A2C0-D718A0E6601C}"/>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4427538" y="4797425"/>
            <a:ext cx="5524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7" descr="http://vpzahariev.hit.bg/_images/vmc_ranks_army10.jpg">
            <a:extLst>
              <a:ext uri="{FF2B5EF4-FFF2-40B4-BE49-F238E27FC236}">
                <a16:creationId xmlns:a16="http://schemas.microsoft.com/office/drawing/2014/main" id="{1FA09528-EE98-4BB2-8F9C-AA36730610D9}"/>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7667625" y="4862513"/>
            <a:ext cx="5619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16">
            <a:extLst>
              <a:ext uri="{FF2B5EF4-FFF2-40B4-BE49-F238E27FC236}">
                <a16:creationId xmlns:a16="http://schemas.microsoft.com/office/drawing/2014/main" id="{670E21B5-F12A-40FF-ADA3-CE2A05B086AE}"/>
              </a:ext>
            </a:extLst>
          </p:cNvPr>
          <p:cNvSpPr>
            <a:spLocks noChangeArrowheads="1"/>
          </p:cNvSpPr>
          <p:nvPr/>
        </p:nvSpPr>
        <p:spPr bwMode="auto">
          <a:xfrm>
            <a:off x="0" y="-441325"/>
            <a:ext cx="7315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400" b="1">
                <a:latin typeface="Arial" panose="020B0604020202020204" pitchFamily="34" charset="0"/>
                <a:cs typeface="Arial" panose="020B0604020202020204" pitchFamily="34" charset="0"/>
              </a:rPr>
              <a:t> </a:t>
            </a:r>
          </a:p>
          <a:p>
            <a:pPr>
              <a:spcBef>
                <a:spcPct val="0"/>
              </a:spcBef>
              <a:buFontTx/>
              <a:buNone/>
            </a:pPr>
            <a:r>
              <a:rPr lang="bg-BG" altLang="bg-BG" sz="1800" b="1">
                <a:latin typeface="Arial" panose="020B0604020202020204" pitchFamily="34" charset="0"/>
                <a:cs typeface="Arial" panose="020B0604020202020204" pitchFamily="34" charset="0"/>
              </a:rPr>
              <a:t>Младши офицерски звания: </a:t>
            </a:r>
          </a:p>
          <a:p>
            <a:pPr>
              <a:spcBef>
                <a:spcPct val="0"/>
              </a:spcBef>
              <a:buFontTx/>
              <a:buNone/>
            </a:pPr>
            <a:endParaRPr lang="bg-BG" altLang="bg-BG" sz="2400" b="1">
              <a:latin typeface="Arial" panose="020B0604020202020204" pitchFamily="34" charset="0"/>
              <a:cs typeface="Arial" panose="020B0604020202020204" pitchFamily="34" charset="0"/>
            </a:endParaRPr>
          </a:p>
        </p:txBody>
      </p:sp>
      <p:sp>
        <p:nvSpPr>
          <p:cNvPr id="15372" name="Rectangle 21">
            <a:extLst>
              <a:ext uri="{FF2B5EF4-FFF2-40B4-BE49-F238E27FC236}">
                <a16:creationId xmlns:a16="http://schemas.microsoft.com/office/drawing/2014/main" id="{FF378094-5EF8-41F4-BFB1-D90E37BA9D19}"/>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73" name="Rectangle 23">
            <a:extLst>
              <a:ext uri="{FF2B5EF4-FFF2-40B4-BE49-F238E27FC236}">
                <a16:creationId xmlns:a16="http://schemas.microsoft.com/office/drawing/2014/main" id="{24017E83-B327-4AE2-974A-C8CAB4980BEB}"/>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74" name="Rectangle 27">
            <a:extLst>
              <a:ext uri="{FF2B5EF4-FFF2-40B4-BE49-F238E27FC236}">
                <a16:creationId xmlns:a16="http://schemas.microsoft.com/office/drawing/2014/main" id="{2FD646CF-6A46-47A9-8F7A-ED825CCB10DC}"/>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75" name="Rectangle 32">
            <a:extLst>
              <a:ext uri="{FF2B5EF4-FFF2-40B4-BE49-F238E27FC236}">
                <a16:creationId xmlns:a16="http://schemas.microsoft.com/office/drawing/2014/main" id="{FABE81D0-548A-4ACE-A48E-F80C1EA7668E}"/>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76" name="Rectangle 34">
            <a:extLst>
              <a:ext uri="{FF2B5EF4-FFF2-40B4-BE49-F238E27FC236}">
                <a16:creationId xmlns:a16="http://schemas.microsoft.com/office/drawing/2014/main" id="{677A57E9-31D9-4B86-8337-CD210C956A0F}"/>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77" name="Rectangle 38">
            <a:extLst>
              <a:ext uri="{FF2B5EF4-FFF2-40B4-BE49-F238E27FC236}">
                <a16:creationId xmlns:a16="http://schemas.microsoft.com/office/drawing/2014/main" id="{4FE9EB85-9E2B-4E4E-8E79-4EA4CCE1B7C3}"/>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78" name="Rectangle 43">
            <a:extLst>
              <a:ext uri="{FF2B5EF4-FFF2-40B4-BE49-F238E27FC236}">
                <a16:creationId xmlns:a16="http://schemas.microsoft.com/office/drawing/2014/main" id="{92DBB777-A21C-4DFA-98CD-506497CF87C6}"/>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79" name="Rectangle 45">
            <a:extLst>
              <a:ext uri="{FF2B5EF4-FFF2-40B4-BE49-F238E27FC236}">
                <a16:creationId xmlns:a16="http://schemas.microsoft.com/office/drawing/2014/main" id="{1A954773-4207-41E1-A315-8CA6BB6137DE}"/>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80" name="Rectangle 49">
            <a:extLst>
              <a:ext uri="{FF2B5EF4-FFF2-40B4-BE49-F238E27FC236}">
                <a16:creationId xmlns:a16="http://schemas.microsoft.com/office/drawing/2014/main" id="{A023A249-FB6A-4D1C-B550-300127061001}"/>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81" name="Rectangle 54">
            <a:extLst>
              <a:ext uri="{FF2B5EF4-FFF2-40B4-BE49-F238E27FC236}">
                <a16:creationId xmlns:a16="http://schemas.microsoft.com/office/drawing/2014/main" id="{CF60AC64-25BF-4BDF-B789-BB1E7758D066}"/>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82" name="Rectangle 56">
            <a:extLst>
              <a:ext uri="{FF2B5EF4-FFF2-40B4-BE49-F238E27FC236}">
                <a16:creationId xmlns:a16="http://schemas.microsoft.com/office/drawing/2014/main" id="{0E1BBC4E-08EB-4416-A544-E14F45C4BB4D}"/>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5383" name="Rectangle 60">
            <a:extLst>
              <a:ext uri="{FF2B5EF4-FFF2-40B4-BE49-F238E27FC236}">
                <a16:creationId xmlns:a16="http://schemas.microsoft.com/office/drawing/2014/main" id="{78CDAD55-2F29-48F0-B029-3F27F4CB062A}"/>
              </a:ext>
            </a:extLst>
          </p:cNvPr>
          <p:cNvSpPr>
            <a:spLocks noChangeArrowheads="1"/>
          </p:cNvSpPr>
          <p:nvPr/>
        </p:nvSpPr>
        <p:spPr bwMode="auto">
          <a:xfrm>
            <a:off x="0" y="143827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graphicFrame>
        <p:nvGraphicFramePr>
          <p:cNvPr id="23826" name="Group 274">
            <a:extLst>
              <a:ext uri="{FF2B5EF4-FFF2-40B4-BE49-F238E27FC236}">
                <a16:creationId xmlns:a16="http://schemas.microsoft.com/office/drawing/2014/main" id="{9945376D-07D4-4720-B05A-2D44328AE7C4}"/>
              </a:ext>
            </a:extLst>
          </p:cNvPr>
          <p:cNvGraphicFramePr>
            <a:graphicFrameLocks noGrp="1"/>
          </p:cNvGraphicFramePr>
          <p:nvPr/>
        </p:nvGraphicFramePr>
        <p:xfrm>
          <a:off x="0" y="428625"/>
          <a:ext cx="9155113" cy="6192838"/>
        </p:xfrm>
        <a:graphic>
          <a:graphicData uri="http://schemas.openxmlformats.org/drawingml/2006/table">
            <a:tbl>
              <a:tblPr/>
              <a:tblGrid>
                <a:gridCol w="208279">
                  <a:extLst>
                    <a:ext uri="{9D8B030D-6E8A-4147-A177-3AD203B41FA5}">
                      <a16:colId xmlns:a16="http://schemas.microsoft.com/office/drawing/2014/main" val="20000"/>
                    </a:ext>
                  </a:extLst>
                </a:gridCol>
                <a:gridCol w="2260205">
                  <a:extLst>
                    <a:ext uri="{9D8B030D-6E8A-4147-A177-3AD203B41FA5}">
                      <a16:colId xmlns:a16="http://schemas.microsoft.com/office/drawing/2014/main" val="20001"/>
                    </a:ext>
                  </a:extLst>
                </a:gridCol>
                <a:gridCol w="1414333">
                  <a:extLst>
                    <a:ext uri="{9D8B030D-6E8A-4147-A177-3AD203B41FA5}">
                      <a16:colId xmlns:a16="http://schemas.microsoft.com/office/drawing/2014/main" val="20002"/>
                    </a:ext>
                  </a:extLst>
                </a:gridCol>
                <a:gridCol w="1412818">
                  <a:extLst>
                    <a:ext uri="{9D8B030D-6E8A-4147-A177-3AD203B41FA5}">
                      <a16:colId xmlns:a16="http://schemas.microsoft.com/office/drawing/2014/main" val="20003"/>
                    </a:ext>
                  </a:extLst>
                </a:gridCol>
                <a:gridCol w="223607">
                  <a:extLst>
                    <a:ext uri="{9D8B030D-6E8A-4147-A177-3AD203B41FA5}">
                      <a16:colId xmlns:a16="http://schemas.microsoft.com/office/drawing/2014/main" val="20004"/>
                    </a:ext>
                  </a:extLst>
                </a:gridCol>
                <a:gridCol w="1784960">
                  <a:extLst>
                    <a:ext uri="{9D8B030D-6E8A-4147-A177-3AD203B41FA5}">
                      <a16:colId xmlns:a16="http://schemas.microsoft.com/office/drawing/2014/main" val="20005"/>
                    </a:ext>
                  </a:extLst>
                </a:gridCol>
                <a:gridCol w="1414333">
                  <a:extLst>
                    <a:ext uri="{9D8B030D-6E8A-4147-A177-3AD203B41FA5}">
                      <a16:colId xmlns:a16="http://schemas.microsoft.com/office/drawing/2014/main" val="20006"/>
                    </a:ext>
                  </a:extLst>
                </a:gridCol>
                <a:gridCol w="436579">
                  <a:extLst>
                    <a:ext uri="{9D8B030D-6E8A-4147-A177-3AD203B41FA5}">
                      <a16:colId xmlns:a16="http://schemas.microsoft.com/office/drawing/2014/main" val="20007"/>
                    </a:ext>
                  </a:extLst>
                </a:gridCol>
              </a:tblGrid>
              <a:tr h="669947">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rgbClr val="00B050"/>
                          </a:solidFill>
                          <a:effectLst/>
                          <a:latin typeface="Arial" pitchFamily="34" charset="0"/>
                          <a:cs typeface="Arial" pitchFamily="34" charset="0"/>
                        </a:rPr>
                        <a:t>Сухопътни</a:t>
                      </a:r>
                      <a:r>
                        <a:rPr kumimoji="0" lang="en-US" sz="1600" b="1" i="0" u="none" strike="noStrike" cap="none" normalizeH="0" baseline="0" dirty="0">
                          <a:ln>
                            <a:noFill/>
                          </a:ln>
                          <a:solidFill>
                            <a:srgbClr val="00B050"/>
                          </a:solidFill>
                          <a:effectLst/>
                          <a:latin typeface="Arial" pitchFamily="34" charset="0"/>
                          <a:cs typeface="Arial" pitchFamily="34" charset="0"/>
                        </a:rPr>
                        <a:t> </a:t>
                      </a:r>
                      <a:r>
                        <a:rPr kumimoji="0" lang="en-US" sz="1600" b="1" i="0" u="none" strike="noStrike" cap="none" normalizeH="0" baseline="0" dirty="0" err="1">
                          <a:ln>
                            <a:noFill/>
                          </a:ln>
                          <a:solidFill>
                            <a:srgbClr val="00B050"/>
                          </a:solidFill>
                          <a:effectLst/>
                          <a:latin typeface="Arial" pitchFamily="34" charset="0"/>
                          <a:cs typeface="Arial" pitchFamily="34" charset="0"/>
                        </a:rPr>
                        <a:t>войски</a:t>
                      </a:r>
                      <a:r>
                        <a:rPr kumimoji="0" lang="en-US" sz="1600" b="1" i="0" u="none" strike="noStrike" cap="none" normalizeH="0" baseline="0" dirty="0">
                          <a:ln>
                            <a:noFill/>
                          </a:ln>
                          <a:solidFill>
                            <a:srgbClr val="00B050"/>
                          </a:solidFill>
                          <a:effectLst/>
                          <a:latin typeface="Arial" pitchFamily="34" charset="0"/>
                          <a:cs typeface="Arial" pitchFamily="34" charset="0"/>
                        </a:rPr>
                        <a:t> </a:t>
                      </a:r>
                      <a:r>
                        <a:rPr kumimoji="0" lang="en-US" sz="1600" b="1" i="0" u="none" strike="noStrike" cap="none" normalizeH="0" baseline="0" dirty="0">
                          <a:ln>
                            <a:noFill/>
                          </a:ln>
                          <a:solidFill>
                            <a:schemeClr val="tx1"/>
                          </a:solidFill>
                          <a:effectLst/>
                          <a:latin typeface="Arial" pitchFamily="34" charset="0"/>
                          <a:cs typeface="Arial" pitchFamily="34" charset="0"/>
                        </a:rPr>
                        <a:t>и </a:t>
                      </a:r>
                      <a:r>
                        <a:rPr kumimoji="0" lang="en-US" sz="1600" b="1" i="0" u="none" strike="noStrike" cap="none" normalizeH="0" baseline="0" dirty="0" err="1">
                          <a:ln>
                            <a:noFill/>
                          </a:ln>
                          <a:solidFill>
                            <a:srgbClr val="0070C0"/>
                          </a:solidFill>
                          <a:effectLst/>
                          <a:latin typeface="Arial" pitchFamily="34" charset="0"/>
                          <a:cs typeface="Arial" pitchFamily="34" charset="0"/>
                        </a:rPr>
                        <a:t>военновъздуш</a:t>
                      </a:r>
                      <a:r>
                        <a:rPr kumimoji="0" lang="en-US" sz="1600" b="1" i="0" u="none" strike="noStrike" cap="none" normalizeH="0" baseline="0" dirty="0">
                          <a:ln>
                            <a:noFill/>
                          </a:ln>
                          <a:solidFill>
                            <a:srgbClr val="0070C0"/>
                          </a:solidFill>
                          <a:effectLst/>
                          <a:latin typeface="Arial" pitchFamily="34" charset="0"/>
                          <a:cs typeface="Arial" pitchFamily="34" charset="0"/>
                        </a:rPr>
                        <a:t>- </a:t>
                      </a:r>
                      <a:r>
                        <a:rPr kumimoji="0" lang="en-US" sz="1600" b="1" i="0" u="none" strike="noStrike" cap="none" normalizeH="0" baseline="0" dirty="0">
                          <a:ln>
                            <a:noFill/>
                          </a:ln>
                          <a:solidFill>
                            <a:srgbClr val="00B0F0"/>
                          </a:solidFill>
                          <a:effectLst/>
                          <a:latin typeface="Arial" pitchFamily="34" charset="0"/>
                          <a:cs typeface="Arial" pitchFamily="34" charset="0"/>
                        </a:rPr>
                        <a:t>   </a:t>
                      </a:r>
                      <a:r>
                        <a:rPr kumimoji="0" lang="en-US" sz="1600" b="1" i="0" u="none" strike="noStrike" cap="none" normalizeH="0" baseline="0" dirty="0">
                          <a:ln>
                            <a:noFill/>
                          </a:ln>
                          <a:solidFill>
                            <a:srgbClr val="002060"/>
                          </a:solidFill>
                          <a:effectLst/>
                          <a:latin typeface="Arial" pitchFamily="34" charset="0"/>
                          <a:cs typeface="Arial" pitchFamily="34" charset="0"/>
                        </a:rPr>
                        <a:t>  </a:t>
                      </a:r>
                      <a:r>
                        <a:rPr kumimoji="0" lang="en-US" sz="1600" b="1" i="0" u="none" strike="noStrike" cap="none" normalizeH="0" baseline="0" dirty="0" err="1">
                          <a:ln>
                            <a:noFill/>
                          </a:ln>
                          <a:solidFill>
                            <a:srgbClr val="002060"/>
                          </a:solidFill>
                          <a:effectLst/>
                          <a:latin typeface="Arial" pitchFamily="34" charset="0"/>
                          <a:cs typeface="Arial" pitchFamily="34" charset="0"/>
                        </a:rPr>
                        <a:t>Военно</a:t>
                      </a:r>
                      <a:r>
                        <a:rPr kumimoji="0" lang="en-US" sz="1600" b="1" i="0" u="none" strike="noStrike" cap="none" normalizeH="0" baseline="0" dirty="0">
                          <a:ln>
                            <a:noFill/>
                          </a:ln>
                          <a:solidFill>
                            <a:srgbClr val="002060"/>
                          </a:solidFill>
                          <a:effectLst/>
                          <a:latin typeface="Arial" pitchFamily="34" charset="0"/>
                          <a:cs typeface="Arial" pitchFamily="34" charset="0"/>
                        </a:rPr>
                        <a:t> </a:t>
                      </a:r>
                      <a:r>
                        <a:rPr kumimoji="0" lang="en-US" sz="1600" b="1" i="0" u="none" strike="noStrike" cap="none" normalizeH="0" baseline="0" dirty="0" err="1">
                          <a:ln>
                            <a:noFill/>
                          </a:ln>
                          <a:solidFill>
                            <a:srgbClr val="002060"/>
                          </a:solidFill>
                          <a:effectLst/>
                          <a:latin typeface="Arial" pitchFamily="34" charset="0"/>
                          <a:cs typeface="Arial" pitchFamily="34" charset="0"/>
                        </a:rPr>
                        <a:t>морски</a:t>
                      </a:r>
                      <a:r>
                        <a:rPr kumimoji="0" lang="en-US" sz="1600" b="1" i="0" u="none" strike="noStrike" cap="none" normalizeH="0" baseline="0" dirty="0">
                          <a:ln>
                            <a:noFill/>
                          </a:ln>
                          <a:solidFill>
                            <a:srgbClr val="002060"/>
                          </a:solidFill>
                          <a:effectLst/>
                          <a:latin typeface="Arial" pitchFamily="34" charset="0"/>
                          <a:cs typeface="Arial" pitchFamily="34" charset="0"/>
                        </a:rPr>
                        <a:t> </a:t>
                      </a:r>
                      <a:r>
                        <a:rPr kumimoji="0" lang="en-US" sz="1600" b="1" i="0" u="none" strike="noStrike" cap="none" normalizeH="0" baseline="0" dirty="0" err="1">
                          <a:ln>
                            <a:noFill/>
                          </a:ln>
                          <a:solidFill>
                            <a:srgbClr val="002060"/>
                          </a:solidFill>
                          <a:effectLst/>
                          <a:latin typeface="Arial" pitchFamily="34" charset="0"/>
                          <a:cs typeface="Arial" pitchFamily="34" charset="0"/>
                        </a:rPr>
                        <a:t>сили</a:t>
                      </a:r>
                      <a:endParaRPr kumimoji="0" lang="en-US" sz="1600" b="1" i="0" u="none" strike="noStrike" cap="none" normalizeH="0" baseline="0" dirty="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B0F0"/>
                          </a:solidFill>
                          <a:effectLst/>
                          <a:latin typeface="Arial" pitchFamily="34" charset="0"/>
                          <a:cs typeface="Arial" pitchFamily="34" charset="0"/>
                        </a:rPr>
                        <a:t>                                                                               </a:t>
                      </a:r>
                      <a:r>
                        <a:rPr kumimoji="0" lang="en-US" sz="1600" b="1" i="0" u="none" strike="noStrike" cap="none" normalizeH="0" baseline="0" dirty="0" err="1">
                          <a:ln>
                            <a:noFill/>
                          </a:ln>
                          <a:solidFill>
                            <a:srgbClr val="0070C0"/>
                          </a:solidFill>
                          <a:effectLst/>
                          <a:latin typeface="Arial" pitchFamily="34" charset="0"/>
                          <a:cs typeface="Arial" pitchFamily="34" charset="0"/>
                        </a:rPr>
                        <a:t>ни</a:t>
                      </a:r>
                      <a:r>
                        <a:rPr kumimoji="0" lang="en-US" sz="1600" b="1" i="0" u="none" strike="noStrike" cap="none" normalizeH="0" baseline="0" dirty="0">
                          <a:ln>
                            <a:noFill/>
                          </a:ln>
                          <a:solidFill>
                            <a:srgbClr val="0070C0"/>
                          </a:solidFill>
                          <a:effectLst/>
                          <a:latin typeface="Arial" pitchFamily="34" charset="0"/>
                          <a:cs typeface="Arial" pitchFamily="34" charset="0"/>
                        </a:rPr>
                        <a:t> </a:t>
                      </a:r>
                      <a:r>
                        <a:rPr kumimoji="0" lang="en-US" sz="1600" b="1" i="0" u="none" strike="noStrike" cap="none" normalizeH="0" baseline="0" dirty="0" err="1">
                          <a:ln>
                            <a:noFill/>
                          </a:ln>
                          <a:solidFill>
                            <a:srgbClr val="0070C0"/>
                          </a:solidFill>
                          <a:effectLst/>
                          <a:latin typeface="Arial" pitchFamily="34" charset="0"/>
                          <a:cs typeface="Arial" pitchFamily="34" charset="0"/>
                        </a:rPr>
                        <a:t>сили</a:t>
                      </a:r>
                      <a:endParaRPr kumimoji="0" lang="en-US" sz="1600" b="1" i="0" u="none" strike="noStrike" cap="none" normalizeH="0" baseline="0" dirty="0">
                        <a:ln>
                          <a:noFill/>
                        </a:ln>
                        <a:solidFill>
                          <a:srgbClr val="0070C0"/>
                        </a:solidFill>
                        <a:effectLst/>
                        <a:latin typeface="Arial" pitchFamily="34" charset="0"/>
                        <a:cs typeface="Arial" pitchFamily="34"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0000"/>
                  </a:ext>
                </a:extLst>
              </a:tr>
              <a:tr h="1850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bg-BG" sz="2000" b="1" i="1" u="none" strike="noStrike" cap="none" normalizeH="0" baseline="0" dirty="0">
                          <a:ln>
                            <a:noFill/>
                          </a:ln>
                          <a:solidFill>
                            <a:schemeClr val="tx1"/>
                          </a:solidFill>
                          <a:effectLst/>
                          <a:latin typeface="Arial" pitchFamily="34" charset="0"/>
                          <a:cs typeface="Arial" pitchFamily="34" charset="0"/>
                        </a:rPr>
                        <a:t>Капитан</a:t>
                      </a:r>
                      <a:endParaRPr kumimoji="0" lang="bg-BG" sz="2000" b="1"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bg-BG" sz="2000" b="1" i="1" u="none" strike="noStrike" cap="none" normalizeH="0" baseline="0" dirty="0">
                          <a:ln>
                            <a:noFill/>
                          </a:ln>
                          <a:solidFill>
                            <a:schemeClr val="tx1"/>
                          </a:solidFill>
                          <a:effectLst/>
                          <a:latin typeface="Arial" pitchFamily="34" charset="0"/>
                          <a:cs typeface="Arial" pitchFamily="34" charset="0"/>
                        </a:rPr>
                        <a:t>Капитан - лейтенант</a:t>
                      </a: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0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bg-BG" sz="2000" b="1" i="1" u="none" strike="noStrike" cap="none" normalizeH="0" baseline="0" dirty="0">
                          <a:ln>
                            <a:noFill/>
                          </a:ln>
                          <a:solidFill>
                            <a:schemeClr val="tx1"/>
                          </a:solidFill>
                          <a:effectLst/>
                          <a:latin typeface="Arial" pitchFamily="34" charset="0"/>
                          <a:cs typeface="Arial" pitchFamily="34" charset="0"/>
                        </a:rPr>
                        <a:t>Старши лейтенант</a:t>
                      </a: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bg-BG" sz="2000" b="1" i="1" u="none" strike="noStrike" cap="none" normalizeH="0" baseline="0" dirty="0">
                          <a:ln>
                            <a:noFill/>
                          </a:ln>
                          <a:solidFill>
                            <a:schemeClr val="tx1"/>
                          </a:solidFill>
                          <a:effectLst/>
                          <a:latin typeface="Arial" pitchFamily="34" charset="0"/>
                          <a:cs typeface="Arial" pitchFamily="34" charset="0"/>
                        </a:rPr>
                        <a:t>Старши лейтенант</a:t>
                      </a: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72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1" u="none" strike="noStrike" cap="none" normalizeH="0" baseline="0" dirty="0">
                          <a:ln>
                            <a:noFill/>
                          </a:ln>
                          <a:solidFill>
                            <a:schemeClr val="tx1"/>
                          </a:solidFill>
                          <a:effectLst/>
                          <a:latin typeface="Arial" pitchFamily="34" charset="0"/>
                          <a:cs typeface="Arial" pitchFamily="34" charset="0"/>
                        </a:rPr>
                        <a:t>              </a:t>
                      </a:r>
                      <a:r>
                        <a:rPr kumimoji="0" lang="bg-BG" sz="2000" b="1" i="1" u="none" strike="noStrike" cap="none" normalizeH="0" baseline="0" dirty="0">
                          <a:ln>
                            <a:noFill/>
                          </a:ln>
                          <a:solidFill>
                            <a:schemeClr val="tx1"/>
                          </a:solidFill>
                          <a:effectLst/>
                          <a:latin typeface="Arial" pitchFamily="34" charset="0"/>
                          <a:cs typeface="Arial" pitchFamily="34" charset="0"/>
                        </a:rPr>
                        <a:t>Лейтенант</a:t>
                      </a: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cap="none" normalizeH="0" baseline="0" dirty="0">
                          <a:ln>
                            <a:noFill/>
                          </a:ln>
                          <a:solidFill>
                            <a:schemeClr val="tx1"/>
                          </a:solidFill>
                          <a:effectLst/>
                          <a:latin typeface="Arial" pitchFamily="34" charset="0"/>
                          <a:cs typeface="Arial" pitchFamily="34" charset="0"/>
                        </a:rPr>
                        <a:t>       </a:t>
                      </a:r>
                      <a:r>
                        <a:rPr kumimoji="0" lang="bg-BG" sz="2000" b="1" i="1" u="none" strike="noStrike" cap="none" normalizeH="0" baseline="0" dirty="0">
                          <a:ln>
                            <a:noFill/>
                          </a:ln>
                          <a:solidFill>
                            <a:schemeClr val="tx1"/>
                          </a:solidFill>
                          <a:effectLst/>
                          <a:latin typeface="Arial" pitchFamily="34" charset="0"/>
                          <a:cs typeface="Arial" pitchFamily="34" charset="0"/>
                        </a:rPr>
                        <a:t>Лейтенант</a:t>
                      </a:r>
                      <a:endParaRPr kumimoji="0" lang="bg-BG" sz="2000" b="1" i="0" u="none" strike="noStrike" cap="none" normalizeH="0" baseline="0" dirty="0">
                        <a:ln>
                          <a:noFill/>
                        </a:ln>
                        <a:solidFill>
                          <a:schemeClr val="tx1"/>
                        </a:solidFill>
                        <a:effectLst/>
                        <a:latin typeface="Arial" pitchFamily="34" charset="0"/>
                        <a:cs typeface="Arial" pitchFamily="34"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marL="91439" marR="91439"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826"/>
                                        </p:tgtEl>
                                        <p:attrNameLst>
                                          <p:attrName>style.visibility</p:attrName>
                                        </p:attrNameLst>
                                      </p:cBhvr>
                                      <p:to>
                                        <p:strVal val="visible"/>
                                      </p:to>
                                    </p:set>
                                    <p:anim calcmode="lin" valueType="num">
                                      <p:cBhvr>
                                        <p:cTn id="7" dur="1000" fill="hold"/>
                                        <p:tgtEl>
                                          <p:spTgt spid="23826"/>
                                        </p:tgtEl>
                                        <p:attrNameLst>
                                          <p:attrName>ppt_w</p:attrName>
                                        </p:attrNameLst>
                                      </p:cBhvr>
                                      <p:tavLst>
                                        <p:tav tm="0">
                                          <p:val>
                                            <p:fltVal val="0"/>
                                          </p:val>
                                        </p:tav>
                                        <p:tav tm="100000">
                                          <p:val>
                                            <p:strVal val="#ppt_w"/>
                                          </p:val>
                                        </p:tav>
                                      </p:tavLst>
                                    </p:anim>
                                    <p:anim calcmode="lin" valueType="num">
                                      <p:cBhvr>
                                        <p:cTn id="8" dur="1000" fill="hold"/>
                                        <p:tgtEl>
                                          <p:spTgt spid="23826"/>
                                        </p:tgtEl>
                                        <p:attrNameLst>
                                          <p:attrName>ppt_h</p:attrName>
                                        </p:attrNameLst>
                                      </p:cBhvr>
                                      <p:tavLst>
                                        <p:tav tm="0">
                                          <p:val>
                                            <p:fltVal val="0"/>
                                          </p:val>
                                        </p:tav>
                                        <p:tav tm="100000">
                                          <p:val>
                                            <p:strVal val="#ppt_h"/>
                                          </p:val>
                                        </p:tav>
                                      </p:tavLst>
                                    </p:anim>
                                    <p:anim calcmode="lin" valueType="num">
                                      <p:cBhvr>
                                        <p:cTn id="9" dur="1000" fill="hold"/>
                                        <p:tgtEl>
                                          <p:spTgt spid="23826"/>
                                        </p:tgtEl>
                                        <p:attrNameLst>
                                          <p:attrName>style.rotation</p:attrName>
                                        </p:attrNameLst>
                                      </p:cBhvr>
                                      <p:tavLst>
                                        <p:tav tm="0">
                                          <p:val>
                                            <p:fltVal val="90"/>
                                          </p:val>
                                        </p:tav>
                                        <p:tav tm="100000">
                                          <p:val>
                                            <p:fltVal val="0"/>
                                          </p:val>
                                        </p:tav>
                                      </p:tavLst>
                                    </p:anim>
                                    <p:animEffect transition="in" filter="fade">
                                      <p:cBhvr>
                                        <p:cTn id="10" dur="1000"/>
                                        <p:tgtEl>
                                          <p:spTgt spid="23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http://vpzahariev.hit.bg/_images/land_ranks_army5.jpg">
            <a:extLst>
              <a:ext uri="{FF2B5EF4-FFF2-40B4-BE49-F238E27FC236}">
                <a16:creationId xmlns:a16="http://schemas.microsoft.com/office/drawing/2014/main" id="{958E9FA1-4499-4972-8C3F-A782A9C8DB8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38375" y="1700213"/>
            <a:ext cx="5334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1" descr="http://vpzahariev.hit.bg/_images/vvs_ranks_air5.jpg">
            <a:extLst>
              <a:ext uri="{FF2B5EF4-FFF2-40B4-BE49-F238E27FC236}">
                <a16:creationId xmlns:a16="http://schemas.microsoft.com/office/drawing/2014/main" id="{2796AC4C-E5F8-4D30-BE30-B7916CFB324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92500" y="1700213"/>
            <a:ext cx="5143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 descr="http://vpzahariev.hit.bg/_images/vmc_ranks_army5.jpg">
            <a:extLst>
              <a:ext uri="{FF2B5EF4-FFF2-40B4-BE49-F238E27FC236}">
                <a16:creationId xmlns:a16="http://schemas.microsoft.com/office/drawing/2014/main" id="{6F6D9137-9784-4BCE-8465-AC44D4E59EB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596188" y="1700213"/>
            <a:ext cx="5238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http://vpzahariev.hit.bg/_images/land_ranks_army6.jpg">
            <a:extLst>
              <a:ext uri="{FF2B5EF4-FFF2-40B4-BE49-F238E27FC236}">
                <a16:creationId xmlns:a16="http://schemas.microsoft.com/office/drawing/2014/main" id="{349D74FA-C399-4B36-88BC-E0BEB5DE0C52}"/>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257425" y="3446463"/>
            <a:ext cx="5143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http://vpzahariev.hit.bg/_images/vvs_ranks_air6.jpg">
            <a:extLst>
              <a:ext uri="{FF2B5EF4-FFF2-40B4-BE49-F238E27FC236}">
                <a16:creationId xmlns:a16="http://schemas.microsoft.com/office/drawing/2014/main" id="{50287D0F-7EA5-4F09-AD6B-C14853226B43}"/>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492500" y="3446463"/>
            <a:ext cx="5238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http://vpzahariev.hit.bg/_images/vmc_ranks_army6.jpg">
            <a:extLst>
              <a:ext uri="{FF2B5EF4-FFF2-40B4-BE49-F238E27FC236}">
                <a16:creationId xmlns:a16="http://schemas.microsoft.com/office/drawing/2014/main" id="{7086DAD9-D8FC-413C-8F78-54DC826F7E54}"/>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7596188" y="3446463"/>
            <a:ext cx="5238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http://vpzahariev.hit.bg/_images/land_ranks_army7.jpg">
            <a:extLst>
              <a:ext uri="{FF2B5EF4-FFF2-40B4-BE49-F238E27FC236}">
                <a16:creationId xmlns:a16="http://schemas.microsoft.com/office/drawing/2014/main" id="{55B063D6-01AE-49F8-85A8-02B0E1630A08}"/>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2238375" y="5102225"/>
            <a:ext cx="5334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descr="http://vpzahariev.hit.bg/_images/vvs_ranks_air7.jpg">
            <a:extLst>
              <a:ext uri="{FF2B5EF4-FFF2-40B4-BE49-F238E27FC236}">
                <a16:creationId xmlns:a16="http://schemas.microsoft.com/office/drawing/2014/main" id="{D1AF0890-0886-431A-96D1-A01A1988DE20}"/>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3492500" y="5102225"/>
            <a:ext cx="5143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 descr="http://vpzahariev.hit.bg/_images/vmc_ranks_army7.jpg">
            <a:extLst>
              <a:ext uri="{FF2B5EF4-FFF2-40B4-BE49-F238E27FC236}">
                <a16:creationId xmlns:a16="http://schemas.microsoft.com/office/drawing/2014/main" id="{7399E4CD-9EB0-4274-8C0A-3700486EA41A}"/>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7596188" y="5102225"/>
            <a:ext cx="5238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13">
            <a:extLst>
              <a:ext uri="{FF2B5EF4-FFF2-40B4-BE49-F238E27FC236}">
                <a16:creationId xmlns:a16="http://schemas.microsoft.com/office/drawing/2014/main" id="{B63E2C1A-B8B0-4AFB-A354-9E043CBAB8BC}"/>
              </a:ext>
            </a:extLst>
          </p:cNvPr>
          <p:cNvSpPr>
            <a:spLocks noChangeArrowheads="1"/>
          </p:cNvSpPr>
          <p:nvPr/>
        </p:nvSpPr>
        <p:spPr bwMode="auto">
          <a:xfrm>
            <a:off x="0" y="-333375"/>
            <a:ext cx="73152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400">
                <a:latin typeface="Times New Roman" panose="02020603050405020304" pitchFamily="18" charset="0"/>
                <a:cs typeface="Times New Roman" panose="02020603050405020304" pitchFamily="18" charset="0"/>
              </a:rPr>
              <a:t> </a:t>
            </a:r>
          </a:p>
          <a:p>
            <a:pPr>
              <a:spcBef>
                <a:spcPct val="0"/>
              </a:spcBef>
              <a:buFontTx/>
              <a:buNone/>
            </a:pPr>
            <a:r>
              <a:rPr lang="bg-BG" altLang="bg-BG" sz="2800" b="1">
                <a:latin typeface="Arial" panose="020B0604020202020204" pitchFamily="34" charset="0"/>
                <a:cs typeface="Arial" panose="020B0604020202020204" pitchFamily="34" charset="0"/>
              </a:rPr>
              <a:t>Старши офицерски звания:</a:t>
            </a:r>
            <a:r>
              <a:rPr lang="bg-BG" altLang="bg-BG" sz="2800">
                <a:latin typeface="Arial" panose="020B0604020202020204" pitchFamily="34" charset="0"/>
                <a:cs typeface="Arial" panose="020B0604020202020204" pitchFamily="34" charset="0"/>
              </a:rPr>
              <a:t> </a:t>
            </a:r>
          </a:p>
          <a:p>
            <a:pPr>
              <a:spcBef>
                <a:spcPct val="0"/>
              </a:spcBef>
              <a:buFontTx/>
              <a:buNone/>
            </a:pPr>
            <a:endParaRPr lang="bg-BG" altLang="bg-BG" sz="2400"/>
          </a:p>
        </p:txBody>
      </p:sp>
      <p:sp>
        <p:nvSpPr>
          <p:cNvPr id="16396" name="Rectangle 18">
            <a:extLst>
              <a:ext uri="{FF2B5EF4-FFF2-40B4-BE49-F238E27FC236}">
                <a16:creationId xmlns:a16="http://schemas.microsoft.com/office/drawing/2014/main" id="{E5392C26-2099-4825-B0DF-7327C2F1B1F3}"/>
              </a:ext>
            </a:extLst>
          </p:cNvPr>
          <p:cNvSpPr>
            <a:spLocks noChangeArrowheads="1"/>
          </p:cNvSpPr>
          <p:nvPr/>
        </p:nvSpPr>
        <p:spPr bwMode="auto">
          <a:xfrm>
            <a:off x="0" y="2122488"/>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6397" name="Rectangle 20">
            <a:extLst>
              <a:ext uri="{FF2B5EF4-FFF2-40B4-BE49-F238E27FC236}">
                <a16:creationId xmlns:a16="http://schemas.microsoft.com/office/drawing/2014/main" id="{227DB5FC-6A1F-4C2F-ABA8-35901A1189DB}"/>
              </a:ext>
            </a:extLst>
          </p:cNvPr>
          <p:cNvSpPr>
            <a:spLocks noChangeArrowheads="1"/>
          </p:cNvSpPr>
          <p:nvPr/>
        </p:nvSpPr>
        <p:spPr bwMode="auto">
          <a:xfrm>
            <a:off x="0" y="2122488"/>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6398" name="Rectangle 24">
            <a:extLst>
              <a:ext uri="{FF2B5EF4-FFF2-40B4-BE49-F238E27FC236}">
                <a16:creationId xmlns:a16="http://schemas.microsoft.com/office/drawing/2014/main" id="{45FAB5C6-52DE-4D32-813A-AE54211BDD5E}"/>
              </a:ext>
            </a:extLst>
          </p:cNvPr>
          <p:cNvSpPr>
            <a:spLocks noChangeArrowheads="1"/>
          </p:cNvSpPr>
          <p:nvPr/>
        </p:nvSpPr>
        <p:spPr bwMode="auto">
          <a:xfrm>
            <a:off x="0" y="2122488"/>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6399" name="Rectangle 29">
            <a:extLst>
              <a:ext uri="{FF2B5EF4-FFF2-40B4-BE49-F238E27FC236}">
                <a16:creationId xmlns:a16="http://schemas.microsoft.com/office/drawing/2014/main" id="{275DFC92-FA50-46FF-915F-1209CBFE4FE5}"/>
              </a:ext>
            </a:extLst>
          </p:cNvPr>
          <p:cNvSpPr>
            <a:spLocks noChangeArrowheads="1"/>
          </p:cNvSpPr>
          <p:nvPr/>
        </p:nvSpPr>
        <p:spPr bwMode="auto">
          <a:xfrm>
            <a:off x="0" y="2122488"/>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6400" name="Rectangle 31">
            <a:extLst>
              <a:ext uri="{FF2B5EF4-FFF2-40B4-BE49-F238E27FC236}">
                <a16:creationId xmlns:a16="http://schemas.microsoft.com/office/drawing/2014/main" id="{FAC7D326-C0E9-4CF9-8D99-7769B44AA676}"/>
              </a:ext>
            </a:extLst>
          </p:cNvPr>
          <p:cNvSpPr>
            <a:spLocks noChangeArrowheads="1"/>
          </p:cNvSpPr>
          <p:nvPr/>
        </p:nvSpPr>
        <p:spPr bwMode="auto">
          <a:xfrm>
            <a:off x="0" y="2122488"/>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6401" name="Rectangle 35">
            <a:extLst>
              <a:ext uri="{FF2B5EF4-FFF2-40B4-BE49-F238E27FC236}">
                <a16:creationId xmlns:a16="http://schemas.microsoft.com/office/drawing/2014/main" id="{A26AE7C7-AA55-4297-94F8-0C95BE53EE92}"/>
              </a:ext>
            </a:extLst>
          </p:cNvPr>
          <p:cNvSpPr>
            <a:spLocks noChangeArrowheads="1"/>
          </p:cNvSpPr>
          <p:nvPr/>
        </p:nvSpPr>
        <p:spPr bwMode="auto">
          <a:xfrm>
            <a:off x="0" y="2122488"/>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6402" name="Rectangle 40">
            <a:extLst>
              <a:ext uri="{FF2B5EF4-FFF2-40B4-BE49-F238E27FC236}">
                <a16:creationId xmlns:a16="http://schemas.microsoft.com/office/drawing/2014/main" id="{D066CA84-E86F-4CD5-B45F-0C56EC26B4CE}"/>
              </a:ext>
            </a:extLst>
          </p:cNvPr>
          <p:cNvSpPr>
            <a:spLocks noChangeArrowheads="1"/>
          </p:cNvSpPr>
          <p:nvPr/>
        </p:nvSpPr>
        <p:spPr bwMode="auto">
          <a:xfrm>
            <a:off x="0" y="2122488"/>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6403" name="Rectangle 42">
            <a:extLst>
              <a:ext uri="{FF2B5EF4-FFF2-40B4-BE49-F238E27FC236}">
                <a16:creationId xmlns:a16="http://schemas.microsoft.com/office/drawing/2014/main" id="{C880ECD6-8E26-4864-94FE-7D6BE9C5B5F1}"/>
              </a:ext>
            </a:extLst>
          </p:cNvPr>
          <p:cNvSpPr>
            <a:spLocks noChangeArrowheads="1"/>
          </p:cNvSpPr>
          <p:nvPr/>
        </p:nvSpPr>
        <p:spPr bwMode="auto">
          <a:xfrm>
            <a:off x="0" y="2122488"/>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6404" name="Rectangle 46">
            <a:extLst>
              <a:ext uri="{FF2B5EF4-FFF2-40B4-BE49-F238E27FC236}">
                <a16:creationId xmlns:a16="http://schemas.microsoft.com/office/drawing/2014/main" id="{B4222681-9875-45F8-94DC-768375B6AC7D}"/>
              </a:ext>
            </a:extLst>
          </p:cNvPr>
          <p:cNvSpPr>
            <a:spLocks noChangeArrowheads="1"/>
          </p:cNvSpPr>
          <p:nvPr/>
        </p:nvSpPr>
        <p:spPr bwMode="auto">
          <a:xfrm>
            <a:off x="0" y="2122488"/>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graphicFrame>
        <p:nvGraphicFramePr>
          <p:cNvPr id="24796" name="Group 220">
            <a:extLst>
              <a:ext uri="{FF2B5EF4-FFF2-40B4-BE49-F238E27FC236}">
                <a16:creationId xmlns:a16="http://schemas.microsoft.com/office/drawing/2014/main" id="{8881E891-68C3-4B08-8E27-C8AE43D60427}"/>
              </a:ext>
            </a:extLst>
          </p:cNvPr>
          <p:cNvGraphicFramePr>
            <a:graphicFrameLocks noGrp="1"/>
          </p:cNvGraphicFramePr>
          <p:nvPr/>
        </p:nvGraphicFramePr>
        <p:xfrm>
          <a:off x="0" y="1268413"/>
          <a:ext cx="9163050" cy="5416550"/>
        </p:xfrm>
        <a:graphic>
          <a:graphicData uri="http://schemas.openxmlformats.org/drawingml/2006/table">
            <a:tbl>
              <a:tblPr/>
              <a:tblGrid>
                <a:gridCol w="214300">
                  <a:extLst>
                    <a:ext uri="{9D8B030D-6E8A-4147-A177-3AD203B41FA5}">
                      <a16:colId xmlns:a16="http://schemas.microsoft.com/office/drawing/2014/main" val="20000"/>
                    </a:ext>
                  </a:extLst>
                </a:gridCol>
                <a:gridCol w="1857543">
                  <a:extLst>
                    <a:ext uri="{9D8B030D-6E8A-4147-A177-3AD203B41FA5}">
                      <a16:colId xmlns:a16="http://schemas.microsoft.com/office/drawing/2014/main" val="20001"/>
                    </a:ext>
                  </a:extLst>
                </a:gridCol>
                <a:gridCol w="844216">
                  <a:extLst>
                    <a:ext uri="{9D8B030D-6E8A-4147-A177-3AD203B41FA5}">
                      <a16:colId xmlns:a16="http://schemas.microsoft.com/office/drawing/2014/main" val="20002"/>
                    </a:ext>
                  </a:extLst>
                </a:gridCol>
                <a:gridCol w="216042">
                  <a:extLst>
                    <a:ext uri="{9D8B030D-6E8A-4147-A177-3AD203B41FA5}">
                      <a16:colId xmlns:a16="http://schemas.microsoft.com/office/drawing/2014/main" val="20003"/>
                    </a:ext>
                  </a:extLst>
                </a:gridCol>
                <a:gridCol w="1080210">
                  <a:extLst>
                    <a:ext uri="{9D8B030D-6E8A-4147-A177-3AD203B41FA5}">
                      <a16:colId xmlns:a16="http://schemas.microsoft.com/office/drawing/2014/main" val="20004"/>
                    </a:ext>
                  </a:extLst>
                </a:gridCol>
                <a:gridCol w="2664519">
                  <a:extLst>
                    <a:ext uri="{9D8B030D-6E8A-4147-A177-3AD203B41FA5}">
                      <a16:colId xmlns:a16="http://schemas.microsoft.com/office/drawing/2014/main" val="20005"/>
                    </a:ext>
                  </a:extLst>
                </a:gridCol>
                <a:gridCol w="288056">
                  <a:extLst>
                    <a:ext uri="{9D8B030D-6E8A-4147-A177-3AD203B41FA5}">
                      <a16:colId xmlns:a16="http://schemas.microsoft.com/office/drawing/2014/main" val="20006"/>
                    </a:ext>
                  </a:extLst>
                </a:gridCol>
                <a:gridCol w="1998163">
                  <a:extLst>
                    <a:ext uri="{9D8B030D-6E8A-4147-A177-3AD203B41FA5}">
                      <a16:colId xmlns:a16="http://schemas.microsoft.com/office/drawing/2014/main" val="20007"/>
                    </a:ext>
                  </a:extLst>
                </a:gridCol>
              </a:tblGrid>
              <a:tr h="243836">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0000"/>
                  </a:ext>
                </a:extLst>
              </a:tr>
              <a:tr h="1863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Полковник</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Капитан I ранг</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57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Подпол-</a:t>
                      </a:r>
                      <a:br>
                        <a:rPr kumimoji="0" lang="bg-BG" sz="2400" b="1" i="1" u="none" strike="noStrike" cap="none" normalizeH="0" baseline="0" dirty="0">
                          <a:ln>
                            <a:noFill/>
                          </a:ln>
                          <a:solidFill>
                            <a:schemeClr val="tx1"/>
                          </a:solidFill>
                          <a:effectLst/>
                          <a:latin typeface="Arial" pitchFamily="34" charset="0"/>
                          <a:cs typeface="Arial" pitchFamily="34" charset="0"/>
                        </a:rPr>
                      </a:br>
                      <a:r>
                        <a:rPr kumimoji="0" lang="bg-BG" sz="2400" b="1" i="1" u="none" strike="noStrike" cap="none" normalizeH="0" baseline="0" dirty="0">
                          <a:ln>
                            <a:noFill/>
                          </a:ln>
                          <a:solidFill>
                            <a:schemeClr val="tx1"/>
                          </a:solidFill>
                          <a:effectLst/>
                          <a:latin typeface="Arial" pitchFamily="34" charset="0"/>
                          <a:cs typeface="Arial" pitchFamily="34" charset="0"/>
                        </a:rPr>
                        <a:t>ковник</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Капитан II ранг</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512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Майор</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Капитан III ранг</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marL="91448" marR="91448"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445" name="Rectangle 62">
            <a:extLst>
              <a:ext uri="{FF2B5EF4-FFF2-40B4-BE49-F238E27FC236}">
                <a16:creationId xmlns:a16="http://schemas.microsoft.com/office/drawing/2014/main" id="{3375A2F9-7034-4B5E-9C38-BA02989A0EDD}"/>
              </a:ext>
            </a:extLst>
          </p:cNvPr>
          <p:cNvSpPr>
            <a:spLocks noChangeArrowheads="1"/>
          </p:cNvSpPr>
          <p:nvPr/>
        </p:nvSpPr>
        <p:spPr bwMode="auto">
          <a:xfrm>
            <a:off x="0" y="620713"/>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bg-BG" sz="4400"/>
          </a:p>
          <a:p>
            <a:pPr algn="ctr" eaLnBrk="1" hangingPunct="1">
              <a:buFontTx/>
              <a:buNone/>
            </a:pPr>
            <a:endParaRPr lang="en-US" altLang="bg-BG" sz="4000"/>
          </a:p>
        </p:txBody>
      </p:sp>
      <p:sp>
        <p:nvSpPr>
          <p:cNvPr id="16446" name="Rectangle 22">
            <a:extLst>
              <a:ext uri="{FF2B5EF4-FFF2-40B4-BE49-F238E27FC236}">
                <a16:creationId xmlns:a16="http://schemas.microsoft.com/office/drawing/2014/main" id="{FBE2CB6E-4C61-45B5-8BBF-676C6109D064}"/>
              </a:ext>
            </a:extLst>
          </p:cNvPr>
          <p:cNvSpPr>
            <a:spLocks noChangeArrowheads="1"/>
          </p:cNvSpPr>
          <p:nvPr/>
        </p:nvSpPr>
        <p:spPr bwMode="auto">
          <a:xfrm>
            <a:off x="223838" y="549275"/>
            <a:ext cx="7848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bg-BG" sz="2000" b="1">
                <a:solidFill>
                  <a:srgbClr val="00B050"/>
                </a:solidFill>
                <a:latin typeface="Arial" panose="020B0604020202020204" pitchFamily="34" charset="0"/>
                <a:cs typeface="Arial" panose="020B0604020202020204" pitchFamily="34" charset="0"/>
              </a:rPr>
              <a:t>Сухопътни </a:t>
            </a:r>
            <a:r>
              <a:rPr lang="en-US" altLang="bg-BG" sz="2000" b="1">
                <a:latin typeface="Arial" panose="020B0604020202020204" pitchFamily="34" charset="0"/>
                <a:cs typeface="Arial" panose="020B0604020202020204" pitchFamily="34" charset="0"/>
              </a:rPr>
              <a:t>и </a:t>
            </a:r>
            <a:r>
              <a:rPr lang="en-US" altLang="bg-BG" sz="2000" b="1">
                <a:solidFill>
                  <a:srgbClr val="0070C0"/>
                </a:solidFill>
                <a:latin typeface="Arial" panose="020B0604020202020204" pitchFamily="34" charset="0"/>
                <a:cs typeface="Arial" panose="020B0604020202020204" pitchFamily="34" charset="0"/>
              </a:rPr>
              <a:t>военновъздуш-</a:t>
            </a:r>
            <a:r>
              <a:rPr lang="en-US" altLang="bg-BG" sz="2000" b="1">
                <a:latin typeface="Arial" panose="020B0604020202020204" pitchFamily="34" charset="0"/>
                <a:cs typeface="Arial" panose="020B0604020202020204" pitchFamily="34" charset="0"/>
              </a:rPr>
              <a:t>      </a:t>
            </a:r>
            <a:r>
              <a:rPr lang="en-US" altLang="bg-BG" sz="2000" b="1">
                <a:solidFill>
                  <a:srgbClr val="002060"/>
                </a:solidFill>
                <a:latin typeface="Arial" panose="020B0604020202020204" pitchFamily="34" charset="0"/>
                <a:cs typeface="Arial" panose="020B0604020202020204" pitchFamily="34" charset="0"/>
              </a:rPr>
              <a:t>Военно морски сили</a:t>
            </a:r>
          </a:p>
          <a:p>
            <a:pPr eaLnBrk="1" hangingPunct="1">
              <a:buFontTx/>
              <a:buNone/>
            </a:pPr>
            <a:r>
              <a:rPr lang="en-US" altLang="bg-BG" sz="2000" b="1">
                <a:latin typeface="Arial" panose="020B0604020202020204" pitchFamily="34" charset="0"/>
                <a:cs typeface="Arial" panose="020B0604020202020204" pitchFamily="34" charset="0"/>
              </a:rPr>
              <a:t>          	</a:t>
            </a:r>
            <a:r>
              <a:rPr lang="en-US" altLang="bg-BG" sz="2000" b="1">
                <a:solidFill>
                  <a:srgbClr val="00B050"/>
                </a:solidFill>
                <a:latin typeface="Arial" panose="020B0604020202020204" pitchFamily="34" charset="0"/>
                <a:cs typeface="Arial" panose="020B0604020202020204" pitchFamily="34" charset="0"/>
              </a:rPr>
              <a:t>войски</a:t>
            </a:r>
            <a:r>
              <a:rPr lang="en-US" altLang="bg-BG" sz="2000" b="1">
                <a:latin typeface="Arial" panose="020B0604020202020204" pitchFamily="34" charset="0"/>
                <a:cs typeface="Arial" panose="020B0604020202020204" pitchFamily="34" charset="0"/>
              </a:rPr>
              <a:t>		</a:t>
            </a:r>
            <a:r>
              <a:rPr lang="en-US" altLang="bg-BG" sz="2000" b="1">
                <a:solidFill>
                  <a:srgbClr val="0070C0"/>
                </a:solidFill>
                <a:latin typeface="Arial" panose="020B0604020202020204" pitchFamily="34" charset="0"/>
                <a:cs typeface="Arial" panose="020B0604020202020204" pitchFamily="34" charset="0"/>
              </a:rPr>
              <a:t>ни сили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4796"/>
                                        </p:tgtEl>
                                        <p:attrNameLst>
                                          <p:attrName>style.visibility</p:attrName>
                                        </p:attrNameLst>
                                      </p:cBhvr>
                                      <p:to>
                                        <p:strVal val="visible"/>
                                      </p:to>
                                    </p:set>
                                    <p:animEffect transition="in" filter="wedge">
                                      <p:cBhvr>
                                        <p:cTn id="7" dur="2000"/>
                                        <p:tgtEl>
                                          <p:spTgt spid="24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5" descr="http://vpzahariev.hit.bg/_images/land_ranks_army1.jpg">
            <a:extLst>
              <a:ext uri="{FF2B5EF4-FFF2-40B4-BE49-F238E27FC236}">
                <a16:creationId xmlns:a16="http://schemas.microsoft.com/office/drawing/2014/main" id="{E3D68A5A-066B-48B9-8296-CFF7BB00B60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59113" y="836613"/>
            <a:ext cx="5143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4" descr="http://vpzahariev.hit.bg/_images/vvs_ranks_air1.jpg">
            <a:extLst>
              <a:ext uri="{FF2B5EF4-FFF2-40B4-BE49-F238E27FC236}">
                <a16:creationId xmlns:a16="http://schemas.microsoft.com/office/drawing/2014/main" id="{3DCB2AD4-39C3-448C-8A2B-F72E597C91D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44988" y="836613"/>
            <a:ext cx="5143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3" descr="http://vpzahariev.hit.bg/_images/vmc_ranks_army1.jpg">
            <a:extLst>
              <a:ext uri="{FF2B5EF4-FFF2-40B4-BE49-F238E27FC236}">
                <a16:creationId xmlns:a16="http://schemas.microsoft.com/office/drawing/2014/main" id="{C18A6F35-3E58-44F3-834D-7F1CFC86A4D3}"/>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27988" y="836613"/>
            <a:ext cx="5302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2" descr="http://vpzahariev.hit.bg/_images/land_ranks_army2.jpg">
            <a:extLst>
              <a:ext uri="{FF2B5EF4-FFF2-40B4-BE49-F238E27FC236}">
                <a16:creationId xmlns:a16="http://schemas.microsoft.com/office/drawing/2014/main" id="{3B062959-8D5E-4C20-AD9D-3381854E56D8}"/>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59113" y="2365375"/>
            <a:ext cx="52387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http://vpzahariev.hit.bg/_images/vvs_ranks_air2.jpg">
            <a:extLst>
              <a:ext uri="{FF2B5EF4-FFF2-40B4-BE49-F238E27FC236}">
                <a16:creationId xmlns:a16="http://schemas.microsoft.com/office/drawing/2014/main" id="{FD5285A5-C873-4617-ACAB-1AD872B25745}"/>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335463" y="2349500"/>
            <a:ext cx="5238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http://vpzahariev.hit.bg/_images/vmc_ranks_army2.jpg">
            <a:extLst>
              <a:ext uri="{FF2B5EF4-FFF2-40B4-BE49-F238E27FC236}">
                <a16:creationId xmlns:a16="http://schemas.microsoft.com/office/drawing/2014/main" id="{D0D5FC39-6E28-4933-9079-981FFDE40267}"/>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8027988" y="2349500"/>
            <a:ext cx="5207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http://vpzahariev.hit.bg/_images/land_ranks_army3.jpg">
            <a:extLst>
              <a:ext uri="{FF2B5EF4-FFF2-40B4-BE49-F238E27FC236}">
                <a16:creationId xmlns:a16="http://schemas.microsoft.com/office/drawing/2014/main" id="{58DC70AE-A1F1-41C3-AF46-7D1085ED2735}"/>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059113" y="3878263"/>
            <a:ext cx="5048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descr="http://vpzahariev.hit.bg/_images/vvs_ranks_air3.jpg">
            <a:extLst>
              <a:ext uri="{FF2B5EF4-FFF2-40B4-BE49-F238E27FC236}">
                <a16:creationId xmlns:a16="http://schemas.microsoft.com/office/drawing/2014/main" id="{E0BE49AE-09D2-4555-9E6C-111D6EA979A4}"/>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4335463" y="3933825"/>
            <a:ext cx="5238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http://vpzahariev.hit.bg/_images/vmc_ranks_army3.jpg">
            <a:extLst>
              <a:ext uri="{FF2B5EF4-FFF2-40B4-BE49-F238E27FC236}">
                <a16:creationId xmlns:a16="http://schemas.microsoft.com/office/drawing/2014/main" id="{41228C10-D485-407C-9BC5-219742EBB499}"/>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8027988" y="3949700"/>
            <a:ext cx="5302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6" descr="http://vpzahariev.hit.bg/_images/land_ranks_army4.jpg">
            <a:extLst>
              <a:ext uri="{FF2B5EF4-FFF2-40B4-BE49-F238E27FC236}">
                <a16:creationId xmlns:a16="http://schemas.microsoft.com/office/drawing/2014/main" id="{144DC47E-AE62-47A6-ADC8-07B921E7A35E}"/>
              </a:ext>
            </a:extLst>
          </p:cNvPr>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3059113" y="5445125"/>
            <a:ext cx="52387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5" descr="http://vpzahariev.hit.bg/_images/vvs_ranks_air4.jpg">
            <a:extLst>
              <a:ext uri="{FF2B5EF4-FFF2-40B4-BE49-F238E27FC236}">
                <a16:creationId xmlns:a16="http://schemas.microsoft.com/office/drawing/2014/main" id="{DF198F99-2485-4938-813F-E16189E2F40F}"/>
              </a:ext>
            </a:extLst>
          </p:cNvPr>
          <p:cNvPicPr>
            <a:picLocks noChangeAspect="1" noChangeArrowheads="1"/>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4344988" y="5445125"/>
            <a:ext cx="5143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4" descr="http://vpzahariev.hit.bg/_images/vmc_ranks_army4.jpg">
            <a:extLst>
              <a:ext uri="{FF2B5EF4-FFF2-40B4-BE49-F238E27FC236}">
                <a16:creationId xmlns:a16="http://schemas.microsoft.com/office/drawing/2014/main" id="{5E48D6CA-FC1E-4464-8A55-480365500222}"/>
              </a:ext>
            </a:extLst>
          </p:cNvPr>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8027988" y="5445125"/>
            <a:ext cx="5302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Rectangle 24">
            <a:extLst>
              <a:ext uri="{FF2B5EF4-FFF2-40B4-BE49-F238E27FC236}">
                <a16:creationId xmlns:a16="http://schemas.microsoft.com/office/drawing/2014/main" id="{6C2F41D1-3EFA-44BE-A720-5440A325FD41}"/>
              </a:ext>
            </a:extLst>
          </p:cNvPr>
          <p:cNvSpPr>
            <a:spLocks noChangeArrowheads="1"/>
          </p:cNvSpPr>
          <p:nvPr/>
        </p:nvSpPr>
        <p:spPr bwMode="auto">
          <a:xfrm>
            <a:off x="1187450" y="350838"/>
            <a:ext cx="7315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400" b="1">
                <a:cs typeface="Times New Roman" panose="02020603050405020304" pitchFamily="18" charset="0"/>
              </a:rPr>
              <a:t>Висши офицерски звания:</a:t>
            </a:r>
            <a:r>
              <a:rPr lang="bg-BG" altLang="bg-BG" sz="2400">
                <a:cs typeface="Times New Roman" panose="02020603050405020304" pitchFamily="18" charset="0"/>
              </a:rPr>
              <a:t> </a:t>
            </a:r>
          </a:p>
          <a:p>
            <a:pPr>
              <a:spcBef>
                <a:spcPct val="0"/>
              </a:spcBef>
              <a:buFontTx/>
              <a:buNone/>
            </a:pPr>
            <a:endParaRPr lang="bg-BG" altLang="bg-BG" sz="2400"/>
          </a:p>
        </p:txBody>
      </p:sp>
      <p:sp>
        <p:nvSpPr>
          <p:cNvPr id="17423" name="Rectangle 29">
            <a:extLst>
              <a:ext uri="{FF2B5EF4-FFF2-40B4-BE49-F238E27FC236}">
                <a16:creationId xmlns:a16="http://schemas.microsoft.com/office/drawing/2014/main" id="{E3D896CA-9F42-4F59-946E-86C8663F46FC}"/>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24" name="Rectangle 31">
            <a:extLst>
              <a:ext uri="{FF2B5EF4-FFF2-40B4-BE49-F238E27FC236}">
                <a16:creationId xmlns:a16="http://schemas.microsoft.com/office/drawing/2014/main" id="{2DE8C864-1861-45ED-B7F9-6B1FDF603A1A}"/>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25" name="Rectangle 35">
            <a:extLst>
              <a:ext uri="{FF2B5EF4-FFF2-40B4-BE49-F238E27FC236}">
                <a16:creationId xmlns:a16="http://schemas.microsoft.com/office/drawing/2014/main" id="{5B0AF23E-B228-4EB4-BA3B-721DEF2FFABA}"/>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26" name="Rectangle 40">
            <a:extLst>
              <a:ext uri="{FF2B5EF4-FFF2-40B4-BE49-F238E27FC236}">
                <a16:creationId xmlns:a16="http://schemas.microsoft.com/office/drawing/2014/main" id="{F60C6C53-3F18-4D0C-90A3-0D5F49D62EEA}"/>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27" name="Rectangle 42">
            <a:extLst>
              <a:ext uri="{FF2B5EF4-FFF2-40B4-BE49-F238E27FC236}">
                <a16:creationId xmlns:a16="http://schemas.microsoft.com/office/drawing/2014/main" id="{2605C022-21B6-4773-A8F9-319252E8D8BE}"/>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28" name="Rectangle 46">
            <a:extLst>
              <a:ext uri="{FF2B5EF4-FFF2-40B4-BE49-F238E27FC236}">
                <a16:creationId xmlns:a16="http://schemas.microsoft.com/office/drawing/2014/main" id="{8854C46C-BD79-434F-BB72-511B63613838}"/>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29" name="Rectangle 51">
            <a:extLst>
              <a:ext uri="{FF2B5EF4-FFF2-40B4-BE49-F238E27FC236}">
                <a16:creationId xmlns:a16="http://schemas.microsoft.com/office/drawing/2014/main" id="{73C4C4EA-6CA9-4095-AA11-D16ADE971BF4}"/>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30" name="Rectangle 53">
            <a:extLst>
              <a:ext uri="{FF2B5EF4-FFF2-40B4-BE49-F238E27FC236}">
                <a16:creationId xmlns:a16="http://schemas.microsoft.com/office/drawing/2014/main" id="{63BE3A46-2FE9-4080-BFEA-E14B9DF7B6D8}"/>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31" name="Rectangle 57">
            <a:extLst>
              <a:ext uri="{FF2B5EF4-FFF2-40B4-BE49-F238E27FC236}">
                <a16:creationId xmlns:a16="http://schemas.microsoft.com/office/drawing/2014/main" id="{275BAF38-F74A-4A03-8A99-2ADACEF1C6B1}"/>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32" name="Rectangle 62">
            <a:extLst>
              <a:ext uri="{FF2B5EF4-FFF2-40B4-BE49-F238E27FC236}">
                <a16:creationId xmlns:a16="http://schemas.microsoft.com/office/drawing/2014/main" id="{DA14D648-7A56-4F0C-80E5-CCD02017933F}"/>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33" name="Rectangle 64">
            <a:extLst>
              <a:ext uri="{FF2B5EF4-FFF2-40B4-BE49-F238E27FC236}">
                <a16:creationId xmlns:a16="http://schemas.microsoft.com/office/drawing/2014/main" id="{C998F253-399F-4130-805E-66B57A819231}"/>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17434" name="Rectangle 68">
            <a:extLst>
              <a:ext uri="{FF2B5EF4-FFF2-40B4-BE49-F238E27FC236}">
                <a16:creationId xmlns:a16="http://schemas.microsoft.com/office/drawing/2014/main" id="{47A83D11-6232-49DD-8B68-CDA6D83EE020}"/>
              </a:ext>
            </a:extLst>
          </p:cNvPr>
          <p:cNvSpPr>
            <a:spLocks noChangeArrowheads="1"/>
          </p:cNvSpPr>
          <p:nvPr/>
        </p:nvSpPr>
        <p:spPr bwMode="auto">
          <a:xfrm>
            <a:off x="0" y="1330325"/>
            <a:ext cx="5905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graphicFrame>
        <p:nvGraphicFramePr>
          <p:cNvPr id="25936" name="Group 336">
            <a:extLst>
              <a:ext uri="{FF2B5EF4-FFF2-40B4-BE49-F238E27FC236}">
                <a16:creationId xmlns:a16="http://schemas.microsoft.com/office/drawing/2014/main" id="{4239372A-534A-4947-9E54-A04317590855}"/>
              </a:ext>
            </a:extLst>
          </p:cNvPr>
          <p:cNvGraphicFramePr>
            <a:graphicFrameLocks noGrp="1"/>
          </p:cNvGraphicFramePr>
          <p:nvPr/>
        </p:nvGraphicFramePr>
        <p:xfrm>
          <a:off x="0" y="30163"/>
          <a:ext cx="9144000" cy="6769100"/>
        </p:xfrm>
        <a:graphic>
          <a:graphicData uri="http://schemas.openxmlformats.org/drawingml/2006/table">
            <a:tbl>
              <a:tblPr/>
              <a:tblGrid>
                <a:gridCol w="441081">
                  <a:extLst>
                    <a:ext uri="{9D8B030D-6E8A-4147-A177-3AD203B41FA5}">
                      <a16:colId xmlns:a16="http://schemas.microsoft.com/office/drawing/2014/main" val="20000"/>
                    </a:ext>
                  </a:extLst>
                </a:gridCol>
                <a:gridCol w="2278673">
                  <a:extLst>
                    <a:ext uri="{9D8B030D-6E8A-4147-A177-3AD203B41FA5}">
                      <a16:colId xmlns:a16="http://schemas.microsoft.com/office/drawing/2014/main" val="20001"/>
                    </a:ext>
                  </a:extLst>
                </a:gridCol>
                <a:gridCol w="1424353">
                  <a:extLst>
                    <a:ext uri="{9D8B030D-6E8A-4147-A177-3AD203B41FA5}">
                      <a16:colId xmlns:a16="http://schemas.microsoft.com/office/drawing/2014/main" val="20002"/>
                    </a:ext>
                  </a:extLst>
                </a:gridCol>
                <a:gridCol w="1040423">
                  <a:extLst>
                    <a:ext uri="{9D8B030D-6E8A-4147-A177-3AD203B41FA5}">
                      <a16:colId xmlns:a16="http://schemas.microsoft.com/office/drawing/2014/main" val="20003"/>
                    </a:ext>
                  </a:extLst>
                </a:gridCol>
                <a:gridCol w="523142">
                  <a:extLst>
                    <a:ext uri="{9D8B030D-6E8A-4147-A177-3AD203B41FA5}">
                      <a16:colId xmlns:a16="http://schemas.microsoft.com/office/drawing/2014/main" val="20004"/>
                    </a:ext>
                  </a:extLst>
                </a:gridCol>
                <a:gridCol w="1576754">
                  <a:extLst>
                    <a:ext uri="{9D8B030D-6E8A-4147-A177-3AD203B41FA5}">
                      <a16:colId xmlns:a16="http://schemas.microsoft.com/office/drawing/2014/main" val="20005"/>
                    </a:ext>
                  </a:extLst>
                </a:gridCol>
                <a:gridCol w="1418492">
                  <a:extLst>
                    <a:ext uri="{9D8B030D-6E8A-4147-A177-3AD203B41FA5}">
                      <a16:colId xmlns:a16="http://schemas.microsoft.com/office/drawing/2014/main" val="20006"/>
                    </a:ext>
                  </a:extLst>
                </a:gridCol>
                <a:gridCol w="441081">
                  <a:extLst>
                    <a:ext uri="{9D8B030D-6E8A-4147-A177-3AD203B41FA5}">
                      <a16:colId xmlns:a16="http://schemas.microsoft.com/office/drawing/2014/main" val="20007"/>
                    </a:ext>
                  </a:extLst>
                </a:gridCol>
              </a:tblGrid>
              <a:tr h="3962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800" b="1" i="0" u="none" strike="noStrike" cap="none" normalizeH="0" baseline="0" dirty="0">
                          <a:ln>
                            <a:noFill/>
                          </a:ln>
                          <a:solidFill>
                            <a:schemeClr val="tx1"/>
                          </a:solidFill>
                          <a:effectLst/>
                          <a:latin typeface="Arial" pitchFamily="34" charset="0"/>
                          <a:cs typeface="Arial" pitchFamily="34" charset="0"/>
                        </a:rPr>
                        <a:t>ЗВАНИЯ В</a:t>
                      </a:r>
                      <a:endParaRPr kumimoji="0" lang="bg-BG" sz="18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800" b="1" i="0" u="none" strike="noStrike" cap="none" normalizeH="0" baseline="0" dirty="0">
                          <a:ln>
                            <a:noFill/>
                          </a:ln>
                          <a:solidFill>
                            <a:srgbClr val="00B050"/>
                          </a:solidFill>
                          <a:effectLst/>
                          <a:latin typeface="Arial" pitchFamily="34" charset="0"/>
                          <a:cs typeface="Arial" pitchFamily="34" charset="0"/>
                        </a:rPr>
                        <a:t>СВ</a:t>
                      </a:r>
                      <a:endParaRPr kumimoji="0" lang="bg-BG" sz="1800" b="0" i="0" u="none" strike="noStrike" cap="none" normalizeH="0" baseline="0" dirty="0">
                        <a:ln>
                          <a:noFill/>
                        </a:ln>
                        <a:solidFill>
                          <a:srgbClr val="00B050"/>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800" b="1" i="0" u="none" strike="noStrike" cap="none" normalizeH="0" baseline="0" dirty="0">
                          <a:ln>
                            <a:noFill/>
                          </a:ln>
                          <a:solidFill>
                            <a:srgbClr val="0070C0"/>
                          </a:solidFill>
                          <a:effectLst/>
                          <a:latin typeface="Arial" pitchFamily="34" charset="0"/>
                          <a:cs typeface="Arial" pitchFamily="34" charset="0"/>
                        </a:rPr>
                        <a:t>ВВС</a:t>
                      </a:r>
                      <a:endParaRPr kumimoji="0" lang="bg-BG" sz="1800" b="0" i="0" u="none" strike="noStrike" cap="none" normalizeH="0" baseline="0" dirty="0">
                        <a:ln>
                          <a:noFill/>
                        </a:ln>
                        <a:solidFill>
                          <a:srgbClr val="0070C0"/>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800" b="0" i="0" u="none" strike="noStrike" cap="none" normalizeH="0" baseline="0" dirty="0">
                          <a:ln>
                            <a:noFill/>
                          </a:ln>
                          <a:solidFill>
                            <a:schemeClr val="tx1"/>
                          </a:solidFill>
                          <a:effectLst/>
                          <a:latin typeface="Arial" pitchFamily="34" charset="0"/>
                          <a:cs typeface="Arial" pitchFamily="34" charset="0"/>
                        </a:rPr>
                        <a:t> </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800" b="1" i="0" u="none" strike="noStrike" cap="none" normalizeH="0" baseline="0" dirty="0">
                          <a:ln>
                            <a:noFill/>
                          </a:ln>
                          <a:solidFill>
                            <a:srgbClr val="002060"/>
                          </a:solidFill>
                          <a:effectLst/>
                          <a:latin typeface="Arial" pitchFamily="34" charset="0"/>
                          <a:cs typeface="Arial" pitchFamily="34" charset="0"/>
                        </a:rPr>
                        <a:t>ВМС</a:t>
                      </a:r>
                      <a:endParaRPr kumimoji="0" lang="bg-BG" sz="1800" b="0" i="0" u="none" strike="noStrike" cap="none" normalizeH="0" baseline="0" dirty="0">
                        <a:ln>
                          <a:noFill/>
                        </a:ln>
                        <a:solidFill>
                          <a:srgbClr val="002060"/>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20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20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79">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dirty="0"/>
                    </a:p>
                  </a:txBody>
                  <a:tcPr/>
                </a:tc>
                <a:tc hMerge="1">
                  <a:txBody>
                    <a:bodyPr/>
                    <a:lstStyle/>
                    <a:p>
                      <a:endParaRPr lang="bg-BG"/>
                    </a:p>
                  </a:txBody>
                  <a:tcPr/>
                </a:tc>
                <a:extLst>
                  <a:ext uri="{0D108BD9-81ED-4DB2-BD59-A6C34878D82A}">
                    <a16:rowId xmlns:a16="http://schemas.microsoft.com/office/drawing/2014/main" val="10001"/>
                  </a:ext>
                </a:extLst>
              </a:tr>
              <a:tr h="1542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Генерал</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2400" b="0" i="0" u="none" strike="noStrike" cap="none" normalizeH="0" baseline="0" dirty="0">
                          <a:ln>
                            <a:noFill/>
                          </a:ln>
                          <a:solidFill>
                            <a:schemeClr val="tx1"/>
                          </a:solidFill>
                          <a:effectLst/>
                          <a:latin typeface="+mn-lt"/>
                          <a:cs typeface="Times New Roman" pitchFamily="18" charset="0"/>
                        </a:rPr>
                        <a:t> </a:t>
                      </a:r>
                      <a:endParaRPr kumimoji="0" lang="bg-BG" sz="2400" b="0" i="0" u="none" strike="noStrike" cap="none" normalizeH="0" baseline="0" dirty="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Адмирал</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12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Генерал-лейтенант</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2400" b="0" i="0" u="none" strike="noStrike" cap="none" normalizeH="0" baseline="0">
                          <a:ln>
                            <a:noFill/>
                          </a:ln>
                          <a:solidFill>
                            <a:schemeClr val="tx1"/>
                          </a:solidFill>
                          <a:effectLst/>
                          <a:latin typeface="+mn-lt"/>
                          <a:cs typeface="Times New Roman" pitchFamily="18" charset="0"/>
                        </a:rPr>
                        <a:t> </a:t>
                      </a:r>
                      <a:endParaRPr kumimoji="0" lang="bg-BG" sz="2400" b="0" i="0" u="none" strike="noStrike" cap="none" normalizeH="0" baseline="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Вице-</a:t>
                      </a:r>
                      <a:br>
                        <a:rPr kumimoji="0" lang="bg-BG" sz="2400" b="1" i="1" u="none" strike="noStrike" cap="none" normalizeH="0" baseline="0" dirty="0">
                          <a:ln>
                            <a:noFill/>
                          </a:ln>
                          <a:solidFill>
                            <a:schemeClr val="tx1"/>
                          </a:solidFill>
                          <a:effectLst/>
                          <a:latin typeface="Arial" pitchFamily="34" charset="0"/>
                          <a:cs typeface="Arial" pitchFamily="34" charset="0"/>
                        </a:rPr>
                      </a:br>
                      <a:r>
                        <a:rPr kumimoji="0" lang="bg-BG" sz="2400" b="1" i="1" u="none" strike="noStrike" cap="none" normalizeH="0" baseline="0" dirty="0">
                          <a:ln>
                            <a:noFill/>
                          </a:ln>
                          <a:solidFill>
                            <a:schemeClr val="tx1"/>
                          </a:solidFill>
                          <a:effectLst/>
                          <a:latin typeface="Arial" pitchFamily="34" charset="0"/>
                          <a:cs typeface="Arial" pitchFamily="34" charset="0"/>
                        </a:rPr>
                        <a:t>адмирал</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12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Генерал-майор</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2400" b="0" i="0" u="none" strike="noStrike" cap="none" normalizeH="0" baseline="0">
                          <a:ln>
                            <a:noFill/>
                          </a:ln>
                          <a:solidFill>
                            <a:schemeClr val="tx1"/>
                          </a:solidFill>
                          <a:effectLst/>
                          <a:latin typeface="+mn-lt"/>
                          <a:cs typeface="Times New Roman" pitchFamily="18" charset="0"/>
                        </a:rPr>
                        <a:t> </a:t>
                      </a:r>
                      <a:endParaRPr kumimoji="0" lang="bg-BG" sz="2400" b="0" i="0" u="none" strike="noStrike" cap="none" normalizeH="0" baseline="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Контра-</a:t>
                      </a:r>
                      <a:br>
                        <a:rPr kumimoji="0" lang="bg-BG" sz="2400" b="1" i="1" u="none" strike="noStrike" cap="none" normalizeH="0" baseline="0" dirty="0">
                          <a:ln>
                            <a:noFill/>
                          </a:ln>
                          <a:solidFill>
                            <a:schemeClr val="tx1"/>
                          </a:solidFill>
                          <a:effectLst/>
                          <a:latin typeface="Arial" pitchFamily="34" charset="0"/>
                          <a:cs typeface="Arial" pitchFamily="34" charset="0"/>
                        </a:rPr>
                      </a:br>
                      <a:r>
                        <a:rPr kumimoji="0" lang="bg-BG" sz="2400" b="1" i="1" u="none" strike="noStrike" cap="none" normalizeH="0" baseline="0" dirty="0">
                          <a:ln>
                            <a:noFill/>
                          </a:ln>
                          <a:solidFill>
                            <a:schemeClr val="tx1"/>
                          </a:solidFill>
                          <a:effectLst/>
                          <a:latin typeface="Arial" pitchFamily="34" charset="0"/>
                          <a:cs typeface="Arial" pitchFamily="34" charset="0"/>
                        </a:rPr>
                        <a:t>адмирал</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40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Бригаден генерал</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2400" b="0" i="0" u="none" strike="noStrike" cap="none" normalizeH="0" baseline="0">
                          <a:ln>
                            <a:noFill/>
                          </a:ln>
                          <a:solidFill>
                            <a:schemeClr val="tx1"/>
                          </a:solidFill>
                          <a:effectLst/>
                          <a:latin typeface="+mn-lt"/>
                          <a:cs typeface="Times New Roman" pitchFamily="18" charset="0"/>
                        </a:rPr>
                        <a:t> </a:t>
                      </a:r>
                      <a:endParaRPr kumimoji="0" lang="bg-BG" sz="2400" b="0" i="0" u="none" strike="noStrike" cap="none" normalizeH="0" baseline="0">
                        <a:ln>
                          <a:noFill/>
                        </a:ln>
                        <a:solidFill>
                          <a:schemeClr val="tx1"/>
                        </a:solidFill>
                        <a:effectLst/>
                        <a:latin typeface="+mn-lt"/>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sz="2400" b="1" i="1" u="none" strike="noStrike" cap="none" normalizeH="0" baseline="0" dirty="0">
                          <a:ln>
                            <a:noFill/>
                          </a:ln>
                          <a:solidFill>
                            <a:schemeClr val="tx1"/>
                          </a:solidFill>
                          <a:effectLst/>
                          <a:latin typeface="Arial" pitchFamily="34" charset="0"/>
                          <a:cs typeface="Arial" pitchFamily="34" charset="0"/>
                        </a:rPr>
                        <a:t>Комодор</a:t>
                      </a:r>
                      <a:endParaRPr kumimoji="0" lang="bg-BG" sz="2400" b="1"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bg-BG" sz="18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936"/>
                                        </p:tgtEl>
                                        <p:attrNameLst>
                                          <p:attrName>style.visibility</p:attrName>
                                        </p:attrNameLst>
                                      </p:cBhvr>
                                      <p:to>
                                        <p:strVal val="visible"/>
                                      </p:to>
                                    </p:set>
                                    <p:animEffect transition="in" filter="circle(in)">
                                      <p:cBhvr>
                                        <p:cTn id="7" dur="2000"/>
                                        <p:tgtEl>
                                          <p:spTgt spid="25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09E7A3B-F4F7-4905-8CB3-35223DE15C23}"/>
              </a:ext>
            </a:extLst>
          </p:cNvPr>
          <p:cNvSpPr>
            <a:spLocks noGrp="1"/>
          </p:cNvSpPr>
          <p:nvPr>
            <p:ph type="title"/>
          </p:nvPr>
        </p:nvSpPr>
        <p:spPr>
          <a:xfrm>
            <a:off x="457200" y="0"/>
            <a:ext cx="8229600" cy="631825"/>
          </a:xfrm>
        </p:spPr>
        <p:txBody>
          <a:bodyPr/>
          <a:lstStyle/>
          <a:p>
            <a:r>
              <a:rPr lang="bg-BG" altLang="bg-BG" b="1">
                <a:latin typeface="Arial" panose="020B0604020202020204" pitchFamily="34" charset="0"/>
                <a:cs typeface="Arial" panose="020B0604020202020204" pitchFamily="34" charset="0"/>
              </a:rPr>
              <a:t>Извод: </a:t>
            </a:r>
            <a:endParaRPr lang="bg-BG" altLang="bg-BG">
              <a:latin typeface="Arial" panose="020B0604020202020204" pitchFamily="34" charset="0"/>
              <a:cs typeface="Arial" panose="020B0604020202020204" pitchFamily="34" charset="0"/>
            </a:endParaRPr>
          </a:p>
        </p:txBody>
      </p:sp>
      <p:sp>
        <p:nvSpPr>
          <p:cNvPr id="18435" name="Content Placeholder 2">
            <a:extLst>
              <a:ext uri="{FF2B5EF4-FFF2-40B4-BE49-F238E27FC236}">
                <a16:creationId xmlns:a16="http://schemas.microsoft.com/office/drawing/2014/main" id="{1BEEFA2B-7E1C-482D-A0E8-FE6BD1AF889D}"/>
              </a:ext>
            </a:extLst>
          </p:cNvPr>
          <p:cNvSpPr>
            <a:spLocks noGrp="1"/>
          </p:cNvSpPr>
          <p:nvPr>
            <p:ph idx="1"/>
          </p:nvPr>
        </p:nvSpPr>
        <p:spPr>
          <a:xfrm>
            <a:off x="0" y="762000"/>
            <a:ext cx="8893175" cy="5835650"/>
          </a:xfrm>
        </p:spPr>
        <p:txBody>
          <a:bodyPr/>
          <a:lstStyle/>
          <a:p>
            <a:pPr algn="just">
              <a:buFont typeface="Arial" panose="020B0604020202020204" pitchFamily="34" charset="0"/>
              <a:buNone/>
            </a:pPr>
            <a:r>
              <a:rPr lang="en-US" altLang="bg-BG" sz="3600" b="1">
                <a:latin typeface="Arial" panose="020B0604020202020204" pitchFamily="34" charset="0"/>
                <a:cs typeface="Arial" panose="020B0604020202020204" pitchFamily="34" charset="0"/>
              </a:rPr>
              <a:t>		</a:t>
            </a:r>
            <a:r>
              <a:rPr lang="bg-BG" altLang="bg-BG" sz="3600" b="1">
                <a:latin typeface="Arial" panose="020B0604020202020204" pitchFamily="34" charset="0"/>
                <a:cs typeface="Arial" panose="020B0604020202020204" pitchFamily="34" charset="0"/>
              </a:rPr>
              <a:t>Въоръжените сили са военния атрибут на държавата, предназначени да</a:t>
            </a:r>
            <a:r>
              <a:rPr lang="bg-BG" altLang="bg-BG" sz="3600">
                <a:latin typeface="Arial" panose="020B0604020202020204" pitchFamily="34" charset="0"/>
                <a:cs typeface="Arial" panose="020B0604020202020204" pitchFamily="34" charset="0"/>
              </a:rPr>
              <a:t> </a:t>
            </a:r>
            <a:r>
              <a:rPr lang="bg-BG" altLang="bg-BG" sz="3600" b="1">
                <a:latin typeface="Arial" panose="020B0604020202020204" pitchFamily="34" charset="0"/>
                <a:cs typeface="Arial" panose="020B0604020202020204" pitchFamily="34" charset="0"/>
              </a:rPr>
              <a:t>гарантират националната сигурност и териториалната цялост на страната, чрез организираните военни формирования или други структури и военнослужещите в тях офицери, сержанти и войници.</a:t>
            </a:r>
            <a:endParaRPr lang="bg-BG" altLang="bg-BG" sz="36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0 ВС на РБ история и настояще\Military_Museum_Sofia_2011_15_MP.jpg">
            <a:extLst>
              <a:ext uri="{FF2B5EF4-FFF2-40B4-BE49-F238E27FC236}">
                <a16:creationId xmlns:a16="http://schemas.microsoft.com/office/drawing/2014/main" id="{CBB004FE-78A3-4E07-8777-5F4F290F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E08A29B-6FE5-4FD8-A9B5-8F2ECE8336CE}"/>
              </a:ext>
            </a:extLst>
          </p:cNvPr>
          <p:cNvSpPr>
            <a:spLocks noGrp="1"/>
          </p:cNvSpPr>
          <p:nvPr>
            <p:ph type="title"/>
          </p:nvPr>
        </p:nvSpPr>
        <p:spPr>
          <a:xfrm>
            <a:off x="0" y="476250"/>
            <a:ext cx="9144000" cy="792163"/>
          </a:xfrm>
        </p:spPr>
        <p:txBody>
          <a:bodyPr rtlCol="0">
            <a:normAutofit fontScale="90000"/>
          </a:bodyPr>
          <a:lstStyle/>
          <a:p>
            <a:pPr eaLnBrk="1" fontAlgn="auto" hangingPunct="1">
              <a:spcAft>
                <a:spcPts val="0"/>
              </a:spcAft>
              <a:defRPr/>
            </a:pPr>
            <a:r>
              <a:rPr lang="bg-BG" sz="3100" b="1" dirty="0">
                <a:latin typeface="Arial" pitchFamily="34" charset="0"/>
                <a:cs typeface="Arial" pitchFamily="34" charset="0"/>
              </a:rPr>
              <a:t>II. ВЪОРЪЖЕНИТЕ СИЛИ НА БЪЛГАРИЯ</a:t>
            </a:r>
            <a:br>
              <a:rPr lang="bg-BG" sz="2800" dirty="0"/>
            </a:br>
            <a:r>
              <a:rPr lang="bg-BG" sz="2400" b="1" dirty="0"/>
              <a:t> </a:t>
            </a:r>
            <a:r>
              <a:rPr lang="bg-BG" sz="2700" b="1" dirty="0"/>
              <a:t>2.1. Въоръжените сили на Република България след демократичните промени 1990 г.</a:t>
            </a:r>
            <a:br>
              <a:rPr lang="bg-BG" sz="2800" dirty="0"/>
            </a:br>
            <a:endParaRPr lang="bg-BG" sz="2800" dirty="0"/>
          </a:p>
        </p:txBody>
      </p:sp>
      <p:sp>
        <p:nvSpPr>
          <p:cNvPr id="4" name="Content Placeholder 2">
            <a:extLst>
              <a:ext uri="{FF2B5EF4-FFF2-40B4-BE49-F238E27FC236}">
                <a16:creationId xmlns:a16="http://schemas.microsoft.com/office/drawing/2014/main" id="{D5D3BE86-FEC4-4AC4-AD67-0F2A84A17822}"/>
              </a:ext>
            </a:extLst>
          </p:cNvPr>
          <p:cNvSpPr>
            <a:spLocks noGrp="1"/>
          </p:cNvSpPr>
          <p:nvPr>
            <p:ph idx="1"/>
          </p:nvPr>
        </p:nvSpPr>
        <p:spPr>
          <a:xfrm>
            <a:off x="0" y="1296988"/>
            <a:ext cx="9144000" cy="5084762"/>
          </a:xfrm>
        </p:spPr>
        <p:txBody>
          <a:bodyPr/>
          <a:lstStyle/>
          <a:p>
            <a:pPr eaLnBrk="1" hangingPunct="1">
              <a:lnSpc>
                <a:spcPct val="80000"/>
              </a:lnSpc>
            </a:pPr>
            <a:r>
              <a:rPr lang="bg-BG" altLang="bg-BG" sz="2600" b="1">
                <a:solidFill>
                  <a:srgbClr val="7030A0"/>
                </a:solidFill>
                <a:latin typeface="Arial" panose="020B0604020202020204" pitchFamily="34" charset="0"/>
                <a:cs typeface="Arial" panose="020B0604020202020204" pitchFamily="34" charset="0"/>
              </a:rPr>
              <a:t>Догово</a:t>
            </a:r>
            <a:r>
              <a:rPr lang="en-US" altLang="bg-BG" sz="2600" b="1">
                <a:solidFill>
                  <a:srgbClr val="7030A0"/>
                </a:solidFill>
                <a:latin typeface="Arial" panose="020B0604020202020204" pitchFamily="34" charset="0"/>
                <a:cs typeface="Arial" panose="020B0604020202020204" pitchFamily="34" charset="0"/>
              </a:rPr>
              <a:t>р</a:t>
            </a:r>
            <a:r>
              <a:rPr lang="bg-BG" altLang="bg-BG" sz="2600" b="1">
                <a:solidFill>
                  <a:srgbClr val="7030A0"/>
                </a:solidFill>
                <a:latin typeface="Arial" panose="020B0604020202020204" pitchFamily="34" charset="0"/>
                <a:cs typeface="Arial" panose="020B0604020202020204" pitchFamily="34" charset="0"/>
              </a:rPr>
              <a:t> за обикновенните въоръжени сили в Европа /ДОВСЕ/ </a:t>
            </a:r>
            <a:endParaRPr lang="en-US" altLang="bg-BG" sz="2600" b="1">
              <a:solidFill>
                <a:srgbClr val="7030A0"/>
              </a:solidFill>
              <a:latin typeface="Arial" panose="020B0604020202020204" pitchFamily="34" charset="0"/>
              <a:cs typeface="Arial" panose="020B0604020202020204" pitchFamily="34" charset="0"/>
            </a:endParaRPr>
          </a:p>
          <a:p>
            <a:pPr eaLnBrk="1" hangingPunct="1">
              <a:lnSpc>
                <a:spcPct val="80000"/>
              </a:lnSpc>
            </a:pPr>
            <a:r>
              <a:rPr lang="en-US" altLang="bg-BG" sz="2600" b="1">
                <a:solidFill>
                  <a:srgbClr val="0000FF"/>
                </a:solidFill>
                <a:latin typeface="Arial" panose="020B0604020202020204" pitchFamily="34" charset="0"/>
                <a:cs typeface="Arial" panose="020B0604020202020204" pitchFamily="34" charset="0"/>
              </a:rPr>
              <a:t>след 1990 г. офицерския състав е съкратен, ракетните войски са унищожени, а ВВС и бронетанковите редуцирани до незначителни формирования, ВМФ също запада. </a:t>
            </a:r>
          </a:p>
          <a:p>
            <a:pPr eaLnBrk="1" hangingPunct="1">
              <a:lnSpc>
                <a:spcPct val="80000"/>
              </a:lnSpc>
            </a:pPr>
            <a:r>
              <a:rPr lang="bg-BG" altLang="bg-BG" sz="2600" b="1">
                <a:solidFill>
                  <a:srgbClr val="FF0000"/>
                </a:solidFill>
                <a:latin typeface="Arial" panose="020B0604020202020204" pitchFamily="34" charset="0"/>
                <a:cs typeface="Arial" panose="020B0604020202020204" pitchFamily="34" charset="0"/>
              </a:rPr>
              <a:t>подготовката и усъвършенстване на офицерите.</a:t>
            </a:r>
            <a:endParaRPr lang="en-US" altLang="bg-BG" sz="2600" b="1">
              <a:solidFill>
                <a:srgbClr val="FF0000"/>
              </a:solidFill>
              <a:latin typeface="Arial" panose="020B0604020202020204" pitchFamily="34" charset="0"/>
              <a:cs typeface="Arial" panose="020B0604020202020204" pitchFamily="34" charset="0"/>
            </a:endParaRPr>
          </a:p>
          <a:p>
            <a:pPr eaLnBrk="1" hangingPunct="1">
              <a:lnSpc>
                <a:spcPct val="80000"/>
              </a:lnSpc>
            </a:pPr>
            <a:r>
              <a:rPr lang="bg-BG" altLang="bg-BG" sz="2600" b="1">
                <a:solidFill>
                  <a:srgbClr val="FFFF00"/>
                </a:solidFill>
                <a:latin typeface="Arial" panose="020B0604020202020204" pitchFamily="34" charset="0"/>
                <a:cs typeface="Arial" panose="020B0604020202020204" pitchFamily="34" charset="0"/>
              </a:rPr>
              <a:t>През 1994 г. </a:t>
            </a:r>
            <a:r>
              <a:rPr lang="en-US" altLang="bg-BG" sz="2600" b="1">
                <a:solidFill>
                  <a:srgbClr val="FFFF00"/>
                </a:solidFill>
                <a:latin typeface="Arial" panose="020B0604020202020204" pitchFamily="34" charset="0"/>
                <a:cs typeface="Arial" panose="020B0604020202020204" pitchFamily="34" charset="0"/>
              </a:rPr>
              <a:t>-</a:t>
            </a:r>
            <a:r>
              <a:rPr lang="bg-BG" altLang="bg-BG" sz="2600" b="1">
                <a:solidFill>
                  <a:srgbClr val="FFFF00"/>
                </a:solidFill>
                <a:latin typeface="Arial" panose="020B0604020202020204" pitchFamily="34" charset="0"/>
                <a:cs typeface="Arial" panose="020B0604020202020204" pitchFamily="34" charset="0"/>
              </a:rPr>
              <a:t> „Партньорство за мир”.</a:t>
            </a:r>
            <a:endParaRPr lang="en-US" altLang="bg-BG" sz="2600" b="1">
              <a:solidFill>
                <a:srgbClr val="FFFF00"/>
              </a:solidFill>
              <a:latin typeface="Arial" panose="020B0604020202020204" pitchFamily="34" charset="0"/>
              <a:cs typeface="Arial" panose="020B0604020202020204" pitchFamily="34" charset="0"/>
            </a:endParaRPr>
          </a:p>
          <a:p>
            <a:pPr eaLnBrk="1" hangingPunct="1">
              <a:lnSpc>
                <a:spcPct val="80000"/>
              </a:lnSpc>
            </a:pPr>
            <a:r>
              <a:rPr lang="bg-BG" altLang="bg-BG" sz="2600" b="1">
                <a:solidFill>
                  <a:srgbClr val="00CCFF"/>
                </a:solidFill>
                <a:latin typeface="Arial" panose="020B0604020202020204" pitchFamily="34" charset="0"/>
                <a:cs typeface="Arial" panose="020B0604020202020204" pitchFamily="34" charset="0"/>
              </a:rPr>
              <a:t>През 1995 г. </a:t>
            </a:r>
            <a:r>
              <a:rPr lang="en-US" altLang="bg-BG" sz="2600" b="1">
                <a:solidFill>
                  <a:srgbClr val="00CCFF"/>
                </a:solidFill>
                <a:latin typeface="Arial" panose="020B0604020202020204" pitchFamily="34" charset="0"/>
                <a:cs typeface="Arial" panose="020B0604020202020204" pitchFamily="34" charset="0"/>
              </a:rPr>
              <a:t>- </a:t>
            </a:r>
            <a:r>
              <a:rPr lang="bg-BG" altLang="bg-BG" sz="2600" b="1">
                <a:solidFill>
                  <a:srgbClr val="00CCFF"/>
                </a:solidFill>
                <a:latin typeface="Arial" panose="020B0604020202020204" pitchFamily="34" charset="0"/>
                <a:cs typeface="Arial" panose="020B0604020202020204" pitchFamily="34" charset="0"/>
              </a:rPr>
              <a:t>ЗОВС на Република България.</a:t>
            </a:r>
            <a:endParaRPr lang="en-US" altLang="bg-BG" sz="2600" b="1">
              <a:solidFill>
                <a:srgbClr val="00CCFF"/>
              </a:solidFill>
              <a:latin typeface="Arial" panose="020B0604020202020204" pitchFamily="34" charset="0"/>
              <a:cs typeface="Arial" panose="020B0604020202020204" pitchFamily="34" charset="0"/>
            </a:endParaRPr>
          </a:p>
          <a:p>
            <a:pPr eaLnBrk="1" hangingPunct="1">
              <a:lnSpc>
                <a:spcPct val="80000"/>
              </a:lnSpc>
            </a:pPr>
            <a:r>
              <a:rPr lang="bg-BG" altLang="bg-BG" sz="2600" b="1">
                <a:solidFill>
                  <a:srgbClr val="FF00FF"/>
                </a:solidFill>
                <a:latin typeface="Arial" panose="020B0604020202020204" pitchFamily="34" charset="0"/>
                <a:cs typeface="Arial" panose="020B0604020202020204" pitchFamily="34" charset="0"/>
              </a:rPr>
              <a:t>„План 2010” </a:t>
            </a:r>
            <a:r>
              <a:rPr lang="en-US" altLang="bg-BG" sz="2600" b="1">
                <a:solidFill>
                  <a:srgbClr val="FF00FF"/>
                </a:solidFill>
                <a:latin typeface="Arial" panose="020B0604020202020204" pitchFamily="34" charset="0"/>
                <a:cs typeface="Arial" panose="020B0604020202020204" pitchFamily="34" charset="0"/>
              </a:rPr>
              <a:t>- </a:t>
            </a:r>
            <a:r>
              <a:rPr lang="bg-BG" altLang="bg-BG" sz="2600" b="1">
                <a:solidFill>
                  <a:srgbClr val="FF00FF"/>
                </a:solidFill>
                <a:latin typeface="Arial" panose="020B0604020202020204" pitchFamily="34" charset="0"/>
                <a:cs typeface="Arial" panose="020B0604020202020204" pitchFamily="34" charset="0"/>
              </a:rPr>
              <a:t>Българската армия на 75 000 души.</a:t>
            </a:r>
            <a:endParaRPr lang="en-US" altLang="bg-BG" sz="2600" b="1">
              <a:solidFill>
                <a:srgbClr val="FF00FF"/>
              </a:solidFill>
              <a:latin typeface="Arial" panose="020B0604020202020204" pitchFamily="34" charset="0"/>
              <a:cs typeface="Arial" panose="020B0604020202020204" pitchFamily="34" charset="0"/>
            </a:endParaRPr>
          </a:p>
          <a:p>
            <a:pPr eaLnBrk="1" hangingPunct="1">
              <a:lnSpc>
                <a:spcPct val="80000"/>
              </a:lnSpc>
            </a:pPr>
            <a:r>
              <a:rPr lang="bg-BG" altLang="bg-BG" sz="2600" b="1">
                <a:solidFill>
                  <a:srgbClr val="FF9900"/>
                </a:solidFill>
                <a:latin typeface="Arial" panose="020B0604020202020204" pitchFamily="34" charset="0"/>
                <a:cs typeface="Arial" panose="020B0604020202020204" pitchFamily="34" charset="0"/>
              </a:rPr>
              <a:t>През 1998 г. </a:t>
            </a:r>
            <a:r>
              <a:rPr lang="en-US" altLang="bg-BG" sz="2600" b="1">
                <a:solidFill>
                  <a:srgbClr val="FF9900"/>
                </a:solidFill>
                <a:latin typeface="Arial" panose="020B0604020202020204" pitchFamily="34" charset="0"/>
                <a:cs typeface="Arial" panose="020B0604020202020204" pitchFamily="34" charset="0"/>
              </a:rPr>
              <a:t>- </a:t>
            </a:r>
            <a:r>
              <a:rPr lang="bg-BG" altLang="bg-BG" sz="2600" b="1">
                <a:solidFill>
                  <a:srgbClr val="FF9900"/>
                </a:solidFill>
                <a:latin typeface="Arial" panose="020B0604020202020204" pitchFamily="34" charset="0"/>
                <a:cs typeface="Arial" panose="020B0604020202020204" pitchFamily="34" charset="0"/>
              </a:rPr>
              <a:t>Концепция за национална сигурност.</a:t>
            </a:r>
            <a:endParaRPr lang="en-US" altLang="bg-BG" sz="2600" b="1">
              <a:solidFill>
                <a:srgbClr val="FF9900"/>
              </a:solidFill>
              <a:latin typeface="Arial" panose="020B0604020202020204" pitchFamily="34" charset="0"/>
              <a:cs typeface="Arial" panose="020B0604020202020204" pitchFamily="34" charset="0"/>
            </a:endParaRPr>
          </a:p>
          <a:p>
            <a:pPr eaLnBrk="1" hangingPunct="1">
              <a:lnSpc>
                <a:spcPct val="80000"/>
              </a:lnSpc>
            </a:pPr>
            <a:r>
              <a:rPr lang="en-US" altLang="bg-BG" sz="2600" b="1">
                <a:solidFill>
                  <a:srgbClr val="FF0066"/>
                </a:solidFill>
                <a:latin typeface="Arial" panose="020B0604020202020204" pitchFamily="34" charset="0"/>
                <a:cs typeface="Arial" panose="020B0604020202020204" pitchFamily="34" charset="0"/>
              </a:rPr>
              <a:t>През 1999 г.</a:t>
            </a:r>
            <a:r>
              <a:rPr lang="bg-BG" altLang="bg-BG" sz="2600" b="1">
                <a:solidFill>
                  <a:srgbClr val="FF0066"/>
                </a:solidFill>
                <a:latin typeface="Arial" panose="020B0604020202020204" pitchFamily="34" charset="0"/>
                <a:cs typeface="Arial" panose="020B0604020202020204" pitchFamily="34" charset="0"/>
              </a:rPr>
              <a:t> Военна доктрина</a:t>
            </a:r>
            <a:r>
              <a:rPr lang="en-US" altLang="bg-BG" sz="2600" b="1">
                <a:solidFill>
                  <a:srgbClr val="FF0066"/>
                </a:solidFill>
                <a:latin typeface="Arial" panose="020B0604020202020204" pitchFamily="34" charset="0"/>
                <a:cs typeface="Arial" panose="020B0604020202020204" pitchFamily="34" charset="0"/>
              </a:rPr>
              <a:t>, променена 2002 г. л.с. </a:t>
            </a:r>
            <a:r>
              <a:rPr lang="bg-BG" altLang="bg-BG" sz="2600" b="1">
                <a:solidFill>
                  <a:srgbClr val="FF0066"/>
                </a:solidFill>
                <a:latin typeface="Arial" panose="020B0604020202020204" pitchFamily="34" charset="0"/>
                <a:cs typeface="Arial" panose="020B0604020202020204" pitchFamily="34" charset="0"/>
              </a:rPr>
              <a:t>на </a:t>
            </a:r>
            <a:r>
              <a:rPr lang="en-US" altLang="bg-BG" sz="2600" b="1">
                <a:solidFill>
                  <a:srgbClr val="FF0066"/>
                </a:solidFill>
                <a:latin typeface="Arial" panose="020B0604020202020204" pitchFamily="34" charset="0"/>
                <a:cs typeface="Arial" panose="020B0604020202020204" pitchFamily="34" charset="0"/>
              </a:rPr>
              <a:t>ВС да не </a:t>
            </a:r>
            <a:r>
              <a:rPr lang="bg-BG" altLang="bg-BG" sz="2600" b="1">
                <a:solidFill>
                  <a:srgbClr val="FF0066"/>
                </a:solidFill>
                <a:latin typeface="Arial" panose="020B0604020202020204" pitchFamily="34" charset="0"/>
                <a:cs typeface="Arial" panose="020B0604020202020204" pitchFamily="34" charset="0"/>
              </a:rPr>
              <a:t>надхвърля 45 000 души.</a:t>
            </a:r>
            <a:endParaRPr lang="bg-BG" altLang="bg-BG" sz="26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plus(in)">
                                      <p:cBhvr>
                                        <p:cTn id="18" dur="2000"/>
                                        <p:tgtEl>
                                          <p:spTgt spid="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slide(fromBottom)">
                                      <p:cBhvr>
                                        <p:cTn id="23" dur="5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0"/>
                                        <p:tgtEl>
                                          <p:spTgt spid="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diamond(in)">
                                      <p:cBhvr>
                                        <p:cTn id="33" dur="2000"/>
                                        <p:tgtEl>
                                          <p:spTgt spid="4">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checkerboard(across)">
                                      <p:cBhvr>
                                        <p:cTn id="38" dur="500"/>
                                        <p:tgtEl>
                                          <p:spTgt spid="4">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linds(horizontal)">
                                      <p:cBhvr>
                                        <p:cTn id="43" dur="500"/>
                                        <p:tgtEl>
                                          <p:spTgt spid="4">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nsgp.mvr.bg/NR/rdonlyres/66F32D06-9CDF-4F0B-BD23-09D8B4B9D593/0/mobile.jpg">
            <a:extLst>
              <a:ext uri="{FF2B5EF4-FFF2-40B4-BE49-F238E27FC236}">
                <a16:creationId xmlns:a16="http://schemas.microsoft.com/office/drawing/2014/main" id="{1642B282-50F0-44D9-A316-37FBB427F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BA7DF245-5686-483B-A8A3-FD0098B35F15}"/>
              </a:ext>
            </a:extLst>
          </p:cNvPr>
          <p:cNvSpPr>
            <a:spLocks noGrp="1"/>
          </p:cNvSpPr>
          <p:nvPr>
            <p:ph type="title"/>
          </p:nvPr>
        </p:nvSpPr>
        <p:spPr>
          <a:xfrm>
            <a:off x="0" y="692150"/>
            <a:ext cx="9144000" cy="576263"/>
          </a:xfrm>
        </p:spPr>
        <p:txBody>
          <a:bodyPr rtlCol="0">
            <a:normAutofit fontScale="90000"/>
          </a:bodyPr>
          <a:lstStyle/>
          <a:p>
            <a:pPr eaLnBrk="1" fontAlgn="auto" hangingPunct="1">
              <a:spcAft>
                <a:spcPts val="0"/>
              </a:spcAft>
              <a:defRPr/>
            </a:pPr>
            <a:r>
              <a:rPr lang="bg-BG" sz="2700" b="1" dirty="0">
                <a:solidFill>
                  <a:srgbClr val="FFFFFF"/>
                </a:solidFill>
                <a:latin typeface="Arial" pitchFamily="34" charset="0"/>
                <a:cs typeface="Arial" pitchFamily="34" charset="0"/>
              </a:rPr>
              <a:t>2.1. ВЪОРЪЖЕНИТЕ СИЛИ НА РЕПУБЛИКА БЪЛГАРИЯ СЛЕД ДЕМОКРАТИЧНИТЕ ПРОМЕНИ 1990 Г.</a:t>
            </a:r>
            <a:br>
              <a:rPr lang="bg-BG" sz="2400" dirty="0"/>
            </a:br>
            <a:br>
              <a:rPr lang="bg-BG" sz="2800" dirty="0"/>
            </a:br>
            <a:endParaRPr lang="bg-BG" sz="2800" dirty="0"/>
          </a:p>
        </p:txBody>
      </p:sp>
      <p:sp>
        <p:nvSpPr>
          <p:cNvPr id="6" name="Content Placeholder 2">
            <a:extLst>
              <a:ext uri="{FF2B5EF4-FFF2-40B4-BE49-F238E27FC236}">
                <a16:creationId xmlns:a16="http://schemas.microsoft.com/office/drawing/2014/main" id="{8D62BBB7-9306-4425-8842-87E1E2403155}"/>
              </a:ext>
            </a:extLst>
          </p:cNvPr>
          <p:cNvSpPr>
            <a:spLocks noGrp="1"/>
          </p:cNvSpPr>
          <p:nvPr>
            <p:ph idx="1"/>
          </p:nvPr>
        </p:nvSpPr>
        <p:spPr>
          <a:xfrm>
            <a:off x="0" y="981075"/>
            <a:ext cx="9144000" cy="5876925"/>
          </a:xfrm>
        </p:spPr>
        <p:txBody>
          <a:bodyPr/>
          <a:lstStyle/>
          <a:p>
            <a:pPr eaLnBrk="1" hangingPunct="1"/>
            <a:r>
              <a:rPr lang="bg-BG" altLang="bg-BG" sz="2800" b="1">
                <a:solidFill>
                  <a:srgbClr val="FFFF00"/>
                </a:solidFill>
                <a:latin typeface="Arial" panose="020B0604020202020204" pitchFamily="34" charset="0"/>
                <a:cs typeface="Arial" panose="020B0604020202020204" pitchFamily="34" charset="0"/>
              </a:rPr>
              <a:t>В Министерството вътрешните работи - Гранични войски бяха преобразувани в гранична полиция, а Вътрешни войски в Жандармерия и извадени от състава на ВС за военно време.</a:t>
            </a:r>
            <a:r>
              <a:rPr lang="bg-BG" altLang="bg-BG" sz="2800" b="1">
                <a:solidFill>
                  <a:srgbClr val="00FF00"/>
                </a:solidFill>
                <a:latin typeface="Arial" panose="020B0604020202020204" pitchFamily="34" charset="0"/>
                <a:cs typeface="Arial" panose="020B0604020202020204" pitchFamily="34" charset="0"/>
              </a:rPr>
              <a:t> </a:t>
            </a:r>
          </a:p>
          <a:p>
            <a:pPr eaLnBrk="1" hangingPunct="1"/>
            <a:r>
              <a:rPr lang="bg-BG" altLang="bg-BG" sz="2800" b="1">
                <a:solidFill>
                  <a:srgbClr val="00FF00"/>
                </a:solidFill>
                <a:latin typeface="Arial" panose="020B0604020202020204" pitchFamily="34" charset="0"/>
                <a:cs typeface="Arial" panose="020B0604020202020204" pitchFamily="34" charset="0"/>
              </a:rPr>
              <a:t>2000</a:t>
            </a:r>
            <a:r>
              <a:rPr lang="en-US" altLang="bg-BG" sz="2800" b="1">
                <a:solidFill>
                  <a:srgbClr val="00FF00"/>
                </a:solidFill>
                <a:latin typeface="Arial" panose="020B0604020202020204" pitchFamily="34" charset="0"/>
                <a:cs typeface="Arial" panose="020B0604020202020204" pitchFamily="34" charset="0"/>
              </a:rPr>
              <a:t> </a:t>
            </a:r>
            <a:r>
              <a:rPr lang="bg-BG" altLang="bg-BG" sz="2800" b="1">
                <a:solidFill>
                  <a:srgbClr val="00FF00"/>
                </a:solidFill>
                <a:latin typeface="Arial" panose="020B0604020202020204" pitchFamily="34" charset="0"/>
                <a:cs typeface="Arial" panose="020B0604020202020204" pitchFamily="34" charset="0"/>
              </a:rPr>
              <a:t>г. от състава на ВС бяха извадени войските на Министерството на регионалното развитие и благоустройството, Министерство на транспорта и на Комитета на пощите и далекосъоб</a:t>
            </a:r>
            <a:r>
              <a:rPr lang="en-US" altLang="bg-BG" sz="2800" b="1">
                <a:solidFill>
                  <a:srgbClr val="00FF00"/>
                </a:solidFill>
                <a:latin typeface="Arial" panose="020B0604020202020204" pitchFamily="34" charset="0"/>
                <a:cs typeface="Arial" panose="020B0604020202020204" pitchFamily="34" charset="0"/>
              </a:rPr>
              <a:t>щ</a:t>
            </a:r>
            <a:r>
              <a:rPr lang="bg-BG" altLang="bg-BG" sz="2800" b="1">
                <a:solidFill>
                  <a:srgbClr val="00FF00"/>
                </a:solidFill>
                <a:latin typeface="Arial" panose="020B0604020202020204" pitchFamily="34" charset="0"/>
                <a:cs typeface="Arial" panose="020B0604020202020204" pitchFamily="34" charset="0"/>
              </a:rPr>
              <a:t>енията</a:t>
            </a:r>
            <a:r>
              <a:rPr lang="en-US" altLang="bg-BG" sz="2800" b="1">
                <a:solidFill>
                  <a:srgbClr val="00FF00"/>
                </a:solidFill>
                <a:latin typeface="Arial" panose="020B0604020202020204" pitchFamily="34" charset="0"/>
                <a:cs typeface="Arial" panose="020B0604020202020204" pitchFamily="34" charset="0"/>
              </a:rPr>
              <a:t>.</a:t>
            </a:r>
            <a:endParaRPr lang="bg-BG" altLang="bg-BG" sz="2800" b="1">
              <a:solidFill>
                <a:srgbClr val="00FF00"/>
              </a:solidFill>
              <a:latin typeface="Arial" panose="020B0604020202020204" pitchFamily="34" charset="0"/>
              <a:cs typeface="Arial" panose="020B0604020202020204" pitchFamily="34" charset="0"/>
            </a:endParaRPr>
          </a:p>
          <a:p>
            <a:pPr eaLnBrk="1" hangingPunct="1"/>
            <a:r>
              <a:rPr lang="bg-BG" altLang="bg-BG" sz="2800" b="1">
                <a:solidFill>
                  <a:srgbClr val="FF0066"/>
                </a:solidFill>
                <a:latin typeface="Arial" panose="020B0604020202020204" pitchFamily="34" charset="0"/>
                <a:cs typeface="Arial" panose="020B0604020202020204" pitchFamily="34" charset="0"/>
              </a:rPr>
              <a:t>През 2002 година беше изготвена Бяла книга на отбраната и въоръжените сили на Република България и Военна стратегия.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irgroup2000.com/gallery/albums/userpics/31091/DSC05943.JPG">
            <a:extLst>
              <a:ext uri="{FF2B5EF4-FFF2-40B4-BE49-F238E27FC236}">
                <a16:creationId xmlns:a16="http://schemas.microsoft.com/office/drawing/2014/main" id="{10AB938B-7D8C-4B4F-B1A8-153727A56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7468A505-253F-439C-9338-81D216079EB9}"/>
              </a:ext>
            </a:extLst>
          </p:cNvPr>
          <p:cNvSpPr>
            <a:spLocks noGrp="1"/>
          </p:cNvSpPr>
          <p:nvPr>
            <p:ph idx="1"/>
          </p:nvPr>
        </p:nvSpPr>
        <p:spPr>
          <a:xfrm>
            <a:off x="0" y="1196975"/>
            <a:ext cx="9144000" cy="5661025"/>
          </a:xfrm>
        </p:spPr>
        <p:txBody>
          <a:bodyPr/>
          <a:lstStyle/>
          <a:p>
            <a:pPr eaLnBrk="1" hangingPunct="1">
              <a:lnSpc>
                <a:spcPct val="90000"/>
              </a:lnSpc>
            </a:pPr>
            <a:r>
              <a:rPr lang="bg-BG" altLang="bg-BG" b="1">
                <a:solidFill>
                  <a:srgbClr val="FF0066"/>
                </a:solidFill>
              </a:rPr>
              <a:t>2003-2004 г.</a:t>
            </a:r>
            <a:r>
              <a:rPr lang="en-US" altLang="bg-BG" b="1">
                <a:solidFill>
                  <a:srgbClr val="FF0066"/>
                </a:solidFill>
              </a:rPr>
              <a:t> - </a:t>
            </a:r>
            <a:r>
              <a:rPr lang="bg-BG" altLang="bg-BG" b="1">
                <a:solidFill>
                  <a:srgbClr val="FF0066"/>
                </a:solidFill>
              </a:rPr>
              <a:t>Стратегически преглед на отбраната и въоръжените сили</a:t>
            </a:r>
            <a:endParaRPr lang="en-US" altLang="bg-BG" b="1">
              <a:solidFill>
                <a:srgbClr val="FF0066"/>
              </a:solidFill>
            </a:endParaRPr>
          </a:p>
          <a:p>
            <a:pPr eaLnBrk="1" hangingPunct="1">
              <a:lnSpc>
                <a:spcPct val="90000"/>
              </a:lnSpc>
            </a:pPr>
            <a:r>
              <a:rPr lang="en-US" altLang="bg-BG" b="1">
                <a:solidFill>
                  <a:srgbClr val="00FF00"/>
                </a:solidFill>
              </a:rPr>
              <a:t>2004 г. - </a:t>
            </a:r>
            <a:r>
              <a:rPr lang="bg-BG" altLang="bg-BG" b="1">
                <a:solidFill>
                  <a:srgbClr val="00FF00"/>
                </a:solidFill>
              </a:rPr>
              <a:t>План за организационно изграждане и модернизация на ВС до 2015г. </a:t>
            </a:r>
            <a:r>
              <a:rPr lang="en-US" altLang="bg-BG" b="1">
                <a:solidFill>
                  <a:srgbClr val="00FF00"/>
                </a:solidFill>
              </a:rPr>
              <a:t>– ВС-</a:t>
            </a:r>
            <a:r>
              <a:rPr lang="bg-BG" altLang="bg-BG" b="1">
                <a:solidFill>
                  <a:srgbClr val="00FF00"/>
                </a:solidFill>
              </a:rPr>
              <a:t> 38929 военнослужещи и 9880 граждански лица. </a:t>
            </a:r>
            <a:endParaRPr lang="en-US" altLang="bg-BG" b="1">
              <a:solidFill>
                <a:srgbClr val="00FF00"/>
              </a:solidFill>
            </a:endParaRPr>
          </a:p>
          <a:p>
            <a:pPr eaLnBrk="1" hangingPunct="1">
              <a:lnSpc>
                <a:spcPct val="90000"/>
              </a:lnSpc>
            </a:pPr>
            <a:r>
              <a:rPr lang="en-US" altLang="bg-BG" b="1">
                <a:solidFill>
                  <a:schemeClr val="bg1"/>
                </a:solidFill>
              </a:rPr>
              <a:t>29 март 2004 г. България се присъединява към НАТО.</a:t>
            </a:r>
          </a:p>
          <a:p>
            <a:pPr eaLnBrk="1" hangingPunct="1">
              <a:lnSpc>
                <a:spcPct val="90000"/>
              </a:lnSpc>
            </a:pPr>
            <a:r>
              <a:rPr lang="en-US" altLang="bg-BG" b="1">
                <a:solidFill>
                  <a:srgbClr val="00FFFF"/>
                </a:solidFill>
              </a:rPr>
              <a:t>2004 г. </a:t>
            </a:r>
            <a:r>
              <a:rPr lang="bg-BG" altLang="bg-BG" b="1">
                <a:solidFill>
                  <a:srgbClr val="00FFFF"/>
                </a:solidFill>
              </a:rPr>
              <a:t>М</a:t>
            </a:r>
            <a:r>
              <a:rPr lang="en-US" altLang="bg-BG" b="1">
                <a:solidFill>
                  <a:srgbClr val="00FFFF"/>
                </a:solidFill>
              </a:rPr>
              <a:t>С -</a:t>
            </a:r>
            <a:r>
              <a:rPr lang="bg-BG" altLang="bg-BG" b="1">
                <a:solidFill>
                  <a:srgbClr val="00FFFF"/>
                </a:solidFill>
              </a:rPr>
              <a:t> 11 проекта за модернизация на ВС</a:t>
            </a:r>
            <a:r>
              <a:rPr lang="en-US" altLang="bg-BG" b="1">
                <a:solidFill>
                  <a:srgbClr val="00FFFF"/>
                </a:solidFill>
              </a:rPr>
              <a:t>.</a:t>
            </a:r>
          </a:p>
          <a:p>
            <a:pPr eaLnBrk="1" hangingPunct="1">
              <a:lnSpc>
                <a:spcPct val="90000"/>
              </a:lnSpc>
            </a:pPr>
            <a:r>
              <a:rPr lang="bg-BG" altLang="bg-BG" b="1">
                <a:solidFill>
                  <a:srgbClr val="FF0000"/>
                </a:solidFill>
              </a:rPr>
              <a:t>30 ноември 2007 г. бяха уволнени наборните войници от въоръжените сили</a:t>
            </a:r>
            <a:r>
              <a:rPr lang="en-US" altLang="bg-BG" b="1">
                <a:solidFill>
                  <a:srgbClr val="FF0000"/>
                </a:solidFill>
              </a:rPr>
              <a:t> </a:t>
            </a:r>
            <a:r>
              <a:rPr lang="bg-BG" altLang="bg-BG" b="1">
                <a:solidFill>
                  <a:srgbClr val="FF0000"/>
                </a:solidFill>
              </a:rPr>
              <a:t>на Република </a:t>
            </a:r>
            <a:r>
              <a:rPr lang="en-US" altLang="bg-BG" b="1">
                <a:solidFill>
                  <a:srgbClr val="FF0000"/>
                </a:solidFill>
              </a:rPr>
              <a:t>Б</a:t>
            </a:r>
            <a:r>
              <a:rPr lang="bg-BG" altLang="bg-BG" b="1">
                <a:solidFill>
                  <a:srgbClr val="FF0000"/>
                </a:solidFill>
              </a:rPr>
              <a:t>ългария</a:t>
            </a:r>
            <a:r>
              <a:rPr lang="en-US" altLang="bg-BG" b="1">
                <a:solidFill>
                  <a:srgbClr val="FF0000"/>
                </a:solidFill>
              </a:rPr>
              <a:t> </a:t>
            </a:r>
            <a:r>
              <a:rPr lang="bg-BG" altLang="bg-BG" b="1">
                <a:solidFill>
                  <a:srgbClr val="FF0000"/>
                </a:solidFill>
              </a:rPr>
              <a:t>и се премина към професионална армия.</a:t>
            </a:r>
          </a:p>
        </p:txBody>
      </p:sp>
      <p:sp>
        <p:nvSpPr>
          <p:cNvPr id="21508" name="Title 3">
            <a:extLst>
              <a:ext uri="{FF2B5EF4-FFF2-40B4-BE49-F238E27FC236}">
                <a16:creationId xmlns:a16="http://schemas.microsoft.com/office/drawing/2014/main" id="{8C8E85AC-B987-49AA-8F89-23C75DF83EAD}"/>
              </a:ext>
            </a:extLst>
          </p:cNvPr>
          <p:cNvSpPr>
            <a:spLocks noGrp="1"/>
          </p:cNvSpPr>
          <p:nvPr>
            <p:ph type="title"/>
          </p:nvPr>
        </p:nvSpPr>
        <p:spPr>
          <a:xfrm>
            <a:off x="0" y="0"/>
            <a:ext cx="9144000" cy="1196975"/>
          </a:xfrm>
        </p:spPr>
        <p:txBody>
          <a:bodyPr/>
          <a:lstStyle/>
          <a:p>
            <a:pPr eaLnBrk="1" hangingPunct="1"/>
            <a:r>
              <a:rPr lang="bg-BG" altLang="bg-BG" sz="2400" b="1">
                <a:solidFill>
                  <a:srgbClr val="0000FF"/>
                </a:solidFill>
                <a:latin typeface="Arial" panose="020B0604020202020204" pitchFamily="34" charset="0"/>
                <a:cs typeface="Arial" panose="020B0604020202020204" pitchFamily="34" charset="0"/>
              </a:rPr>
              <a:t>2.1. ВЪОРЪЖЕНИТЕ СИЛИ НА РЕПУБЛИКА БЪЛГАРИЯ СЛЕД ДЕМОКРАТИЧНИТЕ ПРОМЕНИ 1990 Г.</a:t>
            </a:r>
            <a:endParaRPr lang="bg-BG" altLang="bg-BG" sz="320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diamond(in)">
                                      <p:cBhvr>
                                        <p:cTn id="28"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FCFB82-C540-45E0-B368-190C35D6F8FF}"/>
              </a:ext>
            </a:extLst>
          </p:cNvPr>
          <p:cNvSpPr>
            <a:spLocks noGrp="1"/>
          </p:cNvSpPr>
          <p:nvPr>
            <p:ph type="title"/>
          </p:nvPr>
        </p:nvSpPr>
        <p:spPr/>
        <p:txBody>
          <a:bodyPr/>
          <a:lstStyle/>
          <a:p>
            <a:pPr eaLnBrk="1" hangingPunct="1"/>
            <a:r>
              <a:rPr lang="bg-BG" altLang="bg-BG" sz="4000" b="1">
                <a:latin typeface="Arial" panose="020B0604020202020204" pitchFamily="34" charset="0"/>
                <a:cs typeface="Arial" panose="020B0604020202020204" pitchFamily="34" charset="0"/>
              </a:rPr>
              <a:t>УВОД</a:t>
            </a:r>
            <a:endParaRPr lang="bg-BG" altLang="bg-BG" sz="400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8A40326A-3BE0-4E33-B87F-8B39A5028637}"/>
              </a:ext>
            </a:extLst>
          </p:cNvPr>
          <p:cNvSpPr>
            <a:spLocks noGrp="1"/>
          </p:cNvSpPr>
          <p:nvPr>
            <p:ph idx="1"/>
          </p:nvPr>
        </p:nvSpPr>
        <p:spPr>
          <a:xfrm>
            <a:off x="0" y="1628775"/>
            <a:ext cx="9144000" cy="4968875"/>
          </a:xfrm>
        </p:spPr>
        <p:txBody>
          <a:bodyPr/>
          <a:lstStyle/>
          <a:p>
            <a:pPr eaLnBrk="1" hangingPunct="1"/>
            <a:r>
              <a:rPr lang="bg-BG" altLang="bg-BG" sz="3600" b="1">
                <a:solidFill>
                  <a:srgbClr val="00FF00"/>
                </a:solidFill>
                <a:latin typeface="Arial" panose="020B0604020202020204" pitchFamily="34" charset="0"/>
                <a:cs typeface="Arial" panose="020B0604020202020204" pitchFamily="34" charset="0"/>
              </a:rPr>
              <a:t>компонент на държавността</a:t>
            </a:r>
            <a:r>
              <a:rPr lang="en-US" altLang="bg-BG" sz="3600" b="1">
                <a:solidFill>
                  <a:srgbClr val="00FF00"/>
                </a:solidFill>
                <a:latin typeface="Arial" panose="020B0604020202020204" pitchFamily="34" charset="0"/>
                <a:cs typeface="Arial" panose="020B0604020202020204" pitchFamily="34" charset="0"/>
              </a:rPr>
              <a:t> – въоръжените сили</a:t>
            </a:r>
          </a:p>
          <a:p>
            <a:pPr eaLnBrk="1" hangingPunct="1"/>
            <a:r>
              <a:rPr lang="bg-BG" altLang="bg-BG" sz="3600" b="1">
                <a:solidFill>
                  <a:srgbClr val="FF6600"/>
                </a:solidFill>
                <a:latin typeface="Arial" panose="020B0604020202020204" pitchFamily="34" charset="0"/>
                <a:cs typeface="Arial" panose="020B0604020202020204" pitchFamily="34" charset="0"/>
              </a:rPr>
              <a:t>взаимовръзката армия – държава</a:t>
            </a:r>
            <a:endParaRPr lang="en-US" altLang="bg-BG" sz="3600" b="1">
              <a:solidFill>
                <a:srgbClr val="FF6600"/>
              </a:solidFill>
              <a:latin typeface="Arial" panose="020B0604020202020204" pitchFamily="34" charset="0"/>
              <a:cs typeface="Arial" panose="020B0604020202020204" pitchFamily="34" charset="0"/>
            </a:endParaRPr>
          </a:p>
          <a:p>
            <a:pPr eaLnBrk="1" hangingPunct="1"/>
            <a:r>
              <a:rPr lang="bg-BG" altLang="bg-BG" sz="3600" b="1">
                <a:solidFill>
                  <a:srgbClr val="FF0000"/>
                </a:solidFill>
                <a:latin typeface="Arial" panose="020B0604020202020204" pitchFamily="34" charset="0"/>
                <a:cs typeface="Arial" panose="020B0604020202020204" pitchFamily="34" charset="0"/>
              </a:rPr>
              <a:t>солидна военна мощ</a:t>
            </a:r>
            <a:endParaRPr lang="en-US" altLang="bg-BG" sz="3600" b="1">
              <a:solidFill>
                <a:srgbClr val="FF0000"/>
              </a:solidFill>
              <a:latin typeface="Arial" panose="020B0604020202020204" pitchFamily="34" charset="0"/>
              <a:cs typeface="Arial" panose="020B0604020202020204" pitchFamily="34" charset="0"/>
            </a:endParaRPr>
          </a:p>
          <a:p>
            <a:pPr eaLnBrk="1" hangingPunct="1"/>
            <a:r>
              <a:rPr lang="bg-BG" altLang="bg-BG" sz="3600" b="1">
                <a:solidFill>
                  <a:srgbClr val="002060"/>
                </a:solidFill>
                <a:latin typeface="Arial" panose="020B0604020202020204" pitchFamily="34" charset="0"/>
                <a:cs typeface="Arial" panose="020B0604020202020204" pitchFamily="34" charset="0"/>
              </a:rPr>
              <a:t>армията съществува в продължение на хилядолетия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heckerboard(across)">
                                      <p:cBhvr>
                                        <p:cTn id="18" dur="500"/>
                                        <p:tgtEl>
                                          <p:spTgt spid="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amond(in)">
                                      <p:cBhvr>
                                        <p:cTn id="23" dur="20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linds(horizontal)">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artImg" descr="http://www.politika.bg/img/?id=31455&amp;sz=0&amp;cut=yes">
            <a:extLst>
              <a:ext uri="{FF2B5EF4-FFF2-40B4-BE49-F238E27FC236}">
                <a16:creationId xmlns:a16="http://schemas.microsoft.com/office/drawing/2014/main" id="{1BE500BB-3828-420D-B553-4C55B326C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972BDDB-CB80-4205-B524-A394EE58408F}"/>
              </a:ext>
            </a:extLst>
          </p:cNvPr>
          <p:cNvSpPr>
            <a:spLocks noGrp="1"/>
          </p:cNvSpPr>
          <p:nvPr>
            <p:ph idx="1"/>
          </p:nvPr>
        </p:nvSpPr>
        <p:spPr>
          <a:xfrm>
            <a:off x="0" y="1052513"/>
            <a:ext cx="9144000" cy="5805487"/>
          </a:xfrm>
        </p:spPr>
        <p:txBody>
          <a:bodyPr/>
          <a:lstStyle/>
          <a:p>
            <a:pPr eaLnBrk="1" hangingPunct="1">
              <a:lnSpc>
                <a:spcPct val="80000"/>
              </a:lnSpc>
            </a:pPr>
            <a:r>
              <a:rPr lang="bg-BG" altLang="bg-BG" sz="3000" b="1">
                <a:solidFill>
                  <a:srgbClr val="FF0000"/>
                </a:solidFill>
                <a:latin typeface="Arial" panose="020B0604020202020204" pitchFamily="34" charset="0"/>
                <a:cs typeface="Arial" panose="020B0604020202020204" pitchFamily="34" charset="0"/>
              </a:rPr>
              <a:t>200</a:t>
            </a:r>
            <a:r>
              <a:rPr lang="en-US" altLang="bg-BG" sz="3000" b="1">
                <a:solidFill>
                  <a:srgbClr val="FF0000"/>
                </a:solidFill>
                <a:latin typeface="Arial" panose="020B0604020202020204" pitchFamily="34" charset="0"/>
                <a:cs typeface="Arial" panose="020B0604020202020204" pitchFamily="34" charset="0"/>
              </a:rPr>
              <a:t>9</a:t>
            </a:r>
            <a:r>
              <a:rPr lang="bg-BG" altLang="bg-BG" sz="3000" b="1">
                <a:solidFill>
                  <a:srgbClr val="FF0000"/>
                </a:solidFill>
                <a:latin typeface="Arial" panose="020B0604020202020204" pitchFamily="34" charset="0"/>
                <a:cs typeface="Arial" panose="020B0604020202020204" pitchFamily="34" charset="0"/>
              </a:rPr>
              <a:t> г.</a:t>
            </a:r>
            <a:r>
              <a:rPr lang="en-US" altLang="bg-BG" sz="3000" b="1">
                <a:solidFill>
                  <a:srgbClr val="FF0000"/>
                </a:solidFill>
                <a:latin typeface="Arial" panose="020B0604020202020204" pitchFamily="34" charset="0"/>
                <a:cs typeface="Arial" panose="020B0604020202020204" pitchFamily="34" charset="0"/>
              </a:rPr>
              <a:t> -</a:t>
            </a:r>
            <a:r>
              <a:rPr lang="bg-BG" altLang="bg-BG" sz="3000" b="1">
                <a:solidFill>
                  <a:srgbClr val="FF0000"/>
                </a:solidFill>
                <a:latin typeface="Arial" panose="020B0604020202020204" pitchFamily="34" charset="0"/>
                <a:cs typeface="Arial" panose="020B0604020202020204" pitchFamily="34" charset="0"/>
              </a:rPr>
              <a:t> нов ЗОВС </a:t>
            </a:r>
            <a:r>
              <a:rPr lang="en-US" altLang="bg-BG" sz="3000" b="1">
                <a:solidFill>
                  <a:srgbClr val="FF0000"/>
                </a:solidFill>
                <a:latin typeface="Arial" panose="020B0604020202020204" pitchFamily="34" charset="0"/>
                <a:cs typeface="Arial" panose="020B0604020202020204" pitchFamily="34" charset="0"/>
              </a:rPr>
              <a:t>на Република България.</a:t>
            </a:r>
          </a:p>
          <a:p>
            <a:pPr eaLnBrk="1" hangingPunct="1">
              <a:lnSpc>
                <a:spcPct val="80000"/>
              </a:lnSpc>
            </a:pPr>
            <a:r>
              <a:rPr lang="en-US" altLang="bg-BG" sz="3000" b="1">
                <a:solidFill>
                  <a:srgbClr val="FFFF00"/>
                </a:solidFill>
                <a:latin typeface="Arial" panose="020B0604020202020204" pitchFamily="34" charset="0"/>
                <a:cs typeface="Arial" panose="020B0604020202020204" pitchFamily="34" charset="0"/>
              </a:rPr>
              <a:t>2010 г. - Стратегически преглед на отбраната и ВС</a:t>
            </a:r>
          </a:p>
          <a:p>
            <a:pPr eaLnBrk="1" hangingPunct="1">
              <a:lnSpc>
                <a:spcPct val="80000"/>
              </a:lnSpc>
            </a:pPr>
            <a:r>
              <a:rPr lang="en-US" altLang="bg-BG" sz="3000" b="1">
                <a:solidFill>
                  <a:srgbClr val="00FFFF"/>
                </a:solidFill>
                <a:latin typeface="Arial" panose="020B0604020202020204" pitchFamily="34" charset="0"/>
                <a:cs typeface="Arial" panose="020B0604020202020204" pitchFamily="34" charset="0"/>
              </a:rPr>
              <a:t>2010 г. - 41-то НС Бяла книга на отбраната и </a:t>
            </a:r>
            <a:r>
              <a:rPr lang="bg-BG" altLang="bg-BG" sz="3000" b="1">
                <a:solidFill>
                  <a:srgbClr val="00FFFF"/>
                </a:solidFill>
                <a:latin typeface="Arial" panose="020B0604020202020204" pitchFamily="34" charset="0"/>
                <a:cs typeface="Arial" panose="020B0604020202020204" pitchFamily="34" charset="0"/>
              </a:rPr>
              <a:t>ВС</a:t>
            </a:r>
            <a:r>
              <a:rPr lang="en-US" altLang="bg-BG" sz="3000" b="1">
                <a:solidFill>
                  <a:srgbClr val="00FFFF"/>
                </a:solidFill>
                <a:latin typeface="Arial" panose="020B0604020202020204" pitchFamily="34" charset="0"/>
                <a:cs typeface="Arial" panose="020B0604020202020204" pitchFamily="34" charset="0"/>
              </a:rPr>
              <a:t>.</a:t>
            </a:r>
          </a:p>
          <a:p>
            <a:pPr eaLnBrk="1" hangingPunct="1">
              <a:lnSpc>
                <a:spcPct val="80000"/>
              </a:lnSpc>
            </a:pPr>
            <a:r>
              <a:rPr lang="en-US" altLang="bg-BG" sz="3000" b="1">
                <a:solidFill>
                  <a:srgbClr val="00FF00"/>
                </a:solidFill>
                <a:latin typeface="Arial" panose="020B0604020202020204" pitchFamily="34" charset="0"/>
                <a:cs typeface="Arial" panose="020B0604020202020204" pitchFamily="34" charset="0"/>
              </a:rPr>
              <a:t>2010 г. - План за развитие на ВС на Р</a:t>
            </a:r>
            <a:r>
              <a:rPr lang="bg-BG" altLang="bg-BG" sz="3000" b="1">
                <a:solidFill>
                  <a:srgbClr val="00FF00"/>
                </a:solidFill>
                <a:latin typeface="Arial" panose="020B0604020202020204" pitchFamily="34" charset="0"/>
                <a:cs typeface="Arial" panose="020B0604020202020204" pitchFamily="34" charset="0"/>
              </a:rPr>
              <a:t>.</a:t>
            </a:r>
            <a:r>
              <a:rPr lang="en-US" altLang="bg-BG" sz="3000" b="1">
                <a:solidFill>
                  <a:srgbClr val="00FF00"/>
                </a:solidFill>
                <a:latin typeface="Arial" panose="020B0604020202020204" pitchFamily="34" charset="0"/>
                <a:cs typeface="Arial" panose="020B0604020202020204" pitchFamily="34" charset="0"/>
              </a:rPr>
              <a:t> България.</a:t>
            </a:r>
          </a:p>
          <a:p>
            <a:pPr eaLnBrk="1" hangingPunct="1">
              <a:lnSpc>
                <a:spcPct val="80000"/>
              </a:lnSpc>
            </a:pPr>
            <a:r>
              <a:rPr lang="en-US" altLang="bg-BG" sz="3000" b="1">
                <a:solidFill>
                  <a:srgbClr val="0000FF"/>
                </a:solidFill>
                <a:latin typeface="Arial" panose="020B0604020202020204" pitchFamily="34" charset="0"/>
                <a:cs typeface="Arial" panose="020B0604020202020204" pitchFamily="34" charset="0"/>
              </a:rPr>
              <a:t>Инвестиционен план-програма на Министерството на отбраната до 2020 г. - с </a:t>
            </a:r>
            <a:r>
              <a:rPr lang="bg-BG" altLang="bg-BG" sz="3000" b="1">
                <a:solidFill>
                  <a:srgbClr val="0000FF"/>
                </a:solidFill>
                <a:latin typeface="Arial" panose="020B0604020202020204" pitchFamily="34" charset="0"/>
                <a:cs typeface="Arial" panose="020B0604020202020204" pitchFamily="34" charset="0"/>
              </a:rPr>
              <a:t>13 проекта</a:t>
            </a:r>
            <a:r>
              <a:rPr lang="en-US" altLang="bg-BG" sz="3000" b="1">
                <a:solidFill>
                  <a:srgbClr val="0000FF"/>
                </a:solidFill>
                <a:latin typeface="Arial" panose="020B0604020202020204" pitchFamily="34" charset="0"/>
                <a:cs typeface="Arial" panose="020B0604020202020204" pitchFamily="34" charset="0"/>
              </a:rPr>
              <a:t> </a:t>
            </a:r>
            <a:r>
              <a:rPr lang="bg-BG" altLang="bg-BG" sz="3000" b="1">
                <a:solidFill>
                  <a:srgbClr val="0000FF"/>
                </a:solidFill>
                <a:latin typeface="Arial" panose="020B0604020202020204" pitchFamily="34" charset="0"/>
                <a:cs typeface="Arial" panose="020B0604020202020204" pitchFamily="34" charset="0"/>
              </a:rPr>
              <a:t>за модернизация на ВС.</a:t>
            </a:r>
            <a:endParaRPr lang="en-US" altLang="bg-BG" sz="3000" b="1">
              <a:solidFill>
                <a:srgbClr val="0000FF"/>
              </a:solidFill>
              <a:latin typeface="Arial" panose="020B0604020202020204" pitchFamily="34" charset="0"/>
              <a:cs typeface="Arial" panose="020B0604020202020204" pitchFamily="34" charset="0"/>
            </a:endParaRPr>
          </a:p>
          <a:p>
            <a:pPr eaLnBrk="1" hangingPunct="1">
              <a:lnSpc>
                <a:spcPct val="80000"/>
              </a:lnSpc>
            </a:pPr>
            <a:r>
              <a:rPr lang="bg-BG" altLang="bg-BG" sz="3000" b="1">
                <a:solidFill>
                  <a:srgbClr val="92D050"/>
                </a:solidFill>
                <a:latin typeface="Arial" panose="020B0604020202020204" pitchFamily="34" charset="0"/>
                <a:cs typeface="Arial" panose="020B0604020202020204" pitchFamily="34" charset="0"/>
              </a:rPr>
              <a:t>Устройствен правилник на Министерството</a:t>
            </a:r>
            <a:r>
              <a:rPr lang="en-US" altLang="bg-BG" sz="3000" b="1">
                <a:solidFill>
                  <a:srgbClr val="92D050"/>
                </a:solidFill>
                <a:latin typeface="Arial" panose="020B0604020202020204" pitchFamily="34" charset="0"/>
                <a:cs typeface="Arial" panose="020B0604020202020204" pitchFamily="34" charset="0"/>
              </a:rPr>
              <a:t> </a:t>
            </a:r>
            <a:r>
              <a:rPr lang="bg-BG" altLang="bg-BG" sz="3000" b="1">
                <a:solidFill>
                  <a:srgbClr val="92D050"/>
                </a:solidFill>
                <a:latin typeface="Arial" panose="020B0604020202020204" pitchFamily="34" charset="0"/>
                <a:cs typeface="Arial" panose="020B0604020202020204" pitchFamily="34" charset="0"/>
              </a:rPr>
              <a:t>на отбраната</a:t>
            </a:r>
            <a:endParaRPr lang="en-US" altLang="bg-BG" sz="3000" b="1">
              <a:solidFill>
                <a:srgbClr val="92D050"/>
              </a:solidFill>
              <a:latin typeface="Arial" panose="020B0604020202020204" pitchFamily="34" charset="0"/>
              <a:cs typeface="Arial" panose="020B0604020202020204" pitchFamily="34" charset="0"/>
            </a:endParaRPr>
          </a:p>
          <a:p>
            <a:pPr eaLnBrk="1" hangingPunct="1">
              <a:lnSpc>
                <a:spcPct val="80000"/>
              </a:lnSpc>
            </a:pPr>
            <a:r>
              <a:rPr lang="bg-BG" altLang="bg-BG" sz="3000" b="1">
                <a:solidFill>
                  <a:srgbClr val="FF0066"/>
                </a:solidFill>
                <a:latin typeface="Arial" panose="020B0604020202020204" pitchFamily="34" charset="0"/>
                <a:cs typeface="Arial" panose="020B0604020202020204" pitchFamily="34" charset="0"/>
              </a:rPr>
              <a:t>2011 г.</a:t>
            </a:r>
            <a:r>
              <a:rPr lang="en-US" altLang="bg-BG" sz="3000" b="1">
                <a:solidFill>
                  <a:srgbClr val="FF0066"/>
                </a:solidFill>
                <a:latin typeface="Arial" panose="020B0604020202020204" pitchFamily="34" charset="0"/>
                <a:cs typeface="Arial" panose="020B0604020202020204" pitchFamily="34" charset="0"/>
              </a:rPr>
              <a:t>- </a:t>
            </a:r>
            <a:r>
              <a:rPr lang="bg-BG" altLang="bg-BG" sz="3000" b="1">
                <a:solidFill>
                  <a:srgbClr val="FF0066"/>
                </a:solidFill>
                <a:latin typeface="Arial" panose="020B0604020202020204" pitchFamily="34" charset="0"/>
                <a:cs typeface="Arial" panose="020B0604020202020204" pitchFamily="34" charset="0"/>
              </a:rPr>
              <a:t>закрит Г</a:t>
            </a:r>
            <a:r>
              <a:rPr lang="en-US" altLang="bg-BG" sz="3000" b="1">
                <a:solidFill>
                  <a:srgbClr val="FF0066"/>
                </a:solidFill>
                <a:latin typeface="Arial" panose="020B0604020202020204" pitchFamily="34" charset="0"/>
                <a:cs typeface="Arial" panose="020B0604020202020204" pitchFamily="34" charset="0"/>
              </a:rPr>
              <a:t>Щ</a:t>
            </a:r>
            <a:r>
              <a:rPr lang="bg-BG" altLang="bg-BG" sz="3000" b="1">
                <a:solidFill>
                  <a:srgbClr val="FF0066"/>
                </a:solidFill>
                <a:latin typeface="Arial" panose="020B0604020202020204" pitchFamily="34" charset="0"/>
                <a:cs typeface="Arial" panose="020B0604020202020204" pitchFamily="34" charset="0"/>
              </a:rPr>
              <a:t> на БА</a:t>
            </a:r>
            <a:r>
              <a:rPr lang="en-US" altLang="bg-BG" sz="3000" b="1">
                <a:solidFill>
                  <a:srgbClr val="FF0066"/>
                </a:solidFill>
                <a:latin typeface="Arial" panose="020B0604020202020204" pitchFamily="34" charset="0"/>
                <a:cs typeface="Arial" panose="020B0604020202020204" pitchFamily="34" charset="0"/>
              </a:rPr>
              <a:t> –&gt; Щаб на отбраната в интегрираното МО</a:t>
            </a:r>
            <a:endParaRPr lang="bg-BG" altLang="bg-BG" sz="3000" b="1">
              <a:solidFill>
                <a:srgbClr val="FF0066"/>
              </a:solidFill>
              <a:latin typeface="Arial" panose="020B0604020202020204" pitchFamily="34" charset="0"/>
              <a:cs typeface="Arial" panose="020B0604020202020204" pitchFamily="34" charset="0"/>
            </a:endParaRPr>
          </a:p>
        </p:txBody>
      </p:sp>
      <p:sp>
        <p:nvSpPr>
          <p:cNvPr id="22532" name="Title 3">
            <a:extLst>
              <a:ext uri="{FF2B5EF4-FFF2-40B4-BE49-F238E27FC236}">
                <a16:creationId xmlns:a16="http://schemas.microsoft.com/office/drawing/2014/main" id="{D8AD2B6B-BD21-4C9A-83FF-B17BB3F152FA}"/>
              </a:ext>
            </a:extLst>
          </p:cNvPr>
          <p:cNvSpPr>
            <a:spLocks noGrp="1"/>
          </p:cNvSpPr>
          <p:nvPr>
            <p:ph type="title"/>
          </p:nvPr>
        </p:nvSpPr>
        <p:spPr>
          <a:xfrm>
            <a:off x="0" y="0"/>
            <a:ext cx="9144000" cy="1196975"/>
          </a:xfrm>
        </p:spPr>
        <p:txBody>
          <a:bodyPr/>
          <a:lstStyle/>
          <a:p>
            <a:pPr eaLnBrk="1" hangingPunct="1"/>
            <a:r>
              <a:rPr lang="bg-BG" altLang="bg-BG" sz="2400" b="1">
                <a:solidFill>
                  <a:srgbClr val="FF00FF"/>
                </a:solidFill>
                <a:latin typeface="Arial" panose="020B0604020202020204" pitchFamily="34" charset="0"/>
                <a:cs typeface="Arial" panose="020B0604020202020204" pitchFamily="34" charset="0"/>
              </a:rPr>
              <a:t> 2.1. ВЪОРЪЖЕНИТЕ СИЛИ НА РЕПУБЛИКА БЪЛГАРИЯ СЛЕД ДЕМОКРАТИЧНИТЕ ПРОМЕНИ 1990 Г. </a:t>
            </a:r>
            <a:endParaRPr lang="bg-BG" altLang="bg-BG"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800" decel="100000"/>
                                        <p:tgtEl>
                                          <p:spTgt spid="3">
                                            <p:txEl>
                                              <p:pRg st="3" end="3"/>
                                            </p:txEl>
                                          </p:spTgt>
                                        </p:tgtEl>
                                      </p:cBhvr>
                                    </p:animEffect>
                                    <p:anim calcmode="lin" valueType="num">
                                      <p:cBhvr>
                                        <p:cTn id="30"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770" decel="100000"/>
                                        <p:tgtEl>
                                          <p:spTgt spid="3">
                                            <p:txEl>
                                              <p:pRg st="4" end="4"/>
                                            </p:txEl>
                                          </p:spTgt>
                                        </p:tgtEl>
                                      </p:cBhvr>
                                    </p:animEffect>
                                    <p:animScale>
                                      <p:cBhvr>
                                        <p:cTn id="40" dur="770" decel="100000"/>
                                        <p:tgtEl>
                                          <p:spTgt spid="3">
                                            <p:txEl>
                                              <p:pRg st="4" end="4"/>
                                            </p:txEl>
                                          </p:spTgt>
                                        </p:tgtEl>
                                      </p:cBhvr>
                                      <p:from x="10000" y="10000"/>
                                      <p:to x="200000" y="450000"/>
                                    </p:animScale>
                                    <p:animScale>
                                      <p:cBhvr>
                                        <p:cTn id="41" dur="1230" accel="100000" fill="hold">
                                          <p:stCondLst>
                                            <p:cond delay="770"/>
                                          </p:stCondLst>
                                        </p:cTn>
                                        <p:tgtEl>
                                          <p:spTgt spid="3">
                                            <p:txEl>
                                              <p:pRg st="4" end="4"/>
                                            </p:txEl>
                                          </p:spTgt>
                                        </p:tgtEl>
                                      </p:cBhvr>
                                      <p:from x="200000" y="450000"/>
                                      <p:to x="100000" y="100000"/>
                                    </p:animScale>
                                    <p:set>
                                      <p:cBhvr>
                                        <p:cTn id="42" dur="770" fill="hold"/>
                                        <p:tgtEl>
                                          <p:spTgt spid="3">
                                            <p:txEl>
                                              <p:pRg st="4" end="4"/>
                                            </p:txEl>
                                          </p:spTgt>
                                        </p:tgtEl>
                                        <p:attrNameLst>
                                          <p:attrName>ppt_x</p:attrName>
                                        </p:attrNameLst>
                                      </p:cBhvr>
                                      <p:to>
                                        <p:strVal val="(0.5)"/>
                                      </p:to>
                                    </p:set>
                                    <p:anim from="(0.5)" to="(#ppt_x)" calcmode="lin" valueType="num">
                                      <p:cBhvr>
                                        <p:cTn id="43" dur="1230" accel="100000" fill="hold">
                                          <p:stCondLst>
                                            <p:cond delay="770"/>
                                          </p:stCondLst>
                                        </p:cTn>
                                        <p:tgtEl>
                                          <p:spTgt spid="3">
                                            <p:txEl>
                                              <p:pRg st="4" end="4"/>
                                            </p:txEl>
                                          </p:spTgt>
                                        </p:tgtEl>
                                        <p:attrNameLst>
                                          <p:attrName>ppt_x</p:attrName>
                                        </p:attrNameLst>
                                      </p:cBhvr>
                                    </p:anim>
                                    <p:set>
                                      <p:cBhvr>
                                        <p:cTn id="44" dur="770" fill="hold"/>
                                        <p:tgtEl>
                                          <p:spTgt spid="3">
                                            <p:txEl>
                                              <p:pRg st="4" end="4"/>
                                            </p:txEl>
                                          </p:spTgt>
                                        </p:tgtEl>
                                        <p:attrNameLst>
                                          <p:attrName>ppt_y</p:attrName>
                                        </p:attrNameLst>
                                      </p:cBhvr>
                                      <p:to>
                                        <p:strVal val="(#ppt_y+0.4)"/>
                                      </p:to>
                                    </p:set>
                                    <p:anim from="(#ppt_y+0.4)" to="(#ppt_y)" calcmode="lin" valueType="num">
                                      <p:cBhvr>
                                        <p:cTn id="45" dur="1230" accel="100000" fill="hold">
                                          <p:stCondLst>
                                            <p:cond delay="770"/>
                                          </p:stCondLst>
                                        </p:cTn>
                                        <p:tgtEl>
                                          <p:spTgt spid="3">
                                            <p:txEl>
                                              <p:pRg st="4" end="4"/>
                                            </p:txEl>
                                          </p:spTgt>
                                        </p:tgtEl>
                                        <p:attrNameLst>
                                          <p:attrName>ppt_y</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2"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Scale>
                                      <p:cBhvr>
                                        <p:cTn id="5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3">
                                            <p:txEl>
                                              <p:pRg st="5" end="5"/>
                                            </p:txEl>
                                          </p:spTgt>
                                        </p:tgtEl>
                                        <p:attrNameLst>
                                          <p:attrName>ppt_x</p:attrName>
                                          <p:attrName>ppt_y</p:attrName>
                                        </p:attrNameLst>
                                      </p:cBhvr>
                                    </p:animMotion>
                                    <p:animEffect transition="in" filter="fade">
                                      <p:cBhvr>
                                        <p:cTn id="52" dur="1000"/>
                                        <p:tgtEl>
                                          <p:spTgt spid="3">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9" presetClass="entr" presetSubtype="1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8" dur="5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A4828B37-5755-4166-A472-5F780F821ECC}"/>
              </a:ext>
            </a:extLst>
          </p:cNvPr>
          <p:cNvSpPr>
            <a:spLocks noGrp="1"/>
          </p:cNvSpPr>
          <p:nvPr>
            <p:ph type="dt" sz="quarter" idx="10"/>
          </p:nvPr>
        </p:nvSpPr>
        <p:spPr/>
        <p:txBody>
          <a:bodyPr/>
          <a:lstStyle/>
          <a:p>
            <a:pPr>
              <a:defRPr/>
            </a:pPr>
            <a:fld id="{369620AC-CCEB-42F7-A4BC-56A773A8C2A7}" type="datetime1">
              <a:rPr lang="bg-BG"/>
              <a:pPr>
                <a:defRPr/>
              </a:pPr>
              <a:t>15.2.2021 г.</a:t>
            </a:fld>
            <a:endParaRPr lang="en-GB"/>
          </a:p>
        </p:txBody>
      </p:sp>
      <p:sp>
        <p:nvSpPr>
          <p:cNvPr id="23555" name="Rectangle 3">
            <a:extLst>
              <a:ext uri="{FF2B5EF4-FFF2-40B4-BE49-F238E27FC236}">
                <a16:creationId xmlns:a16="http://schemas.microsoft.com/office/drawing/2014/main" id="{6C21A748-CDD7-43EE-B2B1-BBCE2F17D788}"/>
              </a:ext>
            </a:extLst>
          </p:cNvPr>
          <p:cNvSpPr>
            <a:spLocks noChangeArrowheads="1"/>
          </p:cNvSpPr>
          <p:nvPr/>
        </p:nvSpPr>
        <p:spPr bwMode="auto">
          <a:xfrm>
            <a:off x="228600" y="1676400"/>
            <a:ext cx="861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bg-BG" sz="2400" b="1">
              <a:latin typeface="Arial" panose="020B0604020202020204" pitchFamily="34" charset="0"/>
            </a:endParaRPr>
          </a:p>
          <a:p>
            <a:pPr eaLnBrk="1" hangingPunct="1">
              <a:spcBef>
                <a:spcPct val="0"/>
              </a:spcBef>
              <a:buFontTx/>
              <a:buNone/>
            </a:pPr>
            <a:endParaRPr lang="en-GB" altLang="bg-BG" sz="2400" b="1">
              <a:latin typeface="Arial" panose="020B0604020202020204" pitchFamily="34" charset="0"/>
            </a:endParaRPr>
          </a:p>
        </p:txBody>
      </p:sp>
      <p:sp>
        <p:nvSpPr>
          <p:cNvPr id="23556" name="Rectangle 4">
            <a:extLst>
              <a:ext uri="{FF2B5EF4-FFF2-40B4-BE49-F238E27FC236}">
                <a16:creationId xmlns:a16="http://schemas.microsoft.com/office/drawing/2014/main" id="{E3064CC2-21AD-42A8-A28C-3B4F04720B41}"/>
              </a:ext>
            </a:extLst>
          </p:cNvPr>
          <p:cNvSpPr>
            <a:spLocks noChangeArrowheads="1"/>
          </p:cNvSpPr>
          <p:nvPr/>
        </p:nvSpPr>
        <p:spPr bwMode="auto">
          <a:xfrm>
            <a:off x="214313" y="1071563"/>
            <a:ext cx="8534400" cy="571500"/>
          </a:xfrm>
          <a:prstGeom prst="rect">
            <a:avLst/>
          </a:prstGeom>
          <a:solidFill>
            <a:srgbClr val="66FF33"/>
          </a:solidFill>
          <a:ln w="9525">
            <a:solidFill>
              <a:srgbClr val="FF0066"/>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2400" b="1">
                <a:solidFill>
                  <a:srgbClr val="FF0066"/>
                </a:solidFill>
                <a:latin typeface="Arial" panose="020B0604020202020204" pitchFamily="34" charset="0"/>
              </a:rPr>
              <a:t>2.2.1. Роля  на въоръжените сили</a:t>
            </a:r>
            <a:endParaRPr lang="en-GB" altLang="bg-BG" sz="4800" b="1">
              <a:solidFill>
                <a:srgbClr val="FF0066"/>
              </a:solidFill>
              <a:latin typeface="Arial" panose="020B0604020202020204" pitchFamily="34" charset="0"/>
            </a:endParaRPr>
          </a:p>
        </p:txBody>
      </p:sp>
      <p:sp>
        <p:nvSpPr>
          <p:cNvPr id="23557" name="Rectangle 5">
            <a:extLst>
              <a:ext uri="{FF2B5EF4-FFF2-40B4-BE49-F238E27FC236}">
                <a16:creationId xmlns:a16="http://schemas.microsoft.com/office/drawing/2014/main" id="{E31784F6-1ED7-49AD-841E-2E1019099429}"/>
              </a:ext>
            </a:extLst>
          </p:cNvPr>
          <p:cNvSpPr>
            <a:spLocks noChangeArrowheads="1"/>
          </p:cNvSpPr>
          <p:nvPr/>
        </p:nvSpPr>
        <p:spPr bwMode="auto">
          <a:xfrm>
            <a:off x="0" y="126682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2400" b="1">
              <a:latin typeface="Arial" panose="020B0604020202020204" pitchFamily="34" charset="0"/>
            </a:endParaRPr>
          </a:p>
          <a:p>
            <a:pPr eaLnBrk="1" hangingPunct="1">
              <a:spcBef>
                <a:spcPct val="0"/>
              </a:spcBef>
              <a:buFontTx/>
              <a:buNone/>
            </a:pPr>
            <a:endParaRPr lang="bg-BG" altLang="bg-BG" sz="2400" b="1">
              <a:latin typeface="Arial" panose="020B0604020202020204" pitchFamily="34" charset="0"/>
            </a:endParaRPr>
          </a:p>
        </p:txBody>
      </p:sp>
      <p:sp>
        <p:nvSpPr>
          <p:cNvPr id="23558" name="Rectangle 6">
            <a:extLst>
              <a:ext uri="{FF2B5EF4-FFF2-40B4-BE49-F238E27FC236}">
                <a16:creationId xmlns:a16="http://schemas.microsoft.com/office/drawing/2014/main" id="{3911AB9F-070E-4642-A113-7F9E586C4847}"/>
              </a:ext>
            </a:extLst>
          </p:cNvPr>
          <p:cNvSpPr>
            <a:spLocks noChangeArrowheads="1"/>
          </p:cNvSpPr>
          <p:nvPr/>
        </p:nvSpPr>
        <p:spPr bwMode="auto">
          <a:xfrm>
            <a:off x="273050" y="1597025"/>
            <a:ext cx="85502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400" b="1">
                <a:latin typeface="Arial" panose="020B0604020202020204" pitchFamily="34" charset="0"/>
              </a:rPr>
              <a:t>•</a:t>
            </a:r>
            <a:r>
              <a:rPr lang="bg-BG" altLang="bg-BG" sz="2000">
                <a:latin typeface="Arial" panose="020B0604020202020204" pitchFamily="34" charset="0"/>
              </a:rPr>
              <a:t> </a:t>
            </a:r>
            <a:r>
              <a:rPr lang="bg-BG" altLang="bg-BG" sz="2400" b="1">
                <a:latin typeface="Arial" panose="020B0604020202020204" pitchFamily="34" charset="0"/>
              </a:rPr>
              <a:t>Да допринасят за </a:t>
            </a:r>
            <a:r>
              <a:rPr lang="bg-BG" altLang="bg-BG" sz="2400" b="1">
                <a:solidFill>
                  <a:srgbClr val="FF0000"/>
                </a:solidFill>
                <a:latin typeface="Arial" panose="020B0604020202020204" pitchFamily="34" charset="0"/>
              </a:rPr>
              <a:t>осъществяване на</a:t>
            </a:r>
          </a:p>
          <a:p>
            <a:pPr eaLnBrk="1" hangingPunct="1">
              <a:spcBef>
                <a:spcPct val="0"/>
              </a:spcBef>
              <a:buFontTx/>
              <a:buNone/>
            </a:pPr>
            <a:r>
              <a:rPr lang="bg-BG" altLang="bg-BG" sz="2400" b="1">
                <a:solidFill>
                  <a:srgbClr val="FF0000"/>
                </a:solidFill>
                <a:latin typeface="Arial" panose="020B0604020202020204" pitchFamily="34" charset="0"/>
              </a:rPr>
              <a:t>националните интереси</a:t>
            </a:r>
            <a:r>
              <a:rPr lang="bg-BG" altLang="bg-BG" sz="2400" b="1">
                <a:latin typeface="Arial" panose="020B0604020202020204" pitchFamily="34" charset="0"/>
              </a:rPr>
              <a:t>;</a:t>
            </a:r>
          </a:p>
          <a:p>
            <a:pPr eaLnBrk="1" hangingPunct="1">
              <a:spcBef>
                <a:spcPct val="0"/>
              </a:spcBef>
              <a:buFontTx/>
              <a:buNone/>
            </a:pPr>
            <a:r>
              <a:rPr lang="bg-BG" altLang="bg-BG" sz="2400" b="1">
                <a:latin typeface="Arial" panose="020B0604020202020204" pitchFamily="34" charset="0"/>
              </a:rPr>
              <a:t>• Заедно с войските на съюзниците да </a:t>
            </a:r>
            <a:r>
              <a:rPr lang="bg-BG" altLang="bg-BG" sz="2400" b="1">
                <a:solidFill>
                  <a:srgbClr val="FF0000"/>
                </a:solidFill>
                <a:latin typeface="Arial" panose="020B0604020202020204" pitchFamily="34" charset="0"/>
              </a:rPr>
              <a:t>възпират и</a:t>
            </a:r>
          </a:p>
          <a:p>
            <a:pPr eaLnBrk="1" hangingPunct="1">
              <a:spcBef>
                <a:spcPct val="0"/>
              </a:spcBef>
              <a:buFontTx/>
              <a:buNone/>
            </a:pPr>
            <a:r>
              <a:rPr lang="bg-BG" altLang="bg-BG" sz="2400" b="1">
                <a:solidFill>
                  <a:srgbClr val="FF0000"/>
                </a:solidFill>
                <a:latin typeface="Arial" panose="020B0604020202020204" pitchFamily="34" charset="0"/>
              </a:rPr>
              <a:t>да побеждават</a:t>
            </a:r>
            <a:r>
              <a:rPr lang="bg-BG" altLang="bg-BG" sz="2400" b="1">
                <a:latin typeface="Arial" panose="020B0604020202020204" pitchFamily="34" charset="0"/>
              </a:rPr>
              <a:t> евентуалните противници;</a:t>
            </a:r>
          </a:p>
          <a:p>
            <a:pPr eaLnBrk="1" hangingPunct="1">
              <a:spcBef>
                <a:spcPct val="0"/>
              </a:spcBef>
              <a:buFontTx/>
              <a:buNone/>
            </a:pPr>
            <a:r>
              <a:rPr lang="bg-BG" altLang="bg-BG" sz="2400" b="1">
                <a:latin typeface="Arial" panose="020B0604020202020204" pitchFamily="34" charset="0"/>
              </a:rPr>
              <a:t>• Да </a:t>
            </a:r>
            <a:r>
              <a:rPr lang="bg-BG" altLang="bg-BG" sz="2400" b="1">
                <a:solidFill>
                  <a:srgbClr val="FF0000"/>
                </a:solidFill>
                <a:latin typeface="Arial" panose="020B0604020202020204" pitchFamily="34" charset="0"/>
              </a:rPr>
              <a:t>задържат заплахите далеч </a:t>
            </a:r>
            <a:r>
              <a:rPr lang="bg-BG" altLang="bg-BG" sz="2400" b="1">
                <a:latin typeface="Arial" panose="020B0604020202020204" pitchFamily="34" charset="0"/>
              </a:rPr>
              <a:t>от границите на</a:t>
            </a:r>
          </a:p>
          <a:p>
            <a:pPr eaLnBrk="1" hangingPunct="1">
              <a:spcBef>
                <a:spcPct val="0"/>
              </a:spcBef>
              <a:buFontTx/>
              <a:buNone/>
            </a:pPr>
            <a:r>
              <a:rPr lang="bg-BG" altLang="bg-BG" sz="2400" b="1">
                <a:latin typeface="Arial" panose="020B0604020202020204" pitchFamily="34" charset="0"/>
              </a:rPr>
              <a:t>страната;</a:t>
            </a:r>
          </a:p>
          <a:p>
            <a:pPr eaLnBrk="1" hangingPunct="1">
              <a:spcBef>
                <a:spcPct val="0"/>
              </a:spcBef>
              <a:buFontTx/>
              <a:buNone/>
            </a:pPr>
            <a:r>
              <a:rPr lang="bg-BG" altLang="bg-BG" sz="2400" b="1">
                <a:latin typeface="Arial" panose="020B0604020202020204" pitchFamily="34" charset="0"/>
              </a:rPr>
              <a:t>• Да допринасят за </a:t>
            </a:r>
            <a:r>
              <a:rPr lang="bg-BG" altLang="bg-BG" sz="2400" b="1">
                <a:solidFill>
                  <a:srgbClr val="FF0000"/>
                </a:solidFill>
                <a:latin typeface="Arial" panose="020B0604020202020204" pitchFamily="34" charset="0"/>
              </a:rPr>
              <a:t>запазване на международния</a:t>
            </a:r>
          </a:p>
          <a:p>
            <a:pPr eaLnBrk="1" hangingPunct="1">
              <a:spcBef>
                <a:spcPct val="0"/>
              </a:spcBef>
              <a:buFontTx/>
              <a:buNone/>
            </a:pPr>
            <a:r>
              <a:rPr lang="bg-BG" altLang="bg-BG" sz="2400" b="1">
                <a:solidFill>
                  <a:srgbClr val="FF0000"/>
                </a:solidFill>
                <a:latin typeface="Arial" panose="020B0604020202020204" pitchFamily="34" charset="0"/>
              </a:rPr>
              <a:t>мир и сигурност</a:t>
            </a:r>
            <a:r>
              <a:rPr lang="bg-BG" altLang="bg-BG" sz="2400" b="1">
                <a:latin typeface="Arial" panose="020B0604020202020204" pitchFamily="34" charset="0"/>
              </a:rPr>
              <a:t>.</a:t>
            </a:r>
          </a:p>
        </p:txBody>
      </p:sp>
      <p:pic>
        <p:nvPicPr>
          <p:cNvPr id="23559" name="Picture 7">
            <a:extLst>
              <a:ext uri="{FF2B5EF4-FFF2-40B4-BE49-F238E27FC236}">
                <a16:creationId xmlns:a16="http://schemas.microsoft.com/office/drawing/2014/main" id="{74B9FA88-D8C0-44E8-B0CA-B5CABB4F9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4643438"/>
            <a:ext cx="29527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a:extLst>
              <a:ext uri="{FF2B5EF4-FFF2-40B4-BE49-F238E27FC236}">
                <a16:creationId xmlns:a16="http://schemas.microsoft.com/office/drawing/2014/main" id="{7D6BB7A7-C68B-4D56-92A1-94C005F9B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700" y="4638675"/>
            <a:ext cx="34163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a:extLst>
              <a:ext uri="{FF2B5EF4-FFF2-40B4-BE49-F238E27FC236}">
                <a16:creationId xmlns:a16="http://schemas.microsoft.com/office/drawing/2014/main" id="{8DC09319-3240-4AC6-919D-D19EDB51FC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21213"/>
            <a:ext cx="297973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4">
            <a:extLst>
              <a:ext uri="{FF2B5EF4-FFF2-40B4-BE49-F238E27FC236}">
                <a16:creationId xmlns:a16="http://schemas.microsoft.com/office/drawing/2014/main" id="{09E30ADA-60B9-4AF3-BB14-3F1220CD911A}"/>
              </a:ext>
            </a:extLst>
          </p:cNvPr>
          <p:cNvSpPr>
            <a:spLocks noChangeArrowheads="1"/>
          </p:cNvSpPr>
          <p:nvPr/>
        </p:nvSpPr>
        <p:spPr bwMode="auto">
          <a:xfrm>
            <a:off x="0" y="142875"/>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b="1">
                <a:solidFill>
                  <a:srgbClr val="0000FF"/>
                </a:solidFill>
                <a:latin typeface="Arial" panose="020B0604020202020204" pitchFamily="34" charset="0"/>
              </a:rPr>
              <a:t>2.2. Роля, мисии и задачи  на въоръжените сили</a:t>
            </a:r>
            <a:endParaRPr lang="en-GB" altLang="bg-BG" sz="4800" b="1">
              <a:solidFill>
                <a:srgbClr val="0000FF"/>
              </a:solidFill>
              <a:latin typeface="Arial" panose="020B0604020202020204" pitchFamily="34" charset="0"/>
            </a:endParaRPr>
          </a:p>
        </p:txBody>
      </p:sp>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487DEC28-2E9D-4BAE-A7D4-D437EF807117}"/>
              </a:ext>
            </a:extLst>
          </p:cNvPr>
          <p:cNvSpPr>
            <a:spLocks noGrp="1"/>
          </p:cNvSpPr>
          <p:nvPr>
            <p:ph type="dt" sz="quarter" idx="10"/>
          </p:nvPr>
        </p:nvSpPr>
        <p:spPr/>
        <p:txBody>
          <a:bodyPr/>
          <a:lstStyle/>
          <a:p>
            <a:pPr>
              <a:defRPr/>
            </a:pPr>
            <a:fld id="{22976B42-C0C1-4258-BB34-18074DFE37D2}" type="datetime1">
              <a:rPr lang="bg-BG"/>
              <a:pPr>
                <a:defRPr/>
              </a:pPr>
              <a:t>15.2.2021 г.</a:t>
            </a:fld>
            <a:endParaRPr lang="en-GB"/>
          </a:p>
        </p:txBody>
      </p:sp>
      <p:sp>
        <p:nvSpPr>
          <p:cNvPr id="1147906" name="Rectangle 2">
            <a:extLst>
              <a:ext uri="{FF2B5EF4-FFF2-40B4-BE49-F238E27FC236}">
                <a16:creationId xmlns:a16="http://schemas.microsoft.com/office/drawing/2014/main" id="{B62E160D-69C5-4355-B8FE-82E409CBDA75}"/>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24580" name="Rectangle 4">
            <a:extLst>
              <a:ext uri="{FF2B5EF4-FFF2-40B4-BE49-F238E27FC236}">
                <a16:creationId xmlns:a16="http://schemas.microsoft.com/office/drawing/2014/main" id="{A2BF7A50-C8EF-4A31-859F-D48D725CBF8A}"/>
              </a:ext>
            </a:extLst>
          </p:cNvPr>
          <p:cNvSpPr>
            <a:spLocks noChangeArrowheads="1"/>
          </p:cNvSpPr>
          <p:nvPr/>
        </p:nvSpPr>
        <p:spPr bwMode="auto">
          <a:xfrm>
            <a:off x="0" y="1071563"/>
            <a:ext cx="9144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Wingdings" panose="05000000000000000000" pitchFamily="2" charset="2"/>
              <a:buChar char="v"/>
            </a:pPr>
            <a:r>
              <a:rPr lang="ru-RU" altLang="bg-BG" sz="2400" b="1" i="1">
                <a:solidFill>
                  <a:srgbClr val="0000FF"/>
                </a:solidFill>
                <a:latin typeface="Arial" panose="020B0604020202020204" pitchFamily="34" charset="0"/>
              </a:rPr>
              <a:t>ОТБРАНА</a:t>
            </a:r>
          </a:p>
          <a:p>
            <a:pPr algn="just" eaLnBrk="1" hangingPunct="1">
              <a:buFont typeface="Wingdings" panose="05000000000000000000" pitchFamily="2" charset="2"/>
              <a:buChar char="v"/>
            </a:pPr>
            <a:endParaRPr lang="en-US" altLang="bg-BG" sz="2400" b="1" i="1">
              <a:solidFill>
                <a:schemeClr val="accent2"/>
              </a:solidFill>
              <a:latin typeface="Arial" panose="020B0604020202020204" pitchFamily="34" charset="0"/>
            </a:endParaRPr>
          </a:p>
          <a:p>
            <a:pPr algn="just" eaLnBrk="1" hangingPunct="1">
              <a:buFont typeface="Wingdings" panose="05000000000000000000" pitchFamily="2" charset="2"/>
              <a:buChar char="v"/>
            </a:pPr>
            <a:endParaRPr lang="en-US" altLang="bg-BG" sz="2400" b="1">
              <a:solidFill>
                <a:schemeClr val="accent2"/>
              </a:solidFill>
              <a:latin typeface="Arial" panose="020B0604020202020204" pitchFamily="34" charset="0"/>
            </a:endParaRPr>
          </a:p>
          <a:p>
            <a:pPr algn="just" eaLnBrk="1" hangingPunct="1">
              <a:buFont typeface="Wingdings" panose="05000000000000000000" pitchFamily="2" charset="2"/>
              <a:buChar char="v"/>
            </a:pPr>
            <a:endParaRPr lang="ru-RU" altLang="bg-BG" sz="2400" b="1">
              <a:solidFill>
                <a:schemeClr val="accent2"/>
              </a:solidFill>
              <a:latin typeface="Arial" panose="020B0604020202020204" pitchFamily="34" charset="0"/>
            </a:endParaRPr>
          </a:p>
          <a:p>
            <a:pPr algn="just" eaLnBrk="1" hangingPunct="1">
              <a:buFont typeface="Wingdings" panose="05000000000000000000" pitchFamily="2" charset="2"/>
              <a:buChar char="v"/>
            </a:pPr>
            <a:endParaRPr lang="ru-RU" altLang="bg-BG" sz="2400" b="1">
              <a:solidFill>
                <a:schemeClr val="accent2"/>
              </a:solidFill>
              <a:latin typeface="Arial" panose="020B0604020202020204" pitchFamily="34" charset="0"/>
            </a:endParaRPr>
          </a:p>
          <a:p>
            <a:pPr algn="just" eaLnBrk="1" hangingPunct="1">
              <a:buFont typeface="Wingdings" panose="05000000000000000000" pitchFamily="2" charset="2"/>
              <a:buChar char="v"/>
            </a:pPr>
            <a:r>
              <a:rPr lang="ru-RU" altLang="bg-BG" sz="2400" b="1" i="1">
                <a:solidFill>
                  <a:srgbClr val="FF0000"/>
                </a:solidFill>
                <a:latin typeface="Arial" panose="020B0604020202020204" pitchFamily="34" charset="0"/>
              </a:rPr>
              <a:t>ПОДКРЕПА </a:t>
            </a:r>
            <a:endParaRPr lang="en-US" altLang="bg-BG" sz="2400" b="1" i="1">
              <a:solidFill>
                <a:srgbClr val="FF0000"/>
              </a:solidFill>
              <a:latin typeface="Arial" panose="020B0604020202020204" pitchFamily="34" charset="0"/>
            </a:endParaRPr>
          </a:p>
          <a:p>
            <a:pPr algn="just" eaLnBrk="1" hangingPunct="1">
              <a:buFont typeface="Wingdings" panose="05000000000000000000" pitchFamily="2" charset="2"/>
              <a:buNone/>
            </a:pPr>
            <a:r>
              <a:rPr lang="ru-RU" altLang="bg-BG" sz="2400" b="1" i="1">
                <a:solidFill>
                  <a:srgbClr val="FF0000"/>
                </a:solidFill>
                <a:latin typeface="Arial" panose="020B0604020202020204" pitchFamily="34" charset="0"/>
              </a:rPr>
              <a:t>НА МЕЖДУНАРОДНИЯ</a:t>
            </a:r>
            <a:endParaRPr lang="en-US" altLang="bg-BG" sz="2400" b="1" i="1">
              <a:solidFill>
                <a:srgbClr val="FF0000"/>
              </a:solidFill>
              <a:latin typeface="Arial" panose="020B0604020202020204" pitchFamily="34" charset="0"/>
            </a:endParaRPr>
          </a:p>
          <a:p>
            <a:pPr algn="just" eaLnBrk="1" hangingPunct="1">
              <a:buFont typeface="Wingdings" panose="05000000000000000000" pitchFamily="2" charset="2"/>
              <a:buNone/>
            </a:pPr>
            <a:r>
              <a:rPr lang="ru-RU" altLang="bg-BG" sz="2400" b="1" i="1">
                <a:solidFill>
                  <a:srgbClr val="FF0000"/>
                </a:solidFill>
                <a:latin typeface="Arial" panose="020B0604020202020204" pitchFamily="34" charset="0"/>
              </a:rPr>
              <a:t> МИР И СИГУРНОСТ</a:t>
            </a:r>
          </a:p>
          <a:p>
            <a:pPr algn="just" eaLnBrk="1" hangingPunct="1">
              <a:buFont typeface="Wingdings" panose="05000000000000000000" pitchFamily="2" charset="2"/>
              <a:buChar char="v"/>
            </a:pPr>
            <a:endParaRPr lang="ru-RU" altLang="bg-BG" sz="3600" b="1" i="1">
              <a:solidFill>
                <a:srgbClr val="A50021"/>
              </a:solidFill>
              <a:latin typeface="Arial" panose="020B0604020202020204" pitchFamily="34" charset="0"/>
            </a:endParaRPr>
          </a:p>
          <a:p>
            <a:pPr eaLnBrk="1" hangingPunct="1">
              <a:spcBef>
                <a:spcPct val="0"/>
              </a:spcBef>
              <a:buFont typeface="Wingdings" panose="05000000000000000000" pitchFamily="2" charset="2"/>
              <a:buChar char="v"/>
            </a:pPr>
            <a:r>
              <a:rPr lang="ru-RU" altLang="bg-BG" sz="2400" b="1" i="1">
                <a:solidFill>
                  <a:srgbClr val="006600"/>
                </a:solidFill>
                <a:latin typeface="Arial" panose="020B0604020202020204" pitchFamily="34" charset="0"/>
              </a:rPr>
              <a:t>ПРИНОС КЪМ </a:t>
            </a:r>
            <a:endParaRPr lang="en-US" altLang="bg-BG" sz="2400" b="1" i="1">
              <a:solidFill>
                <a:srgbClr val="006600"/>
              </a:solidFill>
              <a:latin typeface="Arial" panose="020B0604020202020204" pitchFamily="34" charset="0"/>
            </a:endParaRPr>
          </a:p>
          <a:p>
            <a:pPr eaLnBrk="1" hangingPunct="1">
              <a:spcBef>
                <a:spcPct val="0"/>
              </a:spcBef>
              <a:buFont typeface="Wingdings" panose="05000000000000000000" pitchFamily="2" charset="2"/>
              <a:buNone/>
            </a:pPr>
            <a:r>
              <a:rPr lang="ru-RU" altLang="bg-BG" sz="2400" b="1" i="1">
                <a:solidFill>
                  <a:srgbClr val="006600"/>
                </a:solidFill>
                <a:latin typeface="Arial" panose="020B0604020202020204" pitchFamily="34" charset="0"/>
              </a:rPr>
              <a:t>НАЦИОНАЛНАТА </a:t>
            </a:r>
            <a:endParaRPr lang="en-US" altLang="bg-BG" sz="2400" b="1" i="1">
              <a:solidFill>
                <a:srgbClr val="006600"/>
              </a:solidFill>
              <a:latin typeface="Arial" panose="020B0604020202020204" pitchFamily="34" charset="0"/>
            </a:endParaRPr>
          </a:p>
          <a:p>
            <a:pPr eaLnBrk="1" hangingPunct="1">
              <a:spcBef>
                <a:spcPct val="0"/>
              </a:spcBef>
              <a:buFont typeface="Wingdings" panose="05000000000000000000" pitchFamily="2" charset="2"/>
              <a:buNone/>
            </a:pPr>
            <a:r>
              <a:rPr lang="ru-RU" altLang="bg-BG" sz="2400" b="1" i="1">
                <a:solidFill>
                  <a:srgbClr val="006600"/>
                </a:solidFill>
                <a:latin typeface="Arial" panose="020B0604020202020204" pitchFamily="34" charset="0"/>
              </a:rPr>
              <a:t>СИГУРНОСТ В</a:t>
            </a:r>
            <a:endParaRPr lang="en-US" altLang="bg-BG" sz="2400" b="1" i="1">
              <a:solidFill>
                <a:srgbClr val="006600"/>
              </a:solidFill>
              <a:latin typeface="Arial" panose="020B0604020202020204" pitchFamily="34" charset="0"/>
            </a:endParaRPr>
          </a:p>
          <a:p>
            <a:pPr eaLnBrk="1" hangingPunct="1">
              <a:spcBef>
                <a:spcPct val="0"/>
              </a:spcBef>
              <a:buFont typeface="Wingdings" panose="05000000000000000000" pitchFamily="2" charset="2"/>
              <a:buNone/>
            </a:pPr>
            <a:r>
              <a:rPr lang="ru-RU" altLang="bg-BG" sz="2400" b="1" i="1">
                <a:solidFill>
                  <a:srgbClr val="006600"/>
                </a:solidFill>
                <a:latin typeface="Arial" panose="020B0604020202020204" pitchFamily="34" charset="0"/>
              </a:rPr>
              <a:t>МИРНО ВРЕМЕ</a:t>
            </a:r>
            <a:r>
              <a:rPr lang="ru-RU" altLang="bg-BG" sz="2400" b="1">
                <a:solidFill>
                  <a:srgbClr val="009900"/>
                </a:solidFill>
                <a:latin typeface="Arial" panose="020B0604020202020204" pitchFamily="34" charset="0"/>
              </a:rPr>
              <a:t> </a:t>
            </a:r>
            <a:endParaRPr lang="en-GB" altLang="bg-BG" sz="2400" b="1">
              <a:solidFill>
                <a:srgbClr val="009900"/>
              </a:solidFill>
              <a:latin typeface="Arial" panose="020B0604020202020204" pitchFamily="34" charset="0"/>
            </a:endParaRPr>
          </a:p>
        </p:txBody>
      </p:sp>
      <p:sp>
        <p:nvSpPr>
          <p:cNvPr id="24581" name="Rectangle 5">
            <a:extLst>
              <a:ext uri="{FF2B5EF4-FFF2-40B4-BE49-F238E27FC236}">
                <a16:creationId xmlns:a16="http://schemas.microsoft.com/office/drawing/2014/main" id="{EB799CC3-8C4B-4331-8409-439E43073F58}"/>
              </a:ext>
            </a:extLst>
          </p:cNvPr>
          <p:cNvSpPr>
            <a:spLocks noChangeArrowheads="1"/>
          </p:cNvSpPr>
          <p:nvPr/>
        </p:nvSpPr>
        <p:spPr bwMode="auto">
          <a:xfrm>
            <a:off x="304800" y="61913"/>
            <a:ext cx="8534400" cy="990600"/>
          </a:xfrm>
          <a:prstGeom prst="rect">
            <a:avLst/>
          </a:prstGeom>
          <a:solidFill>
            <a:srgbClr val="FFCCFF"/>
          </a:solidFill>
          <a:ln w="9525">
            <a:solidFill>
              <a:srgbClr val="008000"/>
            </a:solidFill>
            <a:miter lim="800000"/>
            <a:headEnd/>
            <a:tailEnd/>
          </a:ln>
        </p:spPr>
        <p:txBody>
          <a:bodyPr anchor="ctr"/>
          <a:lstStyle>
            <a:lvl1pPr marL="838200" indent="-838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2800" b="1">
                <a:solidFill>
                  <a:srgbClr val="FF0066"/>
                </a:solidFill>
                <a:latin typeface="Arial" panose="020B0604020202020204" pitchFamily="34" charset="0"/>
              </a:rPr>
              <a:t>2.</a:t>
            </a:r>
            <a:r>
              <a:rPr lang="en-US" altLang="bg-BG" sz="2800" b="1">
                <a:solidFill>
                  <a:srgbClr val="FF0066"/>
                </a:solidFill>
                <a:latin typeface="Arial" panose="020B0604020202020204" pitchFamily="34" charset="0"/>
              </a:rPr>
              <a:t>2</a:t>
            </a:r>
            <a:r>
              <a:rPr lang="bg-BG" altLang="bg-BG" sz="2800" b="1">
                <a:solidFill>
                  <a:srgbClr val="FF0066"/>
                </a:solidFill>
                <a:latin typeface="Arial" panose="020B0604020202020204" pitchFamily="34" charset="0"/>
              </a:rPr>
              <a:t>.</a:t>
            </a:r>
            <a:r>
              <a:rPr lang="en-US" altLang="bg-BG" sz="2800" b="1">
                <a:solidFill>
                  <a:srgbClr val="FF0066"/>
                </a:solidFill>
                <a:latin typeface="Arial" panose="020B0604020202020204" pitchFamily="34" charset="0"/>
              </a:rPr>
              <a:t>2.</a:t>
            </a:r>
            <a:r>
              <a:rPr lang="bg-BG" altLang="bg-BG" sz="2800" b="1">
                <a:solidFill>
                  <a:srgbClr val="FF0066"/>
                </a:solidFill>
                <a:latin typeface="Arial" panose="020B0604020202020204" pitchFamily="34" charset="0"/>
              </a:rPr>
              <a:t> МИСИИ</a:t>
            </a:r>
            <a:r>
              <a:rPr lang="en-US" altLang="bg-BG" sz="2800" b="1">
                <a:solidFill>
                  <a:srgbClr val="FF0066"/>
                </a:solidFill>
                <a:latin typeface="Arial" panose="020B0604020202020204" pitchFamily="34" charset="0"/>
              </a:rPr>
              <a:t> И </a:t>
            </a:r>
            <a:r>
              <a:rPr lang="bg-BG" altLang="bg-BG" sz="2800" b="1">
                <a:solidFill>
                  <a:srgbClr val="FF0066"/>
                </a:solidFill>
                <a:latin typeface="Arial" panose="020B0604020202020204" pitchFamily="34" charset="0"/>
              </a:rPr>
              <a:t>ЗАДАЧИ</a:t>
            </a:r>
            <a:r>
              <a:rPr lang="en-US" altLang="bg-BG" sz="2800" b="1">
                <a:solidFill>
                  <a:srgbClr val="FF0066"/>
                </a:solidFill>
                <a:latin typeface="Arial" panose="020B0604020202020204" pitchFamily="34" charset="0"/>
              </a:rPr>
              <a:t> НА В</a:t>
            </a:r>
            <a:r>
              <a:rPr lang="bg-BG" altLang="bg-BG" sz="2800" b="1">
                <a:solidFill>
                  <a:srgbClr val="FF0066"/>
                </a:solidFill>
                <a:latin typeface="Arial" panose="020B0604020202020204" pitchFamily="34" charset="0"/>
              </a:rPr>
              <a:t>ЪОРЪЖЕНИТЕ СИЛИ</a:t>
            </a:r>
            <a:endParaRPr lang="en-GB" altLang="bg-BG" sz="2800" b="1">
              <a:solidFill>
                <a:srgbClr val="002060"/>
              </a:solidFill>
              <a:latin typeface="Arial" panose="020B0604020202020204" pitchFamily="34" charset="0"/>
            </a:endParaRPr>
          </a:p>
        </p:txBody>
      </p:sp>
      <p:sp>
        <p:nvSpPr>
          <p:cNvPr id="24582" name="Rectangle 6">
            <a:extLst>
              <a:ext uri="{FF2B5EF4-FFF2-40B4-BE49-F238E27FC236}">
                <a16:creationId xmlns:a16="http://schemas.microsoft.com/office/drawing/2014/main" id="{4F354870-9775-4A85-9B50-1C003F046362}"/>
              </a:ext>
            </a:extLst>
          </p:cNvPr>
          <p:cNvSpPr>
            <a:spLocks noChangeArrowheads="1"/>
          </p:cNvSpPr>
          <p:nvPr/>
        </p:nvSpPr>
        <p:spPr bwMode="auto">
          <a:xfrm>
            <a:off x="2786063" y="1071563"/>
            <a:ext cx="635793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400" b="1">
                <a:solidFill>
                  <a:srgbClr val="0000FF"/>
                </a:solidFill>
                <a:latin typeface="Arial" panose="020B0604020202020204" pitchFamily="34" charset="0"/>
              </a:rPr>
              <a:t>Защита на суверенитета и териториалната</a:t>
            </a:r>
          </a:p>
          <a:p>
            <a:pPr eaLnBrk="1" hangingPunct="1">
              <a:spcBef>
                <a:spcPct val="0"/>
              </a:spcBef>
              <a:buFontTx/>
              <a:buNone/>
            </a:pPr>
            <a:r>
              <a:rPr lang="bg-BG" altLang="bg-BG" sz="2400" b="1">
                <a:solidFill>
                  <a:srgbClr val="0000FF"/>
                </a:solidFill>
                <a:latin typeface="Arial" panose="020B0604020202020204" pitchFamily="34" charset="0"/>
              </a:rPr>
              <a:t>цялост на страната при задължително</a:t>
            </a:r>
          </a:p>
          <a:p>
            <a:pPr eaLnBrk="1" hangingPunct="1">
              <a:spcBef>
                <a:spcPct val="0"/>
              </a:spcBef>
              <a:buFontTx/>
              <a:buNone/>
            </a:pPr>
            <a:r>
              <a:rPr lang="bg-BG" altLang="bg-BG" sz="2400" b="1">
                <a:solidFill>
                  <a:srgbClr val="0000FF"/>
                </a:solidFill>
                <a:latin typeface="Arial" panose="020B0604020202020204" pitchFamily="34" charset="0"/>
              </a:rPr>
              <a:t>активиране на чл. 5 на Вашингтонския договор</a:t>
            </a:r>
          </a:p>
          <a:p>
            <a:pPr eaLnBrk="1" hangingPunct="1">
              <a:spcBef>
                <a:spcPct val="0"/>
              </a:spcBef>
              <a:buFontTx/>
              <a:buNone/>
            </a:pPr>
            <a:endParaRPr lang="bg-BG" altLang="bg-BG" sz="2400" b="1">
              <a:solidFill>
                <a:srgbClr val="000066"/>
              </a:solidFill>
              <a:latin typeface="Arial" panose="020B0604020202020204" pitchFamily="34" charset="0"/>
            </a:endParaRPr>
          </a:p>
          <a:p>
            <a:pPr eaLnBrk="1" hangingPunct="1">
              <a:spcBef>
                <a:spcPct val="0"/>
              </a:spcBef>
              <a:buFontTx/>
              <a:buNone/>
            </a:pPr>
            <a:r>
              <a:rPr lang="bg-BG" altLang="bg-BG" sz="2400" b="1">
                <a:solidFill>
                  <a:srgbClr val="000066"/>
                </a:solidFill>
                <a:latin typeface="Arial" panose="020B0604020202020204" pitchFamily="34" charset="0"/>
              </a:rPr>
              <a:t>	</a:t>
            </a:r>
            <a:r>
              <a:rPr lang="bg-BG" altLang="bg-BG" sz="2400" b="1">
                <a:solidFill>
                  <a:srgbClr val="FF0000"/>
                </a:solidFill>
                <a:latin typeface="Arial" panose="020B0604020202020204" pitchFamily="34" charset="0"/>
              </a:rPr>
              <a:t>Готовност за участие в</a:t>
            </a:r>
            <a:r>
              <a:rPr lang="en-US" altLang="bg-BG" sz="2400" b="1">
                <a:solidFill>
                  <a:srgbClr val="FF0000"/>
                </a:solidFill>
                <a:latin typeface="Arial" panose="020B0604020202020204" pitchFamily="34" charset="0"/>
              </a:rPr>
              <a:t> 	</a:t>
            </a:r>
            <a:r>
              <a:rPr lang="bg-BG" altLang="bg-BG" sz="2400" b="1">
                <a:solidFill>
                  <a:srgbClr val="FF0000"/>
                </a:solidFill>
                <a:latin typeface="Arial" panose="020B0604020202020204" pitchFamily="34" charset="0"/>
              </a:rPr>
              <a:t>многонационални</a:t>
            </a:r>
            <a:r>
              <a:rPr lang="en-US" altLang="bg-BG" sz="2400" b="1">
                <a:solidFill>
                  <a:srgbClr val="FF0000"/>
                </a:solidFill>
                <a:latin typeface="Arial" panose="020B0604020202020204" pitchFamily="34" charset="0"/>
              </a:rPr>
              <a:t> </a:t>
            </a:r>
            <a:r>
              <a:rPr lang="bg-BG" altLang="bg-BG" sz="2400" b="1">
                <a:solidFill>
                  <a:srgbClr val="FF0000"/>
                </a:solidFill>
                <a:latin typeface="Arial" panose="020B0604020202020204" pitchFamily="34" charset="0"/>
              </a:rPr>
              <a:t>съюзнически и</a:t>
            </a:r>
            <a:endParaRPr lang="en-US" altLang="bg-BG" sz="2400" b="1">
              <a:solidFill>
                <a:srgbClr val="FF0000"/>
              </a:solidFill>
              <a:latin typeface="Arial" panose="020B0604020202020204" pitchFamily="34" charset="0"/>
            </a:endParaRPr>
          </a:p>
          <a:p>
            <a:pPr eaLnBrk="1" hangingPunct="1">
              <a:spcBef>
                <a:spcPct val="0"/>
              </a:spcBef>
              <a:buFontTx/>
              <a:buNone/>
            </a:pPr>
            <a:r>
              <a:rPr lang="en-US" altLang="bg-BG" sz="2400" b="1">
                <a:solidFill>
                  <a:srgbClr val="FF0000"/>
                </a:solidFill>
                <a:latin typeface="Arial" panose="020B0604020202020204" pitchFamily="34" charset="0"/>
              </a:rPr>
              <a:t>          </a:t>
            </a:r>
            <a:r>
              <a:rPr lang="bg-BG" altLang="bg-BG" sz="2400" b="1">
                <a:solidFill>
                  <a:srgbClr val="FF0000"/>
                </a:solidFill>
                <a:latin typeface="Arial" panose="020B0604020202020204" pitchFamily="34" charset="0"/>
              </a:rPr>
              <a:t> коалиционни</a:t>
            </a:r>
            <a:r>
              <a:rPr lang="en-US" altLang="bg-BG" sz="2400" b="1">
                <a:solidFill>
                  <a:srgbClr val="FF0000"/>
                </a:solidFill>
                <a:latin typeface="Arial" panose="020B0604020202020204" pitchFamily="34" charset="0"/>
              </a:rPr>
              <a:t> </a:t>
            </a:r>
            <a:r>
              <a:rPr lang="bg-BG" altLang="bg-BG" sz="2400" b="1">
                <a:solidFill>
                  <a:srgbClr val="FF0000"/>
                </a:solidFill>
                <a:latin typeface="Arial" panose="020B0604020202020204" pitchFamily="34" charset="0"/>
              </a:rPr>
              <a:t>операции в</a:t>
            </a:r>
            <a:r>
              <a:rPr lang="en-US" altLang="bg-BG" sz="2400" b="1">
                <a:solidFill>
                  <a:srgbClr val="FF0000"/>
                </a:solidFill>
                <a:latin typeface="Arial" panose="020B0604020202020204" pitchFamily="34" charset="0"/>
              </a:rPr>
              <a:t> </a:t>
            </a:r>
            <a:r>
              <a:rPr lang="bg-BG" altLang="bg-BG" sz="2400" b="1">
                <a:solidFill>
                  <a:srgbClr val="FF0000"/>
                </a:solidFill>
                <a:latin typeface="Arial" panose="020B0604020202020204" pitchFamily="34" charset="0"/>
              </a:rPr>
              <a:t>отговор 	на кризи</a:t>
            </a:r>
          </a:p>
          <a:p>
            <a:pPr eaLnBrk="1" hangingPunct="1">
              <a:spcBef>
                <a:spcPct val="0"/>
              </a:spcBef>
              <a:buFontTx/>
              <a:buNone/>
            </a:pPr>
            <a:endParaRPr lang="en-US" altLang="bg-BG" sz="2400" b="1">
              <a:solidFill>
                <a:srgbClr val="CC0000"/>
              </a:solidFill>
              <a:latin typeface="Arial" panose="020B0604020202020204" pitchFamily="34" charset="0"/>
            </a:endParaRPr>
          </a:p>
          <a:p>
            <a:pPr eaLnBrk="1" hangingPunct="1">
              <a:spcBef>
                <a:spcPct val="0"/>
              </a:spcBef>
              <a:buFontTx/>
              <a:buNone/>
            </a:pPr>
            <a:r>
              <a:rPr lang="en-US" altLang="bg-BG" sz="2400" b="1">
                <a:latin typeface="Arial" panose="020B0604020202020204" pitchFamily="34" charset="0"/>
              </a:rPr>
              <a:t> </a:t>
            </a:r>
            <a:r>
              <a:rPr lang="bg-BG" altLang="bg-BG" sz="2400" b="1">
                <a:latin typeface="Arial" panose="020B0604020202020204" pitchFamily="34" charset="0"/>
              </a:rPr>
              <a:t>	</a:t>
            </a:r>
          </a:p>
          <a:p>
            <a:pPr eaLnBrk="1" hangingPunct="1">
              <a:spcBef>
                <a:spcPct val="0"/>
              </a:spcBef>
              <a:buFontTx/>
              <a:buNone/>
            </a:pPr>
            <a:r>
              <a:rPr lang="bg-BG" altLang="bg-BG" sz="2400" b="1">
                <a:solidFill>
                  <a:srgbClr val="006600"/>
                </a:solidFill>
                <a:latin typeface="Arial" panose="020B0604020202020204" pitchFamily="34" charset="0"/>
              </a:rPr>
              <a:t>	Подпомагат действията на</a:t>
            </a:r>
          </a:p>
          <a:p>
            <a:pPr eaLnBrk="1" hangingPunct="1">
              <a:spcBef>
                <a:spcPct val="0"/>
              </a:spcBef>
              <a:buFontTx/>
              <a:buNone/>
            </a:pPr>
            <a:r>
              <a:rPr lang="en-US" altLang="bg-BG" sz="2400" b="1">
                <a:solidFill>
                  <a:srgbClr val="006600"/>
                </a:solidFill>
                <a:latin typeface="Arial" panose="020B0604020202020204" pitchFamily="34" charset="0"/>
              </a:rPr>
              <a:t>           </a:t>
            </a:r>
            <a:r>
              <a:rPr lang="bg-BG" altLang="bg-BG" sz="2400" b="1">
                <a:solidFill>
                  <a:srgbClr val="006600"/>
                </a:solidFill>
                <a:latin typeface="Arial" panose="020B0604020202020204" pitchFamily="34" charset="0"/>
              </a:rPr>
              <a:t>другите национални институции</a:t>
            </a:r>
          </a:p>
        </p:txBody>
      </p:sp>
    </p:spTree>
  </p:cSld>
  <p:clrMapOvr>
    <a:masterClrMapping/>
  </p:clrMapOvr>
  <p:transition>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99998D6-8E38-4B60-9E11-300E9506690E}"/>
              </a:ext>
            </a:extLst>
          </p:cNvPr>
          <p:cNvSpPr>
            <a:spLocks noGrp="1"/>
          </p:cNvSpPr>
          <p:nvPr>
            <p:ph type="title"/>
          </p:nvPr>
        </p:nvSpPr>
        <p:spPr>
          <a:xfrm>
            <a:off x="500063" y="0"/>
            <a:ext cx="8229600" cy="785813"/>
          </a:xfrm>
        </p:spPr>
        <p:txBody>
          <a:bodyPr/>
          <a:lstStyle/>
          <a:p>
            <a:r>
              <a:rPr lang="bg-BG" altLang="bg-BG" b="1">
                <a:latin typeface="Arial" panose="020B0604020202020204" pitchFamily="34" charset="0"/>
                <a:cs typeface="Arial" panose="020B0604020202020204" pitchFamily="34" charset="0"/>
              </a:rPr>
              <a:t>Извод: </a:t>
            </a:r>
            <a:endParaRPr lang="bg-BG" altLang="bg-BG">
              <a:latin typeface="Arial" panose="020B0604020202020204" pitchFamily="34" charset="0"/>
              <a:cs typeface="Arial" panose="020B0604020202020204" pitchFamily="34" charset="0"/>
            </a:endParaRPr>
          </a:p>
        </p:txBody>
      </p:sp>
      <p:sp>
        <p:nvSpPr>
          <p:cNvPr id="25603" name="Content Placeholder 2">
            <a:extLst>
              <a:ext uri="{FF2B5EF4-FFF2-40B4-BE49-F238E27FC236}">
                <a16:creationId xmlns:a16="http://schemas.microsoft.com/office/drawing/2014/main" id="{4CBAE2A3-CB5F-4572-9ED6-A21562B4DDFD}"/>
              </a:ext>
            </a:extLst>
          </p:cNvPr>
          <p:cNvSpPr>
            <a:spLocks noGrp="1"/>
          </p:cNvSpPr>
          <p:nvPr>
            <p:ph idx="1"/>
          </p:nvPr>
        </p:nvSpPr>
        <p:spPr>
          <a:xfrm>
            <a:off x="142875" y="714375"/>
            <a:ext cx="8786813" cy="6143625"/>
          </a:xfrm>
        </p:spPr>
        <p:txBody>
          <a:bodyPr/>
          <a:lstStyle/>
          <a:p>
            <a:pPr algn="just"/>
            <a:r>
              <a:rPr lang="bg-BG" altLang="bg-BG" sz="2600" b="1">
                <a:solidFill>
                  <a:srgbClr val="0000FF"/>
                </a:solidFill>
                <a:latin typeface="Arial" panose="020B0604020202020204" pitchFamily="34" charset="0"/>
                <a:cs typeface="Arial" panose="020B0604020202020204" pitchFamily="34" charset="0"/>
              </a:rPr>
              <a:t>Ролята на въоръжените сили </a:t>
            </a:r>
            <a:r>
              <a:rPr lang="bg-BG" altLang="bg-BG" sz="2600" b="1">
                <a:latin typeface="Arial" panose="020B0604020202020204" pitchFamily="34" charset="0"/>
                <a:cs typeface="Arial" panose="020B0604020202020204" pitchFamily="34" charset="0"/>
              </a:rPr>
              <a:t>е да допринасят за защитата на националните интереси; гарантиране на териториалната цялост, независимостта и сигурността на страната; заедно с войските на съюзниците да възпират противостоящите сили и да постигат победа; да допринасят за задържане на заплахите далеч от границите на страната и за запазване на международния мир и сигурност.</a:t>
            </a:r>
          </a:p>
          <a:p>
            <a:pPr algn="just"/>
            <a:endParaRPr lang="bg-BG" altLang="bg-BG" sz="2600">
              <a:latin typeface="Arial" panose="020B0604020202020204" pitchFamily="34" charset="0"/>
              <a:cs typeface="Arial" panose="020B0604020202020204" pitchFamily="34" charset="0"/>
            </a:endParaRPr>
          </a:p>
          <a:p>
            <a:pPr algn="just"/>
            <a:r>
              <a:rPr lang="bg-BG" altLang="bg-BG" sz="2600" b="1">
                <a:solidFill>
                  <a:srgbClr val="FF0000"/>
                </a:solidFill>
                <a:latin typeface="Arial" panose="020B0604020202020204" pitchFamily="34" charset="0"/>
                <a:cs typeface="Arial" panose="020B0604020202020204" pitchFamily="34" charset="0"/>
              </a:rPr>
              <a:t>Мисиите</a:t>
            </a:r>
            <a:r>
              <a:rPr lang="bg-BG" altLang="bg-BG" sz="2600" b="1">
                <a:latin typeface="Arial" panose="020B0604020202020204" pitchFamily="34" charset="0"/>
                <a:cs typeface="Arial" panose="020B0604020202020204" pitchFamily="34" charset="0"/>
              </a:rPr>
              <a:t> на въоръжените сили са: </a:t>
            </a:r>
            <a:r>
              <a:rPr lang="bg-BG" altLang="bg-BG" sz="2600" b="1">
                <a:solidFill>
                  <a:srgbClr val="0000FF"/>
                </a:solidFill>
                <a:latin typeface="Arial" panose="020B0604020202020204" pitchFamily="34" charset="0"/>
                <a:cs typeface="Arial" panose="020B0604020202020204" pitchFamily="34" charset="0"/>
              </a:rPr>
              <a:t>отбрана;</a:t>
            </a:r>
            <a:r>
              <a:rPr lang="bg-BG" altLang="bg-BG" sz="2600" b="1">
                <a:latin typeface="Arial" panose="020B0604020202020204" pitchFamily="34" charset="0"/>
                <a:cs typeface="Arial" panose="020B0604020202020204" pitchFamily="34" charset="0"/>
              </a:rPr>
              <a:t> </a:t>
            </a:r>
            <a:r>
              <a:rPr lang="bg-BG" altLang="bg-BG" sz="2600" b="1">
                <a:solidFill>
                  <a:srgbClr val="008000"/>
                </a:solidFill>
                <a:latin typeface="Arial" panose="020B0604020202020204" pitchFamily="34" charset="0"/>
                <a:cs typeface="Arial" panose="020B0604020202020204" pitchFamily="34" charset="0"/>
              </a:rPr>
              <a:t>подкрепа на международния мир и сигурност; </a:t>
            </a:r>
            <a:r>
              <a:rPr lang="bg-BG" altLang="bg-BG" sz="2600" b="1">
                <a:solidFill>
                  <a:srgbClr val="FF00FF"/>
                </a:solidFill>
                <a:latin typeface="Arial" panose="020B0604020202020204" pitchFamily="34" charset="0"/>
                <a:cs typeface="Arial" panose="020B0604020202020204" pitchFamily="34" charset="0"/>
              </a:rPr>
              <a:t>принос към националната сигурност в мирно време.</a:t>
            </a:r>
            <a:endParaRPr lang="bg-BG" altLang="bg-BG" sz="2600">
              <a:solidFill>
                <a:srgbClr val="FF00FF"/>
              </a:solidFill>
              <a:latin typeface="Arial" panose="020B0604020202020204" pitchFamily="34" charset="0"/>
              <a:cs typeface="Arial" panose="020B0604020202020204" pitchFamily="34" charset="0"/>
            </a:endParaRPr>
          </a:p>
          <a:p>
            <a:endParaRPr lang="bg-BG" altLang="bg-BG"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a:extLst>
              <a:ext uri="{FF2B5EF4-FFF2-40B4-BE49-F238E27FC236}">
                <a16:creationId xmlns:a16="http://schemas.microsoft.com/office/drawing/2014/main" id="{ECDD9A50-D190-46A9-A8C9-F2AB46E53A52}"/>
              </a:ext>
            </a:extLst>
          </p:cNvPr>
          <p:cNvSpPr>
            <a:spLocks noGrp="1"/>
          </p:cNvSpPr>
          <p:nvPr>
            <p:ph type="dt" sz="quarter" idx="10"/>
          </p:nvPr>
        </p:nvSpPr>
        <p:spPr/>
        <p:txBody>
          <a:bodyPr/>
          <a:lstStyle/>
          <a:p>
            <a:pPr>
              <a:defRPr/>
            </a:pPr>
            <a:fld id="{F0B47CC9-39B1-4B3A-B0CA-0AF0658D9DBD}" type="datetime1">
              <a:rPr lang="bg-BG" smtClean="0"/>
              <a:pPr>
                <a:defRPr/>
              </a:pPr>
              <a:t>15.2.2021 г.</a:t>
            </a:fld>
            <a:endParaRPr lang="en-GB"/>
          </a:p>
        </p:txBody>
      </p:sp>
      <p:sp>
        <p:nvSpPr>
          <p:cNvPr id="26627" name="Text Box 7">
            <a:extLst>
              <a:ext uri="{FF2B5EF4-FFF2-40B4-BE49-F238E27FC236}">
                <a16:creationId xmlns:a16="http://schemas.microsoft.com/office/drawing/2014/main" id="{7D8602C5-0898-4AA4-B2BB-A0A30D30ED60}"/>
              </a:ext>
            </a:extLst>
          </p:cNvPr>
          <p:cNvSpPr txBox="1">
            <a:spLocks noChangeArrowheads="1"/>
          </p:cNvSpPr>
          <p:nvPr/>
        </p:nvSpPr>
        <p:spPr bwMode="auto">
          <a:xfrm>
            <a:off x="304800" y="0"/>
            <a:ext cx="8534400" cy="711200"/>
          </a:xfrm>
          <a:prstGeom prst="rect">
            <a:avLst/>
          </a:prstGeom>
          <a:solidFill>
            <a:srgbClr val="FFFFCC"/>
          </a:solidFill>
          <a:ln w="9525">
            <a:solidFill>
              <a:srgbClr val="0000FF"/>
            </a:solidFill>
            <a:miter lim="800000"/>
            <a:headEnd/>
            <a:tailEnd/>
          </a:ln>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FontTx/>
              <a:buNone/>
            </a:pPr>
            <a:r>
              <a:rPr lang="en-US" altLang="bg-BG" sz="2000" b="1">
                <a:solidFill>
                  <a:srgbClr val="003300"/>
                </a:solidFill>
                <a:latin typeface="Arial" panose="020B0604020202020204" pitchFamily="34" charset="0"/>
              </a:rPr>
              <a:t>II. </a:t>
            </a:r>
            <a:r>
              <a:rPr lang="bg-BG" altLang="bg-BG" sz="2000" b="1">
                <a:solidFill>
                  <a:srgbClr val="003300"/>
                </a:solidFill>
                <a:latin typeface="Arial" panose="020B0604020202020204" pitchFamily="34" charset="0"/>
              </a:rPr>
              <a:t> ОРГАНИЗАЦИОННО ИЗГРАЖДАНЕ И РАЗВИТИЕ НА ФУНКЦИОНАЛНИТЕ СТРУКТУРИ НА ВЪОРЪЖЕНИТЕ СИЛИ</a:t>
            </a:r>
            <a:endParaRPr lang="en-US" altLang="bg-BG" sz="2000">
              <a:solidFill>
                <a:srgbClr val="003300"/>
              </a:solidFill>
              <a:latin typeface="Times New Roman" panose="02020603050405020304" pitchFamily="18" charset="0"/>
            </a:endParaRPr>
          </a:p>
        </p:txBody>
      </p:sp>
      <p:grpSp>
        <p:nvGrpSpPr>
          <p:cNvPr id="26628" name="Group 16">
            <a:extLst>
              <a:ext uri="{FF2B5EF4-FFF2-40B4-BE49-F238E27FC236}">
                <a16:creationId xmlns:a16="http://schemas.microsoft.com/office/drawing/2014/main" id="{1CFCC3AE-CD94-4A55-B31D-FF8ECD3AEA70}"/>
              </a:ext>
            </a:extLst>
          </p:cNvPr>
          <p:cNvGrpSpPr>
            <a:grpSpLocks/>
          </p:cNvGrpSpPr>
          <p:nvPr/>
        </p:nvGrpSpPr>
        <p:grpSpPr bwMode="auto">
          <a:xfrm>
            <a:off x="0" y="0"/>
            <a:ext cx="9144000" cy="6858000"/>
            <a:chOff x="0" y="0"/>
            <a:chExt cx="5760" cy="4320"/>
          </a:xfrm>
        </p:grpSpPr>
        <p:sp>
          <p:nvSpPr>
            <p:cNvPr id="1051650" name="Rectangle 2">
              <a:extLst>
                <a:ext uri="{FF2B5EF4-FFF2-40B4-BE49-F238E27FC236}">
                  <a16:creationId xmlns:a16="http://schemas.microsoft.com/office/drawing/2014/main" id="{DBEBD390-0584-44AB-A324-0F1BE2A16B8F}"/>
                </a:ext>
              </a:extLst>
            </p:cNvPr>
            <p:cNvSpPr>
              <a:spLocks noChangeArrowheads="1"/>
            </p:cNvSpPr>
            <p:nvPr/>
          </p:nvSpPr>
          <p:spPr bwMode="auto">
            <a:xfrm>
              <a:off x="0" y="0"/>
              <a:ext cx="5760" cy="432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26631" name="Rectangle 4">
              <a:extLst>
                <a:ext uri="{FF2B5EF4-FFF2-40B4-BE49-F238E27FC236}">
                  <a16:creationId xmlns:a16="http://schemas.microsoft.com/office/drawing/2014/main" id="{3A43A505-EEF3-4D55-9692-BBC3DD7F6543}"/>
                </a:ext>
              </a:extLst>
            </p:cNvPr>
            <p:cNvSpPr>
              <a:spLocks noChangeArrowheads="1"/>
            </p:cNvSpPr>
            <p:nvPr/>
          </p:nvSpPr>
          <p:spPr bwMode="auto">
            <a:xfrm>
              <a:off x="192" y="1584"/>
              <a:ext cx="5568"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bg-BG" b="1">
                <a:latin typeface="Times New Roman" panose="02020603050405020304" pitchFamily="18" charset="0"/>
              </a:endParaRPr>
            </a:p>
          </p:txBody>
        </p:sp>
        <p:sp>
          <p:nvSpPr>
            <p:cNvPr id="26632" name="Text Box 8">
              <a:extLst>
                <a:ext uri="{FF2B5EF4-FFF2-40B4-BE49-F238E27FC236}">
                  <a16:creationId xmlns:a16="http://schemas.microsoft.com/office/drawing/2014/main" id="{8D483E86-DF85-4096-AFAB-A049379ADF75}"/>
                </a:ext>
              </a:extLst>
            </p:cNvPr>
            <p:cNvSpPr txBox="1">
              <a:spLocks noChangeArrowheads="1"/>
            </p:cNvSpPr>
            <p:nvPr/>
          </p:nvSpPr>
          <p:spPr bwMode="auto">
            <a:xfrm>
              <a:off x="1198" y="503"/>
              <a:ext cx="3333" cy="44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4000" b="1">
                  <a:solidFill>
                    <a:srgbClr val="FF9900"/>
                  </a:solidFill>
                  <a:latin typeface="Arial" panose="020B0604020202020204" pitchFamily="34" charset="0"/>
                </a:rPr>
                <a:t>ВЪОРЪЖЕНИ СИЛИ</a:t>
              </a:r>
            </a:p>
          </p:txBody>
        </p:sp>
        <p:sp>
          <p:nvSpPr>
            <p:cNvPr id="26633" name="Oval 9" descr="Large checker board">
              <a:extLst>
                <a:ext uri="{FF2B5EF4-FFF2-40B4-BE49-F238E27FC236}">
                  <a16:creationId xmlns:a16="http://schemas.microsoft.com/office/drawing/2014/main" id="{8D991148-D725-4102-A47A-D992280679B9}"/>
                </a:ext>
              </a:extLst>
            </p:cNvPr>
            <p:cNvSpPr>
              <a:spLocks noChangeArrowheads="1"/>
            </p:cNvSpPr>
            <p:nvPr/>
          </p:nvSpPr>
          <p:spPr bwMode="auto">
            <a:xfrm>
              <a:off x="104" y="990"/>
              <a:ext cx="5552" cy="3285"/>
            </a:xfrm>
            <a:prstGeom prst="ellipse">
              <a:avLst/>
            </a:prstGeom>
            <a:pattFill prst="lgCheck">
              <a:fgClr>
                <a:srgbClr val="FFFF66"/>
              </a:fgClr>
              <a:bgClr>
                <a:schemeClr val="bg1"/>
              </a:bgClr>
            </a:pattFill>
            <a:ln w="76200">
              <a:solidFill>
                <a:srgbClr val="006600"/>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latin typeface="Arial" panose="020B0604020202020204" pitchFamily="34" charset="0"/>
              </a:endParaRPr>
            </a:p>
          </p:txBody>
        </p:sp>
        <p:sp>
          <p:nvSpPr>
            <p:cNvPr id="26634" name="Oval 10" descr="Sphere">
              <a:extLst>
                <a:ext uri="{FF2B5EF4-FFF2-40B4-BE49-F238E27FC236}">
                  <a16:creationId xmlns:a16="http://schemas.microsoft.com/office/drawing/2014/main" id="{50479A7B-72F4-4D53-BED4-EDD705C8EBEE}"/>
                </a:ext>
              </a:extLst>
            </p:cNvPr>
            <p:cNvSpPr>
              <a:spLocks noChangeArrowheads="1"/>
            </p:cNvSpPr>
            <p:nvPr/>
          </p:nvSpPr>
          <p:spPr bwMode="auto">
            <a:xfrm>
              <a:off x="1575" y="1066"/>
              <a:ext cx="2610" cy="824"/>
            </a:xfrm>
            <a:prstGeom prst="ellipse">
              <a:avLst/>
            </a:prstGeom>
            <a:pattFill prst="sphere">
              <a:fgClr>
                <a:srgbClr val="CCECFF"/>
              </a:fgClr>
              <a:bgClr>
                <a:schemeClr val="bg1"/>
              </a:bgClr>
            </a:pattFill>
            <a:ln w="57150">
              <a:solidFill>
                <a:srgbClr val="000066"/>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latin typeface="Arial" panose="020B0604020202020204" pitchFamily="34" charset="0"/>
              </a:endParaRPr>
            </a:p>
          </p:txBody>
        </p:sp>
        <p:sp>
          <p:nvSpPr>
            <p:cNvPr id="26635" name="Text Box 11">
              <a:extLst>
                <a:ext uri="{FF2B5EF4-FFF2-40B4-BE49-F238E27FC236}">
                  <a16:creationId xmlns:a16="http://schemas.microsoft.com/office/drawing/2014/main" id="{831DB279-49B8-4B7F-BFBD-58372413FF62}"/>
                </a:ext>
              </a:extLst>
            </p:cNvPr>
            <p:cNvSpPr txBox="1">
              <a:spLocks noChangeArrowheads="1"/>
            </p:cNvSpPr>
            <p:nvPr/>
          </p:nvSpPr>
          <p:spPr bwMode="auto">
            <a:xfrm>
              <a:off x="1710" y="1134"/>
              <a:ext cx="2385"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bg-BG" altLang="bg-BG" sz="2400" b="1">
                  <a:solidFill>
                    <a:srgbClr val="000066"/>
                  </a:solidFill>
                  <a:latin typeface="Arial" panose="020B0604020202020204" pitchFamily="34" charset="0"/>
                </a:rPr>
                <a:t>Военнослужещи от Министерството на отбраната</a:t>
              </a:r>
            </a:p>
          </p:txBody>
        </p:sp>
        <p:sp>
          <p:nvSpPr>
            <p:cNvPr id="26636" name="Oval 12" descr="90%">
              <a:extLst>
                <a:ext uri="{FF2B5EF4-FFF2-40B4-BE49-F238E27FC236}">
                  <a16:creationId xmlns:a16="http://schemas.microsoft.com/office/drawing/2014/main" id="{0AABECB9-5542-4CBC-950F-2A19EF541BB6}"/>
                </a:ext>
              </a:extLst>
            </p:cNvPr>
            <p:cNvSpPr>
              <a:spLocks noChangeArrowheads="1"/>
            </p:cNvSpPr>
            <p:nvPr/>
          </p:nvSpPr>
          <p:spPr bwMode="auto">
            <a:xfrm>
              <a:off x="296" y="1959"/>
              <a:ext cx="5184" cy="1215"/>
            </a:xfrm>
            <a:prstGeom prst="ellipse">
              <a:avLst/>
            </a:prstGeom>
            <a:pattFill prst="pct90">
              <a:fgClr>
                <a:srgbClr val="99FF99"/>
              </a:fgClr>
              <a:bgClr>
                <a:schemeClr val="bg1"/>
              </a:bgClr>
            </a:pattFill>
            <a:ln w="57150">
              <a:solidFill>
                <a:srgbClr val="663300"/>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latin typeface="Arial" panose="020B0604020202020204" pitchFamily="34" charset="0"/>
              </a:endParaRPr>
            </a:p>
          </p:txBody>
        </p:sp>
        <p:sp>
          <p:nvSpPr>
            <p:cNvPr id="26637" name="Text Box 13">
              <a:extLst>
                <a:ext uri="{FF2B5EF4-FFF2-40B4-BE49-F238E27FC236}">
                  <a16:creationId xmlns:a16="http://schemas.microsoft.com/office/drawing/2014/main" id="{FB4614C5-C535-4421-B693-487C02AE510F}"/>
                </a:ext>
              </a:extLst>
            </p:cNvPr>
            <p:cNvSpPr txBox="1">
              <a:spLocks noChangeArrowheads="1"/>
            </p:cNvSpPr>
            <p:nvPr/>
          </p:nvSpPr>
          <p:spPr bwMode="auto">
            <a:xfrm>
              <a:off x="998" y="2258"/>
              <a:ext cx="404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4800" b="1">
                  <a:latin typeface="Arial" panose="020B0604020202020204" pitchFamily="34" charset="0"/>
                </a:rPr>
                <a:t>БЪЛГАРСКА АРМИЯ</a:t>
              </a:r>
              <a:endParaRPr lang="bg-BG" altLang="bg-BG" sz="4800" b="1">
                <a:latin typeface="Arial" panose="020B0604020202020204" pitchFamily="34" charset="0"/>
              </a:endParaRPr>
            </a:p>
          </p:txBody>
        </p:sp>
        <p:sp>
          <p:nvSpPr>
            <p:cNvPr id="26638" name="Oval 14" descr="Large confetti">
              <a:extLst>
                <a:ext uri="{FF2B5EF4-FFF2-40B4-BE49-F238E27FC236}">
                  <a16:creationId xmlns:a16="http://schemas.microsoft.com/office/drawing/2014/main" id="{D2C5166A-2B1D-4AC7-A2BD-1E2BBECE2FD9}"/>
                </a:ext>
              </a:extLst>
            </p:cNvPr>
            <p:cNvSpPr>
              <a:spLocks noChangeArrowheads="1"/>
            </p:cNvSpPr>
            <p:nvPr/>
          </p:nvSpPr>
          <p:spPr bwMode="auto">
            <a:xfrm>
              <a:off x="1216" y="3240"/>
              <a:ext cx="3336" cy="945"/>
            </a:xfrm>
            <a:prstGeom prst="ellipse">
              <a:avLst/>
            </a:prstGeom>
            <a:pattFill prst="lgConfetti">
              <a:fgClr>
                <a:srgbClr val="FFCCFF"/>
              </a:fgClr>
              <a:bgClr>
                <a:schemeClr val="bg1"/>
              </a:bgClr>
            </a:pattFill>
            <a:ln w="57150">
              <a:solidFill>
                <a:srgbClr val="CC0000"/>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latin typeface="Arial" panose="020B0604020202020204" pitchFamily="34" charset="0"/>
              </a:endParaRPr>
            </a:p>
          </p:txBody>
        </p:sp>
        <p:sp>
          <p:nvSpPr>
            <p:cNvPr id="26639" name="Text Box 15">
              <a:extLst>
                <a:ext uri="{FF2B5EF4-FFF2-40B4-BE49-F238E27FC236}">
                  <a16:creationId xmlns:a16="http://schemas.microsoft.com/office/drawing/2014/main" id="{EB8E36E5-8862-4799-A8C6-6FA48E952D36}"/>
                </a:ext>
              </a:extLst>
            </p:cNvPr>
            <p:cNvSpPr txBox="1">
              <a:spLocks noChangeArrowheads="1"/>
            </p:cNvSpPr>
            <p:nvPr/>
          </p:nvSpPr>
          <p:spPr bwMode="auto">
            <a:xfrm>
              <a:off x="1446" y="3294"/>
              <a:ext cx="278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2400" b="1">
                  <a:solidFill>
                    <a:srgbClr val="FF0000"/>
                  </a:solidFill>
                  <a:latin typeface="Arial" panose="020B0604020202020204" pitchFamily="34" charset="0"/>
                </a:rPr>
                <a:t>Военнослужещи от </a:t>
              </a:r>
            </a:p>
            <a:p>
              <a:pPr algn="ctr" eaLnBrk="1" hangingPunct="1">
                <a:spcBef>
                  <a:spcPct val="0"/>
                </a:spcBef>
                <a:buFontTx/>
                <a:buNone/>
              </a:pPr>
              <a:r>
                <a:rPr lang="en-US" altLang="bg-BG" sz="2400" b="1">
                  <a:solidFill>
                    <a:srgbClr val="FF0000"/>
                  </a:solidFill>
                  <a:latin typeface="Arial" panose="020B0604020202020204" pitchFamily="34" charset="0"/>
                </a:rPr>
                <a:t>структури подчинени на М</a:t>
              </a:r>
              <a:r>
                <a:rPr lang="bg-BG" altLang="bg-BG" sz="2400" b="1">
                  <a:solidFill>
                    <a:srgbClr val="FF0000"/>
                  </a:solidFill>
                  <a:latin typeface="Arial" panose="020B0604020202020204" pitchFamily="34" charset="0"/>
                </a:rPr>
                <a:t>инистъра на отбраната</a:t>
              </a:r>
            </a:p>
          </p:txBody>
        </p:sp>
      </p:grpSp>
      <p:sp>
        <p:nvSpPr>
          <p:cNvPr id="26629" name="Rectangle 15">
            <a:extLst>
              <a:ext uri="{FF2B5EF4-FFF2-40B4-BE49-F238E27FC236}">
                <a16:creationId xmlns:a16="http://schemas.microsoft.com/office/drawing/2014/main" id="{683D0A52-459C-4D3F-955D-B1BD93AEBE79}"/>
              </a:ext>
            </a:extLst>
          </p:cNvPr>
          <p:cNvSpPr>
            <a:spLocks noChangeArrowheads="1"/>
          </p:cNvSpPr>
          <p:nvPr/>
        </p:nvSpPr>
        <p:spPr bwMode="auto">
          <a:xfrm>
            <a:off x="0" y="-26988"/>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2400" b="1">
                <a:latin typeface="Arial" panose="020B0604020202020204" pitchFamily="34" charset="0"/>
              </a:rPr>
              <a:t>2.3. Организационна структура на въоръжените сили на Република България</a:t>
            </a:r>
            <a:endParaRPr lang="bg-BG" altLang="bg-BG" sz="2400">
              <a:latin typeface="Arial" panose="020B0604020202020204" pitchFamily="34" charset="0"/>
            </a:endParaRPr>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483E493-992C-418E-9D98-64B2290644A3}"/>
              </a:ext>
            </a:extLst>
          </p:cNvPr>
          <p:cNvSpPr>
            <a:spLocks noGrp="1"/>
          </p:cNvSpPr>
          <p:nvPr>
            <p:ph type="title"/>
          </p:nvPr>
        </p:nvSpPr>
        <p:spPr>
          <a:xfrm>
            <a:off x="457200" y="144463"/>
            <a:ext cx="8229600" cy="2924175"/>
          </a:xfrm>
        </p:spPr>
        <p:txBody>
          <a:bodyPr/>
          <a:lstStyle/>
          <a:p>
            <a:r>
              <a:rPr lang="en-US" altLang="bg-BG" sz="3200" b="1">
                <a:latin typeface="Arial" panose="020B0604020202020204" pitchFamily="34" charset="0"/>
                <a:cs typeface="Arial" panose="020B0604020202020204" pitchFamily="34" charset="0"/>
              </a:rPr>
              <a:t>2.3. Организационна структура на въоръжените сили на Република България</a:t>
            </a:r>
            <a:br>
              <a:rPr lang="en-US" altLang="bg-BG" sz="3200" b="1">
                <a:latin typeface="Arial" panose="020B0604020202020204" pitchFamily="34" charset="0"/>
                <a:cs typeface="Arial" panose="020B0604020202020204" pitchFamily="34" charset="0"/>
              </a:rPr>
            </a:br>
            <a:r>
              <a:rPr lang="en-US" altLang="bg-BG" sz="2400" b="1">
                <a:solidFill>
                  <a:srgbClr val="FF0000"/>
                </a:solidFill>
                <a:latin typeface="Arial" panose="020B0604020202020204" pitchFamily="34" charset="0"/>
                <a:cs typeface="Arial" panose="020B0604020202020204" pitchFamily="34" charset="0"/>
              </a:rPr>
              <a:t>2.3</a:t>
            </a:r>
            <a:r>
              <a:rPr lang="bg-BG" altLang="bg-BG" sz="2400" b="1">
                <a:solidFill>
                  <a:srgbClr val="FF0000"/>
                </a:solidFill>
                <a:latin typeface="Arial" panose="020B0604020202020204" pitchFamily="34" charset="0"/>
                <a:cs typeface="Arial" panose="020B0604020202020204" pitchFamily="34" charset="0"/>
              </a:rPr>
              <a:t>.</a:t>
            </a:r>
            <a:r>
              <a:rPr lang="en-US" altLang="bg-BG" sz="2400" b="1">
                <a:solidFill>
                  <a:srgbClr val="FF0000"/>
                </a:solidFill>
                <a:latin typeface="Arial" panose="020B0604020202020204" pitchFamily="34" charset="0"/>
                <a:cs typeface="Arial" panose="020B0604020202020204" pitchFamily="34" charset="0"/>
              </a:rPr>
              <a:t>1. </a:t>
            </a:r>
            <a:r>
              <a:rPr lang="bg-BG" altLang="bg-BG" sz="2400" b="1">
                <a:solidFill>
                  <a:srgbClr val="FF0000"/>
                </a:solidFill>
                <a:latin typeface="Arial" panose="020B0604020202020204" pitchFamily="34" charset="0"/>
                <a:cs typeface="Arial" panose="020B0604020202020204" pitchFamily="34" charset="0"/>
              </a:rPr>
              <a:t>Организационна структура на министерството на отбраната и пряко подчинените структури на министъра на отбраната</a:t>
            </a:r>
            <a:br>
              <a:rPr lang="bg-BG" altLang="bg-BG" sz="3200">
                <a:latin typeface="Arial" panose="020B0604020202020204" pitchFamily="34" charset="0"/>
                <a:cs typeface="Arial" panose="020B0604020202020204" pitchFamily="34" charset="0"/>
              </a:rPr>
            </a:br>
            <a:endParaRPr lang="bg-BG" altLang="bg-BG" sz="3200">
              <a:latin typeface="Arial" panose="020B0604020202020204" pitchFamily="34" charset="0"/>
              <a:cs typeface="Arial" panose="020B0604020202020204" pitchFamily="34" charset="0"/>
            </a:endParaRPr>
          </a:p>
        </p:txBody>
      </p:sp>
      <p:pic>
        <p:nvPicPr>
          <p:cNvPr id="27651" name="Picture 4" descr="http://logotypes.us/logos/2013/12/11/ministerstvo_na_otbranata_fpbr.jpg">
            <a:extLst>
              <a:ext uri="{FF2B5EF4-FFF2-40B4-BE49-F238E27FC236}">
                <a16:creationId xmlns:a16="http://schemas.microsoft.com/office/drawing/2014/main" id="{50A5FA79-26F3-43CE-91BE-4AE131F2B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3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http://nakratko.bg/Photos/20131027214106-8.jpg">
            <a:extLst>
              <a:ext uri="{FF2B5EF4-FFF2-40B4-BE49-F238E27FC236}">
                <a16:creationId xmlns:a16="http://schemas.microsoft.com/office/drawing/2014/main" id="{41DE6F17-F341-4511-9A04-0121DCEC9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636838"/>
            <a:ext cx="7259638"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1">
            <a:extLst>
              <a:ext uri="{FF2B5EF4-FFF2-40B4-BE49-F238E27FC236}">
                <a16:creationId xmlns:a16="http://schemas.microsoft.com/office/drawing/2014/main" id="{24841661-A89A-4168-9FDF-0B79175909BB}"/>
              </a:ext>
            </a:extLst>
          </p:cNvPr>
          <p:cNvSpPr>
            <a:spLocks noGrp="1"/>
          </p:cNvSpPr>
          <p:nvPr>
            <p:ph type="dt" sz="quarter" idx="10"/>
          </p:nvPr>
        </p:nvSpPr>
        <p:spPr/>
        <p:txBody>
          <a:bodyPr/>
          <a:lstStyle/>
          <a:p>
            <a:pPr>
              <a:defRPr/>
            </a:pPr>
            <a:fld id="{CBAACFA2-6F6D-492A-A885-5655A34757DE}" type="datetime1">
              <a:rPr lang="bg-BG"/>
              <a:pPr>
                <a:defRPr/>
              </a:pPr>
              <a:t>15.2.2021 г.</a:t>
            </a:fld>
            <a:endParaRPr lang="en-GB"/>
          </a:p>
        </p:txBody>
      </p:sp>
      <p:grpSp>
        <p:nvGrpSpPr>
          <p:cNvPr id="28675" name="Group 44">
            <a:extLst>
              <a:ext uri="{FF2B5EF4-FFF2-40B4-BE49-F238E27FC236}">
                <a16:creationId xmlns:a16="http://schemas.microsoft.com/office/drawing/2014/main" id="{E20F8D5C-AA9E-44DB-B12C-603E8DC738AE}"/>
              </a:ext>
            </a:extLst>
          </p:cNvPr>
          <p:cNvGrpSpPr>
            <a:grpSpLocks/>
          </p:cNvGrpSpPr>
          <p:nvPr/>
        </p:nvGrpSpPr>
        <p:grpSpPr bwMode="auto">
          <a:xfrm>
            <a:off x="0" y="0"/>
            <a:ext cx="9144000" cy="6858000"/>
            <a:chOff x="0" y="0"/>
            <a:chExt cx="5760" cy="4320"/>
          </a:xfrm>
        </p:grpSpPr>
        <p:sp>
          <p:nvSpPr>
            <p:cNvPr id="1139715" name="Rectangle 3">
              <a:extLst>
                <a:ext uri="{FF2B5EF4-FFF2-40B4-BE49-F238E27FC236}">
                  <a16:creationId xmlns:a16="http://schemas.microsoft.com/office/drawing/2014/main" id="{4F691110-6A93-4EF3-8322-677C2511FC1D}"/>
                </a:ext>
              </a:extLst>
            </p:cNvPr>
            <p:cNvSpPr>
              <a:spLocks noChangeArrowheads="1"/>
            </p:cNvSpPr>
            <p:nvPr/>
          </p:nvSpPr>
          <p:spPr bwMode="auto">
            <a:xfrm>
              <a:off x="0" y="0"/>
              <a:ext cx="5760" cy="432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28679" name="Rectangle 5">
              <a:extLst>
                <a:ext uri="{FF2B5EF4-FFF2-40B4-BE49-F238E27FC236}">
                  <a16:creationId xmlns:a16="http://schemas.microsoft.com/office/drawing/2014/main" id="{2D10EDDA-5D84-4942-9EEC-BE202427BED8}"/>
                </a:ext>
              </a:extLst>
            </p:cNvPr>
            <p:cNvSpPr>
              <a:spLocks noChangeArrowheads="1"/>
            </p:cNvSpPr>
            <p:nvPr/>
          </p:nvSpPr>
          <p:spPr bwMode="auto">
            <a:xfrm>
              <a:off x="192" y="1584"/>
              <a:ext cx="5568"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bg-BG" b="1">
                <a:latin typeface="Times New Roman" panose="02020603050405020304" pitchFamily="18" charset="0"/>
              </a:endParaRPr>
            </a:p>
          </p:txBody>
        </p:sp>
        <p:sp>
          <p:nvSpPr>
            <p:cNvPr id="28680" name="Rectangle 7">
              <a:extLst>
                <a:ext uri="{FF2B5EF4-FFF2-40B4-BE49-F238E27FC236}">
                  <a16:creationId xmlns:a16="http://schemas.microsoft.com/office/drawing/2014/main" id="{EE532AC2-70E0-4598-A3C8-414C2965A909}"/>
                </a:ext>
              </a:extLst>
            </p:cNvPr>
            <p:cNvSpPr>
              <a:spLocks noChangeArrowheads="1"/>
            </p:cNvSpPr>
            <p:nvPr/>
          </p:nvSpPr>
          <p:spPr bwMode="auto">
            <a:xfrm>
              <a:off x="1537" y="205"/>
              <a:ext cx="2448" cy="272"/>
            </a:xfrm>
            <a:prstGeom prst="rect">
              <a:avLst/>
            </a:prstGeom>
            <a:solidFill>
              <a:srgbClr val="CCFFCC"/>
            </a:solidFill>
            <a:ln w="28575">
              <a:solidFill>
                <a:srgbClr val="CC00CC"/>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600" b="1">
                  <a:latin typeface="Arial" panose="020B0604020202020204" pitchFamily="34" charset="0"/>
                </a:rPr>
                <a:t>МИНИСТЪР НА ОТБРАНАТА</a:t>
              </a:r>
              <a:endParaRPr lang="en-GB" altLang="bg-BG" sz="1600" b="1">
                <a:latin typeface="Arial" panose="020B0604020202020204" pitchFamily="34" charset="0"/>
              </a:endParaRPr>
            </a:p>
          </p:txBody>
        </p:sp>
        <p:sp>
          <p:nvSpPr>
            <p:cNvPr id="28681" name="Text Box 8">
              <a:extLst>
                <a:ext uri="{FF2B5EF4-FFF2-40B4-BE49-F238E27FC236}">
                  <a16:creationId xmlns:a16="http://schemas.microsoft.com/office/drawing/2014/main" id="{72EF29F2-6329-4C1C-B456-FCF0B6AABB9E}"/>
                </a:ext>
              </a:extLst>
            </p:cNvPr>
            <p:cNvSpPr txBox="1">
              <a:spLocks noChangeArrowheads="1"/>
            </p:cNvSpPr>
            <p:nvPr/>
          </p:nvSpPr>
          <p:spPr bwMode="auto">
            <a:xfrm>
              <a:off x="2209" y="808"/>
              <a:ext cx="2739" cy="330"/>
            </a:xfrm>
            <a:prstGeom prst="rect">
              <a:avLst/>
            </a:prstGeom>
            <a:gradFill rotWithShape="1">
              <a:gsLst>
                <a:gs pos="0">
                  <a:srgbClr val="FFCCFF"/>
                </a:gs>
                <a:gs pos="50000">
                  <a:srgbClr val="FFFFFF"/>
                </a:gs>
                <a:gs pos="100000">
                  <a:srgbClr val="FFCCFF"/>
                </a:gs>
              </a:gsLst>
              <a:lin ang="5400000" scaled="1"/>
            </a:gradFill>
            <a:ln w="28575">
              <a:solidFill>
                <a:srgbClr val="FF99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i="1">
                  <a:latin typeface="Arial" panose="020B0604020202020204" pitchFamily="34" charset="0"/>
                </a:rPr>
                <a:t>пряко подчинени на министъра на отбраната</a:t>
              </a:r>
              <a:endParaRPr lang="en-GB" altLang="bg-BG" sz="1400" b="1" i="1">
                <a:latin typeface="Arial" panose="020B0604020202020204" pitchFamily="34" charset="0"/>
              </a:endParaRPr>
            </a:p>
          </p:txBody>
        </p:sp>
        <p:sp>
          <p:nvSpPr>
            <p:cNvPr id="28682" name="Text Box 9">
              <a:extLst>
                <a:ext uri="{FF2B5EF4-FFF2-40B4-BE49-F238E27FC236}">
                  <a16:creationId xmlns:a16="http://schemas.microsoft.com/office/drawing/2014/main" id="{1A60FDE5-BC8D-4687-BA3C-0F9D56870854}"/>
                </a:ext>
              </a:extLst>
            </p:cNvPr>
            <p:cNvSpPr txBox="1">
              <a:spLocks noChangeArrowheads="1"/>
            </p:cNvSpPr>
            <p:nvPr/>
          </p:nvSpPr>
          <p:spPr bwMode="auto">
            <a:xfrm>
              <a:off x="2225" y="1189"/>
              <a:ext cx="856" cy="210"/>
            </a:xfrm>
            <a:prstGeom prst="rect">
              <a:avLst/>
            </a:prstGeom>
            <a:solidFill>
              <a:srgbClr val="F5CFFF"/>
            </a:solidFill>
            <a:ln w="28575">
              <a:solidFill>
                <a:srgbClr val="FF99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Инспекторат</a:t>
              </a:r>
              <a:endParaRPr lang="en-GB" altLang="bg-BG" sz="1400" b="1">
                <a:latin typeface="Arial" panose="020B0604020202020204" pitchFamily="34" charset="0"/>
              </a:endParaRPr>
            </a:p>
          </p:txBody>
        </p:sp>
        <p:sp>
          <p:nvSpPr>
            <p:cNvPr id="28683" name="Text Box 10">
              <a:extLst>
                <a:ext uri="{FF2B5EF4-FFF2-40B4-BE49-F238E27FC236}">
                  <a16:creationId xmlns:a16="http://schemas.microsoft.com/office/drawing/2014/main" id="{580DE44D-0AAC-424E-A707-188292988B8F}"/>
                </a:ext>
              </a:extLst>
            </p:cNvPr>
            <p:cNvSpPr txBox="1">
              <a:spLocks noChangeArrowheads="1"/>
            </p:cNvSpPr>
            <p:nvPr/>
          </p:nvSpPr>
          <p:spPr bwMode="auto">
            <a:xfrm>
              <a:off x="3152" y="1182"/>
              <a:ext cx="2456" cy="210"/>
            </a:xfrm>
            <a:prstGeom prst="rect">
              <a:avLst/>
            </a:prstGeom>
            <a:solidFill>
              <a:srgbClr val="F1BAFE"/>
            </a:solidFill>
            <a:ln w="28575">
              <a:solidFill>
                <a:srgbClr val="FF99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Дирекция</a:t>
              </a:r>
              <a:r>
                <a:rPr lang="bg-BG" altLang="bg-BG" sz="1400" b="1">
                  <a:latin typeface="Arial" panose="020B0604020202020204" pitchFamily="34" charset="0"/>
                </a:rPr>
                <a:t> “Сигурност на информацията”</a:t>
              </a:r>
              <a:endParaRPr lang="en-GB" altLang="bg-BG" sz="1400" b="1">
                <a:latin typeface="Arial" panose="020B0604020202020204" pitchFamily="34" charset="0"/>
              </a:endParaRPr>
            </a:p>
          </p:txBody>
        </p:sp>
        <p:sp>
          <p:nvSpPr>
            <p:cNvPr id="28684" name="Text Box 11">
              <a:extLst>
                <a:ext uri="{FF2B5EF4-FFF2-40B4-BE49-F238E27FC236}">
                  <a16:creationId xmlns:a16="http://schemas.microsoft.com/office/drawing/2014/main" id="{36052F4D-3E3C-4175-AFCA-A72F534E8A86}"/>
                </a:ext>
              </a:extLst>
            </p:cNvPr>
            <p:cNvSpPr txBox="1">
              <a:spLocks noChangeArrowheads="1"/>
            </p:cNvSpPr>
            <p:nvPr/>
          </p:nvSpPr>
          <p:spPr bwMode="auto">
            <a:xfrm>
              <a:off x="105" y="1089"/>
              <a:ext cx="926" cy="332"/>
            </a:xfrm>
            <a:prstGeom prst="rect">
              <a:avLst/>
            </a:prstGeom>
            <a:solidFill>
              <a:srgbClr val="FFE5E6"/>
            </a:solidFill>
            <a:ln w="9525">
              <a:solidFill>
                <a:srgbClr val="FF99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Политически кабинет</a:t>
              </a:r>
              <a:endParaRPr lang="en-GB" altLang="bg-BG" sz="1400" b="1">
                <a:latin typeface="Arial" panose="020B0604020202020204" pitchFamily="34" charset="0"/>
              </a:endParaRPr>
            </a:p>
          </p:txBody>
        </p:sp>
        <p:sp>
          <p:nvSpPr>
            <p:cNvPr id="28685" name="Text Box 12">
              <a:extLst>
                <a:ext uri="{FF2B5EF4-FFF2-40B4-BE49-F238E27FC236}">
                  <a16:creationId xmlns:a16="http://schemas.microsoft.com/office/drawing/2014/main" id="{B84C3FD1-2935-4894-99AB-698C3822ACB1}"/>
                </a:ext>
              </a:extLst>
            </p:cNvPr>
            <p:cNvSpPr txBox="1">
              <a:spLocks noChangeArrowheads="1"/>
            </p:cNvSpPr>
            <p:nvPr/>
          </p:nvSpPr>
          <p:spPr bwMode="auto">
            <a:xfrm>
              <a:off x="127" y="1907"/>
              <a:ext cx="1414" cy="194"/>
            </a:xfrm>
            <a:prstGeom prst="rect">
              <a:avLst/>
            </a:prstGeom>
            <a:gradFill rotWithShape="1">
              <a:gsLst>
                <a:gs pos="0">
                  <a:srgbClr val="00FF99"/>
                </a:gs>
                <a:gs pos="50000">
                  <a:srgbClr val="FFFFFF"/>
                </a:gs>
                <a:gs pos="100000">
                  <a:srgbClr val="00FF99"/>
                </a:gs>
              </a:gsLst>
              <a:lin ang="5400000" scaled="1"/>
            </a:gradFill>
            <a:ln w="38100">
              <a:solidFill>
                <a:schemeClr val="accent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i="1">
                  <a:solidFill>
                    <a:srgbClr val="006600"/>
                  </a:solidFill>
                  <a:latin typeface="Arial" panose="020B0604020202020204" pitchFamily="34" charset="0"/>
                </a:rPr>
                <a:t>Обща администрация</a:t>
              </a:r>
              <a:endParaRPr lang="en-GB" altLang="bg-BG" sz="1400" b="1" i="1">
                <a:solidFill>
                  <a:srgbClr val="006600"/>
                </a:solidFill>
                <a:latin typeface="Arial" panose="020B0604020202020204" pitchFamily="34" charset="0"/>
              </a:endParaRPr>
            </a:p>
          </p:txBody>
        </p:sp>
        <p:sp>
          <p:nvSpPr>
            <p:cNvPr id="28686" name="Text Box 13">
              <a:extLst>
                <a:ext uri="{FF2B5EF4-FFF2-40B4-BE49-F238E27FC236}">
                  <a16:creationId xmlns:a16="http://schemas.microsoft.com/office/drawing/2014/main" id="{7889AF8A-9C23-4546-8482-5F62788C86F9}"/>
                </a:ext>
              </a:extLst>
            </p:cNvPr>
            <p:cNvSpPr txBox="1">
              <a:spLocks noChangeArrowheads="1"/>
            </p:cNvSpPr>
            <p:nvPr/>
          </p:nvSpPr>
          <p:spPr bwMode="auto">
            <a:xfrm>
              <a:off x="1633" y="1909"/>
              <a:ext cx="2203" cy="194"/>
            </a:xfrm>
            <a:prstGeom prst="rect">
              <a:avLst/>
            </a:prstGeom>
            <a:gradFill rotWithShape="1">
              <a:gsLst>
                <a:gs pos="0">
                  <a:srgbClr val="00FFFF"/>
                </a:gs>
                <a:gs pos="50000">
                  <a:srgbClr val="FFFFFF"/>
                </a:gs>
                <a:gs pos="100000">
                  <a:srgbClr val="00FFFF"/>
                </a:gs>
              </a:gsLst>
              <a:lin ang="5400000" scaled="1"/>
            </a:gradFill>
            <a:ln w="38100">
              <a:solidFill>
                <a:schemeClr val="accent2"/>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i="1">
                  <a:solidFill>
                    <a:srgbClr val="006600"/>
                  </a:solidFill>
                  <a:latin typeface="Arial" panose="020B0604020202020204" pitchFamily="34" charset="0"/>
                </a:rPr>
                <a:t>Специализирана администрация</a:t>
              </a:r>
              <a:endParaRPr lang="en-GB" altLang="bg-BG" sz="1400" b="1" i="1">
                <a:solidFill>
                  <a:srgbClr val="006600"/>
                </a:solidFill>
                <a:latin typeface="Arial" panose="020B0604020202020204" pitchFamily="34" charset="0"/>
              </a:endParaRPr>
            </a:p>
          </p:txBody>
        </p:sp>
        <p:sp>
          <p:nvSpPr>
            <p:cNvPr id="28687" name="Text Box 14">
              <a:extLst>
                <a:ext uri="{FF2B5EF4-FFF2-40B4-BE49-F238E27FC236}">
                  <a16:creationId xmlns:a16="http://schemas.microsoft.com/office/drawing/2014/main" id="{DA0C1203-1F72-4CFF-A7EC-8D205ADE1652}"/>
                </a:ext>
              </a:extLst>
            </p:cNvPr>
            <p:cNvSpPr txBox="1">
              <a:spLocks noChangeArrowheads="1"/>
            </p:cNvSpPr>
            <p:nvPr/>
          </p:nvSpPr>
          <p:spPr bwMode="auto">
            <a:xfrm>
              <a:off x="129" y="2276"/>
              <a:ext cx="1358" cy="484"/>
            </a:xfrm>
            <a:prstGeom prst="rect">
              <a:avLst/>
            </a:prstGeom>
            <a:solidFill>
              <a:srgbClr val="99FFCC"/>
            </a:solidFill>
            <a:ln w="38100">
              <a:solidFill>
                <a:schemeClr val="accent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Административно и</a:t>
              </a:r>
            </a:p>
            <a:p>
              <a:pPr algn="ctr" eaLnBrk="1" hangingPunct="1">
                <a:spcBef>
                  <a:spcPct val="0"/>
                </a:spcBef>
                <a:buFontTx/>
                <a:buNone/>
              </a:pPr>
              <a:r>
                <a:rPr lang="bg-BG" altLang="bg-BG" sz="1400" b="1">
                  <a:latin typeface="Arial" panose="020B0604020202020204" pitchFamily="34" charset="0"/>
                </a:rPr>
                <a:t>информационно </a:t>
              </a:r>
            </a:p>
            <a:p>
              <a:pPr algn="ctr" eaLnBrk="1" hangingPunct="1">
                <a:spcBef>
                  <a:spcPct val="0"/>
                </a:spcBef>
                <a:buFontTx/>
                <a:buNone/>
              </a:pPr>
              <a:r>
                <a:rPr lang="bg-BG" altLang="bg-BG" sz="1400" b="1">
                  <a:latin typeface="Arial" panose="020B0604020202020204" pitchFamily="34" charset="0"/>
                </a:rPr>
                <a:t>обслужване</a:t>
              </a:r>
              <a:endParaRPr lang="en-GB" altLang="bg-BG" sz="1400" b="1">
                <a:latin typeface="Arial" panose="020B0604020202020204" pitchFamily="34" charset="0"/>
              </a:endParaRPr>
            </a:p>
          </p:txBody>
        </p:sp>
        <p:sp>
          <p:nvSpPr>
            <p:cNvPr id="28688" name="Text Box 15">
              <a:extLst>
                <a:ext uri="{FF2B5EF4-FFF2-40B4-BE49-F238E27FC236}">
                  <a16:creationId xmlns:a16="http://schemas.microsoft.com/office/drawing/2014/main" id="{E97A76F4-0248-4980-BD8C-5D97397DE963}"/>
                </a:ext>
              </a:extLst>
            </p:cNvPr>
            <p:cNvSpPr txBox="1">
              <a:spLocks noChangeArrowheads="1"/>
            </p:cNvSpPr>
            <p:nvPr/>
          </p:nvSpPr>
          <p:spPr bwMode="auto">
            <a:xfrm>
              <a:off x="144" y="3675"/>
              <a:ext cx="1326" cy="216"/>
            </a:xfrm>
            <a:prstGeom prst="rect">
              <a:avLst/>
            </a:prstGeom>
            <a:solidFill>
              <a:srgbClr val="00FF99"/>
            </a:solidFill>
            <a:ln w="38100">
              <a:solidFill>
                <a:schemeClr val="accent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Финан</a:t>
              </a:r>
              <a:r>
                <a:rPr lang="en-US" altLang="bg-BG" sz="1400" b="1">
                  <a:latin typeface="Arial" panose="020B0604020202020204" pitchFamily="34" charset="0"/>
                </a:rPr>
                <a:t>си</a:t>
              </a:r>
              <a:endParaRPr lang="en-GB" altLang="bg-BG" sz="1400" b="1">
                <a:latin typeface="Arial" panose="020B0604020202020204" pitchFamily="34" charset="0"/>
              </a:endParaRPr>
            </a:p>
          </p:txBody>
        </p:sp>
        <p:sp>
          <p:nvSpPr>
            <p:cNvPr id="28689" name="Text Box 16">
              <a:extLst>
                <a:ext uri="{FF2B5EF4-FFF2-40B4-BE49-F238E27FC236}">
                  <a16:creationId xmlns:a16="http://schemas.microsoft.com/office/drawing/2014/main" id="{B1F4B167-CE0F-413D-846C-5278A0EF8362}"/>
                </a:ext>
              </a:extLst>
            </p:cNvPr>
            <p:cNvSpPr txBox="1">
              <a:spLocks noChangeArrowheads="1"/>
            </p:cNvSpPr>
            <p:nvPr/>
          </p:nvSpPr>
          <p:spPr bwMode="auto">
            <a:xfrm>
              <a:off x="1573" y="2642"/>
              <a:ext cx="2247" cy="194"/>
            </a:xfrm>
            <a:prstGeom prst="rect">
              <a:avLst/>
            </a:prstGeom>
            <a:solidFill>
              <a:srgbClr val="93FFFF"/>
            </a:solidFill>
            <a:ln w="38100">
              <a:solidFill>
                <a:schemeClr val="accent2"/>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Отбранителна п</a:t>
              </a:r>
              <a:r>
                <a:rPr lang="bg-BG" altLang="bg-BG" sz="1400" b="1">
                  <a:latin typeface="Arial" panose="020B0604020202020204" pitchFamily="34" charset="0"/>
                </a:rPr>
                <a:t>олитика</a:t>
              </a:r>
              <a:endParaRPr lang="en-GB" altLang="bg-BG" sz="1400" b="1">
                <a:latin typeface="Arial" panose="020B0604020202020204" pitchFamily="34" charset="0"/>
              </a:endParaRPr>
            </a:p>
          </p:txBody>
        </p:sp>
        <p:sp>
          <p:nvSpPr>
            <p:cNvPr id="28690" name="Text Box 17">
              <a:extLst>
                <a:ext uri="{FF2B5EF4-FFF2-40B4-BE49-F238E27FC236}">
                  <a16:creationId xmlns:a16="http://schemas.microsoft.com/office/drawing/2014/main" id="{A7B52F3D-60AB-4773-9D95-AFE33602B079}"/>
                </a:ext>
              </a:extLst>
            </p:cNvPr>
            <p:cNvSpPr txBox="1">
              <a:spLocks noChangeArrowheads="1"/>
            </p:cNvSpPr>
            <p:nvPr/>
          </p:nvSpPr>
          <p:spPr bwMode="auto">
            <a:xfrm>
              <a:off x="1563" y="2879"/>
              <a:ext cx="2261" cy="194"/>
            </a:xfrm>
            <a:prstGeom prst="rect">
              <a:avLst/>
            </a:prstGeom>
            <a:solidFill>
              <a:srgbClr val="5DF7FF"/>
            </a:solidFill>
            <a:ln w="38100">
              <a:solidFill>
                <a:schemeClr val="accent2"/>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Планиране</a:t>
              </a:r>
              <a:r>
                <a:rPr lang="en-US" altLang="bg-BG" sz="1400" b="1">
                  <a:latin typeface="Arial" panose="020B0604020202020204" pitchFamily="34" charset="0"/>
                </a:rPr>
                <a:t>,</a:t>
              </a:r>
              <a:r>
                <a:rPr lang="bg-BG" altLang="bg-BG" sz="1400" b="1">
                  <a:latin typeface="Arial" panose="020B0604020202020204" pitchFamily="34" charset="0"/>
                </a:rPr>
                <a:t> </a:t>
              </a:r>
              <a:r>
                <a:rPr lang="en-US" altLang="bg-BG" sz="1400" b="1">
                  <a:latin typeface="Arial" panose="020B0604020202020204" pitchFamily="34" charset="0"/>
                </a:rPr>
                <a:t>програмиране </a:t>
              </a:r>
              <a:r>
                <a:rPr lang="bg-BG" altLang="bg-BG" sz="1400" b="1">
                  <a:latin typeface="Arial" panose="020B0604020202020204" pitchFamily="34" charset="0"/>
                </a:rPr>
                <a:t>и бюджет</a:t>
              </a:r>
              <a:endParaRPr lang="en-GB" altLang="bg-BG" sz="1400" b="1">
                <a:latin typeface="Arial" panose="020B0604020202020204" pitchFamily="34" charset="0"/>
              </a:endParaRPr>
            </a:p>
          </p:txBody>
        </p:sp>
        <p:sp>
          <p:nvSpPr>
            <p:cNvPr id="28691" name="Text Box 18">
              <a:extLst>
                <a:ext uri="{FF2B5EF4-FFF2-40B4-BE49-F238E27FC236}">
                  <a16:creationId xmlns:a16="http://schemas.microsoft.com/office/drawing/2014/main" id="{C9FACB40-A129-40C3-BC2B-26F37DD7D353}"/>
                </a:ext>
              </a:extLst>
            </p:cNvPr>
            <p:cNvSpPr txBox="1">
              <a:spLocks noChangeArrowheads="1"/>
            </p:cNvSpPr>
            <p:nvPr/>
          </p:nvSpPr>
          <p:spPr bwMode="auto">
            <a:xfrm>
              <a:off x="1156" y="1468"/>
              <a:ext cx="1416" cy="330"/>
            </a:xfrm>
            <a:prstGeom prst="rect">
              <a:avLst/>
            </a:prstGeom>
            <a:solidFill>
              <a:srgbClr val="FF95FF"/>
            </a:solidFill>
            <a:ln w="38100">
              <a:solidFill>
                <a:srgbClr val="FF99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Дирекция “Вътрешен одит”</a:t>
              </a:r>
              <a:endParaRPr lang="en-GB" altLang="bg-BG" sz="1400" b="1">
                <a:latin typeface="Arial" panose="020B0604020202020204" pitchFamily="34" charset="0"/>
              </a:endParaRPr>
            </a:p>
          </p:txBody>
        </p:sp>
        <p:sp>
          <p:nvSpPr>
            <p:cNvPr id="28692" name="Text Box 19">
              <a:extLst>
                <a:ext uri="{FF2B5EF4-FFF2-40B4-BE49-F238E27FC236}">
                  <a16:creationId xmlns:a16="http://schemas.microsoft.com/office/drawing/2014/main" id="{1AA1DC1E-BBDF-4FA5-B293-B7CEBE34C461}"/>
                </a:ext>
              </a:extLst>
            </p:cNvPr>
            <p:cNvSpPr txBox="1">
              <a:spLocks noChangeArrowheads="1"/>
            </p:cNvSpPr>
            <p:nvPr/>
          </p:nvSpPr>
          <p:spPr bwMode="auto">
            <a:xfrm>
              <a:off x="1563" y="2262"/>
              <a:ext cx="2251" cy="330"/>
            </a:xfrm>
            <a:prstGeom prst="rect">
              <a:avLst/>
            </a:prstGeom>
            <a:solidFill>
              <a:srgbClr val="CCECFF"/>
            </a:solidFill>
            <a:ln w="38100">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solidFill>
                    <a:srgbClr val="FF0000"/>
                  </a:solidFill>
                  <a:latin typeface="Arial" panose="020B0604020202020204" pitchFamily="34" charset="0"/>
                </a:rPr>
                <a:t> </a:t>
              </a:r>
              <a:r>
                <a:rPr lang="bg-BG" altLang="bg-BG" sz="1400" b="1">
                  <a:solidFill>
                    <a:srgbClr val="FF0000"/>
                  </a:solidFill>
                  <a:latin typeface="Arial" panose="020B0604020202020204" pitchFamily="34" charset="0"/>
                </a:rPr>
                <a:t>Гл. д. </a:t>
              </a:r>
              <a:r>
                <a:rPr lang="bg-BG" altLang="bg-BG" sz="1400" b="1">
                  <a:latin typeface="Arial" panose="020B0604020202020204" pitchFamily="34" charset="0"/>
                </a:rPr>
                <a:t>“</a:t>
              </a:r>
              <a:r>
                <a:rPr lang="en-US" altLang="bg-BG" sz="1400" b="1">
                  <a:latin typeface="Arial" panose="020B0604020202020204" pitchFamily="34" charset="0"/>
                </a:rPr>
                <a:t>И</a:t>
              </a:r>
              <a:r>
                <a:rPr lang="bg-BG" altLang="bg-BG" sz="1400" b="1">
                  <a:latin typeface="Arial" panose="020B0604020202020204" pitchFamily="34" charset="0"/>
                </a:rPr>
                <a:t>нфраструктура на </a:t>
              </a:r>
              <a:r>
                <a:rPr lang="en-US" altLang="bg-BG" sz="1400" b="1">
                  <a:latin typeface="Arial" panose="020B0604020202020204" pitchFamily="34" charset="0"/>
                </a:rPr>
                <a:t>отбраната</a:t>
              </a:r>
              <a:r>
                <a:rPr lang="bg-BG" altLang="bg-BG" sz="1400" b="1">
                  <a:latin typeface="Arial" panose="020B0604020202020204" pitchFamily="34" charset="0"/>
                </a:rPr>
                <a:t>”</a:t>
              </a:r>
              <a:endParaRPr lang="en-GB" altLang="bg-BG" sz="1400" b="1">
                <a:latin typeface="Arial" panose="020B0604020202020204" pitchFamily="34" charset="0"/>
              </a:endParaRPr>
            </a:p>
          </p:txBody>
        </p:sp>
        <p:sp>
          <p:nvSpPr>
            <p:cNvPr id="28693" name="Text Box 20">
              <a:extLst>
                <a:ext uri="{FF2B5EF4-FFF2-40B4-BE49-F238E27FC236}">
                  <a16:creationId xmlns:a16="http://schemas.microsoft.com/office/drawing/2014/main" id="{65C25FFE-5321-48C5-9912-F2EC42711893}"/>
                </a:ext>
              </a:extLst>
            </p:cNvPr>
            <p:cNvSpPr txBox="1">
              <a:spLocks noChangeArrowheads="1"/>
            </p:cNvSpPr>
            <p:nvPr/>
          </p:nvSpPr>
          <p:spPr bwMode="auto">
            <a:xfrm>
              <a:off x="1570" y="3350"/>
              <a:ext cx="2248" cy="216"/>
            </a:xfrm>
            <a:prstGeom prst="rect">
              <a:avLst/>
            </a:prstGeom>
            <a:solidFill>
              <a:srgbClr val="CDFFFF"/>
            </a:solidFill>
            <a:ln w="38100">
              <a:solidFill>
                <a:schemeClr val="accent2"/>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Инвестиции в отбраната</a:t>
              </a:r>
              <a:endParaRPr lang="en-GB" altLang="bg-BG" sz="1400" b="1">
                <a:latin typeface="Arial" panose="020B0604020202020204" pitchFamily="34" charset="0"/>
              </a:endParaRPr>
            </a:p>
          </p:txBody>
        </p:sp>
        <p:sp>
          <p:nvSpPr>
            <p:cNvPr id="28694" name="Text Box 21">
              <a:extLst>
                <a:ext uri="{FF2B5EF4-FFF2-40B4-BE49-F238E27FC236}">
                  <a16:creationId xmlns:a16="http://schemas.microsoft.com/office/drawing/2014/main" id="{8AF20774-5DF1-445C-8D54-A39A1640502C}"/>
                </a:ext>
              </a:extLst>
            </p:cNvPr>
            <p:cNvSpPr txBox="1">
              <a:spLocks noChangeArrowheads="1"/>
            </p:cNvSpPr>
            <p:nvPr/>
          </p:nvSpPr>
          <p:spPr bwMode="auto">
            <a:xfrm>
              <a:off x="1563" y="3119"/>
              <a:ext cx="2258" cy="194"/>
            </a:xfrm>
            <a:prstGeom prst="rect">
              <a:avLst/>
            </a:prstGeom>
            <a:solidFill>
              <a:srgbClr val="01FFFF"/>
            </a:solidFill>
            <a:ln w="28575">
              <a:solidFill>
                <a:schemeClr val="accent2"/>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Управление на човешките ресурси</a:t>
              </a:r>
              <a:endParaRPr lang="en-GB" altLang="bg-BG" sz="1400" b="1">
                <a:latin typeface="Arial" panose="020B0604020202020204" pitchFamily="34" charset="0"/>
              </a:endParaRPr>
            </a:p>
          </p:txBody>
        </p:sp>
        <p:sp>
          <p:nvSpPr>
            <p:cNvPr id="28695" name="Text Box 22">
              <a:extLst>
                <a:ext uri="{FF2B5EF4-FFF2-40B4-BE49-F238E27FC236}">
                  <a16:creationId xmlns:a16="http://schemas.microsoft.com/office/drawing/2014/main" id="{90A8CDE5-E50A-4356-9DB0-149F0B6D6B7B}"/>
                </a:ext>
              </a:extLst>
            </p:cNvPr>
            <p:cNvSpPr txBox="1">
              <a:spLocks noChangeArrowheads="1"/>
            </p:cNvSpPr>
            <p:nvPr/>
          </p:nvSpPr>
          <p:spPr bwMode="auto">
            <a:xfrm>
              <a:off x="343" y="543"/>
              <a:ext cx="1000" cy="210"/>
            </a:xfrm>
            <a:prstGeom prst="rect">
              <a:avLst/>
            </a:prstGeom>
            <a:solidFill>
              <a:srgbClr val="CCFF99"/>
            </a:solidFill>
            <a:ln w="28575">
              <a:solidFill>
                <a:srgbClr val="FF0066"/>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Зам.-министър</a:t>
              </a:r>
              <a:endParaRPr lang="en-GB" altLang="bg-BG" sz="1400" b="1">
                <a:latin typeface="Arial" panose="020B0604020202020204" pitchFamily="34" charset="0"/>
              </a:endParaRPr>
            </a:p>
          </p:txBody>
        </p:sp>
        <p:sp>
          <p:nvSpPr>
            <p:cNvPr id="28696" name="Text Box 23">
              <a:extLst>
                <a:ext uri="{FF2B5EF4-FFF2-40B4-BE49-F238E27FC236}">
                  <a16:creationId xmlns:a16="http://schemas.microsoft.com/office/drawing/2014/main" id="{142AA695-663D-4166-99FD-180515D05EC0}"/>
                </a:ext>
              </a:extLst>
            </p:cNvPr>
            <p:cNvSpPr txBox="1">
              <a:spLocks noChangeArrowheads="1"/>
            </p:cNvSpPr>
            <p:nvPr/>
          </p:nvSpPr>
          <p:spPr bwMode="auto">
            <a:xfrm>
              <a:off x="180" y="512"/>
              <a:ext cx="992" cy="210"/>
            </a:xfrm>
            <a:prstGeom prst="rect">
              <a:avLst/>
            </a:prstGeom>
            <a:solidFill>
              <a:srgbClr val="CCFF99"/>
            </a:solidFill>
            <a:ln w="28575">
              <a:solidFill>
                <a:srgbClr val="FF0066"/>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Зам.-министър</a:t>
              </a:r>
              <a:endParaRPr lang="en-GB" altLang="bg-BG" sz="1400" b="1">
                <a:latin typeface="Arial" panose="020B0604020202020204" pitchFamily="34" charset="0"/>
              </a:endParaRPr>
            </a:p>
          </p:txBody>
        </p:sp>
        <p:sp>
          <p:nvSpPr>
            <p:cNvPr id="28697" name="Text Box 24">
              <a:extLst>
                <a:ext uri="{FF2B5EF4-FFF2-40B4-BE49-F238E27FC236}">
                  <a16:creationId xmlns:a16="http://schemas.microsoft.com/office/drawing/2014/main" id="{0A7BA454-3065-4433-B997-D546DAA473EF}"/>
                </a:ext>
              </a:extLst>
            </p:cNvPr>
            <p:cNvSpPr txBox="1">
              <a:spLocks noChangeArrowheads="1"/>
            </p:cNvSpPr>
            <p:nvPr/>
          </p:nvSpPr>
          <p:spPr bwMode="auto">
            <a:xfrm>
              <a:off x="4112" y="515"/>
              <a:ext cx="1597" cy="216"/>
            </a:xfrm>
            <a:prstGeom prst="rect">
              <a:avLst/>
            </a:prstGeom>
            <a:solidFill>
              <a:srgbClr val="FFFF00"/>
            </a:solidFill>
            <a:ln w="38100">
              <a:solidFill>
                <a:srgbClr val="9933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Началник на отбраната</a:t>
              </a:r>
              <a:endParaRPr lang="en-GB" altLang="bg-BG" sz="1400" b="1">
                <a:latin typeface="Arial" panose="020B0604020202020204" pitchFamily="34" charset="0"/>
              </a:endParaRPr>
            </a:p>
          </p:txBody>
        </p:sp>
        <p:sp>
          <p:nvSpPr>
            <p:cNvPr id="28698" name="Text Box 25">
              <a:extLst>
                <a:ext uri="{FF2B5EF4-FFF2-40B4-BE49-F238E27FC236}">
                  <a16:creationId xmlns:a16="http://schemas.microsoft.com/office/drawing/2014/main" id="{24B3FDEC-F591-4F53-9CAD-082323DCF76C}"/>
                </a:ext>
              </a:extLst>
            </p:cNvPr>
            <p:cNvSpPr txBox="1">
              <a:spLocks noChangeArrowheads="1"/>
            </p:cNvSpPr>
            <p:nvPr/>
          </p:nvSpPr>
          <p:spPr bwMode="auto">
            <a:xfrm>
              <a:off x="71" y="798"/>
              <a:ext cx="864" cy="344"/>
            </a:xfrm>
            <a:prstGeom prst="rect">
              <a:avLst/>
            </a:prstGeom>
            <a:solidFill>
              <a:srgbClr val="FFD3BD"/>
            </a:solidFill>
            <a:ln w="28575">
              <a:solidFill>
                <a:srgbClr val="CC66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Началник на кабинет</a:t>
              </a:r>
              <a:endParaRPr lang="en-GB" altLang="bg-BG" sz="1400" b="1">
                <a:latin typeface="Arial" panose="020B0604020202020204" pitchFamily="34" charset="0"/>
              </a:endParaRPr>
            </a:p>
          </p:txBody>
        </p:sp>
        <p:sp>
          <p:nvSpPr>
            <p:cNvPr id="28699" name="Text Box 26">
              <a:extLst>
                <a:ext uri="{FF2B5EF4-FFF2-40B4-BE49-F238E27FC236}">
                  <a16:creationId xmlns:a16="http://schemas.microsoft.com/office/drawing/2014/main" id="{AB6A792E-44AD-4C0C-B916-C39BD277C676}"/>
                </a:ext>
              </a:extLst>
            </p:cNvPr>
            <p:cNvSpPr txBox="1">
              <a:spLocks noChangeArrowheads="1"/>
            </p:cNvSpPr>
            <p:nvPr/>
          </p:nvSpPr>
          <p:spPr bwMode="auto">
            <a:xfrm>
              <a:off x="2631" y="1457"/>
              <a:ext cx="1728" cy="350"/>
            </a:xfrm>
            <a:prstGeom prst="rect">
              <a:avLst/>
            </a:prstGeom>
            <a:solidFill>
              <a:srgbClr val="FF95FF"/>
            </a:solidFill>
            <a:ln w="38100">
              <a:solidFill>
                <a:srgbClr val="FF99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Звено "Финансов контрол и материални проверки"</a:t>
              </a:r>
              <a:endParaRPr lang="en-GB" altLang="bg-BG" sz="1400" b="1">
                <a:latin typeface="Arial" panose="020B0604020202020204" pitchFamily="34" charset="0"/>
              </a:endParaRPr>
            </a:p>
          </p:txBody>
        </p:sp>
        <p:sp>
          <p:nvSpPr>
            <p:cNvPr id="28700" name="Text Box 27">
              <a:extLst>
                <a:ext uri="{FF2B5EF4-FFF2-40B4-BE49-F238E27FC236}">
                  <a16:creationId xmlns:a16="http://schemas.microsoft.com/office/drawing/2014/main" id="{89DED0C4-61FB-421D-AE21-80154E55BE82}"/>
                </a:ext>
              </a:extLst>
            </p:cNvPr>
            <p:cNvSpPr txBox="1">
              <a:spLocks noChangeArrowheads="1"/>
            </p:cNvSpPr>
            <p:nvPr/>
          </p:nvSpPr>
          <p:spPr bwMode="auto">
            <a:xfrm>
              <a:off x="3927" y="1902"/>
              <a:ext cx="1723" cy="194"/>
            </a:xfrm>
            <a:prstGeom prst="rect">
              <a:avLst/>
            </a:prstGeom>
            <a:gradFill rotWithShape="1">
              <a:gsLst>
                <a:gs pos="0">
                  <a:srgbClr val="FFFF00"/>
                </a:gs>
                <a:gs pos="50000">
                  <a:srgbClr val="FFFFFF"/>
                </a:gs>
                <a:gs pos="100000">
                  <a:srgbClr val="FFFF00"/>
                </a:gs>
              </a:gsLst>
              <a:lin ang="5400000" scaled="1"/>
            </a:gra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i="1">
                  <a:solidFill>
                    <a:srgbClr val="006600"/>
                  </a:solidFill>
                  <a:latin typeface="Arial" panose="020B0604020202020204" pitchFamily="34" charset="0"/>
                </a:rPr>
                <a:t>Щаб на отбраната</a:t>
              </a:r>
              <a:endParaRPr lang="en-GB" altLang="bg-BG" sz="1400" b="1" i="1">
                <a:solidFill>
                  <a:srgbClr val="006600"/>
                </a:solidFill>
                <a:latin typeface="Arial" panose="020B0604020202020204" pitchFamily="34" charset="0"/>
              </a:endParaRPr>
            </a:p>
          </p:txBody>
        </p:sp>
        <p:sp>
          <p:nvSpPr>
            <p:cNvPr id="28701" name="Text Box 28">
              <a:extLst>
                <a:ext uri="{FF2B5EF4-FFF2-40B4-BE49-F238E27FC236}">
                  <a16:creationId xmlns:a16="http://schemas.microsoft.com/office/drawing/2014/main" id="{B02D639E-64C1-4F50-9FEF-D6B0553B6C8B}"/>
                </a:ext>
              </a:extLst>
            </p:cNvPr>
            <p:cNvSpPr txBox="1">
              <a:spLocks noChangeArrowheads="1"/>
            </p:cNvSpPr>
            <p:nvPr/>
          </p:nvSpPr>
          <p:spPr bwMode="auto">
            <a:xfrm>
              <a:off x="3931" y="2289"/>
              <a:ext cx="1741" cy="216"/>
            </a:xfrm>
            <a:prstGeom prst="rect">
              <a:avLst/>
            </a:prstGeom>
            <a:solidFill>
              <a:srgbClr val="FFFF00"/>
            </a:soli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Операции и п</a:t>
              </a:r>
              <a:r>
                <a:rPr lang="en-US" altLang="bg-BG" sz="1400" b="1">
                  <a:latin typeface="Arial" panose="020B0604020202020204" pitchFamily="34" charset="0"/>
                </a:rPr>
                <a:t>одготовка</a:t>
              </a:r>
              <a:endParaRPr lang="en-GB" altLang="bg-BG" sz="1400" b="1">
                <a:latin typeface="Arial" panose="020B0604020202020204" pitchFamily="34" charset="0"/>
              </a:endParaRPr>
            </a:p>
          </p:txBody>
        </p:sp>
        <p:sp>
          <p:nvSpPr>
            <p:cNvPr id="28702" name="Text Box 29">
              <a:extLst>
                <a:ext uri="{FF2B5EF4-FFF2-40B4-BE49-F238E27FC236}">
                  <a16:creationId xmlns:a16="http://schemas.microsoft.com/office/drawing/2014/main" id="{9F4F2786-FC47-4659-8FC6-9C9B4CB3EEF0}"/>
                </a:ext>
              </a:extLst>
            </p:cNvPr>
            <p:cNvSpPr txBox="1">
              <a:spLocks noChangeArrowheads="1"/>
            </p:cNvSpPr>
            <p:nvPr/>
          </p:nvSpPr>
          <p:spPr bwMode="auto">
            <a:xfrm>
              <a:off x="3933" y="2597"/>
              <a:ext cx="1732" cy="216"/>
            </a:xfrm>
            <a:prstGeom prst="rect">
              <a:avLst/>
            </a:prstGeom>
            <a:solidFill>
              <a:srgbClr val="FFFFCC"/>
            </a:soli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Логистика</a:t>
              </a:r>
              <a:endParaRPr lang="en-GB" altLang="bg-BG" sz="1400" b="1">
                <a:latin typeface="Arial" panose="020B0604020202020204" pitchFamily="34" charset="0"/>
              </a:endParaRPr>
            </a:p>
          </p:txBody>
        </p:sp>
        <p:sp>
          <p:nvSpPr>
            <p:cNvPr id="28703" name="Text Box 30">
              <a:extLst>
                <a:ext uri="{FF2B5EF4-FFF2-40B4-BE49-F238E27FC236}">
                  <a16:creationId xmlns:a16="http://schemas.microsoft.com/office/drawing/2014/main" id="{4D9687E6-F2A7-4DF6-925B-22F658E701CC}"/>
                </a:ext>
              </a:extLst>
            </p:cNvPr>
            <p:cNvSpPr txBox="1">
              <a:spLocks noChangeArrowheads="1"/>
            </p:cNvSpPr>
            <p:nvPr/>
          </p:nvSpPr>
          <p:spPr bwMode="auto">
            <a:xfrm>
              <a:off x="3931" y="2893"/>
              <a:ext cx="1744" cy="216"/>
            </a:xfrm>
            <a:prstGeom prst="rect">
              <a:avLst/>
            </a:prstGeom>
            <a:solidFill>
              <a:srgbClr val="FFFF66"/>
            </a:soli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Стратегическо планиране</a:t>
              </a:r>
              <a:endParaRPr lang="en-GB" altLang="bg-BG" sz="1400" b="1">
                <a:latin typeface="Arial" panose="020B0604020202020204" pitchFamily="34" charset="0"/>
              </a:endParaRPr>
            </a:p>
          </p:txBody>
        </p:sp>
        <p:sp>
          <p:nvSpPr>
            <p:cNvPr id="28704" name="Text Box 31">
              <a:extLst>
                <a:ext uri="{FF2B5EF4-FFF2-40B4-BE49-F238E27FC236}">
                  <a16:creationId xmlns:a16="http://schemas.microsoft.com/office/drawing/2014/main" id="{3B376FCD-A158-4F4F-BB20-4E4F8CB46D82}"/>
                </a:ext>
              </a:extLst>
            </p:cNvPr>
            <p:cNvSpPr txBox="1">
              <a:spLocks noChangeArrowheads="1"/>
            </p:cNvSpPr>
            <p:nvPr/>
          </p:nvSpPr>
          <p:spPr bwMode="auto">
            <a:xfrm>
              <a:off x="3931" y="3171"/>
              <a:ext cx="1736" cy="350"/>
            </a:xfrm>
            <a:prstGeom prst="rect">
              <a:avLst/>
            </a:prstGeom>
            <a:solidFill>
              <a:srgbClr val="FFFF99"/>
            </a:soli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Комуникационни и информационни системи</a:t>
              </a:r>
              <a:endParaRPr lang="en-GB" altLang="bg-BG" sz="1400" b="1">
                <a:latin typeface="Arial" panose="020B0604020202020204" pitchFamily="34" charset="0"/>
              </a:endParaRPr>
            </a:p>
          </p:txBody>
        </p:sp>
        <p:sp>
          <p:nvSpPr>
            <p:cNvPr id="28705" name="Text Box 32">
              <a:extLst>
                <a:ext uri="{FF2B5EF4-FFF2-40B4-BE49-F238E27FC236}">
                  <a16:creationId xmlns:a16="http://schemas.microsoft.com/office/drawing/2014/main" id="{46699ABD-195A-4F30-85BB-9671FB8B7615}"/>
                </a:ext>
              </a:extLst>
            </p:cNvPr>
            <p:cNvSpPr txBox="1">
              <a:spLocks noChangeArrowheads="1"/>
            </p:cNvSpPr>
            <p:nvPr/>
          </p:nvSpPr>
          <p:spPr bwMode="auto">
            <a:xfrm>
              <a:off x="134" y="2820"/>
              <a:ext cx="1349" cy="350"/>
            </a:xfrm>
            <a:prstGeom prst="rect">
              <a:avLst/>
            </a:prstGeom>
            <a:solidFill>
              <a:srgbClr val="66FF33"/>
            </a:solidFill>
            <a:ln w="38100">
              <a:solidFill>
                <a:schemeClr val="accent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Връзки с обществеността</a:t>
              </a:r>
              <a:endParaRPr lang="en-GB" altLang="bg-BG" sz="1400" b="1">
                <a:latin typeface="Arial" panose="020B0604020202020204" pitchFamily="34" charset="0"/>
              </a:endParaRPr>
            </a:p>
          </p:txBody>
        </p:sp>
        <p:sp>
          <p:nvSpPr>
            <p:cNvPr id="28706" name="Text Box 33">
              <a:extLst>
                <a:ext uri="{FF2B5EF4-FFF2-40B4-BE49-F238E27FC236}">
                  <a16:creationId xmlns:a16="http://schemas.microsoft.com/office/drawing/2014/main" id="{ACB9AB2E-FE0B-4F6E-852C-486EA3B2D844}"/>
                </a:ext>
              </a:extLst>
            </p:cNvPr>
            <p:cNvSpPr txBox="1">
              <a:spLocks noChangeArrowheads="1"/>
            </p:cNvSpPr>
            <p:nvPr/>
          </p:nvSpPr>
          <p:spPr bwMode="auto">
            <a:xfrm>
              <a:off x="945" y="2106"/>
              <a:ext cx="35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i="1">
                  <a:solidFill>
                    <a:schemeClr val="bg1"/>
                  </a:solidFill>
                  <a:latin typeface="Arial" panose="020B0604020202020204" pitchFamily="34" charset="0"/>
                </a:rPr>
                <a:t>Д            И            Р           Е           К           Ц           И           И</a:t>
              </a:r>
              <a:endParaRPr lang="en-GB" altLang="bg-BG" sz="1400" b="1" i="1">
                <a:solidFill>
                  <a:schemeClr val="bg1"/>
                </a:solidFill>
                <a:latin typeface="Arial" panose="020B0604020202020204" pitchFamily="34" charset="0"/>
              </a:endParaRPr>
            </a:p>
          </p:txBody>
        </p:sp>
        <p:sp>
          <p:nvSpPr>
            <p:cNvPr id="28707" name="Text Box 34">
              <a:extLst>
                <a:ext uri="{FF2B5EF4-FFF2-40B4-BE49-F238E27FC236}">
                  <a16:creationId xmlns:a16="http://schemas.microsoft.com/office/drawing/2014/main" id="{5B7C5E0B-BA79-47D3-8869-B448F51F7C8C}"/>
                </a:ext>
              </a:extLst>
            </p:cNvPr>
            <p:cNvSpPr txBox="1">
              <a:spLocks noChangeArrowheads="1"/>
            </p:cNvSpPr>
            <p:nvPr/>
          </p:nvSpPr>
          <p:spPr bwMode="auto">
            <a:xfrm>
              <a:off x="138" y="3238"/>
              <a:ext cx="1335" cy="350"/>
            </a:xfrm>
            <a:prstGeom prst="rect">
              <a:avLst/>
            </a:prstGeom>
            <a:solidFill>
              <a:srgbClr val="99FF99"/>
            </a:solidFill>
            <a:ln w="38100">
              <a:solidFill>
                <a:srgbClr val="00CC66"/>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Правно-нормативна дейност</a:t>
              </a:r>
              <a:endParaRPr lang="en-GB" altLang="bg-BG" sz="1400" b="1">
                <a:latin typeface="Arial" panose="020B0604020202020204" pitchFamily="34" charset="0"/>
              </a:endParaRPr>
            </a:p>
          </p:txBody>
        </p:sp>
        <p:sp>
          <p:nvSpPr>
            <p:cNvPr id="28708" name="Text Box 35">
              <a:extLst>
                <a:ext uri="{FF2B5EF4-FFF2-40B4-BE49-F238E27FC236}">
                  <a16:creationId xmlns:a16="http://schemas.microsoft.com/office/drawing/2014/main" id="{B73DF7ED-9410-4B93-99D5-EBBA3453A0A0}"/>
                </a:ext>
              </a:extLst>
            </p:cNvPr>
            <p:cNvSpPr txBox="1">
              <a:spLocks noChangeArrowheads="1"/>
            </p:cNvSpPr>
            <p:nvPr/>
          </p:nvSpPr>
          <p:spPr bwMode="auto">
            <a:xfrm>
              <a:off x="4417" y="210"/>
              <a:ext cx="640" cy="2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i="1">
                  <a:solidFill>
                    <a:srgbClr val="0070C0"/>
                  </a:solidFill>
                  <a:latin typeface="Arial" panose="020B0604020202020204" pitchFamily="34" charset="0"/>
                </a:rPr>
                <a:t>2014 г.</a:t>
              </a:r>
              <a:endParaRPr lang="bg-BG" altLang="bg-BG" sz="1800" b="1" i="1">
                <a:solidFill>
                  <a:srgbClr val="0070C0"/>
                </a:solidFill>
                <a:latin typeface="Arial" panose="020B0604020202020204" pitchFamily="34" charset="0"/>
              </a:endParaRPr>
            </a:p>
          </p:txBody>
        </p:sp>
        <p:sp>
          <p:nvSpPr>
            <p:cNvPr id="28709" name="Text Box 36">
              <a:extLst>
                <a:ext uri="{FF2B5EF4-FFF2-40B4-BE49-F238E27FC236}">
                  <a16:creationId xmlns:a16="http://schemas.microsoft.com/office/drawing/2014/main" id="{95D78387-6AB1-418C-8A7B-5E146E5A2A58}"/>
                </a:ext>
              </a:extLst>
            </p:cNvPr>
            <p:cNvSpPr txBox="1">
              <a:spLocks noChangeArrowheads="1"/>
            </p:cNvSpPr>
            <p:nvPr/>
          </p:nvSpPr>
          <p:spPr bwMode="auto">
            <a:xfrm>
              <a:off x="1520" y="518"/>
              <a:ext cx="2256" cy="210"/>
            </a:xfrm>
            <a:prstGeom prst="rect">
              <a:avLst/>
            </a:prstGeom>
            <a:gradFill rotWithShape="1">
              <a:gsLst>
                <a:gs pos="0">
                  <a:schemeClr val="accent1"/>
                </a:gs>
                <a:gs pos="100000">
                  <a:srgbClr val="99CCFF"/>
                </a:gs>
              </a:gsLst>
              <a:lin ang="2700000" scaled="1"/>
            </a:gradFill>
            <a:ln w="28575">
              <a:solidFill>
                <a:srgbClr val="CC66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Постоянен секретар на отбраната</a:t>
              </a:r>
              <a:endParaRPr lang="en-GB" altLang="bg-BG" sz="1400" b="1">
                <a:latin typeface="Arial" panose="020B0604020202020204" pitchFamily="34" charset="0"/>
              </a:endParaRPr>
            </a:p>
          </p:txBody>
        </p:sp>
        <p:sp>
          <p:nvSpPr>
            <p:cNvPr id="28710" name="Text Box 37">
              <a:extLst>
                <a:ext uri="{FF2B5EF4-FFF2-40B4-BE49-F238E27FC236}">
                  <a16:creationId xmlns:a16="http://schemas.microsoft.com/office/drawing/2014/main" id="{29C9B0E5-4280-4F62-B928-5F0F6121083B}"/>
                </a:ext>
              </a:extLst>
            </p:cNvPr>
            <p:cNvSpPr txBox="1">
              <a:spLocks noChangeArrowheads="1"/>
            </p:cNvSpPr>
            <p:nvPr/>
          </p:nvSpPr>
          <p:spPr bwMode="auto">
            <a:xfrm>
              <a:off x="4432" y="1473"/>
              <a:ext cx="1216" cy="216"/>
            </a:xfrm>
            <a:prstGeom prst="rect">
              <a:avLst/>
            </a:prstGeom>
            <a:solidFill>
              <a:srgbClr val="FF95FF"/>
            </a:solidFill>
            <a:ln w="38100">
              <a:solidFill>
                <a:srgbClr val="FF99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Звено “</a:t>
              </a:r>
              <a:r>
                <a:rPr lang="en-US" altLang="bg-BG" sz="1400" b="1">
                  <a:latin typeface="Arial" panose="020B0604020202020204" pitchFamily="34" charset="0"/>
                </a:rPr>
                <a:t>Протокол</a:t>
              </a:r>
              <a:r>
                <a:rPr lang="bg-BG" altLang="bg-BG" sz="1400" b="1">
                  <a:latin typeface="Arial" panose="020B0604020202020204" pitchFamily="34" charset="0"/>
                </a:rPr>
                <a:t>"</a:t>
              </a:r>
              <a:endParaRPr lang="en-GB" altLang="bg-BG" sz="1400" b="1">
                <a:latin typeface="Arial" panose="020B0604020202020204" pitchFamily="34" charset="0"/>
              </a:endParaRPr>
            </a:p>
          </p:txBody>
        </p:sp>
        <p:sp>
          <p:nvSpPr>
            <p:cNvPr id="28711" name="Text Box 38">
              <a:extLst>
                <a:ext uri="{FF2B5EF4-FFF2-40B4-BE49-F238E27FC236}">
                  <a16:creationId xmlns:a16="http://schemas.microsoft.com/office/drawing/2014/main" id="{8959BFE7-C2C8-4ABF-BF6E-6B46B4751167}"/>
                </a:ext>
              </a:extLst>
            </p:cNvPr>
            <p:cNvSpPr txBox="1">
              <a:spLocks noChangeArrowheads="1"/>
            </p:cNvSpPr>
            <p:nvPr/>
          </p:nvSpPr>
          <p:spPr bwMode="auto">
            <a:xfrm>
              <a:off x="3960" y="3677"/>
              <a:ext cx="1744" cy="350"/>
            </a:xfrm>
            <a:prstGeom prst="rect">
              <a:avLst/>
            </a:prstGeom>
            <a:solidFill>
              <a:srgbClr val="FFFF75"/>
            </a:soli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Офис на началника на отбраната</a:t>
              </a:r>
              <a:endParaRPr lang="en-GB" altLang="bg-BG" sz="1400" b="1">
                <a:latin typeface="Arial" panose="020B0604020202020204" pitchFamily="34" charset="0"/>
              </a:endParaRPr>
            </a:p>
          </p:txBody>
        </p:sp>
        <p:sp>
          <p:nvSpPr>
            <p:cNvPr id="28712" name="Text Box 39">
              <a:extLst>
                <a:ext uri="{FF2B5EF4-FFF2-40B4-BE49-F238E27FC236}">
                  <a16:creationId xmlns:a16="http://schemas.microsoft.com/office/drawing/2014/main" id="{4B4E2664-5529-43FB-828E-61FBB1304A9C}"/>
                </a:ext>
              </a:extLst>
            </p:cNvPr>
            <p:cNvSpPr txBox="1">
              <a:spLocks noChangeArrowheads="1"/>
            </p:cNvSpPr>
            <p:nvPr/>
          </p:nvSpPr>
          <p:spPr bwMode="auto">
            <a:xfrm>
              <a:off x="3968" y="4080"/>
              <a:ext cx="1744" cy="216"/>
            </a:xfrm>
            <a:prstGeom prst="rect">
              <a:avLst/>
            </a:prstGeom>
            <a:solidFill>
              <a:srgbClr val="FFFF66"/>
            </a:soli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400" b="1">
                  <a:latin typeface="Arial" panose="020B0604020202020204" pitchFamily="34" charset="0"/>
                </a:rPr>
                <a:t>Съвместни съоръжения</a:t>
              </a:r>
              <a:endParaRPr lang="en-GB" altLang="bg-BG" sz="1400" b="1">
                <a:latin typeface="Arial" panose="020B0604020202020204" pitchFamily="34" charset="0"/>
              </a:endParaRPr>
            </a:p>
          </p:txBody>
        </p:sp>
        <p:sp>
          <p:nvSpPr>
            <p:cNvPr id="28713" name="Text Box 40">
              <a:extLst>
                <a:ext uri="{FF2B5EF4-FFF2-40B4-BE49-F238E27FC236}">
                  <a16:creationId xmlns:a16="http://schemas.microsoft.com/office/drawing/2014/main" id="{E8F352FC-B15D-4DD0-8E98-AE4AEDA962BF}"/>
                </a:ext>
              </a:extLst>
            </p:cNvPr>
            <p:cNvSpPr txBox="1">
              <a:spLocks noChangeArrowheads="1"/>
            </p:cNvSpPr>
            <p:nvPr/>
          </p:nvSpPr>
          <p:spPr bwMode="auto">
            <a:xfrm>
              <a:off x="4331" y="3475"/>
              <a:ext cx="9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i="1">
                  <a:latin typeface="Arial" panose="020B0604020202020204" pitchFamily="34" charset="0"/>
                </a:rPr>
                <a:t>О Т Д Е Л И:</a:t>
              </a:r>
              <a:endParaRPr lang="bg-BG" altLang="bg-BG" sz="1800" b="1" i="1">
                <a:latin typeface="Arial" panose="020B0604020202020204" pitchFamily="34" charset="0"/>
              </a:endParaRPr>
            </a:p>
          </p:txBody>
        </p:sp>
        <p:sp>
          <p:nvSpPr>
            <p:cNvPr id="28714" name="Text Box 41">
              <a:extLst>
                <a:ext uri="{FF2B5EF4-FFF2-40B4-BE49-F238E27FC236}">
                  <a16:creationId xmlns:a16="http://schemas.microsoft.com/office/drawing/2014/main" id="{FCA8156F-8D1F-4AD1-928C-F25A392A7EBB}"/>
                </a:ext>
              </a:extLst>
            </p:cNvPr>
            <p:cNvSpPr txBox="1">
              <a:spLocks noChangeArrowheads="1"/>
            </p:cNvSpPr>
            <p:nvPr/>
          </p:nvSpPr>
          <p:spPr bwMode="auto">
            <a:xfrm>
              <a:off x="0" y="0"/>
              <a:ext cx="57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solidFill>
                    <a:srgbClr val="0000FF"/>
                  </a:solidFill>
                  <a:latin typeface="Arial" panose="020B0604020202020204" pitchFamily="34" charset="0"/>
                </a:rPr>
                <a:t>ЦЕНТРАЛНА АДМИНИСТРАЦИЯ НА </a:t>
              </a:r>
              <a:r>
                <a:rPr lang="bg-BG" altLang="bg-BG" sz="1800" b="1">
                  <a:solidFill>
                    <a:srgbClr val="0000FF"/>
                  </a:solidFill>
                  <a:latin typeface="Arial" panose="020B0604020202020204" pitchFamily="34" charset="0"/>
                </a:rPr>
                <a:t>МИНИСТЕРСТВО</a:t>
              </a:r>
              <a:r>
                <a:rPr lang="en-US" altLang="bg-BG" sz="1800" b="1">
                  <a:solidFill>
                    <a:srgbClr val="0000FF"/>
                  </a:solidFill>
                  <a:latin typeface="Arial" panose="020B0604020202020204" pitchFamily="34" charset="0"/>
                </a:rPr>
                <a:t>ТО</a:t>
              </a:r>
              <a:r>
                <a:rPr lang="bg-BG" altLang="bg-BG" sz="1800" b="1">
                  <a:solidFill>
                    <a:srgbClr val="0000FF"/>
                  </a:solidFill>
                  <a:latin typeface="Arial" panose="020B0604020202020204" pitchFamily="34" charset="0"/>
                </a:rPr>
                <a:t> НА ОТБРАНАТА</a:t>
              </a:r>
              <a:endParaRPr lang="en-GB" altLang="bg-BG" sz="1800" b="1">
                <a:solidFill>
                  <a:srgbClr val="0000FF"/>
                </a:solidFill>
                <a:latin typeface="Arial" panose="020B0604020202020204" pitchFamily="34" charset="0"/>
              </a:endParaRPr>
            </a:p>
          </p:txBody>
        </p:sp>
        <p:sp>
          <p:nvSpPr>
            <p:cNvPr id="28715" name="Text Box 42">
              <a:extLst>
                <a:ext uri="{FF2B5EF4-FFF2-40B4-BE49-F238E27FC236}">
                  <a16:creationId xmlns:a16="http://schemas.microsoft.com/office/drawing/2014/main" id="{170379B8-DAA3-4403-AEAC-744D713F6CB5}"/>
                </a:ext>
              </a:extLst>
            </p:cNvPr>
            <p:cNvSpPr txBox="1">
              <a:spLocks noChangeArrowheads="1"/>
            </p:cNvSpPr>
            <p:nvPr/>
          </p:nvSpPr>
          <p:spPr bwMode="auto">
            <a:xfrm>
              <a:off x="1073" y="815"/>
              <a:ext cx="1070" cy="332"/>
            </a:xfrm>
            <a:prstGeom prst="rect">
              <a:avLst/>
            </a:prstGeom>
            <a:solidFill>
              <a:srgbClr val="FFE5E6"/>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latin typeface="Arial" panose="020B0604020202020204" pitchFamily="34" charset="0"/>
                </a:rPr>
                <a:t>Парламентарен секретар</a:t>
              </a:r>
              <a:endParaRPr lang="en-GB" altLang="bg-BG" sz="1400" b="1">
                <a:latin typeface="Arial" panose="020B0604020202020204" pitchFamily="34" charset="0"/>
              </a:endParaRPr>
            </a:p>
          </p:txBody>
        </p:sp>
        <p:sp>
          <p:nvSpPr>
            <p:cNvPr id="28716" name="Text Box 43">
              <a:extLst>
                <a:ext uri="{FF2B5EF4-FFF2-40B4-BE49-F238E27FC236}">
                  <a16:creationId xmlns:a16="http://schemas.microsoft.com/office/drawing/2014/main" id="{3D47B72F-417E-4B94-8603-6FD449488439}"/>
                </a:ext>
              </a:extLst>
            </p:cNvPr>
            <p:cNvSpPr txBox="1">
              <a:spLocks noChangeArrowheads="1"/>
            </p:cNvSpPr>
            <p:nvPr/>
          </p:nvSpPr>
          <p:spPr bwMode="auto">
            <a:xfrm>
              <a:off x="385" y="2069"/>
              <a:ext cx="48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bg-BG" altLang="bg-BG" sz="1800" b="1" i="1">
                  <a:latin typeface="Arial" panose="020B0604020202020204" pitchFamily="34" charset="0"/>
                </a:rPr>
                <a:t>Д              И              Р             Е             К             Ц             И             И </a:t>
              </a:r>
              <a:endParaRPr lang="sr-Cyrl-CS" altLang="bg-BG" sz="1800" b="1" i="1">
                <a:latin typeface="Arial" panose="020B0604020202020204" pitchFamily="34" charset="0"/>
              </a:endParaRPr>
            </a:p>
          </p:txBody>
        </p:sp>
      </p:grpSp>
      <p:sp>
        <p:nvSpPr>
          <p:cNvPr id="28676" name="Text Box 20">
            <a:extLst>
              <a:ext uri="{FF2B5EF4-FFF2-40B4-BE49-F238E27FC236}">
                <a16:creationId xmlns:a16="http://schemas.microsoft.com/office/drawing/2014/main" id="{194A3FEA-A5FE-420E-BBF3-A6CCA75EE142}"/>
              </a:ext>
            </a:extLst>
          </p:cNvPr>
          <p:cNvSpPr txBox="1">
            <a:spLocks noChangeArrowheads="1"/>
          </p:cNvSpPr>
          <p:nvPr/>
        </p:nvSpPr>
        <p:spPr bwMode="auto">
          <a:xfrm>
            <a:off x="2492375" y="5734050"/>
            <a:ext cx="3568700" cy="739775"/>
          </a:xfrm>
          <a:prstGeom prst="rect">
            <a:avLst/>
          </a:prstGeom>
          <a:solidFill>
            <a:srgbClr val="CDFFFF"/>
          </a:solidFill>
          <a:ln w="38100">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solidFill>
                  <a:srgbClr val="FF0000"/>
                </a:solidFill>
                <a:latin typeface="Arial" panose="020B0604020202020204" pitchFamily="34" charset="0"/>
              </a:rPr>
              <a:t>Търго</a:t>
            </a:r>
            <a:r>
              <a:rPr lang="en-US" altLang="bg-BG" sz="1400" b="1">
                <a:solidFill>
                  <a:srgbClr val="FF0000"/>
                </a:solidFill>
                <a:latin typeface="Arial" panose="020B0604020202020204" pitchFamily="34" charset="0"/>
              </a:rPr>
              <a:t>в</a:t>
            </a:r>
            <a:r>
              <a:rPr lang="bg-BG" altLang="bg-BG" sz="1400" b="1">
                <a:solidFill>
                  <a:srgbClr val="FF0000"/>
                </a:solidFill>
                <a:latin typeface="Arial" panose="020B0604020202020204" pitchFamily="34" charset="0"/>
              </a:rPr>
              <a:t>ски дружества и отбранително-мобилизационна подготовка</a:t>
            </a:r>
            <a:endParaRPr lang="en-GB" altLang="bg-BG" sz="1400" b="1">
              <a:solidFill>
                <a:srgbClr val="FF0000"/>
              </a:solidFill>
              <a:latin typeface="Arial" panose="020B0604020202020204" pitchFamily="34" charset="0"/>
            </a:endParaRPr>
          </a:p>
        </p:txBody>
      </p:sp>
      <p:sp>
        <p:nvSpPr>
          <p:cNvPr id="28677" name="Text Box 20">
            <a:extLst>
              <a:ext uri="{FF2B5EF4-FFF2-40B4-BE49-F238E27FC236}">
                <a16:creationId xmlns:a16="http://schemas.microsoft.com/office/drawing/2014/main" id="{94029A0C-2CDB-4ECF-8CE3-DCE84750AEEB}"/>
              </a:ext>
            </a:extLst>
          </p:cNvPr>
          <p:cNvSpPr txBox="1">
            <a:spLocks noChangeArrowheads="1"/>
          </p:cNvSpPr>
          <p:nvPr/>
        </p:nvSpPr>
        <p:spPr bwMode="auto">
          <a:xfrm>
            <a:off x="2490788" y="6535738"/>
            <a:ext cx="3568700" cy="307975"/>
          </a:xfrm>
          <a:prstGeom prst="rect">
            <a:avLst/>
          </a:prstGeom>
          <a:solidFill>
            <a:srgbClr val="CDFFFF"/>
          </a:solidFill>
          <a:ln w="38100">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400" b="1">
                <a:solidFill>
                  <a:srgbClr val="FF0000"/>
                </a:solidFill>
                <a:latin typeface="Arial" panose="020B0604020202020204" pitchFamily="34" charset="0"/>
              </a:rPr>
              <a:t>Социална политика</a:t>
            </a:r>
            <a:endParaRPr lang="en-GB" altLang="bg-BG" sz="1400" b="1">
              <a:solidFill>
                <a:srgbClr val="FF0000"/>
              </a:solidFill>
              <a:latin typeface="Arial" panose="020B0604020202020204" pitchFamily="34" charset="0"/>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a:extLst>
              <a:ext uri="{FF2B5EF4-FFF2-40B4-BE49-F238E27FC236}">
                <a16:creationId xmlns:a16="http://schemas.microsoft.com/office/drawing/2014/main" id="{E5FBD048-5DFF-4702-BB55-44B2BB48BE31}"/>
              </a:ext>
            </a:extLst>
          </p:cNvPr>
          <p:cNvSpPr>
            <a:spLocks noGrp="1"/>
          </p:cNvSpPr>
          <p:nvPr>
            <p:ph type="dt" sz="quarter" idx="10"/>
          </p:nvPr>
        </p:nvSpPr>
        <p:spPr>
          <a:xfrm>
            <a:off x="685800" y="6245225"/>
            <a:ext cx="1905000" cy="461963"/>
          </a:xfrm>
        </p:spPr>
        <p:txBody>
          <a:bodyPr/>
          <a:lstStyle/>
          <a:p>
            <a:pPr>
              <a:defRPr/>
            </a:pPr>
            <a:fld id="{60D18273-048D-4B85-95CB-30648700192D}" type="datetime1">
              <a:rPr lang="bg-BG"/>
              <a:pPr>
                <a:defRPr/>
              </a:pPr>
              <a:t>15.2.2021 г.</a:t>
            </a:fld>
            <a:endParaRPr lang="en-GB"/>
          </a:p>
        </p:txBody>
      </p:sp>
      <p:sp>
        <p:nvSpPr>
          <p:cNvPr id="1143810" name="Rectangle 2">
            <a:extLst>
              <a:ext uri="{FF2B5EF4-FFF2-40B4-BE49-F238E27FC236}">
                <a16:creationId xmlns:a16="http://schemas.microsoft.com/office/drawing/2014/main" id="{9EBFE7E0-791B-4875-88E6-749F86A25C2A}"/>
              </a:ext>
            </a:extLst>
          </p:cNvPr>
          <p:cNvSpPr>
            <a:spLocks noChangeArrowheads="1"/>
          </p:cNvSpPr>
          <p:nvPr/>
        </p:nvSpPr>
        <p:spPr bwMode="auto">
          <a:xfrm>
            <a:off x="0" y="-36513"/>
            <a:ext cx="9144000" cy="6834188"/>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29700" name="Rectangle 4">
            <a:extLst>
              <a:ext uri="{FF2B5EF4-FFF2-40B4-BE49-F238E27FC236}">
                <a16:creationId xmlns:a16="http://schemas.microsoft.com/office/drawing/2014/main" id="{565187FC-2E31-4B34-95E7-3BA19ED082FF}"/>
              </a:ext>
            </a:extLst>
          </p:cNvPr>
          <p:cNvSpPr>
            <a:spLocks noChangeArrowheads="1"/>
          </p:cNvSpPr>
          <p:nvPr/>
        </p:nvSpPr>
        <p:spPr bwMode="auto">
          <a:xfrm>
            <a:off x="304800" y="2503488"/>
            <a:ext cx="8839200"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bg-BG" b="1">
              <a:latin typeface="Times New Roman" panose="02020603050405020304" pitchFamily="18" charset="0"/>
            </a:endParaRPr>
          </a:p>
        </p:txBody>
      </p:sp>
      <p:sp>
        <p:nvSpPr>
          <p:cNvPr id="29701" name="Text Box 6">
            <a:extLst>
              <a:ext uri="{FF2B5EF4-FFF2-40B4-BE49-F238E27FC236}">
                <a16:creationId xmlns:a16="http://schemas.microsoft.com/office/drawing/2014/main" id="{24FEBF49-3CF2-4E9C-A970-1635AF5C3535}"/>
              </a:ext>
            </a:extLst>
          </p:cNvPr>
          <p:cNvSpPr txBox="1">
            <a:spLocks noChangeArrowheads="1"/>
          </p:cNvSpPr>
          <p:nvPr/>
        </p:nvSpPr>
        <p:spPr bwMode="auto">
          <a:xfrm>
            <a:off x="195263" y="2987675"/>
            <a:ext cx="2768600" cy="1200150"/>
          </a:xfrm>
          <a:prstGeom prst="rect">
            <a:avLst/>
          </a:prstGeom>
          <a:gradFill rotWithShape="1">
            <a:gsLst>
              <a:gs pos="0">
                <a:srgbClr val="66FF33"/>
              </a:gs>
              <a:gs pos="50000">
                <a:srgbClr val="FFFFFF"/>
              </a:gs>
              <a:gs pos="100000">
                <a:srgbClr val="66FF33"/>
              </a:gs>
            </a:gsLst>
            <a:lin ang="5400000" scaled="1"/>
          </a:gradFill>
          <a:ln w="2857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solidFill>
                  <a:srgbClr val="800000"/>
                </a:solidFill>
                <a:latin typeface="Arial" panose="020B0604020202020204" pitchFamily="34" charset="0"/>
              </a:rPr>
              <a:t>НАЦИОНАЛЕН ВОЕНЕН УНИВЕРСИТЕТ “ВАСИЛ ЛЕВСКИ”</a:t>
            </a:r>
            <a:endParaRPr lang="en-GB" altLang="bg-BG" sz="1800" b="1">
              <a:solidFill>
                <a:srgbClr val="800000"/>
              </a:solidFill>
              <a:latin typeface="Arial" panose="020B0604020202020204" pitchFamily="34" charset="0"/>
            </a:endParaRPr>
          </a:p>
        </p:txBody>
      </p:sp>
      <p:sp>
        <p:nvSpPr>
          <p:cNvPr id="29702" name="Text Box 7">
            <a:extLst>
              <a:ext uri="{FF2B5EF4-FFF2-40B4-BE49-F238E27FC236}">
                <a16:creationId xmlns:a16="http://schemas.microsoft.com/office/drawing/2014/main" id="{92881B0B-C658-44E9-9EDE-6999E88FB7FA}"/>
              </a:ext>
            </a:extLst>
          </p:cNvPr>
          <p:cNvSpPr txBox="1">
            <a:spLocks noChangeArrowheads="1"/>
          </p:cNvSpPr>
          <p:nvPr/>
        </p:nvSpPr>
        <p:spPr bwMode="auto">
          <a:xfrm>
            <a:off x="2670175" y="1633538"/>
            <a:ext cx="1763713" cy="1200150"/>
          </a:xfrm>
          <a:prstGeom prst="rect">
            <a:avLst/>
          </a:prstGeom>
          <a:gradFill rotWithShape="1">
            <a:gsLst>
              <a:gs pos="0">
                <a:srgbClr val="FF0000"/>
              </a:gs>
              <a:gs pos="50000">
                <a:srgbClr val="FFFFFF"/>
              </a:gs>
              <a:gs pos="100000">
                <a:srgbClr val="FF0000"/>
              </a:gs>
            </a:gsLst>
            <a:lin ang="5400000" scaled="1"/>
          </a:gradFill>
          <a:ln w="2857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latin typeface="Arial" panose="020B0604020202020204" pitchFamily="34" charset="0"/>
              </a:rPr>
              <a:t>СЛУЖБА “</a:t>
            </a:r>
            <a:r>
              <a:rPr lang="bg-BG" altLang="bg-BG" sz="1800" b="1">
                <a:latin typeface="Arial" panose="020B0604020202020204" pitchFamily="34" charset="0"/>
              </a:rPr>
              <a:t>В</a:t>
            </a:r>
            <a:r>
              <a:rPr lang="en-US" altLang="bg-BG" sz="1800" b="1">
                <a:latin typeface="Arial" panose="020B0604020202020204" pitchFamily="34" charset="0"/>
              </a:rPr>
              <a:t>ОЕННА ПОЛИЦИЯ”</a:t>
            </a:r>
          </a:p>
          <a:p>
            <a:pPr algn="ctr" eaLnBrk="1" hangingPunct="1">
              <a:spcBef>
                <a:spcPct val="0"/>
              </a:spcBef>
              <a:buFontTx/>
              <a:buNone/>
            </a:pPr>
            <a:endParaRPr lang="en-GB" altLang="bg-BG" sz="1800" b="1">
              <a:latin typeface="Arial" panose="020B0604020202020204" pitchFamily="34" charset="0"/>
            </a:endParaRPr>
          </a:p>
        </p:txBody>
      </p:sp>
      <p:sp>
        <p:nvSpPr>
          <p:cNvPr id="29703" name="Text Box 8">
            <a:extLst>
              <a:ext uri="{FF2B5EF4-FFF2-40B4-BE49-F238E27FC236}">
                <a16:creationId xmlns:a16="http://schemas.microsoft.com/office/drawing/2014/main" id="{0BD8A0BD-839A-477C-836F-7AF7715FD65F}"/>
              </a:ext>
            </a:extLst>
          </p:cNvPr>
          <p:cNvSpPr txBox="1">
            <a:spLocks noChangeArrowheads="1"/>
          </p:cNvSpPr>
          <p:nvPr/>
        </p:nvSpPr>
        <p:spPr bwMode="auto">
          <a:xfrm>
            <a:off x="4560888" y="1638300"/>
            <a:ext cx="1905000" cy="1200150"/>
          </a:xfrm>
          <a:prstGeom prst="rect">
            <a:avLst/>
          </a:prstGeom>
          <a:gradFill rotWithShape="1">
            <a:gsLst>
              <a:gs pos="0">
                <a:srgbClr val="FFEAC1"/>
              </a:gs>
              <a:gs pos="50000">
                <a:srgbClr val="FFFFFF"/>
              </a:gs>
              <a:gs pos="100000">
                <a:srgbClr val="FFEAC1"/>
              </a:gs>
            </a:gsLst>
            <a:lin ang="5400000" scaled="1"/>
          </a:gradFill>
          <a:ln w="2857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800" b="1">
                <a:latin typeface="Arial" panose="020B0604020202020204" pitchFamily="34" charset="0"/>
              </a:rPr>
              <a:t>В</a:t>
            </a:r>
            <a:r>
              <a:rPr lang="en-US" altLang="bg-BG" sz="1800" b="1">
                <a:latin typeface="Arial" panose="020B0604020202020204" pitchFamily="34" charset="0"/>
              </a:rPr>
              <a:t>ОЕННО </a:t>
            </a:r>
            <a:r>
              <a:rPr lang="bg-BG" altLang="bg-BG" sz="1800" b="1">
                <a:latin typeface="Arial" panose="020B0604020202020204" pitchFamily="34" charset="0"/>
              </a:rPr>
              <a:t>М</a:t>
            </a:r>
            <a:r>
              <a:rPr lang="en-US" altLang="bg-BG" sz="1800" b="1">
                <a:latin typeface="Arial" panose="020B0604020202020204" pitchFamily="34" charset="0"/>
              </a:rPr>
              <a:t>ЕДИЦИНСКА АКАДЕМИЯ</a:t>
            </a:r>
          </a:p>
          <a:p>
            <a:pPr algn="ctr" eaLnBrk="1" hangingPunct="1">
              <a:spcBef>
                <a:spcPct val="0"/>
              </a:spcBef>
              <a:buFontTx/>
              <a:buNone/>
            </a:pPr>
            <a:endParaRPr lang="en-GB" altLang="bg-BG" sz="1800" b="1">
              <a:latin typeface="Arial" panose="020B0604020202020204" pitchFamily="34" charset="0"/>
            </a:endParaRPr>
          </a:p>
        </p:txBody>
      </p:sp>
      <p:sp>
        <p:nvSpPr>
          <p:cNvPr id="29704" name="Text Box 9">
            <a:extLst>
              <a:ext uri="{FF2B5EF4-FFF2-40B4-BE49-F238E27FC236}">
                <a16:creationId xmlns:a16="http://schemas.microsoft.com/office/drawing/2014/main" id="{1C5279B4-43E8-4831-8E8C-405F46F58DA4}"/>
              </a:ext>
            </a:extLst>
          </p:cNvPr>
          <p:cNvSpPr txBox="1">
            <a:spLocks noChangeArrowheads="1"/>
          </p:cNvSpPr>
          <p:nvPr/>
        </p:nvSpPr>
        <p:spPr bwMode="auto">
          <a:xfrm>
            <a:off x="6618288" y="1627188"/>
            <a:ext cx="2201862" cy="1230312"/>
          </a:xfrm>
          <a:prstGeom prst="rect">
            <a:avLst/>
          </a:prstGeom>
          <a:gradFill rotWithShape="1">
            <a:gsLst>
              <a:gs pos="0">
                <a:srgbClr val="FFCC66"/>
              </a:gs>
              <a:gs pos="50000">
                <a:srgbClr val="FFFFFF"/>
              </a:gs>
              <a:gs pos="100000">
                <a:srgbClr val="FFCC66"/>
              </a:gs>
            </a:gsLst>
            <a:lin ang="5400000" scaled="1"/>
          </a:gradFill>
          <a:ln w="2857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800" b="1">
                <a:solidFill>
                  <a:srgbClr val="800000"/>
                </a:solidFill>
                <a:latin typeface="Arial" panose="020B0604020202020204" pitchFamily="34" charset="0"/>
              </a:rPr>
              <a:t>В</a:t>
            </a:r>
            <a:r>
              <a:rPr lang="en-US" altLang="bg-BG" sz="1800" b="1">
                <a:solidFill>
                  <a:srgbClr val="800000"/>
                </a:solidFill>
                <a:latin typeface="Arial" panose="020B0604020202020204" pitchFamily="34" charset="0"/>
              </a:rPr>
              <a:t>ОЕНН</a:t>
            </a:r>
            <a:r>
              <a:rPr lang="bg-BG" altLang="bg-BG" sz="1800" b="1">
                <a:solidFill>
                  <a:srgbClr val="800000"/>
                </a:solidFill>
                <a:latin typeface="Arial" panose="020B0604020202020204" pitchFamily="34" charset="0"/>
              </a:rPr>
              <a:t>А</a:t>
            </a:r>
            <a:r>
              <a:rPr lang="en-US" altLang="bg-BG" sz="1800" b="1">
                <a:solidFill>
                  <a:srgbClr val="800000"/>
                </a:solidFill>
                <a:latin typeface="Arial" panose="020B0604020202020204" pitchFamily="34" charset="0"/>
              </a:rPr>
              <a:t> АКАДЕМИЯ “Г. С. РАКОВСКИ”</a:t>
            </a:r>
          </a:p>
          <a:p>
            <a:pPr algn="ctr" eaLnBrk="1" hangingPunct="1">
              <a:spcBef>
                <a:spcPct val="0"/>
              </a:spcBef>
              <a:buFontTx/>
              <a:buNone/>
            </a:pPr>
            <a:endParaRPr lang="en-GB" altLang="bg-BG" sz="1800" b="1">
              <a:solidFill>
                <a:srgbClr val="800000"/>
              </a:solidFill>
              <a:latin typeface="Arial" panose="020B0604020202020204" pitchFamily="34" charset="0"/>
            </a:endParaRPr>
          </a:p>
        </p:txBody>
      </p:sp>
      <p:sp>
        <p:nvSpPr>
          <p:cNvPr id="29705" name="Text Box 10">
            <a:extLst>
              <a:ext uri="{FF2B5EF4-FFF2-40B4-BE49-F238E27FC236}">
                <a16:creationId xmlns:a16="http://schemas.microsoft.com/office/drawing/2014/main" id="{ABB831AD-CFFA-483B-93D7-0FC02CBD1686}"/>
              </a:ext>
            </a:extLst>
          </p:cNvPr>
          <p:cNvSpPr txBox="1">
            <a:spLocks noChangeArrowheads="1"/>
          </p:cNvSpPr>
          <p:nvPr/>
        </p:nvSpPr>
        <p:spPr bwMode="auto">
          <a:xfrm>
            <a:off x="6659563" y="900113"/>
            <a:ext cx="2160587" cy="3683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i="1">
                <a:solidFill>
                  <a:srgbClr val="0070C0"/>
                </a:solidFill>
                <a:latin typeface="Arial" panose="020B0604020202020204" pitchFamily="34" charset="0"/>
              </a:rPr>
              <a:t>В сила</a:t>
            </a:r>
            <a:r>
              <a:rPr lang="bg-BG" altLang="bg-BG" sz="1800" b="1" i="1">
                <a:solidFill>
                  <a:srgbClr val="0070C0"/>
                </a:solidFill>
                <a:latin typeface="Arial" panose="020B0604020202020204" pitchFamily="34" charset="0"/>
              </a:rPr>
              <a:t> от </a:t>
            </a:r>
            <a:r>
              <a:rPr lang="en-US" altLang="bg-BG" sz="1800" b="1" i="1">
                <a:solidFill>
                  <a:srgbClr val="0070C0"/>
                </a:solidFill>
                <a:latin typeface="Arial" panose="020B0604020202020204" pitchFamily="34" charset="0"/>
              </a:rPr>
              <a:t>201</a:t>
            </a:r>
            <a:r>
              <a:rPr lang="bg-BG" altLang="bg-BG" sz="1800" b="1" i="1">
                <a:solidFill>
                  <a:srgbClr val="0070C0"/>
                </a:solidFill>
                <a:latin typeface="Arial" panose="020B0604020202020204" pitchFamily="34" charset="0"/>
              </a:rPr>
              <a:t>4</a:t>
            </a:r>
            <a:r>
              <a:rPr lang="en-US" altLang="bg-BG" sz="1800" b="1" i="1">
                <a:solidFill>
                  <a:srgbClr val="0070C0"/>
                </a:solidFill>
                <a:latin typeface="Arial" panose="020B0604020202020204" pitchFamily="34" charset="0"/>
              </a:rPr>
              <a:t>г.</a:t>
            </a:r>
            <a:endParaRPr lang="bg-BG" altLang="bg-BG" sz="1800" b="1" i="1">
              <a:solidFill>
                <a:srgbClr val="0070C0"/>
              </a:solidFill>
              <a:latin typeface="Arial" panose="020B0604020202020204" pitchFamily="34" charset="0"/>
            </a:endParaRPr>
          </a:p>
        </p:txBody>
      </p:sp>
      <p:sp>
        <p:nvSpPr>
          <p:cNvPr id="29706" name="Text Box 11">
            <a:extLst>
              <a:ext uri="{FF2B5EF4-FFF2-40B4-BE49-F238E27FC236}">
                <a16:creationId xmlns:a16="http://schemas.microsoft.com/office/drawing/2014/main" id="{C35FC4D2-194A-4389-9BD4-662393DB6A40}"/>
              </a:ext>
            </a:extLst>
          </p:cNvPr>
          <p:cNvSpPr txBox="1">
            <a:spLocks noChangeArrowheads="1"/>
          </p:cNvSpPr>
          <p:nvPr/>
        </p:nvSpPr>
        <p:spPr bwMode="auto">
          <a:xfrm>
            <a:off x="157163" y="1633538"/>
            <a:ext cx="2297112" cy="1200150"/>
          </a:xfrm>
          <a:prstGeom prst="rect">
            <a:avLst/>
          </a:prstGeom>
          <a:gradFill rotWithShape="1">
            <a:gsLst>
              <a:gs pos="0">
                <a:srgbClr val="FFCC99"/>
              </a:gs>
              <a:gs pos="50000">
                <a:srgbClr val="FFFFFF"/>
              </a:gs>
              <a:gs pos="100000">
                <a:srgbClr val="FFCC99"/>
              </a:gs>
            </a:gsLst>
            <a:lin ang="5400000" scaled="1"/>
          </a:gradFill>
          <a:ln w="2857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latin typeface="Arial" panose="020B0604020202020204" pitchFamily="34" charset="0"/>
              </a:rPr>
              <a:t>СЛУЖБА “</a:t>
            </a:r>
            <a:r>
              <a:rPr lang="bg-BG" altLang="bg-BG" sz="1800" b="1">
                <a:latin typeface="Arial" panose="020B0604020202020204" pitchFamily="34" charset="0"/>
              </a:rPr>
              <a:t>В</a:t>
            </a:r>
            <a:r>
              <a:rPr lang="en-US" altLang="bg-BG" sz="1800" b="1">
                <a:latin typeface="Arial" panose="020B0604020202020204" pitchFamily="34" charset="0"/>
              </a:rPr>
              <a:t>ОЕННА ИНФОРМАЦИЯ”</a:t>
            </a:r>
          </a:p>
          <a:p>
            <a:pPr algn="ctr" eaLnBrk="1" hangingPunct="1">
              <a:spcBef>
                <a:spcPct val="0"/>
              </a:spcBef>
              <a:buFontTx/>
              <a:buNone/>
            </a:pPr>
            <a:endParaRPr lang="en-GB" altLang="bg-BG" sz="1800" b="1">
              <a:latin typeface="Arial" panose="020B0604020202020204" pitchFamily="34" charset="0"/>
            </a:endParaRPr>
          </a:p>
        </p:txBody>
      </p:sp>
      <p:sp>
        <p:nvSpPr>
          <p:cNvPr id="29707" name="Text Box 12">
            <a:extLst>
              <a:ext uri="{FF2B5EF4-FFF2-40B4-BE49-F238E27FC236}">
                <a16:creationId xmlns:a16="http://schemas.microsoft.com/office/drawing/2014/main" id="{1C6D9F38-3F0A-4F45-AD94-1E5A97EAC60D}"/>
              </a:ext>
            </a:extLst>
          </p:cNvPr>
          <p:cNvSpPr txBox="1">
            <a:spLocks noChangeArrowheads="1"/>
          </p:cNvSpPr>
          <p:nvPr/>
        </p:nvSpPr>
        <p:spPr bwMode="auto">
          <a:xfrm>
            <a:off x="6169025" y="2984500"/>
            <a:ext cx="2673350" cy="1200150"/>
          </a:xfrm>
          <a:prstGeom prst="rect">
            <a:avLst/>
          </a:prstGeom>
          <a:gradFill rotWithShape="1">
            <a:gsLst>
              <a:gs pos="0">
                <a:srgbClr val="FF0066"/>
              </a:gs>
              <a:gs pos="50000">
                <a:srgbClr val="FFFFFF"/>
              </a:gs>
              <a:gs pos="100000">
                <a:srgbClr val="FF0066"/>
              </a:gs>
            </a:gsLst>
            <a:lin ang="5400000" scaled="1"/>
          </a:gradFill>
          <a:ln w="28575">
            <a:solidFill>
              <a:srgbClr val="0066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latin typeface="Arial" panose="020B0604020202020204" pitchFamily="34" charset="0"/>
              </a:rPr>
              <a:t>НАЦИОНАЛНА</a:t>
            </a:r>
          </a:p>
          <a:p>
            <a:pPr algn="ctr" eaLnBrk="1" hangingPunct="1">
              <a:spcBef>
                <a:spcPct val="0"/>
              </a:spcBef>
              <a:buFontTx/>
              <a:buNone/>
            </a:pPr>
            <a:endParaRPr lang="en-US" altLang="bg-BG" sz="1800" b="1">
              <a:latin typeface="Arial" panose="020B0604020202020204" pitchFamily="34" charset="0"/>
            </a:endParaRPr>
          </a:p>
          <a:p>
            <a:pPr algn="ctr" eaLnBrk="1" hangingPunct="1">
              <a:spcBef>
                <a:spcPct val="0"/>
              </a:spcBef>
              <a:buFontTx/>
              <a:buNone/>
            </a:pPr>
            <a:r>
              <a:rPr lang="en-US" altLang="bg-BG" sz="1800" b="1">
                <a:latin typeface="Arial" panose="020B0604020202020204" pitchFamily="34" charset="0"/>
              </a:rPr>
              <a:t> ГВАРДЕЙСКА ЧАСТ</a:t>
            </a:r>
          </a:p>
          <a:p>
            <a:pPr algn="ctr" eaLnBrk="1" hangingPunct="1">
              <a:spcBef>
                <a:spcPct val="0"/>
              </a:spcBef>
              <a:buFontTx/>
              <a:buNone/>
            </a:pPr>
            <a:endParaRPr lang="en-GB" altLang="bg-BG" sz="1800" b="1">
              <a:latin typeface="Arial" panose="020B0604020202020204" pitchFamily="34" charset="0"/>
            </a:endParaRPr>
          </a:p>
        </p:txBody>
      </p:sp>
      <p:sp>
        <p:nvSpPr>
          <p:cNvPr id="29708" name="Text Box 13">
            <a:extLst>
              <a:ext uri="{FF2B5EF4-FFF2-40B4-BE49-F238E27FC236}">
                <a16:creationId xmlns:a16="http://schemas.microsoft.com/office/drawing/2014/main" id="{EA70D25E-14BA-4E48-918E-BE3911B922B0}"/>
              </a:ext>
            </a:extLst>
          </p:cNvPr>
          <p:cNvSpPr txBox="1">
            <a:spLocks noChangeArrowheads="1"/>
          </p:cNvSpPr>
          <p:nvPr/>
        </p:nvSpPr>
        <p:spPr bwMode="auto">
          <a:xfrm>
            <a:off x="3213100" y="2987675"/>
            <a:ext cx="2689225" cy="1231900"/>
          </a:xfrm>
          <a:prstGeom prst="rect">
            <a:avLst/>
          </a:prstGeom>
          <a:gradFill rotWithShape="1">
            <a:gsLst>
              <a:gs pos="0">
                <a:srgbClr val="3399FF"/>
              </a:gs>
              <a:gs pos="50000">
                <a:srgbClr val="FFFFFF"/>
              </a:gs>
              <a:gs pos="100000">
                <a:srgbClr val="3399FF"/>
              </a:gs>
            </a:gsLst>
            <a:lin ang="5400000" scaled="1"/>
          </a:gradFill>
          <a:ln w="2857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solidFill>
                  <a:srgbClr val="800000"/>
                </a:solidFill>
                <a:latin typeface="Arial" panose="020B0604020202020204" pitchFamily="34" charset="0"/>
              </a:rPr>
              <a:t>ВИСШЕ ВОЕННОМОРСКО УЧИЛИЩЕ “Н. Й. ВАПЦАРОВ”</a:t>
            </a:r>
            <a:endParaRPr lang="en-GB" altLang="bg-BG" sz="1800" b="1">
              <a:solidFill>
                <a:srgbClr val="800000"/>
              </a:solidFill>
              <a:latin typeface="Arial" panose="020B0604020202020204" pitchFamily="34" charset="0"/>
            </a:endParaRPr>
          </a:p>
        </p:txBody>
      </p:sp>
      <p:sp>
        <p:nvSpPr>
          <p:cNvPr id="29709" name="Text Box 14">
            <a:extLst>
              <a:ext uri="{FF2B5EF4-FFF2-40B4-BE49-F238E27FC236}">
                <a16:creationId xmlns:a16="http://schemas.microsoft.com/office/drawing/2014/main" id="{1E90EC12-D58A-4113-AB9E-07C94A707F92}"/>
              </a:ext>
            </a:extLst>
          </p:cNvPr>
          <p:cNvSpPr txBox="1">
            <a:spLocks noChangeArrowheads="1"/>
          </p:cNvSpPr>
          <p:nvPr/>
        </p:nvSpPr>
        <p:spPr bwMode="auto">
          <a:xfrm>
            <a:off x="168275" y="4357688"/>
            <a:ext cx="2806700" cy="922337"/>
          </a:xfrm>
          <a:prstGeom prst="rect">
            <a:avLst/>
          </a:prstGeom>
          <a:gradFill rotWithShape="1">
            <a:gsLst>
              <a:gs pos="0">
                <a:srgbClr val="FFFF00"/>
              </a:gs>
              <a:gs pos="50000">
                <a:srgbClr val="FFFFFF"/>
              </a:gs>
              <a:gs pos="100000">
                <a:srgbClr val="FFFF00"/>
              </a:gs>
            </a:gsLst>
            <a:lin ang="5400000" scaled="1"/>
          </a:gradFill>
          <a:ln w="28575">
            <a:solidFill>
              <a:srgbClr val="0066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solidFill>
                  <a:srgbClr val="CC0099"/>
                </a:solidFill>
                <a:latin typeface="Arial" panose="020B0604020202020204" pitchFamily="34" charset="0"/>
              </a:rPr>
              <a:t>ВОЕННО</a:t>
            </a:r>
            <a:r>
              <a:rPr lang="bg-BG" altLang="bg-BG" sz="1800" b="1">
                <a:solidFill>
                  <a:srgbClr val="CC0099"/>
                </a:solidFill>
                <a:latin typeface="Arial" panose="020B0604020202020204" pitchFamily="34" charset="0"/>
              </a:rPr>
              <a:t>-ГЕОГРАФСКА</a:t>
            </a:r>
            <a:endParaRPr lang="en-US" altLang="bg-BG" sz="1800" b="1">
              <a:solidFill>
                <a:srgbClr val="CC0099"/>
              </a:solidFill>
              <a:latin typeface="Arial" panose="020B0604020202020204" pitchFamily="34" charset="0"/>
            </a:endParaRPr>
          </a:p>
          <a:p>
            <a:pPr algn="ctr" eaLnBrk="1" hangingPunct="1">
              <a:spcBef>
                <a:spcPct val="0"/>
              </a:spcBef>
              <a:buFontTx/>
              <a:buNone/>
            </a:pPr>
            <a:endParaRPr lang="en-US" altLang="bg-BG" sz="1800" b="1">
              <a:solidFill>
                <a:srgbClr val="CC0099"/>
              </a:solidFill>
              <a:latin typeface="Arial" panose="020B0604020202020204" pitchFamily="34" charset="0"/>
            </a:endParaRPr>
          </a:p>
          <a:p>
            <a:pPr algn="ctr" eaLnBrk="1" hangingPunct="1">
              <a:spcBef>
                <a:spcPct val="0"/>
              </a:spcBef>
              <a:buFontTx/>
              <a:buNone/>
            </a:pPr>
            <a:r>
              <a:rPr lang="bg-BG" altLang="bg-BG" sz="1800" b="1">
                <a:solidFill>
                  <a:srgbClr val="CC0099"/>
                </a:solidFill>
                <a:latin typeface="Arial" panose="020B0604020202020204" pitchFamily="34" charset="0"/>
              </a:rPr>
              <a:t> СЛУЖБА</a:t>
            </a:r>
            <a:endParaRPr lang="en-GB" altLang="bg-BG" sz="1800" b="1">
              <a:solidFill>
                <a:srgbClr val="CC0099"/>
              </a:solidFill>
              <a:latin typeface="Arial" panose="020B0604020202020204" pitchFamily="34" charset="0"/>
            </a:endParaRPr>
          </a:p>
        </p:txBody>
      </p:sp>
      <p:sp>
        <p:nvSpPr>
          <p:cNvPr id="29710" name="Text Box 15">
            <a:extLst>
              <a:ext uri="{FF2B5EF4-FFF2-40B4-BE49-F238E27FC236}">
                <a16:creationId xmlns:a16="http://schemas.microsoft.com/office/drawing/2014/main" id="{F4B9F943-146A-406B-8365-1EAE634ACD46}"/>
              </a:ext>
            </a:extLst>
          </p:cNvPr>
          <p:cNvSpPr txBox="1">
            <a:spLocks noChangeArrowheads="1"/>
          </p:cNvSpPr>
          <p:nvPr/>
        </p:nvSpPr>
        <p:spPr bwMode="auto">
          <a:xfrm>
            <a:off x="3206750" y="4332288"/>
            <a:ext cx="2695575" cy="954087"/>
          </a:xfrm>
          <a:prstGeom prst="rect">
            <a:avLst/>
          </a:prstGeom>
          <a:gradFill rotWithShape="1">
            <a:gsLst>
              <a:gs pos="0">
                <a:srgbClr val="663300"/>
              </a:gs>
              <a:gs pos="50000">
                <a:srgbClr val="FFFFFF"/>
              </a:gs>
              <a:gs pos="100000">
                <a:srgbClr val="663300"/>
              </a:gs>
            </a:gsLst>
            <a:lin ang="5400000" scaled="1"/>
          </a:gradFill>
          <a:ln w="28575">
            <a:solidFill>
              <a:srgbClr val="CC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800" b="1">
                <a:solidFill>
                  <a:srgbClr val="0000CC"/>
                </a:solidFill>
                <a:latin typeface="Arial" panose="020B0604020202020204" pitchFamily="34" charset="0"/>
              </a:rPr>
              <a:t>СТАЦИОНАРНА </a:t>
            </a:r>
          </a:p>
          <a:p>
            <a:pPr algn="ctr" eaLnBrk="1" hangingPunct="1">
              <a:spcBef>
                <a:spcPct val="0"/>
              </a:spcBef>
              <a:buFontTx/>
              <a:buNone/>
            </a:pPr>
            <a:endParaRPr lang="bg-BG" altLang="bg-BG" sz="1800" b="1">
              <a:solidFill>
                <a:srgbClr val="0000CC"/>
              </a:solidFill>
              <a:latin typeface="Arial" panose="020B0604020202020204" pitchFamily="34" charset="0"/>
            </a:endParaRPr>
          </a:p>
          <a:p>
            <a:pPr algn="ctr" eaLnBrk="1" hangingPunct="1">
              <a:spcBef>
                <a:spcPct val="0"/>
              </a:spcBef>
              <a:buFontTx/>
              <a:buNone/>
            </a:pPr>
            <a:r>
              <a:rPr lang="bg-BG" altLang="bg-BG" sz="1800" b="1">
                <a:solidFill>
                  <a:srgbClr val="0000CC"/>
                </a:solidFill>
                <a:latin typeface="Arial" panose="020B0604020202020204" pitchFamily="34" charset="0"/>
              </a:rPr>
              <a:t>КИС</a:t>
            </a:r>
            <a:endParaRPr lang="en-GB" altLang="bg-BG" sz="1800" b="1">
              <a:solidFill>
                <a:srgbClr val="0000CC"/>
              </a:solidFill>
              <a:latin typeface="Arial" panose="020B0604020202020204" pitchFamily="34" charset="0"/>
            </a:endParaRPr>
          </a:p>
        </p:txBody>
      </p:sp>
      <p:sp>
        <p:nvSpPr>
          <p:cNvPr id="29711" name="Text Box 15">
            <a:extLst>
              <a:ext uri="{FF2B5EF4-FFF2-40B4-BE49-F238E27FC236}">
                <a16:creationId xmlns:a16="http://schemas.microsoft.com/office/drawing/2014/main" id="{B2CE619E-F454-436D-B8CF-C746F9EB00B5}"/>
              </a:ext>
            </a:extLst>
          </p:cNvPr>
          <p:cNvSpPr txBox="1">
            <a:spLocks noChangeArrowheads="1"/>
          </p:cNvSpPr>
          <p:nvPr/>
        </p:nvSpPr>
        <p:spPr bwMode="auto">
          <a:xfrm>
            <a:off x="6143625" y="4297363"/>
            <a:ext cx="2652713" cy="933450"/>
          </a:xfrm>
          <a:prstGeom prst="rect">
            <a:avLst/>
          </a:prstGeom>
          <a:gradFill rotWithShape="1">
            <a:gsLst>
              <a:gs pos="0">
                <a:srgbClr val="FFFF80"/>
              </a:gs>
              <a:gs pos="50000">
                <a:srgbClr val="FFFFB3"/>
              </a:gs>
              <a:gs pos="100000">
                <a:srgbClr val="FFFFDA"/>
              </a:gs>
            </a:gsLst>
            <a:lin ang="16200000" scaled="1"/>
          </a:gradFill>
          <a:ln w="28575">
            <a:solidFill>
              <a:schemeClr val="accent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bg-BG" sz="1800" b="1">
                <a:solidFill>
                  <a:srgbClr val="0000CC"/>
                </a:solidFill>
                <a:latin typeface="Arial" panose="020B0604020202020204" pitchFamily="34" charset="0"/>
              </a:rPr>
              <a:t>ЦЕНТРАЛНО ВОЕННО </a:t>
            </a:r>
          </a:p>
          <a:p>
            <a:pPr algn="ctr" eaLnBrk="1" hangingPunct="1">
              <a:spcBef>
                <a:spcPct val="0"/>
              </a:spcBef>
              <a:buFontTx/>
              <a:buNone/>
            </a:pPr>
            <a:r>
              <a:rPr lang="en-GB" altLang="bg-BG" sz="1800" b="1">
                <a:solidFill>
                  <a:srgbClr val="0000CC"/>
                </a:solidFill>
                <a:latin typeface="Arial" panose="020B0604020202020204" pitchFamily="34" charset="0"/>
              </a:rPr>
              <a:t>ОКРЪЖИЕ</a:t>
            </a:r>
          </a:p>
        </p:txBody>
      </p:sp>
      <p:sp>
        <p:nvSpPr>
          <p:cNvPr id="29712" name="Text Box 15">
            <a:extLst>
              <a:ext uri="{FF2B5EF4-FFF2-40B4-BE49-F238E27FC236}">
                <a16:creationId xmlns:a16="http://schemas.microsoft.com/office/drawing/2014/main" id="{AF6DB77A-A2BA-42E0-B7BB-43F21497900C}"/>
              </a:ext>
            </a:extLst>
          </p:cNvPr>
          <p:cNvSpPr txBox="1">
            <a:spLocks noChangeArrowheads="1"/>
          </p:cNvSpPr>
          <p:nvPr/>
        </p:nvSpPr>
        <p:spPr bwMode="auto">
          <a:xfrm>
            <a:off x="173038" y="5360988"/>
            <a:ext cx="2836862" cy="1477962"/>
          </a:xfrm>
          <a:prstGeom prst="rect">
            <a:avLst/>
          </a:prstGeom>
          <a:gradFill rotWithShape="1">
            <a:gsLst>
              <a:gs pos="0">
                <a:srgbClr val="52769A"/>
              </a:gs>
              <a:gs pos="50000">
                <a:srgbClr val="79ABDD"/>
              </a:gs>
              <a:gs pos="100000">
                <a:srgbClr val="91CCFF"/>
              </a:gs>
            </a:gsLst>
            <a:lin ang="16200000" scaled="1"/>
          </a:gradFill>
          <a:ln w="28575">
            <a:solidFill>
              <a:srgbClr val="660066"/>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a:latin typeface="Arial" panose="020B0604020202020204" pitchFamily="34" charset="0"/>
              </a:rPr>
              <a:t>Ц</a:t>
            </a:r>
            <a:r>
              <a:rPr lang="en-US" altLang="bg-BG" sz="1800" b="1">
                <a:latin typeface="Arial" panose="020B0604020202020204" pitchFamily="34" charset="0"/>
              </a:rPr>
              <a:t>ЕНТРАЛЕН АРТИЛЕРИЙСКИ ТЕХНИЧЕСКИ ИЗПИТАТЕЛЕН ПОЛИГОН</a:t>
            </a:r>
            <a:endParaRPr lang="ru-RU" altLang="bg-BG" sz="1800" b="1">
              <a:latin typeface="Arial" panose="020B0604020202020204" pitchFamily="34" charset="0"/>
            </a:endParaRPr>
          </a:p>
        </p:txBody>
      </p:sp>
      <p:sp>
        <p:nvSpPr>
          <p:cNvPr id="19" name="Text Box 14">
            <a:extLst>
              <a:ext uri="{FF2B5EF4-FFF2-40B4-BE49-F238E27FC236}">
                <a16:creationId xmlns:a16="http://schemas.microsoft.com/office/drawing/2014/main" id="{94FAFE9C-9922-4791-B118-2D1A4F7E0AE6}"/>
              </a:ext>
            </a:extLst>
          </p:cNvPr>
          <p:cNvSpPr txBox="1">
            <a:spLocks noChangeArrowheads="1"/>
          </p:cNvSpPr>
          <p:nvPr/>
        </p:nvSpPr>
        <p:spPr bwMode="auto">
          <a:xfrm>
            <a:off x="6156831" y="5335428"/>
            <a:ext cx="2639927" cy="1477328"/>
          </a:xfrm>
          <a:prstGeom prst="rect">
            <a:avLst/>
          </a:prstGeom>
          <a:solidFill>
            <a:srgbClr val="002060"/>
          </a:solidFill>
          <a:ln w="28575">
            <a:solidFill>
              <a:srgbClr val="FF0000"/>
            </a:solidFill>
            <a:miter lim="800000"/>
            <a:headEnd/>
            <a:tailEnd/>
          </a:ln>
        </p:spPr>
        <p:txBody>
          <a:bodyPr>
            <a:spAutoFit/>
          </a:bodyP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РЕЗЕРВ НА</a:t>
            </a:r>
          </a:p>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ВЪОРЪЖЕНИТЕ </a:t>
            </a:r>
          </a:p>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СИЛИ</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Text Box 15">
            <a:extLst>
              <a:ext uri="{FF2B5EF4-FFF2-40B4-BE49-F238E27FC236}">
                <a16:creationId xmlns:a16="http://schemas.microsoft.com/office/drawing/2014/main" id="{594F9F56-0460-49F6-86E2-9CA54FC335B0}"/>
              </a:ext>
            </a:extLst>
          </p:cNvPr>
          <p:cNvSpPr txBox="1">
            <a:spLocks noChangeArrowheads="1"/>
          </p:cNvSpPr>
          <p:nvPr/>
        </p:nvSpPr>
        <p:spPr bwMode="auto">
          <a:xfrm>
            <a:off x="3200437" y="5348482"/>
            <a:ext cx="2714226" cy="1477328"/>
          </a:xfrm>
          <a:prstGeom prst="rect">
            <a:avLst/>
          </a:prstGeom>
          <a:gradFill flip="none" rotWithShape="1">
            <a:gsLst>
              <a:gs pos="0">
                <a:srgbClr val="66FF66">
                  <a:shade val="30000"/>
                  <a:satMod val="115000"/>
                </a:srgbClr>
              </a:gs>
              <a:gs pos="50000">
                <a:srgbClr val="66FF66">
                  <a:shade val="67500"/>
                  <a:satMod val="115000"/>
                </a:srgbClr>
              </a:gs>
              <a:gs pos="100000">
                <a:srgbClr val="66FF66">
                  <a:shade val="100000"/>
                  <a:satMod val="115000"/>
                </a:srgbClr>
              </a:gs>
            </a:gsLst>
            <a:path path="circle">
              <a:fillToRect l="50000" t="50000" r="50000" b="50000"/>
            </a:path>
            <a:tileRect/>
          </a:gradFill>
          <a:ln w="28575">
            <a:solidFill>
              <a:srgbClr val="660066"/>
            </a:solidFill>
            <a:miter lim="800000"/>
            <a:headEnd/>
            <a:tailEnd/>
          </a:ln>
        </p:spPr>
        <p:txBody>
          <a:bodyPr>
            <a:spAutoFit/>
          </a:bodyPr>
          <a:lstStyle/>
          <a:p>
            <a:pPr algn="ctr">
              <a:defRPr/>
            </a:pPr>
            <a:endParaRPr lang="en-US" b="1" dirty="0"/>
          </a:p>
          <a:p>
            <a:pPr algn="ctr">
              <a:defRPr/>
            </a:pPr>
            <a:r>
              <a:rPr lang="bg-BG" b="1" dirty="0"/>
              <a:t>КОМЕНДАТСТВО</a:t>
            </a:r>
          </a:p>
          <a:p>
            <a:pPr algn="ctr">
              <a:defRPr/>
            </a:pPr>
            <a:endParaRPr lang="en-US" b="1" dirty="0"/>
          </a:p>
          <a:p>
            <a:pPr algn="ctr">
              <a:buFontTx/>
              <a:buChar char="-"/>
              <a:defRPr/>
            </a:pPr>
            <a:r>
              <a:rPr lang="en-US" b="1" dirty="0"/>
              <a:t> </a:t>
            </a:r>
            <a:r>
              <a:rPr lang="bg-BG" b="1" dirty="0"/>
              <a:t>МО</a:t>
            </a:r>
            <a:endParaRPr lang="en-US" b="1" dirty="0"/>
          </a:p>
          <a:p>
            <a:pPr algn="ctr">
              <a:buFontTx/>
              <a:buChar char="-"/>
              <a:defRPr/>
            </a:pPr>
            <a:endParaRPr lang="ru-RU" b="1" dirty="0"/>
          </a:p>
        </p:txBody>
      </p:sp>
      <p:sp>
        <p:nvSpPr>
          <p:cNvPr id="29717" name="Text Box 5">
            <a:extLst>
              <a:ext uri="{FF2B5EF4-FFF2-40B4-BE49-F238E27FC236}">
                <a16:creationId xmlns:a16="http://schemas.microsoft.com/office/drawing/2014/main" id="{3CF3FDC1-C4A3-4508-A41C-C4672A387073}"/>
              </a:ext>
            </a:extLst>
          </p:cNvPr>
          <p:cNvSpPr txBox="1">
            <a:spLocks noChangeArrowheads="1"/>
          </p:cNvSpPr>
          <p:nvPr/>
        </p:nvSpPr>
        <p:spPr bwMode="auto">
          <a:xfrm>
            <a:off x="827088" y="88900"/>
            <a:ext cx="72009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2400" b="1">
                <a:solidFill>
                  <a:srgbClr val="0000FF"/>
                </a:solidFill>
                <a:latin typeface="Arial" panose="020B0604020202020204" pitchFamily="34" charset="0"/>
              </a:rPr>
              <a:t>ВОЕННИ ФОРМИРОВАНИЯ </a:t>
            </a:r>
            <a:r>
              <a:rPr lang="en-US" altLang="bg-BG" sz="2400" b="1">
                <a:solidFill>
                  <a:srgbClr val="0000FF"/>
                </a:solidFill>
                <a:latin typeface="Arial" panose="020B0604020202020204" pitchFamily="34" charset="0"/>
              </a:rPr>
              <a:t>ПОДЧИНЕНИ НА М</a:t>
            </a:r>
            <a:r>
              <a:rPr lang="bg-BG" altLang="bg-BG" sz="2400" b="1">
                <a:solidFill>
                  <a:srgbClr val="0000FF"/>
                </a:solidFill>
                <a:latin typeface="Arial" panose="020B0604020202020204" pitchFamily="34" charset="0"/>
              </a:rPr>
              <a:t>ИНИСТЪРА НА ОТБРАНАТА </a:t>
            </a:r>
          </a:p>
          <a:p>
            <a:pPr algn="ctr" eaLnBrk="1" hangingPunct="1">
              <a:spcBef>
                <a:spcPct val="0"/>
              </a:spcBef>
              <a:buFontTx/>
              <a:buNone/>
            </a:pPr>
            <a:endParaRPr lang="en-GB" altLang="bg-BG" sz="1800" i="1">
              <a:latin typeface="Arial" panose="020B0604020202020204" pitchFamily="34" charset="0"/>
            </a:endParaRPr>
          </a:p>
        </p:txBody>
      </p:sp>
    </p:spTree>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240B24-A930-428E-80B4-238311EECCD1}"/>
              </a:ext>
            </a:extLst>
          </p:cNvPr>
          <p:cNvSpPr>
            <a:spLocks noGrp="1"/>
          </p:cNvSpPr>
          <p:nvPr>
            <p:ph type="dt" sz="quarter" idx="10"/>
          </p:nvPr>
        </p:nvSpPr>
        <p:spPr/>
        <p:txBody>
          <a:bodyPr/>
          <a:lstStyle/>
          <a:p>
            <a:pPr>
              <a:defRPr/>
            </a:pPr>
            <a:fld id="{D728280B-78C2-457E-88BC-1AF99DE2FD9A}" type="datetime1">
              <a:rPr lang="bg-BG" smtClean="0"/>
              <a:pPr>
                <a:defRPr/>
              </a:pPr>
              <a:t>15.2.2021 г.</a:t>
            </a:fld>
            <a:endParaRPr lang="en-GB"/>
          </a:p>
        </p:txBody>
      </p:sp>
      <p:pic>
        <p:nvPicPr>
          <p:cNvPr id="30723" name="Picture 2" descr="karta_cvo_struktura">
            <a:extLst>
              <a:ext uri="{FF2B5EF4-FFF2-40B4-BE49-F238E27FC236}">
                <a16:creationId xmlns:a16="http://schemas.microsoft.com/office/drawing/2014/main" id="{72D2250A-3DF5-421E-8E0F-DFA94237F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2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https://encrypted-tbn3.gstatic.com/images?q=tbn:ANd9GcRwupCT0m7sCKN4vWeSdaIf68Kj3KcCYYAvu8OfDwxUpzZ8ehWA_G9xTstR">
            <a:extLst>
              <a:ext uri="{FF2B5EF4-FFF2-40B4-BE49-F238E27FC236}">
                <a16:creationId xmlns:a16="http://schemas.microsoft.com/office/drawing/2014/main" id="{878F7F96-9BCE-4BE2-87B7-33879D30B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6988"/>
            <a:ext cx="873125"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E2A67D9E-7C62-4932-A39D-AB0190809D72}"/>
              </a:ext>
            </a:extLst>
          </p:cNvPr>
          <p:cNvSpPr>
            <a:spLocks noGrp="1"/>
          </p:cNvSpPr>
          <p:nvPr>
            <p:ph type="dt" sz="quarter" idx="10"/>
          </p:nvPr>
        </p:nvSpPr>
        <p:spPr>
          <a:xfrm>
            <a:off x="676275" y="6235700"/>
            <a:ext cx="1914525" cy="469900"/>
          </a:xfrm>
        </p:spPr>
        <p:txBody>
          <a:bodyPr/>
          <a:lstStyle/>
          <a:p>
            <a:pPr>
              <a:defRPr/>
            </a:pPr>
            <a:fld id="{76D2BBB9-0FE1-445D-8E59-1220034EA847}" type="datetime1">
              <a:rPr lang="bg-BG"/>
              <a:pPr>
                <a:defRPr/>
              </a:pPr>
              <a:t>15.2.2021 г.</a:t>
            </a:fld>
            <a:endParaRPr lang="en-GB"/>
          </a:p>
        </p:txBody>
      </p:sp>
      <p:sp>
        <p:nvSpPr>
          <p:cNvPr id="1055746" name="Rectangle 2">
            <a:extLst>
              <a:ext uri="{FF2B5EF4-FFF2-40B4-BE49-F238E27FC236}">
                <a16:creationId xmlns:a16="http://schemas.microsoft.com/office/drawing/2014/main" id="{EC36D496-0512-4E16-A9FF-08FAC7288143}"/>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31748" name="Rectangle 4">
            <a:extLst>
              <a:ext uri="{FF2B5EF4-FFF2-40B4-BE49-F238E27FC236}">
                <a16:creationId xmlns:a16="http://schemas.microsoft.com/office/drawing/2014/main" id="{BE714333-BBA5-40CE-ACCC-9DE9B2FBA290}"/>
              </a:ext>
            </a:extLst>
          </p:cNvPr>
          <p:cNvSpPr>
            <a:spLocks noChangeArrowheads="1"/>
          </p:cNvSpPr>
          <p:nvPr/>
        </p:nvSpPr>
        <p:spPr bwMode="auto">
          <a:xfrm>
            <a:off x="258763" y="2455863"/>
            <a:ext cx="888523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bg-BG" b="1">
              <a:latin typeface="Times New Roman" panose="02020603050405020304" pitchFamily="18" charset="0"/>
            </a:endParaRPr>
          </a:p>
        </p:txBody>
      </p:sp>
      <p:sp>
        <p:nvSpPr>
          <p:cNvPr id="31749" name="Text Box 42">
            <a:extLst>
              <a:ext uri="{FF2B5EF4-FFF2-40B4-BE49-F238E27FC236}">
                <a16:creationId xmlns:a16="http://schemas.microsoft.com/office/drawing/2014/main" id="{F34E15E6-CAC8-40DD-AC75-69EFB0A508D9}"/>
              </a:ext>
            </a:extLst>
          </p:cNvPr>
          <p:cNvSpPr txBox="1">
            <a:spLocks noChangeArrowheads="1"/>
          </p:cNvSpPr>
          <p:nvPr/>
        </p:nvSpPr>
        <p:spPr bwMode="auto">
          <a:xfrm>
            <a:off x="952500" y="304800"/>
            <a:ext cx="7239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2800" b="1">
                <a:solidFill>
                  <a:srgbClr val="0000FF"/>
                </a:solidFill>
                <a:latin typeface="Arial" panose="020B0604020202020204" pitchFamily="34" charset="0"/>
              </a:rPr>
              <a:t>СТРУКТУРИ НА</a:t>
            </a:r>
            <a:r>
              <a:rPr lang="bg-BG" altLang="bg-BG" sz="2800" b="1">
                <a:solidFill>
                  <a:srgbClr val="0000FF"/>
                </a:solidFill>
                <a:latin typeface="Arial" panose="020B0604020202020204" pitchFamily="34" charset="0"/>
              </a:rPr>
              <a:t> </a:t>
            </a:r>
            <a:r>
              <a:rPr lang="en-US" altLang="bg-BG" sz="2800" b="1">
                <a:solidFill>
                  <a:srgbClr val="0000FF"/>
                </a:solidFill>
                <a:latin typeface="Arial" panose="020B0604020202020204" pitchFamily="34" charset="0"/>
              </a:rPr>
              <a:t>ПОДЧИНЕНИЕ НА МИНИСТЪРА</a:t>
            </a:r>
            <a:r>
              <a:rPr lang="bg-BG" altLang="bg-BG" sz="2800" b="1">
                <a:solidFill>
                  <a:srgbClr val="0000FF"/>
                </a:solidFill>
                <a:latin typeface="Arial" panose="020B0604020202020204" pitchFamily="34" charset="0"/>
              </a:rPr>
              <a:t> НА ОТБРАНАТА</a:t>
            </a:r>
            <a:endParaRPr lang="en-GB" altLang="bg-BG" sz="2800" b="1">
              <a:solidFill>
                <a:srgbClr val="0000FF"/>
              </a:solidFill>
              <a:latin typeface="Arial" panose="020B0604020202020204" pitchFamily="34" charset="0"/>
            </a:endParaRPr>
          </a:p>
        </p:txBody>
      </p:sp>
      <p:sp>
        <p:nvSpPr>
          <p:cNvPr id="31750" name="Text Box 46">
            <a:extLst>
              <a:ext uri="{FF2B5EF4-FFF2-40B4-BE49-F238E27FC236}">
                <a16:creationId xmlns:a16="http://schemas.microsoft.com/office/drawing/2014/main" id="{110AA40F-B801-4BE2-A316-B2884E48F571}"/>
              </a:ext>
            </a:extLst>
          </p:cNvPr>
          <p:cNvSpPr txBox="1">
            <a:spLocks noChangeArrowheads="1"/>
          </p:cNvSpPr>
          <p:nvPr/>
        </p:nvSpPr>
        <p:spPr bwMode="auto">
          <a:xfrm>
            <a:off x="523875" y="2365375"/>
            <a:ext cx="2451100" cy="1200150"/>
          </a:xfrm>
          <a:prstGeom prst="rect">
            <a:avLst/>
          </a:prstGeom>
          <a:solidFill>
            <a:schemeClr val="accent2"/>
          </a:solidFill>
          <a:ln w="28575">
            <a:solidFill>
              <a:srgbClr val="006600"/>
            </a:solidFill>
            <a:prstDash val="dash"/>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solidFill>
                  <a:schemeClr val="bg1"/>
                </a:solidFill>
                <a:latin typeface="Arial" panose="020B0604020202020204" pitchFamily="34" charset="0"/>
              </a:rPr>
              <a:t>НАЦИОНАЛЕН ВОЕННОИСТОРИ-ЧЕСКИ МУЗЕЙ</a:t>
            </a:r>
            <a:endParaRPr lang="bg-BG" altLang="bg-BG" sz="1800" b="1">
              <a:solidFill>
                <a:schemeClr val="bg1"/>
              </a:solidFill>
              <a:latin typeface="Arial" panose="020B0604020202020204" pitchFamily="34" charset="0"/>
            </a:endParaRPr>
          </a:p>
          <a:p>
            <a:pPr algn="ctr" eaLnBrk="1" hangingPunct="1">
              <a:spcBef>
                <a:spcPct val="0"/>
              </a:spcBef>
              <a:buFontTx/>
              <a:buNone/>
            </a:pPr>
            <a:endParaRPr lang="en-GB" altLang="bg-BG" sz="1800" b="1">
              <a:solidFill>
                <a:schemeClr val="bg1"/>
              </a:solidFill>
              <a:latin typeface="Arial" panose="020B0604020202020204" pitchFamily="34" charset="0"/>
            </a:endParaRPr>
          </a:p>
        </p:txBody>
      </p:sp>
      <p:sp>
        <p:nvSpPr>
          <p:cNvPr id="31751" name="Text Box 47">
            <a:extLst>
              <a:ext uri="{FF2B5EF4-FFF2-40B4-BE49-F238E27FC236}">
                <a16:creationId xmlns:a16="http://schemas.microsoft.com/office/drawing/2014/main" id="{D3DFBAF0-FEF6-4A41-98EB-99E100BCF788}"/>
              </a:ext>
            </a:extLst>
          </p:cNvPr>
          <p:cNvSpPr txBox="1">
            <a:spLocks noChangeArrowheads="1"/>
          </p:cNvSpPr>
          <p:nvPr/>
        </p:nvSpPr>
        <p:spPr bwMode="auto">
          <a:xfrm>
            <a:off x="6005513" y="2357438"/>
            <a:ext cx="2852737" cy="1200150"/>
          </a:xfrm>
          <a:prstGeom prst="rect">
            <a:avLst/>
          </a:prstGeom>
          <a:solidFill>
            <a:srgbClr val="FFCCCC"/>
          </a:solidFill>
          <a:ln w="28575">
            <a:solidFill>
              <a:srgbClr val="FFFF00"/>
            </a:solidFill>
            <a:prstDash val="dash"/>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800" b="1" i="1">
                <a:latin typeface="Arial" panose="020B0604020202020204" pitchFamily="34" charset="0"/>
              </a:rPr>
              <a:t>ИА “</a:t>
            </a:r>
            <a:r>
              <a:rPr lang="en-US" altLang="bg-BG" sz="1800" b="1" i="1">
                <a:latin typeface="Arial" panose="020B0604020202020204" pitchFamily="34" charset="0"/>
              </a:rPr>
              <a:t>ВОЕННИ КЛУБОВЕ И  ВОЕНН0-ПОЧИВНО ДЕЛО</a:t>
            </a:r>
            <a:r>
              <a:rPr lang="bg-BG" altLang="bg-BG" sz="1800" b="1" i="1">
                <a:latin typeface="Arial" panose="020B0604020202020204" pitchFamily="34" charset="0"/>
              </a:rPr>
              <a:t>”</a:t>
            </a:r>
          </a:p>
          <a:p>
            <a:pPr algn="ctr" eaLnBrk="1" hangingPunct="1">
              <a:spcBef>
                <a:spcPct val="0"/>
              </a:spcBef>
              <a:buFontTx/>
              <a:buNone/>
            </a:pPr>
            <a:endParaRPr lang="en-GB" altLang="bg-BG" sz="1800" b="1" i="1">
              <a:latin typeface="Arial" panose="020B0604020202020204" pitchFamily="34" charset="0"/>
            </a:endParaRPr>
          </a:p>
        </p:txBody>
      </p:sp>
      <p:sp>
        <p:nvSpPr>
          <p:cNvPr id="31752" name="Text Box 50">
            <a:extLst>
              <a:ext uri="{FF2B5EF4-FFF2-40B4-BE49-F238E27FC236}">
                <a16:creationId xmlns:a16="http://schemas.microsoft.com/office/drawing/2014/main" id="{F37C56F8-26F5-4BA6-A6DA-922DBD35FBB4}"/>
              </a:ext>
            </a:extLst>
          </p:cNvPr>
          <p:cNvSpPr txBox="1">
            <a:spLocks noChangeArrowheads="1"/>
          </p:cNvSpPr>
          <p:nvPr/>
        </p:nvSpPr>
        <p:spPr bwMode="auto">
          <a:xfrm>
            <a:off x="3149600" y="2351088"/>
            <a:ext cx="2728913" cy="1200150"/>
          </a:xfrm>
          <a:prstGeom prst="rect">
            <a:avLst/>
          </a:prstGeom>
          <a:solidFill>
            <a:srgbClr val="660066"/>
          </a:solidFill>
          <a:ln w="28575">
            <a:solidFill>
              <a:srgbClr val="006600"/>
            </a:solidFill>
            <a:prstDash val="dash"/>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solidFill>
                  <a:schemeClr val="bg1"/>
                </a:solidFill>
                <a:latin typeface="Arial" panose="020B0604020202020204" pitchFamily="34" charset="0"/>
              </a:rPr>
              <a:t>ИНСТИТУТ  ПО ОТБРАНА “ПРОФ.  ЦВЕТАН ЛАЗАРОВ”</a:t>
            </a:r>
            <a:endParaRPr lang="bg-BG" altLang="bg-BG" sz="1800" b="1">
              <a:solidFill>
                <a:schemeClr val="bg1"/>
              </a:solidFill>
              <a:latin typeface="Arial" panose="020B0604020202020204" pitchFamily="34" charset="0"/>
            </a:endParaRPr>
          </a:p>
          <a:p>
            <a:pPr algn="ctr" eaLnBrk="1" hangingPunct="1">
              <a:spcBef>
                <a:spcPct val="0"/>
              </a:spcBef>
              <a:buFontTx/>
              <a:buNone/>
            </a:pPr>
            <a:endParaRPr lang="en-GB" altLang="bg-BG" sz="1800" b="1">
              <a:solidFill>
                <a:schemeClr val="bg1"/>
              </a:solidFill>
              <a:latin typeface="Arial" panose="020B0604020202020204" pitchFamily="34" charset="0"/>
            </a:endParaRPr>
          </a:p>
        </p:txBody>
      </p:sp>
      <p:sp>
        <p:nvSpPr>
          <p:cNvPr id="13" name="Text Box 46">
            <a:extLst>
              <a:ext uri="{FF2B5EF4-FFF2-40B4-BE49-F238E27FC236}">
                <a16:creationId xmlns:a16="http://schemas.microsoft.com/office/drawing/2014/main" id="{0A79B011-110D-405E-9585-005286AE0526}"/>
              </a:ext>
            </a:extLst>
          </p:cNvPr>
          <p:cNvSpPr txBox="1">
            <a:spLocks noChangeArrowheads="1"/>
          </p:cNvSpPr>
          <p:nvPr/>
        </p:nvSpPr>
        <p:spPr bwMode="auto">
          <a:xfrm>
            <a:off x="500063" y="3857625"/>
            <a:ext cx="2451100" cy="1200150"/>
          </a:xfrm>
          <a:prstGeom prst="rect">
            <a:avLst/>
          </a:prstGeom>
          <a:solidFill>
            <a:srgbClr val="FFC000"/>
          </a:solidFill>
          <a:ln w="28575">
            <a:solidFill>
              <a:srgbClr val="800000"/>
            </a:solidFill>
            <a:prstDash val="dash"/>
            <a:miter lim="800000"/>
            <a:headEnd/>
            <a:tailEnd/>
          </a:ln>
        </p:spPr>
        <p:txBody>
          <a:bodyPr>
            <a:spAutoFit/>
          </a:bodyPr>
          <a:lstStyle/>
          <a:p>
            <a:pPr algn="ctr">
              <a:defRPr/>
            </a:pPr>
            <a:r>
              <a:rPr lang="en-US" b="1" dirty="0">
                <a:solidFill>
                  <a:schemeClr val="accent2">
                    <a:lumMod val="50000"/>
                  </a:schemeClr>
                </a:solidFill>
                <a:latin typeface="Arial" charset="0"/>
              </a:rPr>
              <a:t>ВОЕННО</a:t>
            </a:r>
          </a:p>
          <a:p>
            <a:pPr algn="ctr">
              <a:defRPr/>
            </a:pPr>
            <a:endParaRPr lang="en-US" b="1" dirty="0">
              <a:solidFill>
                <a:schemeClr val="accent2">
                  <a:lumMod val="50000"/>
                </a:schemeClr>
              </a:solidFill>
              <a:latin typeface="Arial" charset="0"/>
            </a:endParaRPr>
          </a:p>
          <a:p>
            <a:pPr algn="ctr">
              <a:defRPr/>
            </a:pPr>
            <a:r>
              <a:rPr lang="en-US" b="1" dirty="0">
                <a:solidFill>
                  <a:schemeClr val="accent2">
                    <a:lumMod val="50000"/>
                  </a:schemeClr>
                </a:solidFill>
                <a:latin typeface="Arial" charset="0"/>
              </a:rPr>
              <a:t> ИЗДАТЕЛСТВО</a:t>
            </a:r>
            <a:endParaRPr lang="bg-BG" b="1" dirty="0">
              <a:solidFill>
                <a:schemeClr val="accent2">
                  <a:lumMod val="50000"/>
                </a:schemeClr>
              </a:solidFill>
              <a:latin typeface="Arial" charset="0"/>
            </a:endParaRPr>
          </a:p>
          <a:p>
            <a:pPr algn="ctr">
              <a:defRPr/>
            </a:pPr>
            <a:endParaRPr lang="en-GB" b="1" dirty="0">
              <a:solidFill>
                <a:schemeClr val="accent2">
                  <a:lumMod val="50000"/>
                </a:schemeClr>
              </a:solidFill>
              <a:latin typeface="Arial" charset="0"/>
            </a:endParaRPr>
          </a:p>
        </p:txBody>
      </p:sp>
      <p:sp>
        <p:nvSpPr>
          <p:cNvPr id="31754" name="Text Box 46">
            <a:extLst>
              <a:ext uri="{FF2B5EF4-FFF2-40B4-BE49-F238E27FC236}">
                <a16:creationId xmlns:a16="http://schemas.microsoft.com/office/drawing/2014/main" id="{8A482F1A-99D1-4BC9-AB23-E4AAFF48D228}"/>
              </a:ext>
            </a:extLst>
          </p:cNvPr>
          <p:cNvSpPr txBox="1">
            <a:spLocks noChangeArrowheads="1"/>
          </p:cNvSpPr>
          <p:nvPr/>
        </p:nvSpPr>
        <p:spPr bwMode="auto">
          <a:xfrm>
            <a:off x="3143250" y="3857625"/>
            <a:ext cx="2714625" cy="1200150"/>
          </a:xfrm>
          <a:prstGeom prst="rect">
            <a:avLst/>
          </a:prstGeom>
          <a:solidFill>
            <a:srgbClr val="66FF66"/>
          </a:solidFill>
          <a:ln w="28575">
            <a:solidFill>
              <a:srgbClr val="660066"/>
            </a:solidFill>
            <a:prstDash val="dash"/>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solidFill>
                  <a:schemeClr val="accent2"/>
                </a:solidFill>
                <a:latin typeface="Arial" panose="020B0604020202020204" pitchFamily="34" charset="0"/>
              </a:rPr>
              <a:t>“СНАБДЯВАНЕ </a:t>
            </a:r>
          </a:p>
          <a:p>
            <a:pPr algn="ctr" eaLnBrk="1" hangingPunct="1">
              <a:spcBef>
                <a:spcPct val="0"/>
              </a:spcBef>
              <a:buFontTx/>
              <a:buNone/>
            </a:pPr>
            <a:r>
              <a:rPr lang="en-US" altLang="bg-BG" sz="1800" b="1">
                <a:solidFill>
                  <a:schemeClr val="accent2"/>
                </a:solidFill>
                <a:latin typeface="Arial" panose="020B0604020202020204" pitchFamily="34" charset="0"/>
              </a:rPr>
              <a:t>И ТЪРГОВИЯ –</a:t>
            </a:r>
            <a:r>
              <a:rPr lang="bg-BG" altLang="bg-BG" sz="1800" b="1">
                <a:solidFill>
                  <a:schemeClr val="accent2"/>
                </a:solidFill>
                <a:latin typeface="Arial" panose="020B0604020202020204" pitchFamily="34" charset="0"/>
              </a:rPr>
              <a:t> </a:t>
            </a:r>
            <a:r>
              <a:rPr lang="en-US" altLang="bg-BG" sz="1800" b="1">
                <a:solidFill>
                  <a:schemeClr val="accent2"/>
                </a:solidFill>
                <a:latin typeface="Arial" panose="020B0604020202020204" pitchFamily="34" charset="0"/>
              </a:rPr>
              <a:t>МО” ЕООД</a:t>
            </a:r>
            <a:endParaRPr lang="bg-BG" altLang="bg-BG" sz="1800" b="1">
              <a:solidFill>
                <a:schemeClr val="accent2"/>
              </a:solidFill>
              <a:latin typeface="Arial" panose="020B0604020202020204" pitchFamily="34" charset="0"/>
            </a:endParaRPr>
          </a:p>
          <a:p>
            <a:pPr algn="ctr" eaLnBrk="1" hangingPunct="1">
              <a:spcBef>
                <a:spcPct val="0"/>
              </a:spcBef>
              <a:buFontTx/>
              <a:buNone/>
            </a:pPr>
            <a:endParaRPr lang="en-GB" altLang="bg-BG" sz="1800" b="1">
              <a:solidFill>
                <a:schemeClr val="accent2"/>
              </a:solidFill>
              <a:latin typeface="Arial" panose="020B0604020202020204" pitchFamily="34" charset="0"/>
            </a:endParaRPr>
          </a:p>
        </p:txBody>
      </p:sp>
      <p:sp>
        <p:nvSpPr>
          <p:cNvPr id="31755" name="Text Box 46">
            <a:extLst>
              <a:ext uri="{FF2B5EF4-FFF2-40B4-BE49-F238E27FC236}">
                <a16:creationId xmlns:a16="http://schemas.microsoft.com/office/drawing/2014/main" id="{664237AE-8099-4502-8F48-99536FB19F6D}"/>
              </a:ext>
            </a:extLst>
          </p:cNvPr>
          <p:cNvSpPr txBox="1">
            <a:spLocks noChangeArrowheads="1"/>
          </p:cNvSpPr>
          <p:nvPr/>
        </p:nvSpPr>
        <p:spPr bwMode="auto">
          <a:xfrm>
            <a:off x="6000750" y="3857625"/>
            <a:ext cx="2857500" cy="1200150"/>
          </a:xfrm>
          <a:prstGeom prst="rect">
            <a:avLst/>
          </a:prstGeom>
          <a:solidFill>
            <a:srgbClr val="CCFF99"/>
          </a:solidFill>
          <a:ln w="28575">
            <a:solidFill>
              <a:srgbClr val="006600"/>
            </a:solidFill>
            <a:prstDash val="dash"/>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solidFill>
                  <a:srgbClr val="006600"/>
                </a:solidFill>
                <a:latin typeface="Arial" panose="020B0604020202020204" pitchFamily="34" charset="0"/>
              </a:rPr>
              <a:t>ВОЕННО-РЕМОНТНИ</a:t>
            </a:r>
          </a:p>
          <a:p>
            <a:pPr algn="ctr" eaLnBrk="1" hangingPunct="1">
              <a:spcBef>
                <a:spcPct val="0"/>
              </a:spcBef>
              <a:buFontTx/>
              <a:buNone/>
            </a:pPr>
            <a:endParaRPr lang="en-US" altLang="bg-BG" sz="1800" b="1">
              <a:solidFill>
                <a:srgbClr val="006600"/>
              </a:solidFill>
              <a:latin typeface="Arial" panose="020B0604020202020204" pitchFamily="34" charset="0"/>
            </a:endParaRPr>
          </a:p>
          <a:p>
            <a:pPr algn="ctr" eaLnBrk="1" hangingPunct="1">
              <a:spcBef>
                <a:spcPct val="0"/>
              </a:spcBef>
              <a:buFontTx/>
              <a:buNone/>
            </a:pPr>
            <a:r>
              <a:rPr lang="en-US" altLang="bg-BG" sz="1800" b="1">
                <a:solidFill>
                  <a:srgbClr val="006600"/>
                </a:solidFill>
                <a:latin typeface="Arial" panose="020B0604020202020204" pitchFamily="34" charset="0"/>
              </a:rPr>
              <a:t> ЗАВОДИ “ТЕРЕМ” ЕАД</a:t>
            </a:r>
            <a:endParaRPr lang="bg-BG" altLang="bg-BG" sz="1800" b="1">
              <a:solidFill>
                <a:srgbClr val="006600"/>
              </a:solidFill>
              <a:latin typeface="Arial" panose="020B0604020202020204" pitchFamily="34" charset="0"/>
            </a:endParaRPr>
          </a:p>
          <a:p>
            <a:pPr algn="ctr" eaLnBrk="1" hangingPunct="1">
              <a:spcBef>
                <a:spcPct val="0"/>
              </a:spcBef>
              <a:buFontTx/>
              <a:buNone/>
            </a:pPr>
            <a:endParaRPr lang="en-GB" altLang="bg-BG" sz="1800" b="1">
              <a:solidFill>
                <a:srgbClr val="006600"/>
              </a:solidFill>
              <a:latin typeface="Arial" panose="020B0604020202020204" pitchFamily="34" charset="0"/>
            </a:endParaRPr>
          </a:p>
        </p:txBody>
      </p:sp>
      <p:sp>
        <p:nvSpPr>
          <p:cNvPr id="14" name="Text Box 46">
            <a:extLst>
              <a:ext uri="{FF2B5EF4-FFF2-40B4-BE49-F238E27FC236}">
                <a16:creationId xmlns:a16="http://schemas.microsoft.com/office/drawing/2014/main" id="{AC289BF9-0779-4CC0-885A-BBA2C137B884}"/>
              </a:ext>
            </a:extLst>
          </p:cNvPr>
          <p:cNvSpPr txBox="1">
            <a:spLocks noChangeArrowheads="1"/>
          </p:cNvSpPr>
          <p:nvPr/>
        </p:nvSpPr>
        <p:spPr bwMode="auto">
          <a:xfrm>
            <a:off x="2314575" y="5286375"/>
            <a:ext cx="4471988" cy="1200150"/>
          </a:xfrm>
          <a:prstGeom prst="rect">
            <a:avLst/>
          </a:prstGeom>
          <a:solidFill>
            <a:schemeClr val="accent1">
              <a:lumMod val="20000"/>
              <a:lumOff val="80000"/>
            </a:schemeClr>
          </a:solidFill>
          <a:ln w="28575">
            <a:solidFill>
              <a:srgbClr val="660066"/>
            </a:solidFill>
            <a:prstDash val="dash"/>
            <a:miter lim="800000"/>
            <a:headEnd/>
            <a:tailEnd/>
          </a:ln>
        </p:spPr>
        <p:txBody>
          <a:bodyPr>
            <a:spAutoFit/>
          </a:bodyPr>
          <a:lstStyle/>
          <a:p>
            <a:pPr algn="ctr">
              <a:defRPr/>
            </a:pPr>
            <a:r>
              <a:rPr lang="bg-BG" b="1" dirty="0">
                <a:solidFill>
                  <a:srgbClr val="FF0000"/>
                </a:solidFill>
                <a:latin typeface="Arial" charset="0"/>
              </a:rPr>
              <a:t>ИНФОРМАЦИОНЕН ЦЕНТЪР НА</a:t>
            </a:r>
            <a:endParaRPr lang="en-US" b="1" dirty="0">
              <a:solidFill>
                <a:srgbClr val="FF0000"/>
              </a:solidFill>
              <a:latin typeface="Arial" charset="0"/>
            </a:endParaRPr>
          </a:p>
          <a:p>
            <a:pPr algn="ctr">
              <a:defRPr/>
            </a:pPr>
            <a:endParaRPr lang="en-US" b="1" dirty="0">
              <a:solidFill>
                <a:srgbClr val="FF0000"/>
              </a:solidFill>
              <a:latin typeface="Arial" charset="0"/>
            </a:endParaRPr>
          </a:p>
          <a:p>
            <a:pPr algn="ctr">
              <a:defRPr/>
            </a:pPr>
            <a:r>
              <a:rPr lang="bg-BG" b="1" dirty="0">
                <a:solidFill>
                  <a:srgbClr val="FF0000"/>
                </a:solidFill>
                <a:latin typeface="Arial" charset="0"/>
              </a:rPr>
              <a:t> МИНИСТЕРСТВОТО НА ОТБРАНАТА</a:t>
            </a:r>
          </a:p>
          <a:p>
            <a:pPr algn="ctr">
              <a:defRPr/>
            </a:pPr>
            <a:endParaRPr lang="en-GB" b="1" dirty="0">
              <a:solidFill>
                <a:srgbClr val="FF0000"/>
              </a:solidFill>
              <a:latin typeface="Arial" charset="0"/>
            </a:endParaRPr>
          </a:p>
        </p:txBody>
      </p:sp>
      <p:sp>
        <p:nvSpPr>
          <p:cNvPr id="31757" name="Text Box 10">
            <a:extLst>
              <a:ext uri="{FF2B5EF4-FFF2-40B4-BE49-F238E27FC236}">
                <a16:creationId xmlns:a16="http://schemas.microsoft.com/office/drawing/2014/main" id="{C7674F7D-B6F7-4A88-911A-A121D747BA9F}"/>
              </a:ext>
            </a:extLst>
          </p:cNvPr>
          <p:cNvSpPr txBox="1">
            <a:spLocks noChangeArrowheads="1"/>
          </p:cNvSpPr>
          <p:nvPr/>
        </p:nvSpPr>
        <p:spPr bwMode="auto">
          <a:xfrm>
            <a:off x="6659563" y="1268413"/>
            <a:ext cx="2160587" cy="36988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i="1">
                <a:solidFill>
                  <a:srgbClr val="0070C0"/>
                </a:solidFill>
                <a:latin typeface="Arial" panose="020B0604020202020204" pitchFamily="34" charset="0"/>
              </a:rPr>
              <a:t>В сила</a:t>
            </a:r>
            <a:r>
              <a:rPr lang="bg-BG" altLang="bg-BG" sz="1800" b="1" i="1">
                <a:solidFill>
                  <a:srgbClr val="0070C0"/>
                </a:solidFill>
                <a:latin typeface="Arial" panose="020B0604020202020204" pitchFamily="34" charset="0"/>
              </a:rPr>
              <a:t> от </a:t>
            </a:r>
            <a:r>
              <a:rPr lang="en-US" altLang="bg-BG" sz="1800" b="1" i="1">
                <a:solidFill>
                  <a:srgbClr val="0070C0"/>
                </a:solidFill>
                <a:latin typeface="Arial" panose="020B0604020202020204" pitchFamily="34" charset="0"/>
              </a:rPr>
              <a:t>201</a:t>
            </a:r>
            <a:r>
              <a:rPr lang="bg-BG" altLang="bg-BG" sz="1800" b="1" i="1">
                <a:solidFill>
                  <a:srgbClr val="0070C0"/>
                </a:solidFill>
                <a:latin typeface="Arial" panose="020B0604020202020204" pitchFamily="34" charset="0"/>
              </a:rPr>
              <a:t>4</a:t>
            </a:r>
            <a:r>
              <a:rPr lang="en-US" altLang="bg-BG" sz="1800" b="1" i="1">
                <a:solidFill>
                  <a:srgbClr val="0070C0"/>
                </a:solidFill>
                <a:latin typeface="Arial" panose="020B0604020202020204" pitchFamily="34" charset="0"/>
              </a:rPr>
              <a:t>г.</a:t>
            </a:r>
            <a:endParaRPr lang="bg-BG" altLang="bg-BG" sz="1800" b="1" i="1">
              <a:solidFill>
                <a:srgbClr val="0070C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a:extLst>
              <a:ext uri="{FF2B5EF4-FFF2-40B4-BE49-F238E27FC236}">
                <a16:creationId xmlns:a16="http://schemas.microsoft.com/office/drawing/2014/main" id="{5933908C-C311-4F6C-AF48-998E56907BAA}"/>
              </a:ext>
            </a:extLst>
          </p:cNvPr>
          <p:cNvSpPr>
            <a:spLocks noGrp="1"/>
          </p:cNvSpPr>
          <p:nvPr>
            <p:ph type="dt" sz="quarter" idx="10"/>
          </p:nvPr>
        </p:nvSpPr>
        <p:spPr/>
        <p:txBody>
          <a:bodyPr/>
          <a:lstStyle/>
          <a:p>
            <a:pPr>
              <a:defRPr/>
            </a:pPr>
            <a:fld id="{FE8A1C88-2F2D-496B-9AB3-9F4F240E00FC}" type="datetime1">
              <a:rPr lang="bg-BG" sz="1800">
                <a:latin typeface="Arial" pitchFamily="34" charset="0"/>
                <a:cs typeface="Arial" pitchFamily="34" charset="0"/>
              </a:rPr>
              <a:pPr>
                <a:defRPr/>
              </a:pPr>
              <a:t>15.2.2021 г.</a:t>
            </a:fld>
            <a:endParaRPr lang="en-GB" sz="1800">
              <a:latin typeface="Arial" pitchFamily="34" charset="0"/>
              <a:cs typeface="Arial" pitchFamily="34" charset="0"/>
            </a:endParaRPr>
          </a:p>
        </p:txBody>
      </p:sp>
      <p:pic>
        <p:nvPicPr>
          <p:cNvPr id="4099" name="Picture 4">
            <a:extLst>
              <a:ext uri="{FF2B5EF4-FFF2-40B4-BE49-F238E27FC236}">
                <a16:creationId xmlns:a16="http://schemas.microsoft.com/office/drawing/2014/main" id="{C9FB5C8D-AC1D-4AAC-AC92-847791167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463"/>
            <a:ext cx="91440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a:extLst>
              <a:ext uri="{FF2B5EF4-FFF2-40B4-BE49-F238E27FC236}">
                <a16:creationId xmlns:a16="http://schemas.microsoft.com/office/drawing/2014/main" id="{E37260A8-11A7-4004-97EB-A1D860EF3394}"/>
              </a:ext>
            </a:extLst>
          </p:cNvPr>
          <p:cNvSpPr txBox="1">
            <a:spLocks noChangeArrowheads="1"/>
          </p:cNvSpPr>
          <p:nvPr/>
        </p:nvSpPr>
        <p:spPr bwMode="auto">
          <a:xfrm>
            <a:off x="468313" y="0"/>
            <a:ext cx="7488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3600" b="1">
                <a:solidFill>
                  <a:srgbClr val="000066"/>
                </a:solidFill>
                <a:latin typeface="Arial" panose="020B0604020202020204" pitchFamily="34" charset="0"/>
                <a:cs typeface="Arial" panose="020B0604020202020204" pitchFamily="34" charset="0"/>
              </a:rPr>
              <a:t>ДЪРЖАВИ БЕЗ АРМИЯ</a:t>
            </a:r>
            <a:endParaRPr lang="bg-BG" altLang="bg-BG" sz="3600" b="1">
              <a:solidFill>
                <a:srgbClr val="000066"/>
              </a:solidFill>
              <a:latin typeface="Arial" panose="020B0604020202020204" pitchFamily="34" charset="0"/>
              <a:cs typeface="Arial" panose="020B0604020202020204" pitchFamily="34" charset="0"/>
            </a:endParaRPr>
          </a:p>
        </p:txBody>
      </p:sp>
      <p:sp>
        <p:nvSpPr>
          <p:cNvPr id="4101" name="Text Box 8">
            <a:extLst>
              <a:ext uri="{FF2B5EF4-FFF2-40B4-BE49-F238E27FC236}">
                <a16:creationId xmlns:a16="http://schemas.microsoft.com/office/drawing/2014/main" id="{52C0F1BB-DC54-43CB-9E6F-4CC525B4E50A}"/>
              </a:ext>
            </a:extLst>
          </p:cNvPr>
          <p:cNvSpPr txBox="1">
            <a:spLocks noChangeArrowheads="1"/>
          </p:cNvSpPr>
          <p:nvPr/>
        </p:nvSpPr>
        <p:spPr bwMode="auto">
          <a:xfrm>
            <a:off x="365125" y="4799013"/>
            <a:ext cx="156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  Коста Рика</a:t>
            </a:r>
            <a:endParaRPr lang="bg-BG" altLang="bg-BG" sz="1800" b="1">
              <a:latin typeface="Arial" panose="020B0604020202020204" pitchFamily="34" charset="0"/>
              <a:cs typeface="Arial" panose="020B0604020202020204" pitchFamily="34" charset="0"/>
            </a:endParaRPr>
          </a:p>
        </p:txBody>
      </p:sp>
      <p:sp>
        <p:nvSpPr>
          <p:cNvPr id="4102" name="Text Box 11">
            <a:extLst>
              <a:ext uri="{FF2B5EF4-FFF2-40B4-BE49-F238E27FC236}">
                <a16:creationId xmlns:a16="http://schemas.microsoft.com/office/drawing/2014/main" id="{C1CA2A66-1AAA-474B-9085-531F4197FA8B}"/>
              </a:ext>
            </a:extLst>
          </p:cNvPr>
          <p:cNvSpPr txBox="1">
            <a:spLocks noChangeArrowheads="1"/>
          </p:cNvSpPr>
          <p:nvPr/>
        </p:nvSpPr>
        <p:spPr bwMode="auto">
          <a:xfrm>
            <a:off x="504825" y="5154613"/>
            <a:ext cx="111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Гренада</a:t>
            </a:r>
            <a:endParaRPr lang="bg-BG" altLang="bg-BG" sz="1800" b="1">
              <a:latin typeface="Arial" panose="020B0604020202020204" pitchFamily="34" charset="0"/>
              <a:cs typeface="Arial" panose="020B0604020202020204" pitchFamily="34" charset="0"/>
            </a:endParaRPr>
          </a:p>
        </p:txBody>
      </p:sp>
      <p:sp>
        <p:nvSpPr>
          <p:cNvPr id="4103" name="Text Box 13">
            <a:extLst>
              <a:ext uri="{FF2B5EF4-FFF2-40B4-BE49-F238E27FC236}">
                <a16:creationId xmlns:a16="http://schemas.microsoft.com/office/drawing/2014/main" id="{94A0770F-44C6-4E69-BFA4-4B245D44C280}"/>
              </a:ext>
            </a:extLst>
          </p:cNvPr>
          <p:cNvSpPr txBox="1">
            <a:spLocks noChangeArrowheads="1"/>
          </p:cNvSpPr>
          <p:nvPr/>
        </p:nvSpPr>
        <p:spPr bwMode="auto">
          <a:xfrm>
            <a:off x="517525" y="5522913"/>
            <a:ext cx="1279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Кирибати</a:t>
            </a:r>
            <a:endParaRPr lang="bg-BG" altLang="bg-BG" sz="1800" b="1">
              <a:latin typeface="Arial" panose="020B0604020202020204" pitchFamily="34" charset="0"/>
              <a:cs typeface="Arial" panose="020B0604020202020204" pitchFamily="34" charset="0"/>
            </a:endParaRPr>
          </a:p>
        </p:txBody>
      </p:sp>
      <p:sp>
        <p:nvSpPr>
          <p:cNvPr id="4104" name="Text Box 15">
            <a:extLst>
              <a:ext uri="{FF2B5EF4-FFF2-40B4-BE49-F238E27FC236}">
                <a16:creationId xmlns:a16="http://schemas.microsoft.com/office/drawing/2014/main" id="{1417DEE8-9CDA-46B0-8AFF-A1934EFE7BB0}"/>
              </a:ext>
            </a:extLst>
          </p:cNvPr>
          <p:cNvSpPr txBox="1">
            <a:spLocks noChangeArrowheads="1"/>
          </p:cNvSpPr>
          <p:nvPr/>
        </p:nvSpPr>
        <p:spPr bwMode="auto">
          <a:xfrm>
            <a:off x="504825" y="5878513"/>
            <a:ext cx="160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Лихтенщайн</a:t>
            </a:r>
            <a:endParaRPr lang="bg-BG" altLang="bg-BG" sz="1800" b="1">
              <a:latin typeface="Arial" panose="020B0604020202020204" pitchFamily="34" charset="0"/>
              <a:cs typeface="Arial" panose="020B0604020202020204" pitchFamily="34" charset="0"/>
            </a:endParaRPr>
          </a:p>
        </p:txBody>
      </p:sp>
      <p:sp>
        <p:nvSpPr>
          <p:cNvPr id="4105" name="Text Box 17">
            <a:extLst>
              <a:ext uri="{FF2B5EF4-FFF2-40B4-BE49-F238E27FC236}">
                <a16:creationId xmlns:a16="http://schemas.microsoft.com/office/drawing/2014/main" id="{8E27B4C2-2A41-46A8-AB20-339A9BE7BC83}"/>
              </a:ext>
            </a:extLst>
          </p:cNvPr>
          <p:cNvSpPr txBox="1">
            <a:spLocks noChangeArrowheads="1"/>
          </p:cNvSpPr>
          <p:nvPr/>
        </p:nvSpPr>
        <p:spPr bwMode="auto">
          <a:xfrm>
            <a:off x="504825" y="6216650"/>
            <a:ext cx="1538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Маршалови</a:t>
            </a:r>
          </a:p>
          <a:p>
            <a:pPr eaLnBrk="1" hangingPunct="1">
              <a:spcBef>
                <a:spcPct val="0"/>
              </a:spcBef>
              <a:buFontTx/>
              <a:buNone/>
            </a:pPr>
            <a:r>
              <a:rPr lang="en-US" altLang="bg-BG" sz="1800" b="1">
                <a:latin typeface="Arial" panose="020B0604020202020204" pitchFamily="34" charset="0"/>
                <a:cs typeface="Arial" panose="020B0604020202020204" pitchFamily="34" charset="0"/>
              </a:rPr>
              <a:t> острови</a:t>
            </a:r>
            <a:endParaRPr lang="bg-BG" altLang="bg-BG" sz="1800" b="1">
              <a:latin typeface="Arial" panose="020B0604020202020204" pitchFamily="34" charset="0"/>
              <a:cs typeface="Arial" panose="020B0604020202020204" pitchFamily="34" charset="0"/>
            </a:endParaRPr>
          </a:p>
        </p:txBody>
      </p:sp>
      <p:sp>
        <p:nvSpPr>
          <p:cNvPr id="4106" name="Text Box 19">
            <a:extLst>
              <a:ext uri="{FF2B5EF4-FFF2-40B4-BE49-F238E27FC236}">
                <a16:creationId xmlns:a16="http://schemas.microsoft.com/office/drawing/2014/main" id="{3C8198BE-E600-4B19-8573-6D4AB294EC53}"/>
              </a:ext>
            </a:extLst>
          </p:cNvPr>
          <p:cNvSpPr txBox="1">
            <a:spLocks noChangeArrowheads="1"/>
          </p:cNvSpPr>
          <p:nvPr/>
        </p:nvSpPr>
        <p:spPr bwMode="auto">
          <a:xfrm>
            <a:off x="2409825" y="4672013"/>
            <a:ext cx="225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  Федерални щати</a:t>
            </a:r>
          </a:p>
          <a:p>
            <a:pPr eaLnBrk="1" hangingPunct="1">
              <a:spcBef>
                <a:spcPct val="0"/>
              </a:spcBef>
              <a:buFontTx/>
              <a:buNone/>
            </a:pPr>
            <a:r>
              <a:rPr lang="en-US" altLang="bg-BG" sz="1800" b="1">
                <a:latin typeface="Arial" panose="020B0604020202020204" pitchFamily="34" charset="0"/>
                <a:cs typeface="Arial" panose="020B0604020202020204" pitchFamily="34" charset="0"/>
              </a:rPr>
              <a:t>    Микронезия</a:t>
            </a:r>
            <a:endParaRPr lang="bg-BG" altLang="bg-BG" sz="1800" b="1">
              <a:latin typeface="Arial" panose="020B0604020202020204" pitchFamily="34" charset="0"/>
              <a:cs typeface="Arial" panose="020B0604020202020204" pitchFamily="34" charset="0"/>
            </a:endParaRPr>
          </a:p>
        </p:txBody>
      </p:sp>
      <p:sp>
        <p:nvSpPr>
          <p:cNvPr id="4107" name="Text Box 21">
            <a:extLst>
              <a:ext uri="{FF2B5EF4-FFF2-40B4-BE49-F238E27FC236}">
                <a16:creationId xmlns:a16="http://schemas.microsoft.com/office/drawing/2014/main" id="{FA500145-9F3A-479E-B905-ECC9FCAE8E14}"/>
              </a:ext>
            </a:extLst>
          </p:cNvPr>
          <p:cNvSpPr txBox="1">
            <a:spLocks noChangeArrowheads="1"/>
          </p:cNvSpPr>
          <p:nvPr/>
        </p:nvSpPr>
        <p:spPr bwMode="auto">
          <a:xfrm>
            <a:off x="2574925" y="5268913"/>
            <a:ext cx="871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Науру</a:t>
            </a:r>
            <a:endParaRPr lang="bg-BG" altLang="bg-BG" sz="1800" b="1">
              <a:latin typeface="Arial" panose="020B0604020202020204" pitchFamily="34" charset="0"/>
              <a:cs typeface="Arial" panose="020B0604020202020204" pitchFamily="34" charset="0"/>
            </a:endParaRPr>
          </a:p>
        </p:txBody>
      </p:sp>
      <p:sp>
        <p:nvSpPr>
          <p:cNvPr id="4108" name="Text Box 23">
            <a:extLst>
              <a:ext uri="{FF2B5EF4-FFF2-40B4-BE49-F238E27FC236}">
                <a16:creationId xmlns:a16="http://schemas.microsoft.com/office/drawing/2014/main" id="{48A0B54F-628E-4A64-88A8-792B20249D89}"/>
              </a:ext>
            </a:extLst>
          </p:cNvPr>
          <p:cNvSpPr txBox="1">
            <a:spLocks noChangeArrowheads="1"/>
          </p:cNvSpPr>
          <p:nvPr/>
        </p:nvSpPr>
        <p:spPr bwMode="auto">
          <a:xfrm>
            <a:off x="2562225" y="5624513"/>
            <a:ext cx="882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Палау</a:t>
            </a:r>
            <a:endParaRPr lang="bg-BG" altLang="bg-BG" sz="1800" b="1">
              <a:latin typeface="Arial" panose="020B0604020202020204" pitchFamily="34" charset="0"/>
              <a:cs typeface="Arial" panose="020B0604020202020204" pitchFamily="34" charset="0"/>
            </a:endParaRPr>
          </a:p>
        </p:txBody>
      </p:sp>
      <p:sp>
        <p:nvSpPr>
          <p:cNvPr id="4109" name="Text Box 26">
            <a:extLst>
              <a:ext uri="{FF2B5EF4-FFF2-40B4-BE49-F238E27FC236}">
                <a16:creationId xmlns:a16="http://schemas.microsoft.com/office/drawing/2014/main" id="{F7ADC221-0711-48F7-8DEB-C3F48685E417}"/>
              </a:ext>
            </a:extLst>
          </p:cNvPr>
          <p:cNvSpPr txBox="1">
            <a:spLocks noChangeArrowheads="1"/>
          </p:cNvSpPr>
          <p:nvPr/>
        </p:nvSpPr>
        <p:spPr bwMode="auto">
          <a:xfrm>
            <a:off x="2651125" y="6094413"/>
            <a:ext cx="93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Сейнт </a:t>
            </a:r>
          </a:p>
          <a:p>
            <a:pPr eaLnBrk="1" hangingPunct="1">
              <a:spcBef>
                <a:spcPct val="0"/>
              </a:spcBef>
              <a:buFontTx/>
              <a:buNone/>
            </a:pPr>
            <a:r>
              <a:rPr lang="en-US" altLang="bg-BG" sz="1800" b="1">
                <a:latin typeface="Arial" panose="020B0604020202020204" pitchFamily="34" charset="0"/>
                <a:cs typeface="Arial" panose="020B0604020202020204" pitchFamily="34" charset="0"/>
              </a:rPr>
              <a:t>Лусия</a:t>
            </a:r>
            <a:endParaRPr lang="bg-BG" altLang="bg-BG" sz="1800" b="1">
              <a:latin typeface="Arial" panose="020B0604020202020204" pitchFamily="34" charset="0"/>
              <a:cs typeface="Arial" panose="020B0604020202020204" pitchFamily="34" charset="0"/>
            </a:endParaRPr>
          </a:p>
        </p:txBody>
      </p:sp>
      <p:sp>
        <p:nvSpPr>
          <p:cNvPr id="4110" name="Text Box 28">
            <a:extLst>
              <a:ext uri="{FF2B5EF4-FFF2-40B4-BE49-F238E27FC236}">
                <a16:creationId xmlns:a16="http://schemas.microsoft.com/office/drawing/2014/main" id="{72EF079C-0D05-41D7-9CFB-DDB8A8A17D71}"/>
              </a:ext>
            </a:extLst>
          </p:cNvPr>
          <p:cNvSpPr txBox="1">
            <a:spLocks noChangeArrowheads="1"/>
          </p:cNvSpPr>
          <p:nvPr/>
        </p:nvSpPr>
        <p:spPr bwMode="auto">
          <a:xfrm>
            <a:off x="4962525" y="4659313"/>
            <a:ext cx="2090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  Сейнт Винсент </a:t>
            </a:r>
          </a:p>
          <a:p>
            <a:pPr eaLnBrk="1" hangingPunct="1">
              <a:spcBef>
                <a:spcPct val="0"/>
              </a:spcBef>
              <a:buFontTx/>
              <a:buNone/>
            </a:pPr>
            <a:r>
              <a:rPr lang="en-US" altLang="bg-BG" sz="1800" b="1">
                <a:latin typeface="Arial" panose="020B0604020202020204" pitchFamily="34" charset="0"/>
                <a:cs typeface="Arial" panose="020B0604020202020204" pitchFamily="34" charset="0"/>
              </a:rPr>
              <a:t>    и Гренадини</a:t>
            </a:r>
            <a:endParaRPr lang="bg-BG" altLang="bg-BG" sz="1800" b="1">
              <a:latin typeface="Arial" panose="020B0604020202020204" pitchFamily="34" charset="0"/>
              <a:cs typeface="Arial" panose="020B0604020202020204" pitchFamily="34" charset="0"/>
            </a:endParaRPr>
          </a:p>
        </p:txBody>
      </p:sp>
      <p:sp>
        <p:nvSpPr>
          <p:cNvPr id="4111" name="Text Box 31">
            <a:extLst>
              <a:ext uri="{FF2B5EF4-FFF2-40B4-BE49-F238E27FC236}">
                <a16:creationId xmlns:a16="http://schemas.microsoft.com/office/drawing/2014/main" id="{CD05B388-6C31-4A06-806B-E99CBBB76473}"/>
              </a:ext>
            </a:extLst>
          </p:cNvPr>
          <p:cNvSpPr txBox="1">
            <a:spLocks noChangeArrowheads="1"/>
          </p:cNvSpPr>
          <p:nvPr/>
        </p:nvSpPr>
        <p:spPr bwMode="auto">
          <a:xfrm>
            <a:off x="5127625" y="5218113"/>
            <a:ext cx="920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Самоа</a:t>
            </a:r>
            <a:endParaRPr lang="bg-BG" altLang="bg-BG" sz="1800" b="1">
              <a:latin typeface="Arial" panose="020B0604020202020204" pitchFamily="34" charset="0"/>
              <a:cs typeface="Arial" panose="020B0604020202020204" pitchFamily="34" charset="0"/>
            </a:endParaRPr>
          </a:p>
        </p:txBody>
      </p:sp>
      <p:sp>
        <p:nvSpPr>
          <p:cNvPr id="4112" name="Text Box 36">
            <a:extLst>
              <a:ext uri="{FF2B5EF4-FFF2-40B4-BE49-F238E27FC236}">
                <a16:creationId xmlns:a16="http://schemas.microsoft.com/office/drawing/2014/main" id="{EC0CFCA1-E778-4CC3-8A23-0FE7B94FBC19}"/>
              </a:ext>
            </a:extLst>
          </p:cNvPr>
          <p:cNvSpPr txBox="1">
            <a:spLocks noChangeArrowheads="1"/>
          </p:cNvSpPr>
          <p:nvPr/>
        </p:nvSpPr>
        <p:spPr bwMode="auto">
          <a:xfrm>
            <a:off x="5114925" y="5472113"/>
            <a:ext cx="1884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Соломоновите</a:t>
            </a:r>
          </a:p>
          <a:p>
            <a:pPr eaLnBrk="1" hangingPunct="1">
              <a:spcBef>
                <a:spcPct val="0"/>
              </a:spcBef>
              <a:buFontTx/>
              <a:buNone/>
            </a:pPr>
            <a:r>
              <a:rPr lang="en-US" altLang="bg-BG" sz="1800" b="1">
                <a:latin typeface="Arial" panose="020B0604020202020204" pitchFamily="34" charset="0"/>
                <a:cs typeface="Arial" panose="020B0604020202020204" pitchFamily="34" charset="0"/>
              </a:rPr>
              <a:t>острови</a:t>
            </a:r>
            <a:endParaRPr lang="bg-BG" altLang="bg-BG" sz="1800" b="1">
              <a:latin typeface="Arial" panose="020B0604020202020204" pitchFamily="34" charset="0"/>
              <a:cs typeface="Arial" panose="020B0604020202020204" pitchFamily="34" charset="0"/>
            </a:endParaRPr>
          </a:p>
        </p:txBody>
      </p:sp>
      <p:sp>
        <p:nvSpPr>
          <p:cNvPr id="4113" name="Text Box 39">
            <a:extLst>
              <a:ext uri="{FF2B5EF4-FFF2-40B4-BE49-F238E27FC236}">
                <a16:creationId xmlns:a16="http://schemas.microsoft.com/office/drawing/2014/main" id="{0DA17294-9DA2-41C4-BA99-5125D96CAA01}"/>
              </a:ext>
            </a:extLst>
          </p:cNvPr>
          <p:cNvSpPr txBox="1">
            <a:spLocks noChangeArrowheads="1"/>
          </p:cNvSpPr>
          <p:nvPr/>
        </p:nvSpPr>
        <p:spPr bwMode="auto">
          <a:xfrm>
            <a:off x="5203825" y="6043613"/>
            <a:ext cx="984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latin typeface="Arial" panose="020B0604020202020204" pitchFamily="34" charset="0"/>
                <a:cs typeface="Arial" panose="020B0604020202020204" pitchFamily="34" charset="0"/>
              </a:rPr>
              <a:t>Тувалу</a:t>
            </a:r>
            <a:endParaRPr lang="bg-BG" altLang="bg-BG" sz="1800" b="1">
              <a:latin typeface="Arial" panose="020B0604020202020204" pitchFamily="34" charset="0"/>
              <a:cs typeface="Arial" panose="020B0604020202020204" pitchFamily="34" charset="0"/>
            </a:endParaRPr>
          </a:p>
        </p:txBody>
      </p:sp>
      <p:sp>
        <p:nvSpPr>
          <p:cNvPr id="4114" name="Text Box 41">
            <a:extLst>
              <a:ext uri="{FF2B5EF4-FFF2-40B4-BE49-F238E27FC236}">
                <a16:creationId xmlns:a16="http://schemas.microsoft.com/office/drawing/2014/main" id="{46898C08-BC24-41A7-A85D-5C099A1A2F49}"/>
              </a:ext>
            </a:extLst>
          </p:cNvPr>
          <p:cNvSpPr txBox="1">
            <a:spLocks noChangeArrowheads="1"/>
          </p:cNvSpPr>
          <p:nvPr/>
        </p:nvSpPr>
        <p:spPr bwMode="auto">
          <a:xfrm>
            <a:off x="5203825" y="6399213"/>
            <a:ext cx="124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solidFill>
                  <a:srgbClr val="660066"/>
                </a:solidFill>
                <a:latin typeface="Arial" panose="020B0604020202020204" pitchFamily="34" charset="0"/>
                <a:cs typeface="Arial" panose="020B0604020202020204" pitchFamily="34" charset="0"/>
              </a:rPr>
              <a:t>Ватикана</a:t>
            </a:r>
            <a:endParaRPr lang="bg-BG" altLang="bg-BG" sz="1800" b="1">
              <a:solidFill>
                <a:srgbClr val="660066"/>
              </a:solidFill>
              <a:latin typeface="Arial" panose="020B0604020202020204" pitchFamily="34" charset="0"/>
              <a:cs typeface="Arial" panose="020B0604020202020204" pitchFamily="34" charset="0"/>
            </a:endParaRPr>
          </a:p>
        </p:txBody>
      </p:sp>
      <p:sp>
        <p:nvSpPr>
          <p:cNvPr id="4115" name="Text Box 45">
            <a:extLst>
              <a:ext uri="{FF2B5EF4-FFF2-40B4-BE49-F238E27FC236}">
                <a16:creationId xmlns:a16="http://schemas.microsoft.com/office/drawing/2014/main" id="{529D61F9-8AFF-40F0-84CA-DEC6F11B08CE}"/>
              </a:ext>
            </a:extLst>
          </p:cNvPr>
          <p:cNvSpPr txBox="1">
            <a:spLocks noChangeArrowheads="1"/>
          </p:cNvSpPr>
          <p:nvPr/>
        </p:nvSpPr>
        <p:spPr bwMode="auto">
          <a:xfrm>
            <a:off x="7667625" y="4773613"/>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solidFill>
                  <a:srgbClr val="FF0066"/>
                </a:solidFill>
                <a:latin typeface="Arial" panose="020B0604020202020204" pitchFamily="34" charset="0"/>
                <a:cs typeface="Arial" panose="020B0604020202020204" pitchFamily="34" charset="0"/>
              </a:rPr>
              <a:t>Хаити</a:t>
            </a:r>
            <a:endParaRPr lang="bg-BG" altLang="bg-BG" sz="1800" b="1">
              <a:solidFill>
                <a:srgbClr val="FF0066"/>
              </a:solidFill>
              <a:latin typeface="Arial" panose="020B0604020202020204" pitchFamily="34" charset="0"/>
              <a:cs typeface="Arial" panose="020B0604020202020204" pitchFamily="34" charset="0"/>
            </a:endParaRPr>
          </a:p>
        </p:txBody>
      </p:sp>
      <p:sp>
        <p:nvSpPr>
          <p:cNvPr id="4116" name="Text Box 46">
            <a:extLst>
              <a:ext uri="{FF2B5EF4-FFF2-40B4-BE49-F238E27FC236}">
                <a16:creationId xmlns:a16="http://schemas.microsoft.com/office/drawing/2014/main" id="{31F2E8BF-46DA-4239-AEC5-C85DF99F1D10}"/>
              </a:ext>
            </a:extLst>
          </p:cNvPr>
          <p:cNvSpPr txBox="1">
            <a:spLocks noChangeArrowheads="1"/>
          </p:cNvSpPr>
          <p:nvPr/>
        </p:nvSpPr>
        <p:spPr bwMode="auto">
          <a:xfrm>
            <a:off x="7653338" y="5180013"/>
            <a:ext cx="131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solidFill>
                  <a:srgbClr val="FF0066"/>
                </a:solidFill>
                <a:latin typeface="Arial" panose="020B0604020202020204" pitchFamily="34" charset="0"/>
                <a:cs typeface="Arial" panose="020B0604020202020204" pitchFamily="34" charset="0"/>
              </a:rPr>
              <a:t>Исландия</a:t>
            </a:r>
            <a:endParaRPr lang="bg-BG" altLang="bg-BG" sz="1800" b="1">
              <a:solidFill>
                <a:srgbClr val="FF0066"/>
              </a:solidFill>
              <a:latin typeface="Arial" panose="020B0604020202020204" pitchFamily="34" charset="0"/>
              <a:cs typeface="Arial" panose="020B0604020202020204" pitchFamily="34" charset="0"/>
            </a:endParaRPr>
          </a:p>
        </p:txBody>
      </p:sp>
      <p:sp>
        <p:nvSpPr>
          <p:cNvPr id="4117" name="Text Box 47">
            <a:extLst>
              <a:ext uri="{FF2B5EF4-FFF2-40B4-BE49-F238E27FC236}">
                <a16:creationId xmlns:a16="http://schemas.microsoft.com/office/drawing/2014/main" id="{15C09B87-6B0E-4EB1-8836-2CD908DB9494}"/>
              </a:ext>
            </a:extLst>
          </p:cNvPr>
          <p:cNvSpPr txBox="1">
            <a:spLocks noChangeArrowheads="1"/>
          </p:cNvSpPr>
          <p:nvPr/>
        </p:nvSpPr>
        <p:spPr bwMode="auto">
          <a:xfrm>
            <a:off x="7666038" y="5599113"/>
            <a:ext cx="1362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solidFill>
                  <a:srgbClr val="FF0066"/>
                </a:solidFill>
                <a:latin typeface="Arial" panose="020B0604020202020204" pitchFamily="34" charset="0"/>
                <a:cs typeface="Arial" panose="020B0604020202020204" pitchFamily="34" charset="0"/>
              </a:rPr>
              <a:t>Мавриций</a:t>
            </a:r>
            <a:endParaRPr lang="bg-BG" altLang="bg-BG" sz="1800" b="1">
              <a:solidFill>
                <a:srgbClr val="FF0066"/>
              </a:solidFill>
              <a:latin typeface="Arial" panose="020B0604020202020204" pitchFamily="34" charset="0"/>
              <a:cs typeface="Arial" panose="020B0604020202020204" pitchFamily="34" charset="0"/>
            </a:endParaRPr>
          </a:p>
        </p:txBody>
      </p:sp>
      <p:sp>
        <p:nvSpPr>
          <p:cNvPr id="4118" name="Text Box 48">
            <a:extLst>
              <a:ext uri="{FF2B5EF4-FFF2-40B4-BE49-F238E27FC236}">
                <a16:creationId xmlns:a16="http://schemas.microsoft.com/office/drawing/2014/main" id="{90BACFF5-CF4E-4C9D-8BE5-74B08D0D2AC0}"/>
              </a:ext>
            </a:extLst>
          </p:cNvPr>
          <p:cNvSpPr txBox="1">
            <a:spLocks noChangeArrowheads="1"/>
          </p:cNvSpPr>
          <p:nvPr/>
        </p:nvSpPr>
        <p:spPr bwMode="auto">
          <a:xfrm>
            <a:off x="7667625" y="6030913"/>
            <a:ext cx="103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solidFill>
                  <a:srgbClr val="FF0066"/>
                </a:solidFill>
                <a:latin typeface="Arial" panose="020B0604020202020204" pitchFamily="34" charset="0"/>
                <a:cs typeface="Arial" panose="020B0604020202020204" pitchFamily="34" charset="0"/>
              </a:rPr>
              <a:t>Монако</a:t>
            </a:r>
            <a:endParaRPr lang="bg-BG" altLang="bg-BG" sz="1800" b="1">
              <a:solidFill>
                <a:srgbClr val="FF0066"/>
              </a:solidFill>
              <a:latin typeface="Arial" panose="020B0604020202020204" pitchFamily="34" charset="0"/>
              <a:cs typeface="Arial" panose="020B0604020202020204" pitchFamily="34" charset="0"/>
            </a:endParaRPr>
          </a:p>
        </p:txBody>
      </p:sp>
      <p:sp>
        <p:nvSpPr>
          <p:cNvPr id="4119" name="Text Box 53">
            <a:extLst>
              <a:ext uri="{FF2B5EF4-FFF2-40B4-BE49-F238E27FC236}">
                <a16:creationId xmlns:a16="http://schemas.microsoft.com/office/drawing/2014/main" id="{259BB073-2D63-4F82-86A1-C89E81C875BF}"/>
              </a:ext>
            </a:extLst>
          </p:cNvPr>
          <p:cNvSpPr txBox="1">
            <a:spLocks noChangeArrowheads="1"/>
          </p:cNvSpPr>
          <p:nvPr/>
        </p:nvSpPr>
        <p:spPr bwMode="auto">
          <a:xfrm>
            <a:off x="7680325" y="6491288"/>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1800" b="1">
                <a:solidFill>
                  <a:srgbClr val="FF0066"/>
                </a:solidFill>
                <a:latin typeface="Arial" panose="020B0604020202020204" pitchFamily="34" charset="0"/>
                <a:cs typeface="Arial" panose="020B0604020202020204" pitchFamily="34" charset="0"/>
              </a:rPr>
              <a:t>Панама</a:t>
            </a:r>
            <a:endParaRPr lang="bg-BG" altLang="bg-BG" sz="1800" b="1">
              <a:solidFill>
                <a:srgbClr val="FF0066"/>
              </a:solidFill>
              <a:latin typeface="Arial" panose="020B0604020202020204" pitchFamily="34" charset="0"/>
              <a:cs typeface="Arial" panose="020B0604020202020204" pitchFamily="34" charset="0"/>
            </a:endParaRPr>
          </a:p>
        </p:txBody>
      </p:sp>
      <p:pic>
        <p:nvPicPr>
          <p:cNvPr id="4120" name="Picture 56">
            <a:extLst>
              <a:ext uri="{FF2B5EF4-FFF2-40B4-BE49-F238E27FC236}">
                <a16:creationId xmlns:a16="http://schemas.microsoft.com/office/drawing/2014/main" id="{DDD06F1B-EF3F-461B-AA8B-7BED2B8DE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580063"/>
            <a:ext cx="5349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57">
            <a:extLst>
              <a:ext uri="{FF2B5EF4-FFF2-40B4-BE49-F238E27FC236}">
                <a16:creationId xmlns:a16="http://schemas.microsoft.com/office/drawing/2014/main" id="{1D2028B5-269E-4CCD-84E6-6DDC2E908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4837113"/>
            <a:ext cx="4841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58">
            <a:extLst>
              <a:ext uri="{FF2B5EF4-FFF2-40B4-BE49-F238E27FC236}">
                <a16:creationId xmlns:a16="http://schemas.microsoft.com/office/drawing/2014/main" id="{D0806B54-31C8-4A66-B1BB-4DE9973E8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8" y="519271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61">
            <a:extLst>
              <a:ext uri="{FF2B5EF4-FFF2-40B4-BE49-F238E27FC236}">
                <a16:creationId xmlns:a16="http://schemas.microsoft.com/office/drawing/2014/main" id="{B9B8580F-7C58-487C-9CF3-8F70C83B12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5942013"/>
            <a:ext cx="5349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62">
            <a:extLst>
              <a:ext uri="{FF2B5EF4-FFF2-40B4-BE49-F238E27FC236}">
                <a16:creationId xmlns:a16="http://schemas.microsoft.com/office/drawing/2014/main" id="{0DD4CCF5-BC82-46B8-A9B3-B2C87C690B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6391275"/>
            <a:ext cx="5556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64">
            <a:extLst>
              <a:ext uri="{FF2B5EF4-FFF2-40B4-BE49-F238E27FC236}">
                <a16:creationId xmlns:a16="http://schemas.microsoft.com/office/drawing/2014/main" id="{E9E1AAD3-7B2E-4333-8753-D08A29A78D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850" y="4797425"/>
            <a:ext cx="7445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Picture 67">
            <a:extLst>
              <a:ext uri="{FF2B5EF4-FFF2-40B4-BE49-F238E27FC236}">
                <a16:creationId xmlns:a16="http://schemas.microsoft.com/office/drawing/2014/main" id="{C794021E-B359-4AAF-B5C3-117A3C3A32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175" y="5243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68">
            <a:extLst>
              <a:ext uri="{FF2B5EF4-FFF2-40B4-BE49-F238E27FC236}">
                <a16:creationId xmlns:a16="http://schemas.microsoft.com/office/drawing/2014/main" id="{2784AF73-4294-4D5C-B17E-E7CA53A3D0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5638800"/>
            <a:ext cx="6746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69">
            <a:extLst>
              <a:ext uri="{FF2B5EF4-FFF2-40B4-BE49-F238E27FC236}">
                <a16:creationId xmlns:a16="http://schemas.microsoft.com/office/drawing/2014/main" id="{BB7D79E7-0411-49B1-969B-A22324696F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3588" y="6240463"/>
            <a:ext cx="6873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70">
            <a:extLst>
              <a:ext uri="{FF2B5EF4-FFF2-40B4-BE49-F238E27FC236}">
                <a16:creationId xmlns:a16="http://schemas.microsoft.com/office/drawing/2014/main" id="{E3087B99-CFE0-4540-B9EB-4C2AF45B02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5338" y="4786313"/>
            <a:ext cx="5619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71">
            <a:extLst>
              <a:ext uri="{FF2B5EF4-FFF2-40B4-BE49-F238E27FC236}">
                <a16:creationId xmlns:a16="http://schemas.microsoft.com/office/drawing/2014/main" id="{E8565B1C-8188-4486-B2D6-794D7EAE84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3588" y="5237163"/>
            <a:ext cx="6318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72">
            <a:extLst>
              <a:ext uri="{FF2B5EF4-FFF2-40B4-BE49-F238E27FC236}">
                <a16:creationId xmlns:a16="http://schemas.microsoft.com/office/drawing/2014/main" id="{80FEF1BB-4695-4DCD-A248-A1FDDEF756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3588" y="5656263"/>
            <a:ext cx="5937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Picture 73">
            <a:extLst>
              <a:ext uri="{FF2B5EF4-FFF2-40B4-BE49-F238E27FC236}">
                <a16:creationId xmlns:a16="http://schemas.microsoft.com/office/drawing/2014/main" id="{41807E90-0739-4412-BA4C-BE21393B607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3588" y="6100763"/>
            <a:ext cx="5810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Picture 74">
            <a:extLst>
              <a:ext uri="{FF2B5EF4-FFF2-40B4-BE49-F238E27FC236}">
                <a16:creationId xmlns:a16="http://schemas.microsoft.com/office/drawing/2014/main" id="{961F758B-9487-42D3-A2C0-EFBC795CBF4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13288" y="6442075"/>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Picture 75">
            <a:extLst>
              <a:ext uri="{FF2B5EF4-FFF2-40B4-BE49-F238E27FC236}">
                <a16:creationId xmlns:a16="http://schemas.microsoft.com/office/drawing/2014/main" id="{CB7719CF-5FB7-46DA-AB55-C1E12E03198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51688" y="4803775"/>
            <a:ext cx="5683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Picture 76">
            <a:extLst>
              <a:ext uri="{FF2B5EF4-FFF2-40B4-BE49-F238E27FC236}">
                <a16:creationId xmlns:a16="http://schemas.microsoft.com/office/drawing/2014/main" id="{4D0097C7-06B1-406F-85F0-BC5205A8F22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38988" y="5184775"/>
            <a:ext cx="5746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Picture 77">
            <a:extLst>
              <a:ext uri="{FF2B5EF4-FFF2-40B4-BE49-F238E27FC236}">
                <a16:creationId xmlns:a16="http://schemas.microsoft.com/office/drawing/2014/main" id="{396F1275-7480-4A34-AE20-133643040B9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19938" y="5637213"/>
            <a:ext cx="6127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Picture 78">
            <a:extLst>
              <a:ext uri="{FF2B5EF4-FFF2-40B4-BE49-F238E27FC236}">
                <a16:creationId xmlns:a16="http://schemas.microsoft.com/office/drawing/2014/main" id="{33865B8D-9F46-4200-9F20-66A0D6D6D3F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15188" y="6076950"/>
            <a:ext cx="457200" cy="3651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138" name="Picture 79">
            <a:extLst>
              <a:ext uri="{FF2B5EF4-FFF2-40B4-BE49-F238E27FC236}">
                <a16:creationId xmlns:a16="http://schemas.microsoft.com/office/drawing/2014/main" id="{861FEEEA-3E33-48AA-8022-DF6CE990C14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89788" y="6472238"/>
            <a:ext cx="5429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in)">
                                      <p:cBhvr>
                                        <p:cTn id="12" dur="500"/>
                                        <p:tgtEl>
                                          <p:spTgt spid="4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box(in)">
                                      <p:cBhvr>
                                        <p:cTn id="15" dur="500"/>
                                        <p:tgtEl>
                                          <p:spTgt spid="410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box(in)">
                                      <p:cBhvr>
                                        <p:cTn id="18" dur="500"/>
                                        <p:tgtEl>
                                          <p:spTgt spid="410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103"/>
                                        </p:tgtEl>
                                        <p:attrNameLst>
                                          <p:attrName>style.visibility</p:attrName>
                                        </p:attrNameLst>
                                      </p:cBhvr>
                                      <p:to>
                                        <p:strVal val="visible"/>
                                      </p:to>
                                    </p:set>
                                    <p:animEffect transition="in" filter="box(in)">
                                      <p:cBhvr>
                                        <p:cTn id="21" dur="500"/>
                                        <p:tgtEl>
                                          <p:spTgt spid="410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04"/>
                                        </p:tgtEl>
                                        <p:attrNameLst>
                                          <p:attrName>style.visibility</p:attrName>
                                        </p:attrNameLst>
                                      </p:cBhvr>
                                      <p:to>
                                        <p:strVal val="visible"/>
                                      </p:to>
                                    </p:set>
                                    <p:animEffect transition="in" filter="box(in)">
                                      <p:cBhvr>
                                        <p:cTn id="24" dur="500"/>
                                        <p:tgtEl>
                                          <p:spTgt spid="410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box(in)">
                                      <p:cBhvr>
                                        <p:cTn id="27" dur="500"/>
                                        <p:tgtEl>
                                          <p:spTgt spid="410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106"/>
                                        </p:tgtEl>
                                        <p:attrNameLst>
                                          <p:attrName>style.visibility</p:attrName>
                                        </p:attrNameLst>
                                      </p:cBhvr>
                                      <p:to>
                                        <p:strVal val="visible"/>
                                      </p:to>
                                    </p:set>
                                    <p:animEffect transition="in" filter="box(in)">
                                      <p:cBhvr>
                                        <p:cTn id="30" dur="500"/>
                                        <p:tgtEl>
                                          <p:spTgt spid="410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107"/>
                                        </p:tgtEl>
                                        <p:attrNameLst>
                                          <p:attrName>style.visibility</p:attrName>
                                        </p:attrNameLst>
                                      </p:cBhvr>
                                      <p:to>
                                        <p:strVal val="visible"/>
                                      </p:to>
                                    </p:set>
                                    <p:animEffect transition="in" filter="box(in)">
                                      <p:cBhvr>
                                        <p:cTn id="33" dur="500"/>
                                        <p:tgtEl>
                                          <p:spTgt spid="410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108"/>
                                        </p:tgtEl>
                                        <p:attrNameLst>
                                          <p:attrName>style.visibility</p:attrName>
                                        </p:attrNameLst>
                                      </p:cBhvr>
                                      <p:to>
                                        <p:strVal val="visible"/>
                                      </p:to>
                                    </p:set>
                                    <p:animEffect transition="in" filter="box(in)">
                                      <p:cBhvr>
                                        <p:cTn id="36" dur="500"/>
                                        <p:tgtEl>
                                          <p:spTgt spid="410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109"/>
                                        </p:tgtEl>
                                        <p:attrNameLst>
                                          <p:attrName>style.visibility</p:attrName>
                                        </p:attrNameLst>
                                      </p:cBhvr>
                                      <p:to>
                                        <p:strVal val="visible"/>
                                      </p:to>
                                    </p:set>
                                    <p:animEffect transition="in" filter="box(in)">
                                      <p:cBhvr>
                                        <p:cTn id="39" dur="500"/>
                                        <p:tgtEl>
                                          <p:spTgt spid="410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4110"/>
                                        </p:tgtEl>
                                        <p:attrNameLst>
                                          <p:attrName>style.visibility</p:attrName>
                                        </p:attrNameLst>
                                      </p:cBhvr>
                                      <p:to>
                                        <p:strVal val="visible"/>
                                      </p:to>
                                    </p:set>
                                    <p:animEffect transition="in" filter="box(in)">
                                      <p:cBhvr>
                                        <p:cTn id="42" dur="500"/>
                                        <p:tgtEl>
                                          <p:spTgt spid="4110"/>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111"/>
                                        </p:tgtEl>
                                        <p:attrNameLst>
                                          <p:attrName>style.visibility</p:attrName>
                                        </p:attrNameLst>
                                      </p:cBhvr>
                                      <p:to>
                                        <p:strVal val="visible"/>
                                      </p:to>
                                    </p:set>
                                    <p:animEffect transition="in" filter="box(in)">
                                      <p:cBhvr>
                                        <p:cTn id="45" dur="500"/>
                                        <p:tgtEl>
                                          <p:spTgt spid="411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112"/>
                                        </p:tgtEl>
                                        <p:attrNameLst>
                                          <p:attrName>style.visibility</p:attrName>
                                        </p:attrNameLst>
                                      </p:cBhvr>
                                      <p:to>
                                        <p:strVal val="visible"/>
                                      </p:to>
                                    </p:set>
                                    <p:animEffect transition="in" filter="box(in)">
                                      <p:cBhvr>
                                        <p:cTn id="48" dur="500"/>
                                        <p:tgtEl>
                                          <p:spTgt spid="4112"/>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4113"/>
                                        </p:tgtEl>
                                        <p:attrNameLst>
                                          <p:attrName>style.visibility</p:attrName>
                                        </p:attrNameLst>
                                      </p:cBhvr>
                                      <p:to>
                                        <p:strVal val="visible"/>
                                      </p:to>
                                    </p:set>
                                    <p:animEffect transition="in" filter="box(in)">
                                      <p:cBhvr>
                                        <p:cTn id="51" dur="500"/>
                                        <p:tgtEl>
                                          <p:spTgt spid="411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4114"/>
                                        </p:tgtEl>
                                        <p:attrNameLst>
                                          <p:attrName>style.visibility</p:attrName>
                                        </p:attrNameLst>
                                      </p:cBhvr>
                                      <p:to>
                                        <p:strVal val="visible"/>
                                      </p:to>
                                    </p:set>
                                    <p:animEffect transition="in" filter="box(in)">
                                      <p:cBhvr>
                                        <p:cTn id="54" dur="500"/>
                                        <p:tgtEl>
                                          <p:spTgt spid="4114"/>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4115"/>
                                        </p:tgtEl>
                                        <p:attrNameLst>
                                          <p:attrName>style.visibility</p:attrName>
                                        </p:attrNameLst>
                                      </p:cBhvr>
                                      <p:to>
                                        <p:strVal val="visible"/>
                                      </p:to>
                                    </p:set>
                                    <p:animEffect transition="in" filter="box(in)">
                                      <p:cBhvr>
                                        <p:cTn id="57" dur="500"/>
                                        <p:tgtEl>
                                          <p:spTgt spid="4115"/>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4116"/>
                                        </p:tgtEl>
                                        <p:attrNameLst>
                                          <p:attrName>style.visibility</p:attrName>
                                        </p:attrNameLst>
                                      </p:cBhvr>
                                      <p:to>
                                        <p:strVal val="visible"/>
                                      </p:to>
                                    </p:set>
                                    <p:animEffect transition="in" filter="box(in)">
                                      <p:cBhvr>
                                        <p:cTn id="60" dur="500"/>
                                        <p:tgtEl>
                                          <p:spTgt spid="4116"/>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4117"/>
                                        </p:tgtEl>
                                        <p:attrNameLst>
                                          <p:attrName>style.visibility</p:attrName>
                                        </p:attrNameLst>
                                      </p:cBhvr>
                                      <p:to>
                                        <p:strVal val="visible"/>
                                      </p:to>
                                    </p:set>
                                    <p:animEffect transition="in" filter="box(in)">
                                      <p:cBhvr>
                                        <p:cTn id="63" dur="500"/>
                                        <p:tgtEl>
                                          <p:spTgt spid="4117"/>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4118"/>
                                        </p:tgtEl>
                                        <p:attrNameLst>
                                          <p:attrName>style.visibility</p:attrName>
                                        </p:attrNameLst>
                                      </p:cBhvr>
                                      <p:to>
                                        <p:strVal val="visible"/>
                                      </p:to>
                                    </p:set>
                                    <p:animEffect transition="in" filter="box(in)">
                                      <p:cBhvr>
                                        <p:cTn id="66" dur="500"/>
                                        <p:tgtEl>
                                          <p:spTgt spid="4118"/>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4119"/>
                                        </p:tgtEl>
                                        <p:attrNameLst>
                                          <p:attrName>style.visibility</p:attrName>
                                        </p:attrNameLst>
                                      </p:cBhvr>
                                      <p:to>
                                        <p:strVal val="visible"/>
                                      </p:to>
                                    </p:set>
                                    <p:animEffect transition="in" filter="box(in)">
                                      <p:cBhvr>
                                        <p:cTn id="69" dur="500"/>
                                        <p:tgtEl>
                                          <p:spTgt spid="4119"/>
                                        </p:tgtEl>
                                      </p:cBhvr>
                                    </p:animEffect>
                                  </p:childTnLst>
                                </p:cTn>
                              </p:par>
                              <p:par>
                                <p:cTn id="70" presetID="4" presetClass="entr" presetSubtype="16" fill="hold" nodeType="withEffect">
                                  <p:stCondLst>
                                    <p:cond delay="0"/>
                                  </p:stCondLst>
                                  <p:childTnLst>
                                    <p:set>
                                      <p:cBhvr>
                                        <p:cTn id="71" dur="1" fill="hold">
                                          <p:stCondLst>
                                            <p:cond delay="0"/>
                                          </p:stCondLst>
                                        </p:cTn>
                                        <p:tgtEl>
                                          <p:spTgt spid="4120"/>
                                        </p:tgtEl>
                                        <p:attrNameLst>
                                          <p:attrName>style.visibility</p:attrName>
                                        </p:attrNameLst>
                                      </p:cBhvr>
                                      <p:to>
                                        <p:strVal val="visible"/>
                                      </p:to>
                                    </p:set>
                                    <p:animEffect transition="in" filter="box(in)">
                                      <p:cBhvr>
                                        <p:cTn id="72" dur="500"/>
                                        <p:tgtEl>
                                          <p:spTgt spid="4120"/>
                                        </p:tgtEl>
                                      </p:cBhvr>
                                    </p:animEffect>
                                  </p:childTnLst>
                                </p:cTn>
                              </p:par>
                              <p:par>
                                <p:cTn id="73" presetID="4" presetClass="entr" presetSubtype="16" fill="hold" nodeType="withEffect">
                                  <p:stCondLst>
                                    <p:cond delay="0"/>
                                  </p:stCondLst>
                                  <p:childTnLst>
                                    <p:set>
                                      <p:cBhvr>
                                        <p:cTn id="74" dur="1" fill="hold">
                                          <p:stCondLst>
                                            <p:cond delay="0"/>
                                          </p:stCondLst>
                                        </p:cTn>
                                        <p:tgtEl>
                                          <p:spTgt spid="4121"/>
                                        </p:tgtEl>
                                        <p:attrNameLst>
                                          <p:attrName>style.visibility</p:attrName>
                                        </p:attrNameLst>
                                      </p:cBhvr>
                                      <p:to>
                                        <p:strVal val="visible"/>
                                      </p:to>
                                    </p:set>
                                    <p:animEffect transition="in" filter="box(in)">
                                      <p:cBhvr>
                                        <p:cTn id="75" dur="500"/>
                                        <p:tgtEl>
                                          <p:spTgt spid="4121"/>
                                        </p:tgtEl>
                                      </p:cBhvr>
                                    </p:animEffect>
                                  </p:childTnLst>
                                </p:cTn>
                              </p:par>
                              <p:par>
                                <p:cTn id="76" presetID="4" presetClass="entr" presetSubtype="16" fill="hold" nodeType="withEffect">
                                  <p:stCondLst>
                                    <p:cond delay="0"/>
                                  </p:stCondLst>
                                  <p:childTnLst>
                                    <p:set>
                                      <p:cBhvr>
                                        <p:cTn id="77" dur="1" fill="hold">
                                          <p:stCondLst>
                                            <p:cond delay="0"/>
                                          </p:stCondLst>
                                        </p:cTn>
                                        <p:tgtEl>
                                          <p:spTgt spid="4122"/>
                                        </p:tgtEl>
                                        <p:attrNameLst>
                                          <p:attrName>style.visibility</p:attrName>
                                        </p:attrNameLst>
                                      </p:cBhvr>
                                      <p:to>
                                        <p:strVal val="visible"/>
                                      </p:to>
                                    </p:set>
                                    <p:animEffect transition="in" filter="box(in)">
                                      <p:cBhvr>
                                        <p:cTn id="78" dur="500"/>
                                        <p:tgtEl>
                                          <p:spTgt spid="4122"/>
                                        </p:tgtEl>
                                      </p:cBhvr>
                                    </p:animEffect>
                                  </p:childTnLst>
                                </p:cTn>
                              </p:par>
                              <p:par>
                                <p:cTn id="79" presetID="4" presetClass="entr" presetSubtype="16" fill="hold" nodeType="withEffect">
                                  <p:stCondLst>
                                    <p:cond delay="0"/>
                                  </p:stCondLst>
                                  <p:childTnLst>
                                    <p:set>
                                      <p:cBhvr>
                                        <p:cTn id="80" dur="1" fill="hold">
                                          <p:stCondLst>
                                            <p:cond delay="0"/>
                                          </p:stCondLst>
                                        </p:cTn>
                                        <p:tgtEl>
                                          <p:spTgt spid="4123"/>
                                        </p:tgtEl>
                                        <p:attrNameLst>
                                          <p:attrName>style.visibility</p:attrName>
                                        </p:attrNameLst>
                                      </p:cBhvr>
                                      <p:to>
                                        <p:strVal val="visible"/>
                                      </p:to>
                                    </p:set>
                                    <p:animEffect transition="in" filter="box(in)">
                                      <p:cBhvr>
                                        <p:cTn id="81" dur="500"/>
                                        <p:tgtEl>
                                          <p:spTgt spid="4123"/>
                                        </p:tgtEl>
                                      </p:cBhvr>
                                    </p:animEffect>
                                  </p:childTnLst>
                                </p:cTn>
                              </p:par>
                              <p:par>
                                <p:cTn id="82" presetID="4" presetClass="entr" presetSubtype="16" fill="hold" nodeType="withEffect">
                                  <p:stCondLst>
                                    <p:cond delay="0"/>
                                  </p:stCondLst>
                                  <p:childTnLst>
                                    <p:set>
                                      <p:cBhvr>
                                        <p:cTn id="83" dur="1" fill="hold">
                                          <p:stCondLst>
                                            <p:cond delay="0"/>
                                          </p:stCondLst>
                                        </p:cTn>
                                        <p:tgtEl>
                                          <p:spTgt spid="4124"/>
                                        </p:tgtEl>
                                        <p:attrNameLst>
                                          <p:attrName>style.visibility</p:attrName>
                                        </p:attrNameLst>
                                      </p:cBhvr>
                                      <p:to>
                                        <p:strVal val="visible"/>
                                      </p:to>
                                    </p:set>
                                    <p:animEffect transition="in" filter="box(in)">
                                      <p:cBhvr>
                                        <p:cTn id="84" dur="500"/>
                                        <p:tgtEl>
                                          <p:spTgt spid="4124"/>
                                        </p:tgtEl>
                                      </p:cBhvr>
                                    </p:animEffect>
                                  </p:childTnLst>
                                </p:cTn>
                              </p:par>
                              <p:par>
                                <p:cTn id="85" presetID="4" presetClass="entr" presetSubtype="16" fill="hold" nodeType="withEffect">
                                  <p:stCondLst>
                                    <p:cond delay="0"/>
                                  </p:stCondLst>
                                  <p:childTnLst>
                                    <p:set>
                                      <p:cBhvr>
                                        <p:cTn id="86" dur="1" fill="hold">
                                          <p:stCondLst>
                                            <p:cond delay="0"/>
                                          </p:stCondLst>
                                        </p:cTn>
                                        <p:tgtEl>
                                          <p:spTgt spid="4125"/>
                                        </p:tgtEl>
                                        <p:attrNameLst>
                                          <p:attrName>style.visibility</p:attrName>
                                        </p:attrNameLst>
                                      </p:cBhvr>
                                      <p:to>
                                        <p:strVal val="visible"/>
                                      </p:to>
                                    </p:set>
                                    <p:animEffect transition="in" filter="box(in)">
                                      <p:cBhvr>
                                        <p:cTn id="87" dur="500"/>
                                        <p:tgtEl>
                                          <p:spTgt spid="4125"/>
                                        </p:tgtEl>
                                      </p:cBhvr>
                                    </p:animEffect>
                                  </p:childTnLst>
                                </p:cTn>
                              </p:par>
                              <p:par>
                                <p:cTn id="88" presetID="4" presetClass="entr" presetSubtype="16" fill="hold" nodeType="withEffect">
                                  <p:stCondLst>
                                    <p:cond delay="0"/>
                                  </p:stCondLst>
                                  <p:childTnLst>
                                    <p:set>
                                      <p:cBhvr>
                                        <p:cTn id="89" dur="1" fill="hold">
                                          <p:stCondLst>
                                            <p:cond delay="0"/>
                                          </p:stCondLst>
                                        </p:cTn>
                                        <p:tgtEl>
                                          <p:spTgt spid="4126"/>
                                        </p:tgtEl>
                                        <p:attrNameLst>
                                          <p:attrName>style.visibility</p:attrName>
                                        </p:attrNameLst>
                                      </p:cBhvr>
                                      <p:to>
                                        <p:strVal val="visible"/>
                                      </p:to>
                                    </p:set>
                                    <p:animEffect transition="in" filter="box(in)">
                                      <p:cBhvr>
                                        <p:cTn id="90" dur="500"/>
                                        <p:tgtEl>
                                          <p:spTgt spid="4126"/>
                                        </p:tgtEl>
                                      </p:cBhvr>
                                    </p:animEffect>
                                  </p:childTnLst>
                                </p:cTn>
                              </p:par>
                              <p:par>
                                <p:cTn id="91" presetID="4" presetClass="entr" presetSubtype="16" fill="hold" nodeType="withEffect">
                                  <p:stCondLst>
                                    <p:cond delay="0"/>
                                  </p:stCondLst>
                                  <p:childTnLst>
                                    <p:set>
                                      <p:cBhvr>
                                        <p:cTn id="92" dur="1" fill="hold">
                                          <p:stCondLst>
                                            <p:cond delay="0"/>
                                          </p:stCondLst>
                                        </p:cTn>
                                        <p:tgtEl>
                                          <p:spTgt spid="4127"/>
                                        </p:tgtEl>
                                        <p:attrNameLst>
                                          <p:attrName>style.visibility</p:attrName>
                                        </p:attrNameLst>
                                      </p:cBhvr>
                                      <p:to>
                                        <p:strVal val="visible"/>
                                      </p:to>
                                    </p:set>
                                    <p:animEffect transition="in" filter="box(in)">
                                      <p:cBhvr>
                                        <p:cTn id="93" dur="500"/>
                                        <p:tgtEl>
                                          <p:spTgt spid="4127"/>
                                        </p:tgtEl>
                                      </p:cBhvr>
                                    </p:animEffect>
                                  </p:childTnLst>
                                </p:cTn>
                              </p:par>
                              <p:par>
                                <p:cTn id="94" presetID="4" presetClass="entr" presetSubtype="16" fill="hold" nodeType="withEffect">
                                  <p:stCondLst>
                                    <p:cond delay="0"/>
                                  </p:stCondLst>
                                  <p:childTnLst>
                                    <p:set>
                                      <p:cBhvr>
                                        <p:cTn id="95" dur="1" fill="hold">
                                          <p:stCondLst>
                                            <p:cond delay="0"/>
                                          </p:stCondLst>
                                        </p:cTn>
                                        <p:tgtEl>
                                          <p:spTgt spid="4128"/>
                                        </p:tgtEl>
                                        <p:attrNameLst>
                                          <p:attrName>style.visibility</p:attrName>
                                        </p:attrNameLst>
                                      </p:cBhvr>
                                      <p:to>
                                        <p:strVal val="visible"/>
                                      </p:to>
                                    </p:set>
                                    <p:animEffect transition="in" filter="box(in)">
                                      <p:cBhvr>
                                        <p:cTn id="96" dur="500"/>
                                        <p:tgtEl>
                                          <p:spTgt spid="4128"/>
                                        </p:tgtEl>
                                      </p:cBhvr>
                                    </p:animEffect>
                                  </p:childTnLst>
                                </p:cTn>
                              </p:par>
                              <p:par>
                                <p:cTn id="97" presetID="4" presetClass="entr" presetSubtype="16" fill="hold" nodeType="withEffect">
                                  <p:stCondLst>
                                    <p:cond delay="0"/>
                                  </p:stCondLst>
                                  <p:childTnLst>
                                    <p:set>
                                      <p:cBhvr>
                                        <p:cTn id="98" dur="1" fill="hold">
                                          <p:stCondLst>
                                            <p:cond delay="0"/>
                                          </p:stCondLst>
                                        </p:cTn>
                                        <p:tgtEl>
                                          <p:spTgt spid="4129"/>
                                        </p:tgtEl>
                                        <p:attrNameLst>
                                          <p:attrName>style.visibility</p:attrName>
                                        </p:attrNameLst>
                                      </p:cBhvr>
                                      <p:to>
                                        <p:strVal val="visible"/>
                                      </p:to>
                                    </p:set>
                                    <p:animEffect transition="in" filter="box(in)">
                                      <p:cBhvr>
                                        <p:cTn id="99" dur="500"/>
                                        <p:tgtEl>
                                          <p:spTgt spid="4129"/>
                                        </p:tgtEl>
                                      </p:cBhvr>
                                    </p:animEffect>
                                  </p:childTnLst>
                                </p:cTn>
                              </p:par>
                              <p:par>
                                <p:cTn id="100" presetID="4" presetClass="entr" presetSubtype="16" fill="hold" nodeType="withEffect">
                                  <p:stCondLst>
                                    <p:cond delay="0"/>
                                  </p:stCondLst>
                                  <p:childTnLst>
                                    <p:set>
                                      <p:cBhvr>
                                        <p:cTn id="101" dur="1" fill="hold">
                                          <p:stCondLst>
                                            <p:cond delay="0"/>
                                          </p:stCondLst>
                                        </p:cTn>
                                        <p:tgtEl>
                                          <p:spTgt spid="4130"/>
                                        </p:tgtEl>
                                        <p:attrNameLst>
                                          <p:attrName>style.visibility</p:attrName>
                                        </p:attrNameLst>
                                      </p:cBhvr>
                                      <p:to>
                                        <p:strVal val="visible"/>
                                      </p:to>
                                    </p:set>
                                    <p:animEffect transition="in" filter="box(in)">
                                      <p:cBhvr>
                                        <p:cTn id="102" dur="500"/>
                                        <p:tgtEl>
                                          <p:spTgt spid="4130"/>
                                        </p:tgtEl>
                                      </p:cBhvr>
                                    </p:animEffect>
                                  </p:childTnLst>
                                </p:cTn>
                              </p:par>
                              <p:par>
                                <p:cTn id="103" presetID="4" presetClass="entr" presetSubtype="16" fill="hold" nodeType="withEffect">
                                  <p:stCondLst>
                                    <p:cond delay="0"/>
                                  </p:stCondLst>
                                  <p:childTnLst>
                                    <p:set>
                                      <p:cBhvr>
                                        <p:cTn id="104" dur="1" fill="hold">
                                          <p:stCondLst>
                                            <p:cond delay="0"/>
                                          </p:stCondLst>
                                        </p:cTn>
                                        <p:tgtEl>
                                          <p:spTgt spid="4131"/>
                                        </p:tgtEl>
                                        <p:attrNameLst>
                                          <p:attrName>style.visibility</p:attrName>
                                        </p:attrNameLst>
                                      </p:cBhvr>
                                      <p:to>
                                        <p:strVal val="visible"/>
                                      </p:to>
                                    </p:set>
                                    <p:animEffect transition="in" filter="box(in)">
                                      <p:cBhvr>
                                        <p:cTn id="105" dur="500"/>
                                        <p:tgtEl>
                                          <p:spTgt spid="4131"/>
                                        </p:tgtEl>
                                      </p:cBhvr>
                                    </p:animEffect>
                                  </p:childTnLst>
                                </p:cTn>
                              </p:par>
                              <p:par>
                                <p:cTn id="106" presetID="4" presetClass="entr" presetSubtype="16" fill="hold" nodeType="withEffect">
                                  <p:stCondLst>
                                    <p:cond delay="0"/>
                                  </p:stCondLst>
                                  <p:childTnLst>
                                    <p:set>
                                      <p:cBhvr>
                                        <p:cTn id="107" dur="1" fill="hold">
                                          <p:stCondLst>
                                            <p:cond delay="0"/>
                                          </p:stCondLst>
                                        </p:cTn>
                                        <p:tgtEl>
                                          <p:spTgt spid="4132"/>
                                        </p:tgtEl>
                                        <p:attrNameLst>
                                          <p:attrName>style.visibility</p:attrName>
                                        </p:attrNameLst>
                                      </p:cBhvr>
                                      <p:to>
                                        <p:strVal val="visible"/>
                                      </p:to>
                                    </p:set>
                                    <p:animEffect transition="in" filter="box(in)">
                                      <p:cBhvr>
                                        <p:cTn id="108" dur="500"/>
                                        <p:tgtEl>
                                          <p:spTgt spid="4132"/>
                                        </p:tgtEl>
                                      </p:cBhvr>
                                    </p:animEffect>
                                  </p:childTnLst>
                                </p:cTn>
                              </p:par>
                              <p:par>
                                <p:cTn id="109" presetID="4" presetClass="entr" presetSubtype="16" fill="hold" nodeType="withEffect">
                                  <p:stCondLst>
                                    <p:cond delay="0"/>
                                  </p:stCondLst>
                                  <p:childTnLst>
                                    <p:set>
                                      <p:cBhvr>
                                        <p:cTn id="110" dur="1" fill="hold">
                                          <p:stCondLst>
                                            <p:cond delay="0"/>
                                          </p:stCondLst>
                                        </p:cTn>
                                        <p:tgtEl>
                                          <p:spTgt spid="4133"/>
                                        </p:tgtEl>
                                        <p:attrNameLst>
                                          <p:attrName>style.visibility</p:attrName>
                                        </p:attrNameLst>
                                      </p:cBhvr>
                                      <p:to>
                                        <p:strVal val="visible"/>
                                      </p:to>
                                    </p:set>
                                    <p:animEffect transition="in" filter="box(in)">
                                      <p:cBhvr>
                                        <p:cTn id="111" dur="500"/>
                                        <p:tgtEl>
                                          <p:spTgt spid="4133"/>
                                        </p:tgtEl>
                                      </p:cBhvr>
                                    </p:animEffect>
                                  </p:childTnLst>
                                </p:cTn>
                              </p:par>
                              <p:par>
                                <p:cTn id="112" presetID="4" presetClass="entr" presetSubtype="16" fill="hold" nodeType="withEffect">
                                  <p:stCondLst>
                                    <p:cond delay="0"/>
                                  </p:stCondLst>
                                  <p:childTnLst>
                                    <p:set>
                                      <p:cBhvr>
                                        <p:cTn id="113" dur="1" fill="hold">
                                          <p:stCondLst>
                                            <p:cond delay="0"/>
                                          </p:stCondLst>
                                        </p:cTn>
                                        <p:tgtEl>
                                          <p:spTgt spid="4134"/>
                                        </p:tgtEl>
                                        <p:attrNameLst>
                                          <p:attrName>style.visibility</p:attrName>
                                        </p:attrNameLst>
                                      </p:cBhvr>
                                      <p:to>
                                        <p:strVal val="visible"/>
                                      </p:to>
                                    </p:set>
                                    <p:animEffect transition="in" filter="box(in)">
                                      <p:cBhvr>
                                        <p:cTn id="114" dur="500"/>
                                        <p:tgtEl>
                                          <p:spTgt spid="4134"/>
                                        </p:tgtEl>
                                      </p:cBhvr>
                                    </p:animEffect>
                                  </p:childTnLst>
                                </p:cTn>
                              </p:par>
                              <p:par>
                                <p:cTn id="115" presetID="4" presetClass="entr" presetSubtype="16" fill="hold" nodeType="withEffect">
                                  <p:stCondLst>
                                    <p:cond delay="0"/>
                                  </p:stCondLst>
                                  <p:childTnLst>
                                    <p:set>
                                      <p:cBhvr>
                                        <p:cTn id="116" dur="1" fill="hold">
                                          <p:stCondLst>
                                            <p:cond delay="0"/>
                                          </p:stCondLst>
                                        </p:cTn>
                                        <p:tgtEl>
                                          <p:spTgt spid="4135"/>
                                        </p:tgtEl>
                                        <p:attrNameLst>
                                          <p:attrName>style.visibility</p:attrName>
                                        </p:attrNameLst>
                                      </p:cBhvr>
                                      <p:to>
                                        <p:strVal val="visible"/>
                                      </p:to>
                                    </p:set>
                                    <p:animEffect transition="in" filter="box(in)">
                                      <p:cBhvr>
                                        <p:cTn id="117" dur="500"/>
                                        <p:tgtEl>
                                          <p:spTgt spid="4135"/>
                                        </p:tgtEl>
                                      </p:cBhvr>
                                    </p:animEffect>
                                  </p:childTnLst>
                                </p:cTn>
                              </p:par>
                              <p:par>
                                <p:cTn id="118" presetID="4" presetClass="entr" presetSubtype="16" fill="hold" nodeType="withEffect">
                                  <p:stCondLst>
                                    <p:cond delay="0"/>
                                  </p:stCondLst>
                                  <p:childTnLst>
                                    <p:set>
                                      <p:cBhvr>
                                        <p:cTn id="119" dur="1" fill="hold">
                                          <p:stCondLst>
                                            <p:cond delay="0"/>
                                          </p:stCondLst>
                                        </p:cTn>
                                        <p:tgtEl>
                                          <p:spTgt spid="4136"/>
                                        </p:tgtEl>
                                        <p:attrNameLst>
                                          <p:attrName>style.visibility</p:attrName>
                                        </p:attrNameLst>
                                      </p:cBhvr>
                                      <p:to>
                                        <p:strVal val="visible"/>
                                      </p:to>
                                    </p:set>
                                    <p:animEffect transition="in" filter="box(in)">
                                      <p:cBhvr>
                                        <p:cTn id="120" dur="500"/>
                                        <p:tgtEl>
                                          <p:spTgt spid="4136"/>
                                        </p:tgtEl>
                                      </p:cBhvr>
                                    </p:animEffect>
                                  </p:childTnLst>
                                </p:cTn>
                              </p:par>
                              <p:par>
                                <p:cTn id="121" presetID="4" presetClass="entr" presetSubtype="16" fill="hold" nodeType="withEffect">
                                  <p:stCondLst>
                                    <p:cond delay="0"/>
                                  </p:stCondLst>
                                  <p:childTnLst>
                                    <p:set>
                                      <p:cBhvr>
                                        <p:cTn id="122" dur="1" fill="hold">
                                          <p:stCondLst>
                                            <p:cond delay="0"/>
                                          </p:stCondLst>
                                        </p:cTn>
                                        <p:tgtEl>
                                          <p:spTgt spid="4137"/>
                                        </p:tgtEl>
                                        <p:attrNameLst>
                                          <p:attrName>style.visibility</p:attrName>
                                        </p:attrNameLst>
                                      </p:cBhvr>
                                      <p:to>
                                        <p:strVal val="visible"/>
                                      </p:to>
                                    </p:set>
                                    <p:animEffect transition="in" filter="box(in)">
                                      <p:cBhvr>
                                        <p:cTn id="123" dur="500"/>
                                        <p:tgtEl>
                                          <p:spTgt spid="4137"/>
                                        </p:tgtEl>
                                      </p:cBhvr>
                                    </p:animEffect>
                                  </p:childTnLst>
                                </p:cTn>
                              </p:par>
                              <p:par>
                                <p:cTn id="124" presetID="4" presetClass="entr" presetSubtype="16" fill="hold" nodeType="withEffect">
                                  <p:stCondLst>
                                    <p:cond delay="0"/>
                                  </p:stCondLst>
                                  <p:childTnLst>
                                    <p:set>
                                      <p:cBhvr>
                                        <p:cTn id="125" dur="1" fill="hold">
                                          <p:stCondLst>
                                            <p:cond delay="0"/>
                                          </p:stCondLst>
                                        </p:cTn>
                                        <p:tgtEl>
                                          <p:spTgt spid="4138"/>
                                        </p:tgtEl>
                                        <p:attrNameLst>
                                          <p:attrName>style.visibility</p:attrName>
                                        </p:attrNameLst>
                                      </p:cBhvr>
                                      <p:to>
                                        <p:strVal val="visible"/>
                                      </p:to>
                                    </p:set>
                                    <p:animEffect transition="in" filter="box(in)">
                                      <p:cBhvr>
                                        <p:cTn id="126" dur="500"/>
                                        <p:tgtEl>
                                          <p:spTgt spid="4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01" grpId="0"/>
      <p:bldP spid="4102" grpId="0"/>
      <p:bldP spid="4103" grpId="0"/>
      <p:bldP spid="4104" grpId="0"/>
      <p:bldP spid="4105" grpId="0"/>
      <p:bldP spid="4106" grpId="0"/>
      <p:bldP spid="4107" grpId="0"/>
      <p:bldP spid="4108" grpId="0"/>
      <p:bldP spid="4109" grpId="0"/>
      <p:bldP spid="4110" grpId="0"/>
      <p:bldP spid="4111" grpId="0"/>
      <p:bldP spid="4112" grpId="0"/>
      <p:bldP spid="4113" grpId="0"/>
      <p:bldP spid="4114" grpId="0"/>
      <p:bldP spid="4115" grpId="0"/>
      <p:bldP spid="4116" grpId="0"/>
      <p:bldP spid="4117" grpId="0"/>
      <p:bldP spid="4118" grpId="0"/>
      <p:bldP spid="41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EBAC18E5-5442-4A84-BA58-DA1786BE44F9}"/>
              </a:ext>
            </a:extLst>
          </p:cNvPr>
          <p:cNvSpPr>
            <a:spLocks noGrp="1"/>
          </p:cNvSpPr>
          <p:nvPr>
            <p:ph type="dt" sz="quarter" idx="10"/>
          </p:nvPr>
        </p:nvSpPr>
        <p:spPr/>
        <p:txBody>
          <a:bodyPr/>
          <a:lstStyle/>
          <a:p>
            <a:pPr>
              <a:defRPr/>
            </a:pPr>
            <a:fld id="{0C7D4D96-86E7-4CEE-8580-3E16DBDC44BB}" type="datetime1">
              <a:rPr lang="bg-BG"/>
              <a:pPr>
                <a:defRPr/>
              </a:pPr>
              <a:t>15.2.2021 г.</a:t>
            </a:fld>
            <a:endParaRPr lang="en-GB"/>
          </a:p>
        </p:txBody>
      </p:sp>
      <p:grpSp>
        <p:nvGrpSpPr>
          <p:cNvPr id="2" name="Group 18">
            <a:extLst>
              <a:ext uri="{FF2B5EF4-FFF2-40B4-BE49-F238E27FC236}">
                <a16:creationId xmlns:a16="http://schemas.microsoft.com/office/drawing/2014/main" id="{05111D10-A046-4188-BEC7-09851D7E0CED}"/>
              </a:ext>
            </a:extLst>
          </p:cNvPr>
          <p:cNvGrpSpPr>
            <a:grpSpLocks/>
          </p:cNvGrpSpPr>
          <p:nvPr/>
        </p:nvGrpSpPr>
        <p:grpSpPr bwMode="auto">
          <a:xfrm>
            <a:off x="0" y="-171450"/>
            <a:ext cx="9158288" cy="7029450"/>
            <a:chOff x="0" y="0"/>
            <a:chExt cx="5769" cy="4320"/>
          </a:xfrm>
        </p:grpSpPr>
        <p:sp>
          <p:nvSpPr>
            <p:cNvPr id="32772" name="Freeform 2">
              <a:extLst>
                <a:ext uri="{FF2B5EF4-FFF2-40B4-BE49-F238E27FC236}">
                  <a16:creationId xmlns:a16="http://schemas.microsoft.com/office/drawing/2014/main" id="{CC111B8A-4F3A-436B-A82E-8A4AA8CDAC2A}"/>
                </a:ext>
              </a:extLst>
            </p:cNvPr>
            <p:cNvSpPr>
              <a:spLocks/>
            </p:cNvSpPr>
            <p:nvPr/>
          </p:nvSpPr>
          <p:spPr bwMode="auto">
            <a:xfrm>
              <a:off x="72" y="864"/>
              <a:ext cx="5568" cy="3456"/>
            </a:xfrm>
            <a:custGeom>
              <a:avLst/>
              <a:gdLst>
                <a:gd name="T0" fmla="*/ 1853 w 5276"/>
                <a:gd name="T1" fmla="*/ 55 h 3554"/>
                <a:gd name="T2" fmla="*/ 1675 w 5276"/>
                <a:gd name="T3" fmla="*/ 205 h 3554"/>
                <a:gd name="T4" fmla="*/ 2696 w 5276"/>
                <a:gd name="T5" fmla="*/ 261 h 3554"/>
                <a:gd name="T6" fmla="*/ 3752 w 5276"/>
                <a:gd name="T7" fmla="*/ 230 h 3554"/>
                <a:gd name="T8" fmla="*/ 4804 w 5276"/>
                <a:gd name="T9" fmla="*/ 292 h 3554"/>
                <a:gd name="T10" fmla="*/ 5869 w 5276"/>
                <a:gd name="T11" fmla="*/ 331 h 3554"/>
                <a:gd name="T12" fmla="*/ 6923 w 5276"/>
                <a:gd name="T13" fmla="*/ 312 h 3554"/>
                <a:gd name="T14" fmla="*/ 8070 w 5276"/>
                <a:gd name="T15" fmla="*/ 305 h 3554"/>
                <a:gd name="T16" fmla="*/ 9214 w 5276"/>
                <a:gd name="T17" fmla="*/ 350 h 3554"/>
                <a:gd name="T18" fmla="*/ 10356 w 5276"/>
                <a:gd name="T19" fmla="*/ 362 h 3554"/>
                <a:gd name="T20" fmla="*/ 11333 w 5276"/>
                <a:gd name="T21" fmla="*/ 280 h 3554"/>
                <a:gd name="T22" fmla="*/ 12352 w 5276"/>
                <a:gd name="T23" fmla="*/ 169 h 3554"/>
                <a:gd name="T24" fmla="*/ 13444 w 5276"/>
                <a:gd name="T25" fmla="*/ 131 h 3554"/>
                <a:gd name="T26" fmla="*/ 14593 w 5276"/>
                <a:gd name="T27" fmla="*/ 93 h 3554"/>
                <a:gd name="T28" fmla="*/ 15873 w 5276"/>
                <a:gd name="T29" fmla="*/ 181 h 3554"/>
                <a:gd name="T30" fmla="*/ 17021 w 5276"/>
                <a:gd name="T31" fmla="*/ 205 h 3554"/>
                <a:gd name="T32" fmla="*/ 18039 w 5276"/>
                <a:gd name="T33" fmla="*/ 287 h 3554"/>
                <a:gd name="T34" fmla="*/ 19216 w 5276"/>
                <a:gd name="T35" fmla="*/ 354 h 3554"/>
                <a:gd name="T36" fmla="*/ 19094 w 5276"/>
                <a:gd name="T37" fmla="*/ 509 h 3554"/>
                <a:gd name="T38" fmla="*/ 18249 w 5276"/>
                <a:gd name="T39" fmla="*/ 566 h 3554"/>
                <a:gd name="T40" fmla="*/ 17412 w 5276"/>
                <a:gd name="T41" fmla="*/ 641 h 3554"/>
                <a:gd name="T42" fmla="*/ 16621 w 5276"/>
                <a:gd name="T43" fmla="*/ 678 h 3554"/>
                <a:gd name="T44" fmla="*/ 17195 w 5276"/>
                <a:gd name="T45" fmla="*/ 797 h 3554"/>
                <a:gd name="T46" fmla="*/ 17021 w 5276"/>
                <a:gd name="T47" fmla="*/ 950 h 3554"/>
                <a:gd name="T48" fmla="*/ 16401 w 5276"/>
                <a:gd name="T49" fmla="*/ 1078 h 3554"/>
                <a:gd name="T50" fmla="*/ 15520 w 5276"/>
                <a:gd name="T51" fmla="*/ 1140 h 3554"/>
                <a:gd name="T52" fmla="*/ 16401 w 5276"/>
                <a:gd name="T53" fmla="*/ 1194 h 3554"/>
                <a:gd name="T54" fmla="*/ 16891 w 5276"/>
                <a:gd name="T55" fmla="*/ 1338 h 3554"/>
                <a:gd name="T56" fmla="*/ 16840 w 5276"/>
                <a:gd name="T57" fmla="*/ 1451 h 3554"/>
                <a:gd name="T58" fmla="*/ 15829 w 5276"/>
                <a:gd name="T59" fmla="*/ 1394 h 3554"/>
                <a:gd name="T60" fmla="*/ 14948 w 5276"/>
                <a:gd name="T61" fmla="*/ 1320 h 3554"/>
                <a:gd name="T62" fmla="*/ 13894 w 5276"/>
                <a:gd name="T63" fmla="*/ 1369 h 3554"/>
                <a:gd name="T64" fmla="*/ 12831 w 5276"/>
                <a:gd name="T65" fmla="*/ 1394 h 3554"/>
                <a:gd name="T66" fmla="*/ 11991 w 5276"/>
                <a:gd name="T67" fmla="*/ 1499 h 3554"/>
                <a:gd name="T68" fmla="*/ 11111 w 5276"/>
                <a:gd name="T69" fmla="*/ 1556 h 3554"/>
                <a:gd name="T70" fmla="*/ 11284 w 5276"/>
                <a:gd name="T71" fmla="*/ 1703 h 3554"/>
                <a:gd name="T72" fmla="*/ 10319 w 5276"/>
                <a:gd name="T73" fmla="*/ 1774 h 3554"/>
                <a:gd name="T74" fmla="*/ 9214 w 5276"/>
                <a:gd name="T75" fmla="*/ 1811 h 3554"/>
                <a:gd name="T76" fmla="*/ 8111 w 5276"/>
                <a:gd name="T77" fmla="*/ 1752 h 3554"/>
                <a:gd name="T78" fmla="*/ 7098 w 5276"/>
                <a:gd name="T79" fmla="*/ 1679 h 3554"/>
                <a:gd name="T80" fmla="*/ 5994 w 5276"/>
                <a:gd name="T81" fmla="*/ 1593 h 3554"/>
                <a:gd name="T82" fmla="*/ 4987 w 5276"/>
                <a:gd name="T83" fmla="*/ 1668 h 3554"/>
                <a:gd name="T84" fmla="*/ 3881 w 5276"/>
                <a:gd name="T85" fmla="*/ 1679 h 3554"/>
                <a:gd name="T86" fmla="*/ 2696 w 5276"/>
                <a:gd name="T87" fmla="*/ 1735 h 3554"/>
                <a:gd name="T88" fmla="*/ 1761 w 5276"/>
                <a:gd name="T89" fmla="*/ 1710 h 3554"/>
                <a:gd name="T90" fmla="*/ 1675 w 5276"/>
                <a:gd name="T91" fmla="*/ 1556 h 3554"/>
                <a:gd name="T92" fmla="*/ 1456 w 5276"/>
                <a:gd name="T93" fmla="*/ 1431 h 3554"/>
                <a:gd name="T94" fmla="*/ 1107 w 5276"/>
                <a:gd name="T95" fmla="*/ 1286 h 3554"/>
                <a:gd name="T96" fmla="*/ 132 w 5276"/>
                <a:gd name="T97" fmla="*/ 1177 h 3554"/>
                <a:gd name="T98" fmla="*/ 221 w 5276"/>
                <a:gd name="T99" fmla="*/ 1026 h 3554"/>
                <a:gd name="T100" fmla="*/ 221 w 5276"/>
                <a:gd name="T101" fmla="*/ 852 h 3554"/>
                <a:gd name="T102" fmla="*/ 1234 w 5276"/>
                <a:gd name="T103" fmla="*/ 797 h 3554"/>
                <a:gd name="T104" fmla="*/ 1943 w 5276"/>
                <a:gd name="T105" fmla="*/ 659 h 3554"/>
                <a:gd name="T106" fmla="*/ 1320 w 5276"/>
                <a:gd name="T107" fmla="*/ 509 h 3554"/>
                <a:gd name="T108" fmla="*/ 535 w 5276"/>
                <a:gd name="T109" fmla="*/ 398 h 3554"/>
                <a:gd name="T110" fmla="*/ 0 w 5276"/>
                <a:gd name="T111" fmla="*/ 243 h 3554"/>
                <a:gd name="T112" fmla="*/ 354 w 5276"/>
                <a:gd name="T113" fmla="*/ 106 h 35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6"/>
                <a:gd name="T172" fmla="*/ 0 h 3554"/>
                <a:gd name="T173" fmla="*/ 5276 w 5276"/>
                <a:gd name="T174" fmla="*/ 3554 h 35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6" h="3554">
                  <a:moveTo>
                    <a:pt x="267" y="0"/>
                  </a:moveTo>
                  <a:lnTo>
                    <a:pt x="279" y="0"/>
                  </a:lnTo>
                  <a:lnTo>
                    <a:pt x="315" y="0"/>
                  </a:lnTo>
                  <a:lnTo>
                    <a:pt x="339" y="13"/>
                  </a:lnTo>
                  <a:lnTo>
                    <a:pt x="376" y="13"/>
                  </a:lnTo>
                  <a:lnTo>
                    <a:pt x="400" y="37"/>
                  </a:lnTo>
                  <a:lnTo>
                    <a:pt x="436" y="49"/>
                  </a:lnTo>
                  <a:lnTo>
                    <a:pt x="472" y="61"/>
                  </a:lnTo>
                  <a:lnTo>
                    <a:pt x="484" y="86"/>
                  </a:lnTo>
                  <a:lnTo>
                    <a:pt x="509" y="110"/>
                  </a:lnTo>
                  <a:lnTo>
                    <a:pt x="545" y="146"/>
                  </a:lnTo>
                  <a:lnTo>
                    <a:pt x="545" y="171"/>
                  </a:lnTo>
                  <a:lnTo>
                    <a:pt x="545" y="195"/>
                  </a:lnTo>
                  <a:lnTo>
                    <a:pt x="557" y="232"/>
                  </a:lnTo>
                  <a:lnTo>
                    <a:pt x="521" y="244"/>
                  </a:lnTo>
                  <a:lnTo>
                    <a:pt x="509" y="280"/>
                  </a:lnTo>
                  <a:lnTo>
                    <a:pt x="472" y="305"/>
                  </a:lnTo>
                  <a:lnTo>
                    <a:pt x="472" y="329"/>
                  </a:lnTo>
                  <a:lnTo>
                    <a:pt x="460" y="365"/>
                  </a:lnTo>
                  <a:lnTo>
                    <a:pt x="460" y="402"/>
                  </a:lnTo>
                  <a:lnTo>
                    <a:pt x="484" y="426"/>
                  </a:lnTo>
                  <a:lnTo>
                    <a:pt x="509" y="463"/>
                  </a:lnTo>
                  <a:lnTo>
                    <a:pt x="509" y="487"/>
                  </a:lnTo>
                  <a:lnTo>
                    <a:pt x="545" y="511"/>
                  </a:lnTo>
                  <a:lnTo>
                    <a:pt x="581" y="511"/>
                  </a:lnTo>
                  <a:lnTo>
                    <a:pt x="618" y="536"/>
                  </a:lnTo>
                  <a:lnTo>
                    <a:pt x="642" y="536"/>
                  </a:lnTo>
                  <a:lnTo>
                    <a:pt x="678" y="536"/>
                  </a:lnTo>
                  <a:lnTo>
                    <a:pt x="702" y="524"/>
                  </a:lnTo>
                  <a:lnTo>
                    <a:pt x="739" y="511"/>
                  </a:lnTo>
                  <a:lnTo>
                    <a:pt x="763" y="499"/>
                  </a:lnTo>
                  <a:lnTo>
                    <a:pt x="799" y="475"/>
                  </a:lnTo>
                  <a:lnTo>
                    <a:pt x="811" y="451"/>
                  </a:lnTo>
                  <a:lnTo>
                    <a:pt x="847" y="438"/>
                  </a:lnTo>
                  <a:lnTo>
                    <a:pt x="872" y="414"/>
                  </a:lnTo>
                  <a:lnTo>
                    <a:pt x="908" y="414"/>
                  </a:lnTo>
                  <a:lnTo>
                    <a:pt x="944" y="438"/>
                  </a:lnTo>
                  <a:lnTo>
                    <a:pt x="968" y="463"/>
                  </a:lnTo>
                  <a:lnTo>
                    <a:pt x="1005" y="463"/>
                  </a:lnTo>
                  <a:lnTo>
                    <a:pt x="1029" y="451"/>
                  </a:lnTo>
                  <a:lnTo>
                    <a:pt x="1065" y="451"/>
                  </a:lnTo>
                  <a:lnTo>
                    <a:pt x="1089" y="451"/>
                  </a:lnTo>
                  <a:lnTo>
                    <a:pt x="1138" y="463"/>
                  </a:lnTo>
                  <a:lnTo>
                    <a:pt x="1162" y="463"/>
                  </a:lnTo>
                  <a:lnTo>
                    <a:pt x="1198" y="487"/>
                  </a:lnTo>
                  <a:lnTo>
                    <a:pt x="1198" y="511"/>
                  </a:lnTo>
                  <a:lnTo>
                    <a:pt x="1247" y="536"/>
                  </a:lnTo>
                  <a:lnTo>
                    <a:pt x="1259" y="560"/>
                  </a:lnTo>
                  <a:lnTo>
                    <a:pt x="1283" y="572"/>
                  </a:lnTo>
                  <a:lnTo>
                    <a:pt x="1319" y="572"/>
                  </a:lnTo>
                  <a:lnTo>
                    <a:pt x="1356" y="597"/>
                  </a:lnTo>
                  <a:lnTo>
                    <a:pt x="1380" y="597"/>
                  </a:lnTo>
                  <a:lnTo>
                    <a:pt x="1416" y="597"/>
                  </a:lnTo>
                  <a:lnTo>
                    <a:pt x="1440" y="584"/>
                  </a:lnTo>
                  <a:lnTo>
                    <a:pt x="1477" y="584"/>
                  </a:lnTo>
                  <a:lnTo>
                    <a:pt x="1501" y="597"/>
                  </a:lnTo>
                  <a:lnTo>
                    <a:pt x="1537" y="597"/>
                  </a:lnTo>
                  <a:lnTo>
                    <a:pt x="1574" y="597"/>
                  </a:lnTo>
                  <a:lnTo>
                    <a:pt x="1586" y="621"/>
                  </a:lnTo>
                  <a:lnTo>
                    <a:pt x="1610" y="645"/>
                  </a:lnTo>
                  <a:lnTo>
                    <a:pt x="1634" y="670"/>
                  </a:lnTo>
                  <a:lnTo>
                    <a:pt x="1682" y="682"/>
                  </a:lnTo>
                  <a:lnTo>
                    <a:pt x="1695" y="694"/>
                  </a:lnTo>
                  <a:lnTo>
                    <a:pt x="1731" y="694"/>
                  </a:lnTo>
                  <a:lnTo>
                    <a:pt x="1755" y="706"/>
                  </a:lnTo>
                  <a:lnTo>
                    <a:pt x="1779" y="706"/>
                  </a:lnTo>
                  <a:lnTo>
                    <a:pt x="1828" y="645"/>
                  </a:lnTo>
                  <a:lnTo>
                    <a:pt x="1840" y="609"/>
                  </a:lnTo>
                  <a:lnTo>
                    <a:pt x="1864" y="597"/>
                  </a:lnTo>
                  <a:lnTo>
                    <a:pt x="1900" y="609"/>
                  </a:lnTo>
                  <a:lnTo>
                    <a:pt x="1937" y="597"/>
                  </a:lnTo>
                  <a:lnTo>
                    <a:pt x="1961" y="597"/>
                  </a:lnTo>
                  <a:lnTo>
                    <a:pt x="1997" y="597"/>
                  </a:lnTo>
                  <a:lnTo>
                    <a:pt x="2021" y="597"/>
                  </a:lnTo>
                  <a:lnTo>
                    <a:pt x="2058" y="597"/>
                  </a:lnTo>
                  <a:lnTo>
                    <a:pt x="2082" y="597"/>
                  </a:lnTo>
                  <a:lnTo>
                    <a:pt x="2130" y="597"/>
                  </a:lnTo>
                  <a:lnTo>
                    <a:pt x="2154" y="597"/>
                  </a:lnTo>
                  <a:lnTo>
                    <a:pt x="2191" y="597"/>
                  </a:lnTo>
                  <a:lnTo>
                    <a:pt x="2215" y="597"/>
                  </a:lnTo>
                  <a:lnTo>
                    <a:pt x="2239" y="597"/>
                  </a:lnTo>
                  <a:lnTo>
                    <a:pt x="2275" y="621"/>
                  </a:lnTo>
                  <a:lnTo>
                    <a:pt x="2300" y="645"/>
                  </a:lnTo>
                  <a:lnTo>
                    <a:pt x="2348" y="645"/>
                  </a:lnTo>
                  <a:lnTo>
                    <a:pt x="2372" y="645"/>
                  </a:lnTo>
                  <a:lnTo>
                    <a:pt x="2408" y="670"/>
                  </a:lnTo>
                  <a:lnTo>
                    <a:pt x="2433" y="682"/>
                  </a:lnTo>
                  <a:lnTo>
                    <a:pt x="2469" y="682"/>
                  </a:lnTo>
                  <a:lnTo>
                    <a:pt x="2493" y="682"/>
                  </a:lnTo>
                  <a:lnTo>
                    <a:pt x="2529" y="682"/>
                  </a:lnTo>
                  <a:lnTo>
                    <a:pt x="2566" y="682"/>
                  </a:lnTo>
                  <a:lnTo>
                    <a:pt x="2590" y="694"/>
                  </a:lnTo>
                  <a:lnTo>
                    <a:pt x="2626" y="694"/>
                  </a:lnTo>
                  <a:lnTo>
                    <a:pt x="2650" y="694"/>
                  </a:lnTo>
                  <a:lnTo>
                    <a:pt x="2687" y="718"/>
                  </a:lnTo>
                  <a:lnTo>
                    <a:pt x="2711" y="718"/>
                  </a:lnTo>
                  <a:lnTo>
                    <a:pt x="2747" y="718"/>
                  </a:lnTo>
                  <a:lnTo>
                    <a:pt x="2784" y="718"/>
                  </a:lnTo>
                  <a:lnTo>
                    <a:pt x="2808" y="706"/>
                  </a:lnTo>
                  <a:lnTo>
                    <a:pt x="2844" y="706"/>
                  </a:lnTo>
                  <a:lnTo>
                    <a:pt x="2868" y="682"/>
                  </a:lnTo>
                  <a:lnTo>
                    <a:pt x="2905" y="682"/>
                  </a:lnTo>
                  <a:lnTo>
                    <a:pt x="2929" y="682"/>
                  </a:lnTo>
                  <a:lnTo>
                    <a:pt x="2965" y="657"/>
                  </a:lnTo>
                  <a:lnTo>
                    <a:pt x="2989" y="633"/>
                  </a:lnTo>
                  <a:lnTo>
                    <a:pt x="3001" y="597"/>
                  </a:lnTo>
                  <a:lnTo>
                    <a:pt x="3038" y="597"/>
                  </a:lnTo>
                  <a:lnTo>
                    <a:pt x="3062" y="584"/>
                  </a:lnTo>
                  <a:lnTo>
                    <a:pt x="3074" y="548"/>
                  </a:lnTo>
                  <a:lnTo>
                    <a:pt x="3110" y="548"/>
                  </a:lnTo>
                  <a:lnTo>
                    <a:pt x="3122" y="511"/>
                  </a:lnTo>
                  <a:lnTo>
                    <a:pt x="3159" y="499"/>
                  </a:lnTo>
                  <a:lnTo>
                    <a:pt x="3183" y="475"/>
                  </a:lnTo>
                  <a:lnTo>
                    <a:pt x="3207" y="451"/>
                  </a:lnTo>
                  <a:lnTo>
                    <a:pt x="3231" y="414"/>
                  </a:lnTo>
                  <a:lnTo>
                    <a:pt x="3268" y="390"/>
                  </a:lnTo>
                  <a:lnTo>
                    <a:pt x="3292" y="365"/>
                  </a:lnTo>
                  <a:lnTo>
                    <a:pt x="3340" y="341"/>
                  </a:lnTo>
                  <a:lnTo>
                    <a:pt x="3364" y="329"/>
                  </a:lnTo>
                  <a:lnTo>
                    <a:pt x="3389" y="329"/>
                  </a:lnTo>
                  <a:lnTo>
                    <a:pt x="3401" y="292"/>
                  </a:lnTo>
                  <a:lnTo>
                    <a:pt x="3449" y="292"/>
                  </a:lnTo>
                  <a:lnTo>
                    <a:pt x="3473" y="292"/>
                  </a:lnTo>
                  <a:lnTo>
                    <a:pt x="3510" y="280"/>
                  </a:lnTo>
                  <a:lnTo>
                    <a:pt x="3534" y="268"/>
                  </a:lnTo>
                  <a:lnTo>
                    <a:pt x="3570" y="268"/>
                  </a:lnTo>
                  <a:lnTo>
                    <a:pt x="3594" y="268"/>
                  </a:lnTo>
                  <a:lnTo>
                    <a:pt x="3631" y="268"/>
                  </a:lnTo>
                  <a:lnTo>
                    <a:pt x="3667" y="268"/>
                  </a:lnTo>
                  <a:lnTo>
                    <a:pt x="3691" y="256"/>
                  </a:lnTo>
                  <a:lnTo>
                    <a:pt x="3727" y="256"/>
                  </a:lnTo>
                  <a:lnTo>
                    <a:pt x="3764" y="244"/>
                  </a:lnTo>
                  <a:lnTo>
                    <a:pt x="3788" y="232"/>
                  </a:lnTo>
                  <a:lnTo>
                    <a:pt x="3812" y="219"/>
                  </a:lnTo>
                  <a:lnTo>
                    <a:pt x="3848" y="195"/>
                  </a:lnTo>
                  <a:lnTo>
                    <a:pt x="3885" y="183"/>
                  </a:lnTo>
                  <a:lnTo>
                    <a:pt x="3921" y="183"/>
                  </a:lnTo>
                  <a:lnTo>
                    <a:pt x="3945" y="183"/>
                  </a:lnTo>
                  <a:lnTo>
                    <a:pt x="3969" y="183"/>
                  </a:lnTo>
                  <a:lnTo>
                    <a:pt x="4006" y="183"/>
                  </a:lnTo>
                  <a:lnTo>
                    <a:pt x="4054" y="219"/>
                  </a:lnTo>
                  <a:lnTo>
                    <a:pt x="4090" y="244"/>
                  </a:lnTo>
                  <a:lnTo>
                    <a:pt x="4115" y="244"/>
                  </a:lnTo>
                  <a:lnTo>
                    <a:pt x="4151" y="256"/>
                  </a:lnTo>
                  <a:lnTo>
                    <a:pt x="4199" y="280"/>
                  </a:lnTo>
                  <a:lnTo>
                    <a:pt x="4236" y="280"/>
                  </a:lnTo>
                  <a:lnTo>
                    <a:pt x="4260" y="292"/>
                  </a:lnTo>
                  <a:lnTo>
                    <a:pt x="4284" y="305"/>
                  </a:lnTo>
                  <a:lnTo>
                    <a:pt x="4320" y="329"/>
                  </a:lnTo>
                  <a:lnTo>
                    <a:pt x="4357" y="353"/>
                  </a:lnTo>
                  <a:lnTo>
                    <a:pt x="4381" y="378"/>
                  </a:lnTo>
                  <a:lnTo>
                    <a:pt x="4417" y="402"/>
                  </a:lnTo>
                  <a:lnTo>
                    <a:pt x="4441" y="414"/>
                  </a:lnTo>
                  <a:lnTo>
                    <a:pt x="4478" y="414"/>
                  </a:lnTo>
                  <a:lnTo>
                    <a:pt x="4502" y="414"/>
                  </a:lnTo>
                  <a:lnTo>
                    <a:pt x="4550" y="414"/>
                  </a:lnTo>
                  <a:lnTo>
                    <a:pt x="4575" y="414"/>
                  </a:lnTo>
                  <a:lnTo>
                    <a:pt x="4611" y="402"/>
                  </a:lnTo>
                  <a:lnTo>
                    <a:pt x="4635" y="390"/>
                  </a:lnTo>
                  <a:lnTo>
                    <a:pt x="4671" y="402"/>
                  </a:lnTo>
                  <a:lnTo>
                    <a:pt x="4696" y="414"/>
                  </a:lnTo>
                  <a:lnTo>
                    <a:pt x="4720" y="438"/>
                  </a:lnTo>
                  <a:lnTo>
                    <a:pt x="4744" y="438"/>
                  </a:lnTo>
                  <a:lnTo>
                    <a:pt x="4780" y="463"/>
                  </a:lnTo>
                  <a:lnTo>
                    <a:pt x="4829" y="463"/>
                  </a:lnTo>
                  <a:lnTo>
                    <a:pt x="4853" y="463"/>
                  </a:lnTo>
                  <a:lnTo>
                    <a:pt x="4889" y="487"/>
                  </a:lnTo>
                  <a:lnTo>
                    <a:pt x="4901" y="511"/>
                  </a:lnTo>
                  <a:lnTo>
                    <a:pt x="4913" y="548"/>
                  </a:lnTo>
                  <a:lnTo>
                    <a:pt x="4950" y="560"/>
                  </a:lnTo>
                  <a:lnTo>
                    <a:pt x="4986" y="597"/>
                  </a:lnTo>
                  <a:lnTo>
                    <a:pt x="5010" y="621"/>
                  </a:lnTo>
                  <a:lnTo>
                    <a:pt x="5046" y="621"/>
                  </a:lnTo>
                  <a:lnTo>
                    <a:pt x="5071" y="645"/>
                  </a:lnTo>
                  <a:lnTo>
                    <a:pt x="5107" y="645"/>
                  </a:lnTo>
                  <a:lnTo>
                    <a:pt x="5131" y="645"/>
                  </a:lnTo>
                  <a:lnTo>
                    <a:pt x="5167" y="670"/>
                  </a:lnTo>
                  <a:lnTo>
                    <a:pt x="5204" y="670"/>
                  </a:lnTo>
                  <a:lnTo>
                    <a:pt x="5240" y="682"/>
                  </a:lnTo>
                  <a:lnTo>
                    <a:pt x="5276" y="694"/>
                  </a:lnTo>
                  <a:lnTo>
                    <a:pt x="5252" y="731"/>
                  </a:lnTo>
                  <a:lnTo>
                    <a:pt x="5240" y="755"/>
                  </a:lnTo>
                  <a:lnTo>
                    <a:pt x="5228" y="779"/>
                  </a:lnTo>
                  <a:lnTo>
                    <a:pt x="5228" y="828"/>
                  </a:lnTo>
                  <a:lnTo>
                    <a:pt x="5228" y="852"/>
                  </a:lnTo>
                  <a:lnTo>
                    <a:pt x="5240" y="877"/>
                  </a:lnTo>
                  <a:lnTo>
                    <a:pt x="5240" y="913"/>
                  </a:lnTo>
                  <a:lnTo>
                    <a:pt x="5240" y="937"/>
                  </a:lnTo>
                  <a:lnTo>
                    <a:pt x="5240" y="962"/>
                  </a:lnTo>
                  <a:lnTo>
                    <a:pt x="5240" y="998"/>
                  </a:lnTo>
                  <a:lnTo>
                    <a:pt x="5240" y="1035"/>
                  </a:lnTo>
                  <a:lnTo>
                    <a:pt x="5240" y="1059"/>
                  </a:lnTo>
                  <a:lnTo>
                    <a:pt x="5204" y="1071"/>
                  </a:lnTo>
                  <a:lnTo>
                    <a:pt x="5192" y="1096"/>
                  </a:lnTo>
                  <a:lnTo>
                    <a:pt x="5167" y="1096"/>
                  </a:lnTo>
                  <a:lnTo>
                    <a:pt x="5131" y="1120"/>
                  </a:lnTo>
                  <a:lnTo>
                    <a:pt x="5095" y="1144"/>
                  </a:lnTo>
                  <a:lnTo>
                    <a:pt x="5071" y="1132"/>
                  </a:lnTo>
                  <a:lnTo>
                    <a:pt x="5034" y="1108"/>
                  </a:lnTo>
                  <a:lnTo>
                    <a:pt x="5010" y="1108"/>
                  </a:lnTo>
                  <a:lnTo>
                    <a:pt x="4974" y="1108"/>
                  </a:lnTo>
                  <a:lnTo>
                    <a:pt x="4950" y="1096"/>
                  </a:lnTo>
                  <a:lnTo>
                    <a:pt x="4913" y="1096"/>
                  </a:lnTo>
                  <a:lnTo>
                    <a:pt x="4877" y="1096"/>
                  </a:lnTo>
                  <a:lnTo>
                    <a:pt x="4841" y="1096"/>
                  </a:lnTo>
                  <a:lnTo>
                    <a:pt x="4841" y="1144"/>
                  </a:lnTo>
                  <a:lnTo>
                    <a:pt x="4841" y="1169"/>
                  </a:lnTo>
                  <a:lnTo>
                    <a:pt x="4817" y="1193"/>
                  </a:lnTo>
                  <a:lnTo>
                    <a:pt x="4804" y="1229"/>
                  </a:lnTo>
                  <a:lnTo>
                    <a:pt x="4780" y="1254"/>
                  </a:lnTo>
                  <a:lnTo>
                    <a:pt x="4780" y="1278"/>
                  </a:lnTo>
                  <a:lnTo>
                    <a:pt x="4756" y="1302"/>
                  </a:lnTo>
                  <a:lnTo>
                    <a:pt x="4720" y="1290"/>
                  </a:lnTo>
                  <a:lnTo>
                    <a:pt x="4696" y="1290"/>
                  </a:lnTo>
                  <a:lnTo>
                    <a:pt x="4659" y="1290"/>
                  </a:lnTo>
                  <a:lnTo>
                    <a:pt x="4623" y="1290"/>
                  </a:lnTo>
                  <a:lnTo>
                    <a:pt x="4599" y="1290"/>
                  </a:lnTo>
                  <a:lnTo>
                    <a:pt x="4562" y="1315"/>
                  </a:lnTo>
                  <a:lnTo>
                    <a:pt x="4562" y="1327"/>
                  </a:lnTo>
                  <a:lnTo>
                    <a:pt x="4611" y="1351"/>
                  </a:lnTo>
                  <a:lnTo>
                    <a:pt x="4635" y="1351"/>
                  </a:lnTo>
                  <a:lnTo>
                    <a:pt x="4671" y="1351"/>
                  </a:lnTo>
                  <a:lnTo>
                    <a:pt x="4683" y="1375"/>
                  </a:lnTo>
                  <a:lnTo>
                    <a:pt x="4696" y="1412"/>
                  </a:lnTo>
                  <a:lnTo>
                    <a:pt x="4696" y="1436"/>
                  </a:lnTo>
                  <a:lnTo>
                    <a:pt x="4720" y="1461"/>
                  </a:lnTo>
                  <a:lnTo>
                    <a:pt x="4720" y="1497"/>
                  </a:lnTo>
                  <a:lnTo>
                    <a:pt x="4720" y="1521"/>
                  </a:lnTo>
                  <a:lnTo>
                    <a:pt x="4720" y="1558"/>
                  </a:lnTo>
                  <a:lnTo>
                    <a:pt x="4720" y="1595"/>
                  </a:lnTo>
                  <a:lnTo>
                    <a:pt x="4720" y="1619"/>
                  </a:lnTo>
                  <a:lnTo>
                    <a:pt x="4720" y="1643"/>
                  </a:lnTo>
                  <a:lnTo>
                    <a:pt x="4720" y="1680"/>
                  </a:lnTo>
                  <a:lnTo>
                    <a:pt x="4720" y="1704"/>
                  </a:lnTo>
                  <a:lnTo>
                    <a:pt x="4708" y="1741"/>
                  </a:lnTo>
                  <a:lnTo>
                    <a:pt x="4696" y="1777"/>
                  </a:lnTo>
                  <a:lnTo>
                    <a:pt x="4671" y="1801"/>
                  </a:lnTo>
                  <a:lnTo>
                    <a:pt x="4671" y="1826"/>
                  </a:lnTo>
                  <a:lnTo>
                    <a:pt x="4671" y="1862"/>
                  </a:lnTo>
                  <a:lnTo>
                    <a:pt x="4671" y="1887"/>
                  </a:lnTo>
                  <a:lnTo>
                    <a:pt x="4659" y="1923"/>
                  </a:lnTo>
                  <a:lnTo>
                    <a:pt x="4623" y="1947"/>
                  </a:lnTo>
                  <a:lnTo>
                    <a:pt x="4599" y="1947"/>
                  </a:lnTo>
                  <a:lnTo>
                    <a:pt x="4562" y="1947"/>
                  </a:lnTo>
                  <a:lnTo>
                    <a:pt x="4550" y="1984"/>
                  </a:lnTo>
                  <a:lnTo>
                    <a:pt x="4538" y="2008"/>
                  </a:lnTo>
                  <a:lnTo>
                    <a:pt x="4538" y="2045"/>
                  </a:lnTo>
                  <a:lnTo>
                    <a:pt x="4514" y="2069"/>
                  </a:lnTo>
                  <a:lnTo>
                    <a:pt x="4502" y="2106"/>
                  </a:lnTo>
                  <a:lnTo>
                    <a:pt x="4478" y="2106"/>
                  </a:lnTo>
                  <a:lnTo>
                    <a:pt x="4441" y="2106"/>
                  </a:lnTo>
                  <a:lnTo>
                    <a:pt x="4405" y="2106"/>
                  </a:lnTo>
                  <a:lnTo>
                    <a:pt x="4381" y="2106"/>
                  </a:lnTo>
                  <a:lnTo>
                    <a:pt x="4345" y="2106"/>
                  </a:lnTo>
                  <a:lnTo>
                    <a:pt x="4320" y="2106"/>
                  </a:lnTo>
                  <a:lnTo>
                    <a:pt x="4296" y="2130"/>
                  </a:lnTo>
                  <a:lnTo>
                    <a:pt x="4284" y="2154"/>
                  </a:lnTo>
                  <a:lnTo>
                    <a:pt x="4260" y="2191"/>
                  </a:lnTo>
                  <a:lnTo>
                    <a:pt x="4260" y="2227"/>
                  </a:lnTo>
                  <a:lnTo>
                    <a:pt x="4260" y="2252"/>
                  </a:lnTo>
                  <a:lnTo>
                    <a:pt x="4272" y="2288"/>
                  </a:lnTo>
                  <a:lnTo>
                    <a:pt x="4320" y="2300"/>
                  </a:lnTo>
                  <a:lnTo>
                    <a:pt x="4357" y="2300"/>
                  </a:lnTo>
                  <a:lnTo>
                    <a:pt x="4381" y="2288"/>
                  </a:lnTo>
                  <a:lnTo>
                    <a:pt x="4393" y="2264"/>
                  </a:lnTo>
                  <a:lnTo>
                    <a:pt x="4441" y="2264"/>
                  </a:lnTo>
                  <a:lnTo>
                    <a:pt x="4466" y="2264"/>
                  </a:lnTo>
                  <a:lnTo>
                    <a:pt x="4466" y="2300"/>
                  </a:lnTo>
                  <a:lnTo>
                    <a:pt x="4502" y="2337"/>
                  </a:lnTo>
                  <a:lnTo>
                    <a:pt x="4502" y="2361"/>
                  </a:lnTo>
                  <a:lnTo>
                    <a:pt x="4526" y="2385"/>
                  </a:lnTo>
                  <a:lnTo>
                    <a:pt x="4526" y="2422"/>
                  </a:lnTo>
                  <a:lnTo>
                    <a:pt x="4550" y="2446"/>
                  </a:lnTo>
                  <a:lnTo>
                    <a:pt x="4550" y="2471"/>
                  </a:lnTo>
                  <a:lnTo>
                    <a:pt x="4550" y="2519"/>
                  </a:lnTo>
                  <a:lnTo>
                    <a:pt x="4575" y="2544"/>
                  </a:lnTo>
                  <a:lnTo>
                    <a:pt x="4611" y="2568"/>
                  </a:lnTo>
                  <a:lnTo>
                    <a:pt x="4611" y="2605"/>
                  </a:lnTo>
                  <a:lnTo>
                    <a:pt x="4635" y="2617"/>
                  </a:lnTo>
                  <a:lnTo>
                    <a:pt x="4659" y="2653"/>
                  </a:lnTo>
                  <a:lnTo>
                    <a:pt x="4683" y="2678"/>
                  </a:lnTo>
                  <a:lnTo>
                    <a:pt x="4696" y="2702"/>
                  </a:lnTo>
                  <a:lnTo>
                    <a:pt x="4720" y="2726"/>
                  </a:lnTo>
                  <a:lnTo>
                    <a:pt x="4720" y="2751"/>
                  </a:lnTo>
                  <a:lnTo>
                    <a:pt x="4720" y="2787"/>
                  </a:lnTo>
                  <a:lnTo>
                    <a:pt x="4744" y="2811"/>
                  </a:lnTo>
                  <a:lnTo>
                    <a:pt x="4708" y="2836"/>
                  </a:lnTo>
                  <a:lnTo>
                    <a:pt x="4671" y="2836"/>
                  </a:lnTo>
                  <a:lnTo>
                    <a:pt x="4623" y="2836"/>
                  </a:lnTo>
                  <a:lnTo>
                    <a:pt x="4599" y="2824"/>
                  </a:lnTo>
                  <a:lnTo>
                    <a:pt x="4587" y="2787"/>
                  </a:lnTo>
                  <a:lnTo>
                    <a:pt x="4562" y="2763"/>
                  </a:lnTo>
                  <a:lnTo>
                    <a:pt x="4538" y="2763"/>
                  </a:lnTo>
                  <a:lnTo>
                    <a:pt x="4502" y="2763"/>
                  </a:lnTo>
                  <a:lnTo>
                    <a:pt x="4478" y="2763"/>
                  </a:lnTo>
                  <a:lnTo>
                    <a:pt x="4441" y="2763"/>
                  </a:lnTo>
                  <a:lnTo>
                    <a:pt x="4405" y="2763"/>
                  </a:lnTo>
                  <a:lnTo>
                    <a:pt x="4381" y="2738"/>
                  </a:lnTo>
                  <a:lnTo>
                    <a:pt x="4345" y="2726"/>
                  </a:lnTo>
                  <a:lnTo>
                    <a:pt x="4345" y="2690"/>
                  </a:lnTo>
                  <a:lnTo>
                    <a:pt x="4320" y="2690"/>
                  </a:lnTo>
                  <a:lnTo>
                    <a:pt x="4284" y="2690"/>
                  </a:lnTo>
                  <a:lnTo>
                    <a:pt x="4260" y="2653"/>
                  </a:lnTo>
                  <a:lnTo>
                    <a:pt x="4236" y="2653"/>
                  </a:lnTo>
                  <a:lnTo>
                    <a:pt x="4212" y="2617"/>
                  </a:lnTo>
                  <a:lnTo>
                    <a:pt x="4212" y="2592"/>
                  </a:lnTo>
                  <a:lnTo>
                    <a:pt x="4175" y="2580"/>
                  </a:lnTo>
                  <a:lnTo>
                    <a:pt x="4151" y="2580"/>
                  </a:lnTo>
                  <a:lnTo>
                    <a:pt x="4103" y="2580"/>
                  </a:lnTo>
                  <a:lnTo>
                    <a:pt x="4078" y="2580"/>
                  </a:lnTo>
                  <a:lnTo>
                    <a:pt x="4042" y="2605"/>
                  </a:lnTo>
                  <a:lnTo>
                    <a:pt x="4018" y="2605"/>
                  </a:lnTo>
                  <a:lnTo>
                    <a:pt x="3982" y="2617"/>
                  </a:lnTo>
                  <a:lnTo>
                    <a:pt x="3957" y="2629"/>
                  </a:lnTo>
                  <a:lnTo>
                    <a:pt x="3921" y="2629"/>
                  </a:lnTo>
                  <a:lnTo>
                    <a:pt x="3885" y="2629"/>
                  </a:lnTo>
                  <a:lnTo>
                    <a:pt x="3873" y="2653"/>
                  </a:lnTo>
                  <a:lnTo>
                    <a:pt x="3848" y="2678"/>
                  </a:lnTo>
                  <a:lnTo>
                    <a:pt x="3812" y="2678"/>
                  </a:lnTo>
                  <a:lnTo>
                    <a:pt x="3776" y="2678"/>
                  </a:lnTo>
                  <a:lnTo>
                    <a:pt x="3740" y="2678"/>
                  </a:lnTo>
                  <a:lnTo>
                    <a:pt x="3715" y="2678"/>
                  </a:lnTo>
                  <a:lnTo>
                    <a:pt x="3679" y="2678"/>
                  </a:lnTo>
                  <a:lnTo>
                    <a:pt x="3655" y="2665"/>
                  </a:lnTo>
                  <a:lnTo>
                    <a:pt x="3631" y="2653"/>
                  </a:lnTo>
                  <a:lnTo>
                    <a:pt x="3594" y="2653"/>
                  </a:lnTo>
                  <a:lnTo>
                    <a:pt x="3558" y="2653"/>
                  </a:lnTo>
                  <a:lnTo>
                    <a:pt x="3546" y="2690"/>
                  </a:lnTo>
                  <a:lnTo>
                    <a:pt x="3522" y="2726"/>
                  </a:lnTo>
                  <a:lnTo>
                    <a:pt x="3498" y="2751"/>
                  </a:lnTo>
                  <a:lnTo>
                    <a:pt x="3498" y="2787"/>
                  </a:lnTo>
                  <a:lnTo>
                    <a:pt x="3485" y="2811"/>
                  </a:lnTo>
                  <a:lnTo>
                    <a:pt x="3461" y="2836"/>
                  </a:lnTo>
                  <a:lnTo>
                    <a:pt x="3449" y="2872"/>
                  </a:lnTo>
                  <a:lnTo>
                    <a:pt x="3413" y="2884"/>
                  </a:lnTo>
                  <a:lnTo>
                    <a:pt x="3389" y="2884"/>
                  </a:lnTo>
                  <a:lnTo>
                    <a:pt x="3352" y="2884"/>
                  </a:lnTo>
                  <a:lnTo>
                    <a:pt x="3328" y="2921"/>
                  </a:lnTo>
                  <a:lnTo>
                    <a:pt x="3292" y="2933"/>
                  </a:lnTo>
                  <a:lnTo>
                    <a:pt x="3280" y="2970"/>
                  </a:lnTo>
                  <a:lnTo>
                    <a:pt x="3243" y="2994"/>
                  </a:lnTo>
                  <a:lnTo>
                    <a:pt x="3243" y="3018"/>
                  </a:lnTo>
                  <a:lnTo>
                    <a:pt x="3219" y="3018"/>
                  </a:lnTo>
                  <a:lnTo>
                    <a:pt x="3183" y="3018"/>
                  </a:lnTo>
                  <a:lnTo>
                    <a:pt x="3159" y="3018"/>
                  </a:lnTo>
                  <a:lnTo>
                    <a:pt x="3110" y="3018"/>
                  </a:lnTo>
                  <a:lnTo>
                    <a:pt x="3086" y="3018"/>
                  </a:lnTo>
                  <a:lnTo>
                    <a:pt x="3050" y="3018"/>
                  </a:lnTo>
                  <a:lnTo>
                    <a:pt x="3050" y="3043"/>
                  </a:lnTo>
                  <a:lnTo>
                    <a:pt x="3050" y="3067"/>
                  </a:lnTo>
                  <a:lnTo>
                    <a:pt x="3050" y="3103"/>
                  </a:lnTo>
                  <a:lnTo>
                    <a:pt x="3050" y="3128"/>
                  </a:lnTo>
                  <a:lnTo>
                    <a:pt x="3062" y="3152"/>
                  </a:lnTo>
                  <a:lnTo>
                    <a:pt x="3074" y="3189"/>
                  </a:lnTo>
                  <a:lnTo>
                    <a:pt x="3074" y="3213"/>
                  </a:lnTo>
                  <a:lnTo>
                    <a:pt x="3098" y="3249"/>
                  </a:lnTo>
                  <a:lnTo>
                    <a:pt x="3110" y="3286"/>
                  </a:lnTo>
                  <a:lnTo>
                    <a:pt x="3110" y="3310"/>
                  </a:lnTo>
                  <a:lnTo>
                    <a:pt x="3098" y="3335"/>
                  </a:lnTo>
                  <a:lnTo>
                    <a:pt x="3074" y="3359"/>
                  </a:lnTo>
                  <a:lnTo>
                    <a:pt x="3050" y="3383"/>
                  </a:lnTo>
                  <a:lnTo>
                    <a:pt x="3050" y="3420"/>
                  </a:lnTo>
                  <a:lnTo>
                    <a:pt x="3026" y="3444"/>
                  </a:lnTo>
                  <a:lnTo>
                    <a:pt x="2989" y="3469"/>
                  </a:lnTo>
                  <a:lnTo>
                    <a:pt x="2965" y="3481"/>
                  </a:lnTo>
                  <a:lnTo>
                    <a:pt x="2929" y="3481"/>
                  </a:lnTo>
                  <a:lnTo>
                    <a:pt x="2893" y="3481"/>
                  </a:lnTo>
                  <a:lnTo>
                    <a:pt x="2868" y="3469"/>
                  </a:lnTo>
                  <a:lnTo>
                    <a:pt x="2832" y="3469"/>
                  </a:lnTo>
                  <a:lnTo>
                    <a:pt x="2808" y="3469"/>
                  </a:lnTo>
                  <a:lnTo>
                    <a:pt x="2772" y="3481"/>
                  </a:lnTo>
                  <a:lnTo>
                    <a:pt x="2747" y="3493"/>
                  </a:lnTo>
                  <a:lnTo>
                    <a:pt x="2723" y="3517"/>
                  </a:lnTo>
                  <a:lnTo>
                    <a:pt x="2699" y="3529"/>
                  </a:lnTo>
                  <a:lnTo>
                    <a:pt x="2663" y="3529"/>
                  </a:lnTo>
                  <a:lnTo>
                    <a:pt x="2638" y="3554"/>
                  </a:lnTo>
                  <a:lnTo>
                    <a:pt x="2602" y="3554"/>
                  </a:lnTo>
                  <a:lnTo>
                    <a:pt x="2566" y="3554"/>
                  </a:lnTo>
                  <a:lnTo>
                    <a:pt x="2529" y="3542"/>
                  </a:lnTo>
                  <a:lnTo>
                    <a:pt x="2505" y="3542"/>
                  </a:lnTo>
                  <a:lnTo>
                    <a:pt x="2481" y="3529"/>
                  </a:lnTo>
                  <a:lnTo>
                    <a:pt x="2445" y="3529"/>
                  </a:lnTo>
                  <a:lnTo>
                    <a:pt x="2421" y="3517"/>
                  </a:lnTo>
                  <a:lnTo>
                    <a:pt x="2384" y="3517"/>
                  </a:lnTo>
                  <a:lnTo>
                    <a:pt x="2348" y="3505"/>
                  </a:lnTo>
                  <a:lnTo>
                    <a:pt x="2312" y="3469"/>
                  </a:lnTo>
                  <a:lnTo>
                    <a:pt x="2287" y="3456"/>
                  </a:lnTo>
                  <a:lnTo>
                    <a:pt x="2251" y="3456"/>
                  </a:lnTo>
                  <a:lnTo>
                    <a:pt x="2227" y="3432"/>
                  </a:lnTo>
                  <a:lnTo>
                    <a:pt x="2191" y="3432"/>
                  </a:lnTo>
                  <a:lnTo>
                    <a:pt x="2166" y="3432"/>
                  </a:lnTo>
                  <a:lnTo>
                    <a:pt x="2130" y="3408"/>
                  </a:lnTo>
                  <a:lnTo>
                    <a:pt x="2094" y="3408"/>
                  </a:lnTo>
                  <a:lnTo>
                    <a:pt x="2070" y="3396"/>
                  </a:lnTo>
                  <a:lnTo>
                    <a:pt x="2033" y="3396"/>
                  </a:lnTo>
                  <a:lnTo>
                    <a:pt x="2009" y="3383"/>
                  </a:lnTo>
                  <a:lnTo>
                    <a:pt x="1985" y="3347"/>
                  </a:lnTo>
                  <a:lnTo>
                    <a:pt x="1973" y="3323"/>
                  </a:lnTo>
                  <a:lnTo>
                    <a:pt x="1949" y="3286"/>
                  </a:lnTo>
                  <a:lnTo>
                    <a:pt x="1924" y="3286"/>
                  </a:lnTo>
                  <a:lnTo>
                    <a:pt x="1900" y="3274"/>
                  </a:lnTo>
                  <a:lnTo>
                    <a:pt x="1864" y="3249"/>
                  </a:lnTo>
                  <a:lnTo>
                    <a:pt x="1840" y="3225"/>
                  </a:lnTo>
                  <a:lnTo>
                    <a:pt x="1791" y="3213"/>
                  </a:lnTo>
                  <a:lnTo>
                    <a:pt x="1767" y="3201"/>
                  </a:lnTo>
                  <a:lnTo>
                    <a:pt x="1731" y="3189"/>
                  </a:lnTo>
                  <a:lnTo>
                    <a:pt x="1707" y="3152"/>
                  </a:lnTo>
                  <a:lnTo>
                    <a:pt x="1670" y="3140"/>
                  </a:lnTo>
                  <a:lnTo>
                    <a:pt x="1646" y="3116"/>
                  </a:lnTo>
                  <a:lnTo>
                    <a:pt x="1610" y="3116"/>
                  </a:lnTo>
                  <a:lnTo>
                    <a:pt x="1574" y="3116"/>
                  </a:lnTo>
                  <a:lnTo>
                    <a:pt x="1549" y="3116"/>
                  </a:lnTo>
                  <a:lnTo>
                    <a:pt x="1513" y="3116"/>
                  </a:lnTo>
                  <a:lnTo>
                    <a:pt x="1489" y="3152"/>
                  </a:lnTo>
                  <a:lnTo>
                    <a:pt x="1453" y="3176"/>
                  </a:lnTo>
                  <a:lnTo>
                    <a:pt x="1428" y="3201"/>
                  </a:lnTo>
                  <a:lnTo>
                    <a:pt x="1428" y="3237"/>
                  </a:lnTo>
                  <a:lnTo>
                    <a:pt x="1404" y="3262"/>
                  </a:lnTo>
                  <a:lnTo>
                    <a:pt x="1368" y="3262"/>
                  </a:lnTo>
                  <a:lnTo>
                    <a:pt x="1344" y="3262"/>
                  </a:lnTo>
                  <a:lnTo>
                    <a:pt x="1319" y="3262"/>
                  </a:lnTo>
                  <a:lnTo>
                    <a:pt x="1283" y="3262"/>
                  </a:lnTo>
                  <a:lnTo>
                    <a:pt x="1247" y="3262"/>
                  </a:lnTo>
                  <a:lnTo>
                    <a:pt x="1210" y="3262"/>
                  </a:lnTo>
                  <a:lnTo>
                    <a:pt x="1186" y="3262"/>
                  </a:lnTo>
                  <a:lnTo>
                    <a:pt x="1150" y="3262"/>
                  </a:lnTo>
                  <a:lnTo>
                    <a:pt x="1126" y="3262"/>
                  </a:lnTo>
                  <a:lnTo>
                    <a:pt x="1089" y="3262"/>
                  </a:lnTo>
                  <a:lnTo>
                    <a:pt x="1065" y="3286"/>
                  </a:lnTo>
                  <a:lnTo>
                    <a:pt x="1029" y="3323"/>
                  </a:lnTo>
                  <a:lnTo>
                    <a:pt x="993" y="3335"/>
                  </a:lnTo>
                  <a:lnTo>
                    <a:pt x="968" y="3335"/>
                  </a:lnTo>
                  <a:lnTo>
                    <a:pt x="932" y="3359"/>
                  </a:lnTo>
                  <a:lnTo>
                    <a:pt x="908" y="3359"/>
                  </a:lnTo>
                  <a:lnTo>
                    <a:pt x="872" y="3359"/>
                  </a:lnTo>
                  <a:lnTo>
                    <a:pt x="847" y="3371"/>
                  </a:lnTo>
                  <a:lnTo>
                    <a:pt x="799" y="3371"/>
                  </a:lnTo>
                  <a:lnTo>
                    <a:pt x="775" y="3383"/>
                  </a:lnTo>
                  <a:lnTo>
                    <a:pt x="739" y="3396"/>
                  </a:lnTo>
                  <a:lnTo>
                    <a:pt x="714" y="3420"/>
                  </a:lnTo>
                  <a:lnTo>
                    <a:pt x="678" y="3432"/>
                  </a:lnTo>
                  <a:lnTo>
                    <a:pt x="654" y="3432"/>
                  </a:lnTo>
                  <a:lnTo>
                    <a:pt x="618" y="3432"/>
                  </a:lnTo>
                  <a:lnTo>
                    <a:pt x="581" y="3432"/>
                  </a:lnTo>
                  <a:lnTo>
                    <a:pt x="557" y="3408"/>
                  </a:lnTo>
                  <a:lnTo>
                    <a:pt x="521" y="3396"/>
                  </a:lnTo>
                  <a:lnTo>
                    <a:pt x="497" y="3396"/>
                  </a:lnTo>
                  <a:lnTo>
                    <a:pt x="460" y="3383"/>
                  </a:lnTo>
                  <a:lnTo>
                    <a:pt x="484" y="3347"/>
                  </a:lnTo>
                  <a:lnTo>
                    <a:pt x="484" y="3323"/>
                  </a:lnTo>
                  <a:lnTo>
                    <a:pt x="509" y="3286"/>
                  </a:lnTo>
                  <a:lnTo>
                    <a:pt x="509" y="3249"/>
                  </a:lnTo>
                  <a:lnTo>
                    <a:pt x="497" y="3225"/>
                  </a:lnTo>
                  <a:lnTo>
                    <a:pt x="472" y="3201"/>
                  </a:lnTo>
                  <a:lnTo>
                    <a:pt x="460" y="3164"/>
                  </a:lnTo>
                  <a:lnTo>
                    <a:pt x="460" y="3140"/>
                  </a:lnTo>
                  <a:lnTo>
                    <a:pt x="460" y="3116"/>
                  </a:lnTo>
                  <a:lnTo>
                    <a:pt x="460" y="3079"/>
                  </a:lnTo>
                  <a:lnTo>
                    <a:pt x="460" y="3043"/>
                  </a:lnTo>
                  <a:lnTo>
                    <a:pt x="460" y="3018"/>
                  </a:lnTo>
                  <a:lnTo>
                    <a:pt x="472" y="2982"/>
                  </a:lnTo>
                  <a:lnTo>
                    <a:pt x="484" y="2957"/>
                  </a:lnTo>
                  <a:lnTo>
                    <a:pt x="509" y="2933"/>
                  </a:lnTo>
                  <a:lnTo>
                    <a:pt x="509" y="2909"/>
                  </a:lnTo>
                  <a:lnTo>
                    <a:pt x="509" y="2884"/>
                  </a:lnTo>
                  <a:lnTo>
                    <a:pt x="497" y="2848"/>
                  </a:lnTo>
                  <a:lnTo>
                    <a:pt x="460" y="2836"/>
                  </a:lnTo>
                  <a:lnTo>
                    <a:pt x="436" y="2824"/>
                  </a:lnTo>
                  <a:lnTo>
                    <a:pt x="400" y="2799"/>
                  </a:lnTo>
                  <a:lnTo>
                    <a:pt x="400" y="2775"/>
                  </a:lnTo>
                  <a:lnTo>
                    <a:pt x="388" y="2738"/>
                  </a:lnTo>
                  <a:lnTo>
                    <a:pt x="363" y="2714"/>
                  </a:lnTo>
                  <a:lnTo>
                    <a:pt x="363" y="2690"/>
                  </a:lnTo>
                  <a:lnTo>
                    <a:pt x="363" y="2653"/>
                  </a:lnTo>
                  <a:lnTo>
                    <a:pt x="363" y="2617"/>
                  </a:lnTo>
                  <a:lnTo>
                    <a:pt x="351" y="2592"/>
                  </a:lnTo>
                  <a:lnTo>
                    <a:pt x="351" y="2568"/>
                  </a:lnTo>
                  <a:lnTo>
                    <a:pt x="339" y="2532"/>
                  </a:lnTo>
                  <a:lnTo>
                    <a:pt x="303" y="2519"/>
                  </a:lnTo>
                  <a:lnTo>
                    <a:pt x="279" y="2507"/>
                  </a:lnTo>
                  <a:lnTo>
                    <a:pt x="242" y="2483"/>
                  </a:lnTo>
                  <a:lnTo>
                    <a:pt x="218" y="2483"/>
                  </a:lnTo>
                  <a:lnTo>
                    <a:pt x="182" y="2459"/>
                  </a:lnTo>
                  <a:lnTo>
                    <a:pt x="146" y="2446"/>
                  </a:lnTo>
                  <a:lnTo>
                    <a:pt x="134" y="2410"/>
                  </a:lnTo>
                  <a:lnTo>
                    <a:pt x="85" y="2373"/>
                  </a:lnTo>
                  <a:lnTo>
                    <a:pt x="73" y="2349"/>
                  </a:lnTo>
                  <a:lnTo>
                    <a:pt x="37" y="2337"/>
                  </a:lnTo>
                  <a:lnTo>
                    <a:pt x="37" y="2300"/>
                  </a:lnTo>
                  <a:lnTo>
                    <a:pt x="25" y="2276"/>
                  </a:lnTo>
                  <a:lnTo>
                    <a:pt x="25" y="2239"/>
                  </a:lnTo>
                  <a:lnTo>
                    <a:pt x="25" y="2215"/>
                  </a:lnTo>
                  <a:lnTo>
                    <a:pt x="25" y="2191"/>
                  </a:lnTo>
                  <a:lnTo>
                    <a:pt x="25" y="2154"/>
                  </a:lnTo>
                  <a:lnTo>
                    <a:pt x="0" y="2130"/>
                  </a:lnTo>
                  <a:lnTo>
                    <a:pt x="37" y="2093"/>
                  </a:lnTo>
                  <a:lnTo>
                    <a:pt x="49" y="2057"/>
                  </a:lnTo>
                  <a:lnTo>
                    <a:pt x="61" y="2033"/>
                  </a:lnTo>
                  <a:lnTo>
                    <a:pt x="61" y="2008"/>
                  </a:lnTo>
                  <a:lnTo>
                    <a:pt x="61" y="1972"/>
                  </a:lnTo>
                  <a:lnTo>
                    <a:pt x="61" y="1923"/>
                  </a:lnTo>
                  <a:lnTo>
                    <a:pt x="49" y="1874"/>
                  </a:lnTo>
                  <a:lnTo>
                    <a:pt x="61" y="1850"/>
                  </a:lnTo>
                  <a:lnTo>
                    <a:pt x="61" y="1826"/>
                  </a:lnTo>
                  <a:lnTo>
                    <a:pt x="61" y="1789"/>
                  </a:lnTo>
                  <a:lnTo>
                    <a:pt x="61" y="1765"/>
                  </a:lnTo>
                  <a:lnTo>
                    <a:pt x="61" y="1741"/>
                  </a:lnTo>
                  <a:lnTo>
                    <a:pt x="61" y="1704"/>
                  </a:lnTo>
                  <a:lnTo>
                    <a:pt x="61" y="1668"/>
                  </a:lnTo>
                  <a:lnTo>
                    <a:pt x="97" y="1643"/>
                  </a:lnTo>
                  <a:lnTo>
                    <a:pt x="109" y="1607"/>
                  </a:lnTo>
                  <a:lnTo>
                    <a:pt x="121" y="1582"/>
                  </a:lnTo>
                  <a:lnTo>
                    <a:pt x="158" y="1582"/>
                  </a:lnTo>
                  <a:lnTo>
                    <a:pt x="182" y="1582"/>
                  </a:lnTo>
                  <a:lnTo>
                    <a:pt x="218" y="1558"/>
                  </a:lnTo>
                  <a:lnTo>
                    <a:pt x="255" y="1558"/>
                  </a:lnTo>
                  <a:lnTo>
                    <a:pt x="279" y="1558"/>
                  </a:lnTo>
                  <a:lnTo>
                    <a:pt x="315" y="1558"/>
                  </a:lnTo>
                  <a:lnTo>
                    <a:pt x="339" y="1558"/>
                  </a:lnTo>
                  <a:lnTo>
                    <a:pt x="376" y="1558"/>
                  </a:lnTo>
                  <a:lnTo>
                    <a:pt x="400" y="1521"/>
                  </a:lnTo>
                  <a:lnTo>
                    <a:pt x="424" y="1509"/>
                  </a:lnTo>
                  <a:lnTo>
                    <a:pt x="436" y="1473"/>
                  </a:lnTo>
                  <a:lnTo>
                    <a:pt x="448" y="1448"/>
                  </a:lnTo>
                  <a:lnTo>
                    <a:pt x="472" y="1424"/>
                  </a:lnTo>
                  <a:lnTo>
                    <a:pt x="484" y="1388"/>
                  </a:lnTo>
                  <a:lnTo>
                    <a:pt x="509" y="1351"/>
                  </a:lnTo>
                  <a:lnTo>
                    <a:pt x="509" y="1327"/>
                  </a:lnTo>
                  <a:lnTo>
                    <a:pt x="533" y="1290"/>
                  </a:lnTo>
                  <a:lnTo>
                    <a:pt x="521" y="1266"/>
                  </a:lnTo>
                  <a:lnTo>
                    <a:pt x="497" y="1229"/>
                  </a:lnTo>
                  <a:lnTo>
                    <a:pt x="472" y="1205"/>
                  </a:lnTo>
                  <a:lnTo>
                    <a:pt x="460" y="1181"/>
                  </a:lnTo>
                  <a:lnTo>
                    <a:pt x="448" y="1144"/>
                  </a:lnTo>
                  <a:lnTo>
                    <a:pt x="448" y="1108"/>
                  </a:lnTo>
                  <a:lnTo>
                    <a:pt x="436" y="1083"/>
                  </a:lnTo>
                  <a:lnTo>
                    <a:pt x="412" y="1059"/>
                  </a:lnTo>
                  <a:lnTo>
                    <a:pt x="388" y="1035"/>
                  </a:lnTo>
                  <a:lnTo>
                    <a:pt x="363" y="998"/>
                  </a:lnTo>
                  <a:lnTo>
                    <a:pt x="339" y="998"/>
                  </a:lnTo>
                  <a:lnTo>
                    <a:pt x="303" y="998"/>
                  </a:lnTo>
                  <a:lnTo>
                    <a:pt x="291" y="962"/>
                  </a:lnTo>
                  <a:lnTo>
                    <a:pt x="279" y="925"/>
                  </a:lnTo>
                  <a:lnTo>
                    <a:pt x="242" y="901"/>
                  </a:lnTo>
                  <a:lnTo>
                    <a:pt x="218" y="864"/>
                  </a:lnTo>
                  <a:lnTo>
                    <a:pt x="194" y="864"/>
                  </a:lnTo>
                  <a:lnTo>
                    <a:pt x="182" y="828"/>
                  </a:lnTo>
                  <a:lnTo>
                    <a:pt x="146" y="816"/>
                  </a:lnTo>
                  <a:lnTo>
                    <a:pt x="146" y="779"/>
                  </a:lnTo>
                  <a:lnTo>
                    <a:pt x="109" y="755"/>
                  </a:lnTo>
                  <a:lnTo>
                    <a:pt x="109" y="718"/>
                  </a:lnTo>
                  <a:lnTo>
                    <a:pt x="85" y="682"/>
                  </a:lnTo>
                  <a:lnTo>
                    <a:pt x="73" y="657"/>
                  </a:lnTo>
                  <a:lnTo>
                    <a:pt x="49" y="633"/>
                  </a:lnTo>
                  <a:lnTo>
                    <a:pt x="37" y="597"/>
                  </a:lnTo>
                  <a:lnTo>
                    <a:pt x="25" y="572"/>
                  </a:lnTo>
                  <a:lnTo>
                    <a:pt x="0" y="548"/>
                  </a:lnTo>
                  <a:lnTo>
                    <a:pt x="0" y="511"/>
                  </a:lnTo>
                  <a:lnTo>
                    <a:pt x="0" y="475"/>
                  </a:lnTo>
                  <a:lnTo>
                    <a:pt x="0" y="451"/>
                  </a:lnTo>
                  <a:lnTo>
                    <a:pt x="0" y="414"/>
                  </a:lnTo>
                  <a:lnTo>
                    <a:pt x="0" y="390"/>
                  </a:lnTo>
                  <a:lnTo>
                    <a:pt x="13" y="365"/>
                  </a:lnTo>
                  <a:lnTo>
                    <a:pt x="37" y="329"/>
                  </a:lnTo>
                  <a:lnTo>
                    <a:pt x="37" y="292"/>
                  </a:lnTo>
                  <a:lnTo>
                    <a:pt x="37" y="268"/>
                  </a:lnTo>
                  <a:lnTo>
                    <a:pt x="37" y="232"/>
                  </a:lnTo>
                  <a:lnTo>
                    <a:pt x="61" y="232"/>
                  </a:lnTo>
                  <a:lnTo>
                    <a:pt x="97" y="207"/>
                  </a:lnTo>
                  <a:lnTo>
                    <a:pt x="109" y="183"/>
                  </a:lnTo>
                  <a:lnTo>
                    <a:pt x="121" y="146"/>
                  </a:lnTo>
                  <a:lnTo>
                    <a:pt x="158" y="134"/>
                  </a:lnTo>
                  <a:lnTo>
                    <a:pt x="182" y="122"/>
                  </a:lnTo>
                  <a:lnTo>
                    <a:pt x="206" y="86"/>
                  </a:lnTo>
                  <a:lnTo>
                    <a:pt x="218" y="49"/>
                  </a:lnTo>
                  <a:lnTo>
                    <a:pt x="230" y="25"/>
                  </a:lnTo>
                  <a:lnTo>
                    <a:pt x="255" y="0"/>
                  </a:lnTo>
                  <a:lnTo>
                    <a:pt x="267" y="0"/>
                  </a:lnTo>
                  <a:close/>
                </a:path>
              </a:pathLst>
            </a:custGeom>
            <a:gradFill rotWithShape="0">
              <a:gsLst>
                <a:gs pos="0">
                  <a:srgbClr val="E5FDB5"/>
                </a:gs>
                <a:gs pos="50000">
                  <a:srgbClr val="F5FFEB"/>
                </a:gs>
                <a:gs pos="100000">
                  <a:srgbClr val="E5FDB5"/>
                </a:gs>
              </a:gsLst>
              <a:lin ang="5400000" scaled="1"/>
            </a:gradFill>
            <a:ln w="9525">
              <a:round/>
              <a:headEnd/>
              <a:tailEnd/>
            </a:ln>
            <a:scene3d>
              <a:camera prst="legacyObliqueTopRight"/>
              <a:lightRig rig="legacyFlat3" dir="l"/>
            </a:scene3d>
            <a:sp3d extrusionH="430200" prstMaterial="legacyMatte">
              <a:bevelT w="13500" h="13500" prst="angle"/>
              <a:bevelB w="13500" h="13500" prst="angle"/>
              <a:extrusionClr>
                <a:srgbClr val="E5FDB5"/>
              </a:extrusionClr>
              <a:contourClr>
                <a:srgbClr val="E5FDB5"/>
              </a:contourClr>
            </a:sp3d>
          </p:spPr>
          <p:txBody>
            <a:bodyPr>
              <a:flatTx/>
            </a:bodyPr>
            <a:lstStyle/>
            <a:p>
              <a:endParaRPr lang="bg-BG"/>
            </a:p>
          </p:txBody>
        </p:sp>
        <p:sp>
          <p:nvSpPr>
            <p:cNvPr id="1039363" name="Rectangle 3">
              <a:extLst>
                <a:ext uri="{FF2B5EF4-FFF2-40B4-BE49-F238E27FC236}">
                  <a16:creationId xmlns:a16="http://schemas.microsoft.com/office/drawing/2014/main" id="{10DB7FFC-E6AE-488A-9D8D-9128665E5930}"/>
                </a:ext>
              </a:extLst>
            </p:cNvPr>
            <p:cNvSpPr>
              <a:spLocks noChangeArrowheads="1"/>
            </p:cNvSpPr>
            <p:nvPr/>
          </p:nvSpPr>
          <p:spPr bwMode="auto">
            <a:xfrm>
              <a:off x="0" y="0"/>
              <a:ext cx="5769" cy="4320"/>
            </a:xfrm>
            <a:prstGeom prst="rect">
              <a:avLst/>
            </a:prstGeom>
            <a:gradFill rotWithShape="0">
              <a:gsLst>
                <a:gs pos="0">
                  <a:schemeClr val="bg1"/>
                </a:gs>
                <a:gs pos="50000">
                  <a:srgbClr val="D6F7FE"/>
                </a:gs>
                <a:gs pos="100000">
                  <a:schemeClr val="bg1"/>
                </a:gs>
              </a:gsLst>
              <a:lin ang="5400000" scaled="1"/>
            </a:gradFill>
            <a:ln w="9525">
              <a:solidFill>
                <a:srgbClr val="002060"/>
              </a:solidFill>
              <a:miter lim="800000"/>
              <a:headEnd/>
              <a:tailEnd/>
            </a:ln>
            <a:effectLst/>
          </p:spPr>
          <p:txBody>
            <a:bodyPr/>
            <a:lstStyle/>
            <a:p>
              <a:pPr marL="342900" indent="-342900" algn="ctr" fontAlgn="auto">
                <a:spcBef>
                  <a:spcPct val="20000"/>
                </a:spcBef>
                <a:spcAft>
                  <a:spcPts val="0"/>
                </a:spcAft>
                <a:defRPr/>
              </a:pPr>
              <a:r>
                <a:rPr lang="bg-BG" sz="3200">
                  <a:latin typeface="Times New Roman" pitchFamily="18" charset="0"/>
                </a:rPr>
                <a:t>      </a:t>
              </a:r>
              <a:endParaRPr lang="en-GB" sz="2800" b="1" u="sng">
                <a:latin typeface="Times New Roman" pitchFamily="18" charset="0"/>
              </a:endParaRPr>
            </a:p>
          </p:txBody>
        </p:sp>
        <p:sp>
          <p:nvSpPr>
            <p:cNvPr id="32774" name="Rectangle 5">
              <a:extLst>
                <a:ext uri="{FF2B5EF4-FFF2-40B4-BE49-F238E27FC236}">
                  <a16:creationId xmlns:a16="http://schemas.microsoft.com/office/drawing/2014/main" id="{5185824C-DB85-4CD4-9201-0D059C6EC053}"/>
                </a:ext>
              </a:extLst>
            </p:cNvPr>
            <p:cNvSpPr>
              <a:spLocks noChangeArrowheads="1"/>
            </p:cNvSpPr>
            <p:nvPr/>
          </p:nvSpPr>
          <p:spPr bwMode="auto">
            <a:xfrm>
              <a:off x="0" y="105"/>
              <a:ext cx="576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0"/>
                </a:spcBef>
                <a:buFontTx/>
                <a:buNone/>
              </a:pPr>
              <a:r>
                <a:rPr lang="en-US" altLang="bg-BG" b="1">
                  <a:solidFill>
                    <a:srgbClr val="0000FF"/>
                  </a:solidFill>
                </a:rPr>
                <a:t>ЧИСЛЕНОСТ НА ВЪОРЪЖЕНИТЕ СИЛИ</a:t>
              </a:r>
            </a:p>
            <a:p>
              <a:pPr lvl="1" algn="ctr" eaLnBrk="1" hangingPunct="1">
                <a:spcBef>
                  <a:spcPct val="0"/>
                </a:spcBef>
                <a:buFontTx/>
                <a:buNone/>
              </a:pPr>
              <a:endParaRPr lang="bg-BG" altLang="bg-BG" b="1">
                <a:solidFill>
                  <a:srgbClr val="000066"/>
                </a:solidFill>
              </a:endParaRPr>
            </a:p>
            <a:p>
              <a:pPr lvl="1" eaLnBrk="1" hangingPunct="1">
                <a:buFontTx/>
                <a:buNone/>
              </a:pPr>
              <a:endParaRPr lang="bg-BG" altLang="bg-BG" sz="2400" b="1">
                <a:solidFill>
                  <a:srgbClr val="660066"/>
                </a:solidFill>
                <a:latin typeface="Times New Roman" panose="02020603050405020304" pitchFamily="18" charset="0"/>
              </a:endParaRPr>
            </a:p>
          </p:txBody>
        </p:sp>
        <p:sp>
          <p:nvSpPr>
            <p:cNvPr id="32775" name="Oval 7">
              <a:extLst>
                <a:ext uri="{FF2B5EF4-FFF2-40B4-BE49-F238E27FC236}">
                  <a16:creationId xmlns:a16="http://schemas.microsoft.com/office/drawing/2014/main" id="{D65AC73D-4A34-41C3-8659-FEEE0BDD6DCD}"/>
                </a:ext>
              </a:extLst>
            </p:cNvPr>
            <p:cNvSpPr>
              <a:spLocks noChangeArrowheads="1"/>
            </p:cNvSpPr>
            <p:nvPr/>
          </p:nvSpPr>
          <p:spPr bwMode="auto">
            <a:xfrm>
              <a:off x="88" y="1248"/>
              <a:ext cx="2048" cy="1160"/>
            </a:xfrm>
            <a:prstGeom prst="ellipse">
              <a:avLst/>
            </a:pr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32776" name="Text Box 8">
              <a:extLst>
                <a:ext uri="{FF2B5EF4-FFF2-40B4-BE49-F238E27FC236}">
                  <a16:creationId xmlns:a16="http://schemas.microsoft.com/office/drawing/2014/main" id="{12A5516D-EB1F-431B-9043-14D5D71FAD0D}"/>
                </a:ext>
              </a:extLst>
            </p:cNvPr>
            <p:cNvSpPr txBox="1">
              <a:spLocks noChangeArrowheads="1"/>
            </p:cNvSpPr>
            <p:nvPr/>
          </p:nvSpPr>
          <p:spPr bwMode="auto">
            <a:xfrm>
              <a:off x="470" y="1389"/>
              <a:ext cx="147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2800" b="1"/>
                <a:t>     2010г.</a:t>
              </a:r>
            </a:p>
            <a:p>
              <a:pPr eaLnBrk="1" hangingPunct="1">
                <a:spcBef>
                  <a:spcPct val="0"/>
                </a:spcBef>
                <a:buFontTx/>
                <a:buNone/>
              </a:pPr>
              <a:endParaRPr lang="en-US" altLang="bg-BG" sz="2800" b="1"/>
            </a:p>
            <a:p>
              <a:pPr eaLnBrk="1" hangingPunct="1">
                <a:spcBef>
                  <a:spcPct val="0"/>
                </a:spcBef>
                <a:buFontTx/>
                <a:buNone/>
              </a:pPr>
              <a:r>
                <a:rPr lang="en-US" altLang="bg-BG" sz="2800" b="1"/>
                <a:t>44 100 души</a:t>
              </a:r>
              <a:endParaRPr lang="bg-BG" altLang="bg-BG" sz="2800" b="1"/>
            </a:p>
          </p:txBody>
        </p:sp>
        <p:sp>
          <p:nvSpPr>
            <p:cNvPr id="32777" name="Oval 9">
              <a:extLst>
                <a:ext uri="{FF2B5EF4-FFF2-40B4-BE49-F238E27FC236}">
                  <a16:creationId xmlns:a16="http://schemas.microsoft.com/office/drawing/2014/main" id="{7BF8A800-E124-454D-B92A-AEE9644DAFDC}"/>
                </a:ext>
              </a:extLst>
            </p:cNvPr>
            <p:cNvSpPr>
              <a:spLocks noChangeArrowheads="1"/>
            </p:cNvSpPr>
            <p:nvPr/>
          </p:nvSpPr>
          <p:spPr bwMode="auto">
            <a:xfrm>
              <a:off x="3504" y="1248"/>
              <a:ext cx="2048" cy="1160"/>
            </a:xfrm>
            <a:prstGeom prst="ellipse">
              <a:avLst/>
            </a:prstGeom>
            <a:noFill/>
            <a:ln w="38100">
              <a:solidFill>
                <a:srgbClr val="00206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32778" name="Text Box 10">
              <a:extLst>
                <a:ext uri="{FF2B5EF4-FFF2-40B4-BE49-F238E27FC236}">
                  <a16:creationId xmlns:a16="http://schemas.microsoft.com/office/drawing/2014/main" id="{4792E5BC-00AB-4E8B-8035-55023F9EB11E}"/>
                </a:ext>
              </a:extLst>
            </p:cNvPr>
            <p:cNvSpPr txBox="1">
              <a:spLocks noChangeArrowheads="1"/>
            </p:cNvSpPr>
            <p:nvPr/>
          </p:nvSpPr>
          <p:spPr bwMode="auto">
            <a:xfrm>
              <a:off x="3878" y="1389"/>
              <a:ext cx="163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2800" b="1">
                  <a:solidFill>
                    <a:schemeClr val="accent2"/>
                  </a:solidFill>
                </a:rPr>
                <a:t>    </a:t>
              </a:r>
              <a:r>
                <a:rPr lang="en-US" altLang="bg-BG" sz="2800" b="1">
                  <a:solidFill>
                    <a:srgbClr val="002060"/>
                  </a:solidFill>
                </a:rPr>
                <a:t>2014г.</a:t>
              </a:r>
            </a:p>
            <a:p>
              <a:pPr eaLnBrk="1" hangingPunct="1">
                <a:spcBef>
                  <a:spcPct val="0"/>
                </a:spcBef>
                <a:buFontTx/>
                <a:buNone/>
              </a:pPr>
              <a:r>
                <a:rPr lang="en-US" altLang="bg-BG" sz="2400" b="1">
                  <a:solidFill>
                    <a:srgbClr val="002060"/>
                  </a:solidFill>
                </a:rPr>
                <a:t>Не по-малко от</a:t>
              </a:r>
            </a:p>
            <a:p>
              <a:pPr eaLnBrk="1" hangingPunct="1">
                <a:spcBef>
                  <a:spcPct val="0"/>
                </a:spcBef>
                <a:buFontTx/>
                <a:buNone/>
              </a:pPr>
              <a:r>
                <a:rPr lang="en-US" altLang="bg-BG" sz="2800" b="1">
                  <a:solidFill>
                    <a:srgbClr val="002060"/>
                  </a:solidFill>
                </a:rPr>
                <a:t>37 000 души</a:t>
              </a:r>
              <a:endParaRPr lang="bg-BG" altLang="bg-BG" sz="2800" b="1">
                <a:solidFill>
                  <a:srgbClr val="002060"/>
                </a:solidFill>
              </a:endParaRPr>
            </a:p>
          </p:txBody>
        </p:sp>
        <p:sp>
          <p:nvSpPr>
            <p:cNvPr id="32779" name="AutoShape 11">
              <a:extLst>
                <a:ext uri="{FF2B5EF4-FFF2-40B4-BE49-F238E27FC236}">
                  <a16:creationId xmlns:a16="http://schemas.microsoft.com/office/drawing/2014/main" id="{428399D4-7345-4EE5-A0CA-53760C3D5C55}"/>
                </a:ext>
              </a:extLst>
            </p:cNvPr>
            <p:cNvSpPr>
              <a:spLocks noChangeArrowheads="1"/>
            </p:cNvSpPr>
            <p:nvPr/>
          </p:nvSpPr>
          <p:spPr bwMode="auto">
            <a:xfrm>
              <a:off x="1512" y="1320"/>
              <a:ext cx="2709" cy="478"/>
            </a:xfrm>
            <a:prstGeom prst="curvedDownArrow">
              <a:avLst>
                <a:gd name="adj1" fmla="val 113347"/>
                <a:gd name="adj2" fmla="val 226695"/>
                <a:gd name="adj3" fmla="val 33333"/>
              </a:avLst>
            </a:prstGeom>
            <a:solidFill>
              <a:srgbClr val="000066"/>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32780" name="Rectangle 12">
              <a:extLst>
                <a:ext uri="{FF2B5EF4-FFF2-40B4-BE49-F238E27FC236}">
                  <a16:creationId xmlns:a16="http://schemas.microsoft.com/office/drawing/2014/main" id="{B455256D-B459-4EA7-B5D8-84A4C161CB04}"/>
                </a:ext>
              </a:extLst>
            </p:cNvPr>
            <p:cNvSpPr>
              <a:spLocks noChangeArrowheads="1"/>
            </p:cNvSpPr>
            <p:nvPr/>
          </p:nvSpPr>
          <p:spPr bwMode="auto">
            <a:xfrm>
              <a:off x="2435" y="1782"/>
              <a:ext cx="7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800" b="1"/>
                <a:t>Общо</a:t>
              </a:r>
            </a:p>
          </p:txBody>
        </p:sp>
        <p:pic>
          <p:nvPicPr>
            <p:cNvPr id="32781" name="Picture 15">
              <a:extLst>
                <a:ext uri="{FF2B5EF4-FFF2-40B4-BE49-F238E27FC236}">
                  <a16:creationId xmlns:a16="http://schemas.microsoft.com/office/drawing/2014/main" id="{897DC1C3-2EFA-4540-B716-A9545E837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744"/>
              <a:ext cx="5602" cy="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Rectangle 16">
              <a:extLst>
                <a:ext uri="{FF2B5EF4-FFF2-40B4-BE49-F238E27FC236}">
                  <a16:creationId xmlns:a16="http://schemas.microsoft.com/office/drawing/2014/main" id="{0700C9A0-5538-4A08-AFA0-2BE79D1308AE}"/>
                </a:ext>
              </a:extLst>
            </p:cNvPr>
            <p:cNvSpPr>
              <a:spLocks noChangeArrowheads="1"/>
            </p:cNvSpPr>
            <p:nvPr/>
          </p:nvSpPr>
          <p:spPr bwMode="auto">
            <a:xfrm>
              <a:off x="0" y="4093"/>
              <a:ext cx="210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1800" b="1">
                  <a:solidFill>
                    <a:srgbClr val="333333"/>
                  </a:solidFill>
                </a:rPr>
                <a:t>Въоръжени сили</a:t>
              </a:r>
              <a:r>
                <a:rPr lang="en-US" altLang="bg-BG" sz="1800" b="1">
                  <a:solidFill>
                    <a:srgbClr val="333333"/>
                  </a:solidFill>
                </a:rPr>
                <a:t>  2010</a:t>
              </a:r>
              <a:endParaRPr lang="bg-BG" altLang="bg-BG" sz="1800" b="1">
                <a:solidFill>
                  <a:srgbClr val="333333"/>
                </a:solidFill>
              </a:endParaRPr>
            </a:p>
          </p:txBody>
        </p:sp>
        <p:sp>
          <p:nvSpPr>
            <p:cNvPr id="32783" name="Rectangle 17">
              <a:extLst>
                <a:ext uri="{FF2B5EF4-FFF2-40B4-BE49-F238E27FC236}">
                  <a16:creationId xmlns:a16="http://schemas.microsoft.com/office/drawing/2014/main" id="{26D0C90F-26C7-4130-A8DA-D7ECA5FA28C1}"/>
                </a:ext>
              </a:extLst>
            </p:cNvPr>
            <p:cNvSpPr>
              <a:spLocks noChangeArrowheads="1"/>
            </p:cNvSpPr>
            <p:nvPr/>
          </p:nvSpPr>
          <p:spPr bwMode="auto">
            <a:xfrm>
              <a:off x="118" y="2556"/>
              <a:ext cx="5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1800" b="1"/>
                <a:t>Промяна в количеството личен състав на въоръжените сили по категории</a:t>
              </a:r>
            </a:p>
          </p:txBody>
        </p:sp>
        <p:sp>
          <p:nvSpPr>
            <p:cNvPr id="32784" name="Rectangle 16">
              <a:extLst>
                <a:ext uri="{FF2B5EF4-FFF2-40B4-BE49-F238E27FC236}">
                  <a16:creationId xmlns:a16="http://schemas.microsoft.com/office/drawing/2014/main" id="{F44D225F-186A-4DCB-B398-16F4F0431F96}"/>
                </a:ext>
              </a:extLst>
            </p:cNvPr>
            <p:cNvSpPr>
              <a:spLocks noChangeArrowheads="1"/>
            </p:cNvSpPr>
            <p:nvPr/>
          </p:nvSpPr>
          <p:spPr bwMode="auto">
            <a:xfrm>
              <a:off x="1845" y="4078"/>
              <a:ext cx="1575"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1800" b="1">
                  <a:solidFill>
                    <a:srgbClr val="333333"/>
                  </a:solidFill>
                </a:rPr>
                <a:t>Въоръжени сили</a:t>
              </a:r>
              <a:r>
                <a:rPr lang="en-US" altLang="bg-BG" sz="1800" b="1">
                  <a:solidFill>
                    <a:srgbClr val="333333"/>
                  </a:solidFill>
                </a:rPr>
                <a:t>  2014</a:t>
              </a:r>
              <a:endParaRPr lang="bg-BG" altLang="bg-BG" sz="1800" b="1">
                <a:solidFill>
                  <a:srgbClr val="333333"/>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0097159-D8CE-4B32-9F47-95EB0D4F4C5F}"/>
              </a:ext>
            </a:extLst>
          </p:cNvPr>
          <p:cNvSpPr>
            <a:spLocks noGrp="1"/>
          </p:cNvSpPr>
          <p:nvPr>
            <p:ph type="dt" sz="quarter" idx="10"/>
          </p:nvPr>
        </p:nvSpPr>
        <p:spPr/>
        <p:txBody>
          <a:bodyPr/>
          <a:lstStyle/>
          <a:p>
            <a:pPr>
              <a:defRPr/>
            </a:pPr>
            <a:fld id="{7D58C098-178E-4C9F-8526-FEF7371F22CE}" type="datetime1">
              <a:rPr lang="bg-BG"/>
              <a:pPr>
                <a:defRPr/>
              </a:pPr>
              <a:t>15.2.2021 г.</a:t>
            </a:fld>
            <a:endParaRPr lang="en-GB"/>
          </a:p>
        </p:txBody>
      </p:sp>
      <p:sp>
        <p:nvSpPr>
          <p:cNvPr id="33795" name="Freeform 2">
            <a:extLst>
              <a:ext uri="{FF2B5EF4-FFF2-40B4-BE49-F238E27FC236}">
                <a16:creationId xmlns:a16="http://schemas.microsoft.com/office/drawing/2014/main" id="{1825C5ED-11D2-4F62-B96F-BCCA8585D8B9}"/>
              </a:ext>
            </a:extLst>
          </p:cNvPr>
          <p:cNvSpPr>
            <a:spLocks/>
          </p:cNvSpPr>
          <p:nvPr/>
        </p:nvSpPr>
        <p:spPr bwMode="auto">
          <a:xfrm>
            <a:off x="114300" y="1371600"/>
            <a:ext cx="8839200" cy="5486400"/>
          </a:xfrm>
          <a:custGeom>
            <a:avLst/>
            <a:gdLst>
              <a:gd name="T0" fmla="*/ 2147483647 w 5276"/>
              <a:gd name="T1" fmla="*/ 2147483647 h 3554"/>
              <a:gd name="T2" fmla="*/ 2147483647 w 5276"/>
              <a:gd name="T3" fmla="*/ 2147483647 h 3554"/>
              <a:gd name="T4" fmla="*/ 2147483647 w 5276"/>
              <a:gd name="T5" fmla="*/ 2147483647 h 3554"/>
              <a:gd name="T6" fmla="*/ 2147483647 w 5276"/>
              <a:gd name="T7" fmla="*/ 2147483647 h 3554"/>
              <a:gd name="T8" fmla="*/ 2147483647 w 5276"/>
              <a:gd name="T9" fmla="*/ 2147483647 h 3554"/>
              <a:gd name="T10" fmla="*/ 2147483647 w 5276"/>
              <a:gd name="T11" fmla="*/ 2147483647 h 3554"/>
              <a:gd name="T12" fmla="*/ 2147483647 w 5276"/>
              <a:gd name="T13" fmla="*/ 2147483647 h 3554"/>
              <a:gd name="T14" fmla="*/ 2147483647 w 5276"/>
              <a:gd name="T15" fmla="*/ 2147483647 h 3554"/>
              <a:gd name="T16" fmla="*/ 2147483647 w 5276"/>
              <a:gd name="T17" fmla="*/ 2147483647 h 3554"/>
              <a:gd name="T18" fmla="*/ 2147483647 w 5276"/>
              <a:gd name="T19" fmla="*/ 2147483647 h 3554"/>
              <a:gd name="T20" fmla="*/ 2147483647 w 5276"/>
              <a:gd name="T21" fmla="*/ 2147483647 h 3554"/>
              <a:gd name="T22" fmla="*/ 2147483647 w 5276"/>
              <a:gd name="T23" fmla="*/ 2147483647 h 3554"/>
              <a:gd name="T24" fmla="*/ 2147483647 w 5276"/>
              <a:gd name="T25" fmla="*/ 2147483647 h 3554"/>
              <a:gd name="T26" fmla="*/ 2147483647 w 5276"/>
              <a:gd name="T27" fmla="*/ 2147483647 h 3554"/>
              <a:gd name="T28" fmla="*/ 2147483647 w 5276"/>
              <a:gd name="T29" fmla="*/ 2147483647 h 3554"/>
              <a:gd name="T30" fmla="*/ 2147483647 w 5276"/>
              <a:gd name="T31" fmla="*/ 2147483647 h 3554"/>
              <a:gd name="T32" fmla="*/ 2147483647 w 5276"/>
              <a:gd name="T33" fmla="*/ 2147483647 h 3554"/>
              <a:gd name="T34" fmla="*/ 2147483647 w 5276"/>
              <a:gd name="T35" fmla="*/ 2147483647 h 3554"/>
              <a:gd name="T36" fmla="*/ 2147483647 w 5276"/>
              <a:gd name="T37" fmla="*/ 2147483647 h 3554"/>
              <a:gd name="T38" fmla="*/ 2147483647 w 5276"/>
              <a:gd name="T39" fmla="*/ 2147483647 h 3554"/>
              <a:gd name="T40" fmla="*/ 2147483647 w 5276"/>
              <a:gd name="T41" fmla="*/ 2147483647 h 3554"/>
              <a:gd name="T42" fmla="*/ 2147483647 w 5276"/>
              <a:gd name="T43" fmla="*/ 2147483647 h 3554"/>
              <a:gd name="T44" fmla="*/ 2147483647 w 5276"/>
              <a:gd name="T45" fmla="*/ 2147483647 h 3554"/>
              <a:gd name="T46" fmla="*/ 2147483647 w 5276"/>
              <a:gd name="T47" fmla="*/ 2147483647 h 3554"/>
              <a:gd name="T48" fmla="*/ 2147483647 w 5276"/>
              <a:gd name="T49" fmla="*/ 2147483647 h 3554"/>
              <a:gd name="T50" fmla="*/ 2147483647 w 5276"/>
              <a:gd name="T51" fmla="*/ 2147483647 h 3554"/>
              <a:gd name="T52" fmla="*/ 2147483647 w 5276"/>
              <a:gd name="T53" fmla="*/ 2147483647 h 3554"/>
              <a:gd name="T54" fmla="*/ 2147483647 w 5276"/>
              <a:gd name="T55" fmla="*/ 2147483647 h 3554"/>
              <a:gd name="T56" fmla="*/ 2147483647 w 5276"/>
              <a:gd name="T57" fmla="*/ 2147483647 h 3554"/>
              <a:gd name="T58" fmla="*/ 2147483647 w 5276"/>
              <a:gd name="T59" fmla="*/ 2147483647 h 3554"/>
              <a:gd name="T60" fmla="*/ 2147483647 w 5276"/>
              <a:gd name="T61" fmla="*/ 2147483647 h 3554"/>
              <a:gd name="T62" fmla="*/ 2147483647 w 5276"/>
              <a:gd name="T63" fmla="*/ 2147483647 h 3554"/>
              <a:gd name="T64" fmla="*/ 2147483647 w 5276"/>
              <a:gd name="T65" fmla="*/ 2147483647 h 3554"/>
              <a:gd name="T66" fmla="*/ 2147483647 w 5276"/>
              <a:gd name="T67" fmla="*/ 2147483647 h 3554"/>
              <a:gd name="T68" fmla="*/ 2147483647 w 5276"/>
              <a:gd name="T69" fmla="*/ 2147483647 h 3554"/>
              <a:gd name="T70" fmla="*/ 2147483647 w 5276"/>
              <a:gd name="T71" fmla="*/ 2147483647 h 3554"/>
              <a:gd name="T72" fmla="*/ 2147483647 w 5276"/>
              <a:gd name="T73" fmla="*/ 2147483647 h 3554"/>
              <a:gd name="T74" fmla="*/ 2147483647 w 5276"/>
              <a:gd name="T75" fmla="*/ 2147483647 h 3554"/>
              <a:gd name="T76" fmla="*/ 2147483647 w 5276"/>
              <a:gd name="T77" fmla="*/ 2147483647 h 3554"/>
              <a:gd name="T78" fmla="*/ 2147483647 w 5276"/>
              <a:gd name="T79" fmla="*/ 2147483647 h 3554"/>
              <a:gd name="T80" fmla="*/ 2147483647 w 5276"/>
              <a:gd name="T81" fmla="*/ 2147483647 h 3554"/>
              <a:gd name="T82" fmla="*/ 2147483647 w 5276"/>
              <a:gd name="T83" fmla="*/ 2147483647 h 3554"/>
              <a:gd name="T84" fmla="*/ 2147483647 w 5276"/>
              <a:gd name="T85" fmla="*/ 2147483647 h 3554"/>
              <a:gd name="T86" fmla="*/ 2147483647 w 5276"/>
              <a:gd name="T87" fmla="*/ 2147483647 h 3554"/>
              <a:gd name="T88" fmla="*/ 2147483647 w 5276"/>
              <a:gd name="T89" fmla="*/ 2147483647 h 3554"/>
              <a:gd name="T90" fmla="*/ 2147483647 w 5276"/>
              <a:gd name="T91" fmla="*/ 2147483647 h 3554"/>
              <a:gd name="T92" fmla="*/ 2147483647 w 5276"/>
              <a:gd name="T93" fmla="*/ 2147483647 h 3554"/>
              <a:gd name="T94" fmla="*/ 2147483647 w 5276"/>
              <a:gd name="T95" fmla="*/ 2147483647 h 3554"/>
              <a:gd name="T96" fmla="*/ 2147483647 w 5276"/>
              <a:gd name="T97" fmla="*/ 2147483647 h 3554"/>
              <a:gd name="T98" fmla="*/ 2147483647 w 5276"/>
              <a:gd name="T99" fmla="*/ 2147483647 h 3554"/>
              <a:gd name="T100" fmla="*/ 2147483647 w 5276"/>
              <a:gd name="T101" fmla="*/ 2147483647 h 3554"/>
              <a:gd name="T102" fmla="*/ 2147483647 w 5276"/>
              <a:gd name="T103" fmla="*/ 2147483647 h 3554"/>
              <a:gd name="T104" fmla="*/ 2147483647 w 5276"/>
              <a:gd name="T105" fmla="*/ 2147483647 h 3554"/>
              <a:gd name="T106" fmla="*/ 2147483647 w 5276"/>
              <a:gd name="T107" fmla="*/ 2147483647 h 3554"/>
              <a:gd name="T108" fmla="*/ 2147483647 w 5276"/>
              <a:gd name="T109" fmla="*/ 2147483647 h 3554"/>
              <a:gd name="T110" fmla="*/ 0 w 5276"/>
              <a:gd name="T111" fmla="*/ 2147483647 h 3554"/>
              <a:gd name="T112" fmla="*/ 2147483647 w 5276"/>
              <a:gd name="T113" fmla="*/ 2147483647 h 35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6"/>
              <a:gd name="T172" fmla="*/ 0 h 3554"/>
              <a:gd name="T173" fmla="*/ 5276 w 5276"/>
              <a:gd name="T174" fmla="*/ 3554 h 35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6" h="3554">
                <a:moveTo>
                  <a:pt x="267" y="0"/>
                </a:moveTo>
                <a:lnTo>
                  <a:pt x="279" y="0"/>
                </a:lnTo>
                <a:lnTo>
                  <a:pt x="315" y="0"/>
                </a:lnTo>
                <a:lnTo>
                  <a:pt x="339" y="13"/>
                </a:lnTo>
                <a:lnTo>
                  <a:pt x="376" y="13"/>
                </a:lnTo>
                <a:lnTo>
                  <a:pt x="400" y="37"/>
                </a:lnTo>
                <a:lnTo>
                  <a:pt x="436" y="49"/>
                </a:lnTo>
                <a:lnTo>
                  <a:pt x="472" y="61"/>
                </a:lnTo>
                <a:lnTo>
                  <a:pt x="484" y="86"/>
                </a:lnTo>
                <a:lnTo>
                  <a:pt x="509" y="110"/>
                </a:lnTo>
                <a:lnTo>
                  <a:pt x="545" y="146"/>
                </a:lnTo>
                <a:lnTo>
                  <a:pt x="545" y="171"/>
                </a:lnTo>
                <a:lnTo>
                  <a:pt x="545" y="195"/>
                </a:lnTo>
                <a:lnTo>
                  <a:pt x="557" y="232"/>
                </a:lnTo>
                <a:lnTo>
                  <a:pt x="521" y="244"/>
                </a:lnTo>
                <a:lnTo>
                  <a:pt x="509" y="280"/>
                </a:lnTo>
                <a:lnTo>
                  <a:pt x="472" y="305"/>
                </a:lnTo>
                <a:lnTo>
                  <a:pt x="472" y="329"/>
                </a:lnTo>
                <a:lnTo>
                  <a:pt x="460" y="365"/>
                </a:lnTo>
                <a:lnTo>
                  <a:pt x="460" y="402"/>
                </a:lnTo>
                <a:lnTo>
                  <a:pt x="484" y="426"/>
                </a:lnTo>
                <a:lnTo>
                  <a:pt x="509" y="463"/>
                </a:lnTo>
                <a:lnTo>
                  <a:pt x="509" y="487"/>
                </a:lnTo>
                <a:lnTo>
                  <a:pt x="545" y="511"/>
                </a:lnTo>
                <a:lnTo>
                  <a:pt x="581" y="511"/>
                </a:lnTo>
                <a:lnTo>
                  <a:pt x="618" y="536"/>
                </a:lnTo>
                <a:lnTo>
                  <a:pt x="642" y="536"/>
                </a:lnTo>
                <a:lnTo>
                  <a:pt x="678" y="536"/>
                </a:lnTo>
                <a:lnTo>
                  <a:pt x="702" y="524"/>
                </a:lnTo>
                <a:lnTo>
                  <a:pt x="739" y="511"/>
                </a:lnTo>
                <a:lnTo>
                  <a:pt x="763" y="499"/>
                </a:lnTo>
                <a:lnTo>
                  <a:pt x="799" y="475"/>
                </a:lnTo>
                <a:lnTo>
                  <a:pt x="811" y="451"/>
                </a:lnTo>
                <a:lnTo>
                  <a:pt x="847" y="438"/>
                </a:lnTo>
                <a:lnTo>
                  <a:pt x="872" y="414"/>
                </a:lnTo>
                <a:lnTo>
                  <a:pt x="908" y="414"/>
                </a:lnTo>
                <a:lnTo>
                  <a:pt x="944" y="438"/>
                </a:lnTo>
                <a:lnTo>
                  <a:pt x="968" y="463"/>
                </a:lnTo>
                <a:lnTo>
                  <a:pt x="1005" y="463"/>
                </a:lnTo>
                <a:lnTo>
                  <a:pt x="1029" y="451"/>
                </a:lnTo>
                <a:lnTo>
                  <a:pt x="1065" y="451"/>
                </a:lnTo>
                <a:lnTo>
                  <a:pt x="1089" y="451"/>
                </a:lnTo>
                <a:lnTo>
                  <a:pt x="1138" y="463"/>
                </a:lnTo>
                <a:lnTo>
                  <a:pt x="1162" y="463"/>
                </a:lnTo>
                <a:lnTo>
                  <a:pt x="1198" y="487"/>
                </a:lnTo>
                <a:lnTo>
                  <a:pt x="1198" y="511"/>
                </a:lnTo>
                <a:lnTo>
                  <a:pt x="1247" y="536"/>
                </a:lnTo>
                <a:lnTo>
                  <a:pt x="1259" y="560"/>
                </a:lnTo>
                <a:lnTo>
                  <a:pt x="1283" y="572"/>
                </a:lnTo>
                <a:lnTo>
                  <a:pt x="1319" y="572"/>
                </a:lnTo>
                <a:lnTo>
                  <a:pt x="1356" y="597"/>
                </a:lnTo>
                <a:lnTo>
                  <a:pt x="1380" y="597"/>
                </a:lnTo>
                <a:lnTo>
                  <a:pt x="1416" y="597"/>
                </a:lnTo>
                <a:lnTo>
                  <a:pt x="1440" y="584"/>
                </a:lnTo>
                <a:lnTo>
                  <a:pt x="1477" y="584"/>
                </a:lnTo>
                <a:lnTo>
                  <a:pt x="1501" y="597"/>
                </a:lnTo>
                <a:lnTo>
                  <a:pt x="1537" y="597"/>
                </a:lnTo>
                <a:lnTo>
                  <a:pt x="1574" y="597"/>
                </a:lnTo>
                <a:lnTo>
                  <a:pt x="1586" y="621"/>
                </a:lnTo>
                <a:lnTo>
                  <a:pt x="1610" y="645"/>
                </a:lnTo>
                <a:lnTo>
                  <a:pt x="1634" y="670"/>
                </a:lnTo>
                <a:lnTo>
                  <a:pt x="1682" y="682"/>
                </a:lnTo>
                <a:lnTo>
                  <a:pt x="1695" y="694"/>
                </a:lnTo>
                <a:lnTo>
                  <a:pt x="1731" y="694"/>
                </a:lnTo>
                <a:lnTo>
                  <a:pt x="1755" y="706"/>
                </a:lnTo>
                <a:lnTo>
                  <a:pt x="1779" y="706"/>
                </a:lnTo>
                <a:lnTo>
                  <a:pt x="1828" y="645"/>
                </a:lnTo>
                <a:lnTo>
                  <a:pt x="1840" y="609"/>
                </a:lnTo>
                <a:lnTo>
                  <a:pt x="1864" y="597"/>
                </a:lnTo>
                <a:lnTo>
                  <a:pt x="1900" y="609"/>
                </a:lnTo>
                <a:lnTo>
                  <a:pt x="1937" y="597"/>
                </a:lnTo>
                <a:lnTo>
                  <a:pt x="1961" y="597"/>
                </a:lnTo>
                <a:lnTo>
                  <a:pt x="1997" y="597"/>
                </a:lnTo>
                <a:lnTo>
                  <a:pt x="2021" y="597"/>
                </a:lnTo>
                <a:lnTo>
                  <a:pt x="2058" y="597"/>
                </a:lnTo>
                <a:lnTo>
                  <a:pt x="2082" y="597"/>
                </a:lnTo>
                <a:lnTo>
                  <a:pt x="2130" y="597"/>
                </a:lnTo>
                <a:lnTo>
                  <a:pt x="2154" y="597"/>
                </a:lnTo>
                <a:lnTo>
                  <a:pt x="2191" y="597"/>
                </a:lnTo>
                <a:lnTo>
                  <a:pt x="2215" y="597"/>
                </a:lnTo>
                <a:lnTo>
                  <a:pt x="2239" y="597"/>
                </a:lnTo>
                <a:lnTo>
                  <a:pt x="2275" y="621"/>
                </a:lnTo>
                <a:lnTo>
                  <a:pt x="2300" y="645"/>
                </a:lnTo>
                <a:lnTo>
                  <a:pt x="2348" y="645"/>
                </a:lnTo>
                <a:lnTo>
                  <a:pt x="2372" y="645"/>
                </a:lnTo>
                <a:lnTo>
                  <a:pt x="2408" y="670"/>
                </a:lnTo>
                <a:lnTo>
                  <a:pt x="2433" y="682"/>
                </a:lnTo>
                <a:lnTo>
                  <a:pt x="2469" y="682"/>
                </a:lnTo>
                <a:lnTo>
                  <a:pt x="2493" y="682"/>
                </a:lnTo>
                <a:lnTo>
                  <a:pt x="2529" y="682"/>
                </a:lnTo>
                <a:lnTo>
                  <a:pt x="2566" y="682"/>
                </a:lnTo>
                <a:lnTo>
                  <a:pt x="2590" y="694"/>
                </a:lnTo>
                <a:lnTo>
                  <a:pt x="2626" y="694"/>
                </a:lnTo>
                <a:lnTo>
                  <a:pt x="2650" y="694"/>
                </a:lnTo>
                <a:lnTo>
                  <a:pt x="2687" y="718"/>
                </a:lnTo>
                <a:lnTo>
                  <a:pt x="2711" y="718"/>
                </a:lnTo>
                <a:lnTo>
                  <a:pt x="2747" y="718"/>
                </a:lnTo>
                <a:lnTo>
                  <a:pt x="2784" y="718"/>
                </a:lnTo>
                <a:lnTo>
                  <a:pt x="2808" y="706"/>
                </a:lnTo>
                <a:lnTo>
                  <a:pt x="2844" y="706"/>
                </a:lnTo>
                <a:lnTo>
                  <a:pt x="2868" y="682"/>
                </a:lnTo>
                <a:lnTo>
                  <a:pt x="2905" y="682"/>
                </a:lnTo>
                <a:lnTo>
                  <a:pt x="2929" y="682"/>
                </a:lnTo>
                <a:lnTo>
                  <a:pt x="2965" y="657"/>
                </a:lnTo>
                <a:lnTo>
                  <a:pt x="2989" y="633"/>
                </a:lnTo>
                <a:lnTo>
                  <a:pt x="3001" y="597"/>
                </a:lnTo>
                <a:lnTo>
                  <a:pt x="3038" y="597"/>
                </a:lnTo>
                <a:lnTo>
                  <a:pt x="3062" y="584"/>
                </a:lnTo>
                <a:lnTo>
                  <a:pt x="3074" y="548"/>
                </a:lnTo>
                <a:lnTo>
                  <a:pt x="3110" y="548"/>
                </a:lnTo>
                <a:lnTo>
                  <a:pt x="3122" y="511"/>
                </a:lnTo>
                <a:lnTo>
                  <a:pt x="3159" y="499"/>
                </a:lnTo>
                <a:lnTo>
                  <a:pt x="3183" y="475"/>
                </a:lnTo>
                <a:lnTo>
                  <a:pt x="3207" y="451"/>
                </a:lnTo>
                <a:lnTo>
                  <a:pt x="3231" y="414"/>
                </a:lnTo>
                <a:lnTo>
                  <a:pt x="3268" y="390"/>
                </a:lnTo>
                <a:lnTo>
                  <a:pt x="3292" y="365"/>
                </a:lnTo>
                <a:lnTo>
                  <a:pt x="3340" y="341"/>
                </a:lnTo>
                <a:lnTo>
                  <a:pt x="3364" y="329"/>
                </a:lnTo>
                <a:lnTo>
                  <a:pt x="3389" y="329"/>
                </a:lnTo>
                <a:lnTo>
                  <a:pt x="3401" y="292"/>
                </a:lnTo>
                <a:lnTo>
                  <a:pt x="3449" y="292"/>
                </a:lnTo>
                <a:lnTo>
                  <a:pt x="3473" y="292"/>
                </a:lnTo>
                <a:lnTo>
                  <a:pt x="3510" y="280"/>
                </a:lnTo>
                <a:lnTo>
                  <a:pt x="3534" y="268"/>
                </a:lnTo>
                <a:lnTo>
                  <a:pt x="3570" y="268"/>
                </a:lnTo>
                <a:lnTo>
                  <a:pt x="3594" y="268"/>
                </a:lnTo>
                <a:lnTo>
                  <a:pt x="3631" y="268"/>
                </a:lnTo>
                <a:lnTo>
                  <a:pt x="3667" y="268"/>
                </a:lnTo>
                <a:lnTo>
                  <a:pt x="3691" y="256"/>
                </a:lnTo>
                <a:lnTo>
                  <a:pt x="3727" y="256"/>
                </a:lnTo>
                <a:lnTo>
                  <a:pt x="3764" y="244"/>
                </a:lnTo>
                <a:lnTo>
                  <a:pt x="3788" y="232"/>
                </a:lnTo>
                <a:lnTo>
                  <a:pt x="3812" y="219"/>
                </a:lnTo>
                <a:lnTo>
                  <a:pt x="3848" y="195"/>
                </a:lnTo>
                <a:lnTo>
                  <a:pt x="3885" y="183"/>
                </a:lnTo>
                <a:lnTo>
                  <a:pt x="3921" y="183"/>
                </a:lnTo>
                <a:lnTo>
                  <a:pt x="3945" y="183"/>
                </a:lnTo>
                <a:lnTo>
                  <a:pt x="3969" y="183"/>
                </a:lnTo>
                <a:lnTo>
                  <a:pt x="4006" y="183"/>
                </a:lnTo>
                <a:lnTo>
                  <a:pt x="4054" y="219"/>
                </a:lnTo>
                <a:lnTo>
                  <a:pt x="4090" y="244"/>
                </a:lnTo>
                <a:lnTo>
                  <a:pt x="4115" y="244"/>
                </a:lnTo>
                <a:lnTo>
                  <a:pt x="4151" y="256"/>
                </a:lnTo>
                <a:lnTo>
                  <a:pt x="4199" y="280"/>
                </a:lnTo>
                <a:lnTo>
                  <a:pt x="4236" y="280"/>
                </a:lnTo>
                <a:lnTo>
                  <a:pt x="4260" y="292"/>
                </a:lnTo>
                <a:lnTo>
                  <a:pt x="4284" y="305"/>
                </a:lnTo>
                <a:lnTo>
                  <a:pt x="4320" y="329"/>
                </a:lnTo>
                <a:lnTo>
                  <a:pt x="4357" y="353"/>
                </a:lnTo>
                <a:lnTo>
                  <a:pt x="4381" y="378"/>
                </a:lnTo>
                <a:lnTo>
                  <a:pt x="4417" y="402"/>
                </a:lnTo>
                <a:lnTo>
                  <a:pt x="4441" y="414"/>
                </a:lnTo>
                <a:lnTo>
                  <a:pt x="4478" y="414"/>
                </a:lnTo>
                <a:lnTo>
                  <a:pt x="4502" y="414"/>
                </a:lnTo>
                <a:lnTo>
                  <a:pt x="4550" y="414"/>
                </a:lnTo>
                <a:lnTo>
                  <a:pt x="4575" y="414"/>
                </a:lnTo>
                <a:lnTo>
                  <a:pt x="4611" y="402"/>
                </a:lnTo>
                <a:lnTo>
                  <a:pt x="4635" y="390"/>
                </a:lnTo>
                <a:lnTo>
                  <a:pt x="4671" y="402"/>
                </a:lnTo>
                <a:lnTo>
                  <a:pt x="4696" y="414"/>
                </a:lnTo>
                <a:lnTo>
                  <a:pt x="4720" y="438"/>
                </a:lnTo>
                <a:lnTo>
                  <a:pt x="4744" y="438"/>
                </a:lnTo>
                <a:lnTo>
                  <a:pt x="4780" y="463"/>
                </a:lnTo>
                <a:lnTo>
                  <a:pt x="4829" y="463"/>
                </a:lnTo>
                <a:lnTo>
                  <a:pt x="4853" y="463"/>
                </a:lnTo>
                <a:lnTo>
                  <a:pt x="4889" y="487"/>
                </a:lnTo>
                <a:lnTo>
                  <a:pt x="4901" y="511"/>
                </a:lnTo>
                <a:lnTo>
                  <a:pt x="4913" y="548"/>
                </a:lnTo>
                <a:lnTo>
                  <a:pt x="4950" y="560"/>
                </a:lnTo>
                <a:lnTo>
                  <a:pt x="4986" y="597"/>
                </a:lnTo>
                <a:lnTo>
                  <a:pt x="5010" y="621"/>
                </a:lnTo>
                <a:lnTo>
                  <a:pt x="5046" y="621"/>
                </a:lnTo>
                <a:lnTo>
                  <a:pt x="5071" y="645"/>
                </a:lnTo>
                <a:lnTo>
                  <a:pt x="5107" y="645"/>
                </a:lnTo>
                <a:lnTo>
                  <a:pt x="5131" y="645"/>
                </a:lnTo>
                <a:lnTo>
                  <a:pt x="5167" y="670"/>
                </a:lnTo>
                <a:lnTo>
                  <a:pt x="5204" y="670"/>
                </a:lnTo>
                <a:lnTo>
                  <a:pt x="5240" y="682"/>
                </a:lnTo>
                <a:lnTo>
                  <a:pt x="5276" y="694"/>
                </a:lnTo>
                <a:lnTo>
                  <a:pt x="5252" y="731"/>
                </a:lnTo>
                <a:lnTo>
                  <a:pt x="5240" y="755"/>
                </a:lnTo>
                <a:lnTo>
                  <a:pt x="5228" y="779"/>
                </a:lnTo>
                <a:lnTo>
                  <a:pt x="5228" y="828"/>
                </a:lnTo>
                <a:lnTo>
                  <a:pt x="5228" y="852"/>
                </a:lnTo>
                <a:lnTo>
                  <a:pt x="5240" y="877"/>
                </a:lnTo>
                <a:lnTo>
                  <a:pt x="5240" y="913"/>
                </a:lnTo>
                <a:lnTo>
                  <a:pt x="5240" y="937"/>
                </a:lnTo>
                <a:lnTo>
                  <a:pt x="5240" y="962"/>
                </a:lnTo>
                <a:lnTo>
                  <a:pt x="5240" y="998"/>
                </a:lnTo>
                <a:lnTo>
                  <a:pt x="5240" y="1035"/>
                </a:lnTo>
                <a:lnTo>
                  <a:pt x="5240" y="1059"/>
                </a:lnTo>
                <a:lnTo>
                  <a:pt x="5204" y="1071"/>
                </a:lnTo>
                <a:lnTo>
                  <a:pt x="5192" y="1096"/>
                </a:lnTo>
                <a:lnTo>
                  <a:pt x="5167" y="1096"/>
                </a:lnTo>
                <a:lnTo>
                  <a:pt x="5131" y="1120"/>
                </a:lnTo>
                <a:lnTo>
                  <a:pt x="5095" y="1144"/>
                </a:lnTo>
                <a:lnTo>
                  <a:pt x="5071" y="1132"/>
                </a:lnTo>
                <a:lnTo>
                  <a:pt x="5034" y="1108"/>
                </a:lnTo>
                <a:lnTo>
                  <a:pt x="5010" y="1108"/>
                </a:lnTo>
                <a:lnTo>
                  <a:pt x="4974" y="1108"/>
                </a:lnTo>
                <a:lnTo>
                  <a:pt x="4950" y="1096"/>
                </a:lnTo>
                <a:lnTo>
                  <a:pt x="4913" y="1096"/>
                </a:lnTo>
                <a:lnTo>
                  <a:pt x="4877" y="1096"/>
                </a:lnTo>
                <a:lnTo>
                  <a:pt x="4841" y="1096"/>
                </a:lnTo>
                <a:lnTo>
                  <a:pt x="4841" y="1144"/>
                </a:lnTo>
                <a:lnTo>
                  <a:pt x="4841" y="1169"/>
                </a:lnTo>
                <a:lnTo>
                  <a:pt x="4817" y="1193"/>
                </a:lnTo>
                <a:lnTo>
                  <a:pt x="4804" y="1229"/>
                </a:lnTo>
                <a:lnTo>
                  <a:pt x="4780" y="1254"/>
                </a:lnTo>
                <a:lnTo>
                  <a:pt x="4780" y="1278"/>
                </a:lnTo>
                <a:lnTo>
                  <a:pt x="4756" y="1302"/>
                </a:lnTo>
                <a:lnTo>
                  <a:pt x="4720" y="1290"/>
                </a:lnTo>
                <a:lnTo>
                  <a:pt x="4696" y="1290"/>
                </a:lnTo>
                <a:lnTo>
                  <a:pt x="4659" y="1290"/>
                </a:lnTo>
                <a:lnTo>
                  <a:pt x="4623" y="1290"/>
                </a:lnTo>
                <a:lnTo>
                  <a:pt x="4599" y="1290"/>
                </a:lnTo>
                <a:lnTo>
                  <a:pt x="4562" y="1315"/>
                </a:lnTo>
                <a:lnTo>
                  <a:pt x="4562" y="1327"/>
                </a:lnTo>
                <a:lnTo>
                  <a:pt x="4611" y="1351"/>
                </a:lnTo>
                <a:lnTo>
                  <a:pt x="4635" y="1351"/>
                </a:lnTo>
                <a:lnTo>
                  <a:pt x="4671" y="1351"/>
                </a:lnTo>
                <a:lnTo>
                  <a:pt x="4683" y="1375"/>
                </a:lnTo>
                <a:lnTo>
                  <a:pt x="4696" y="1412"/>
                </a:lnTo>
                <a:lnTo>
                  <a:pt x="4696" y="1436"/>
                </a:lnTo>
                <a:lnTo>
                  <a:pt x="4720" y="1461"/>
                </a:lnTo>
                <a:lnTo>
                  <a:pt x="4720" y="1497"/>
                </a:lnTo>
                <a:lnTo>
                  <a:pt x="4720" y="1521"/>
                </a:lnTo>
                <a:lnTo>
                  <a:pt x="4720" y="1558"/>
                </a:lnTo>
                <a:lnTo>
                  <a:pt x="4720" y="1595"/>
                </a:lnTo>
                <a:lnTo>
                  <a:pt x="4720" y="1619"/>
                </a:lnTo>
                <a:lnTo>
                  <a:pt x="4720" y="1643"/>
                </a:lnTo>
                <a:lnTo>
                  <a:pt x="4720" y="1680"/>
                </a:lnTo>
                <a:lnTo>
                  <a:pt x="4720" y="1704"/>
                </a:lnTo>
                <a:lnTo>
                  <a:pt x="4708" y="1741"/>
                </a:lnTo>
                <a:lnTo>
                  <a:pt x="4696" y="1777"/>
                </a:lnTo>
                <a:lnTo>
                  <a:pt x="4671" y="1801"/>
                </a:lnTo>
                <a:lnTo>
                  <a:pt x="4671" y="1826"/>
                </a:lnTo>
                <a:lnTo>
                  <a:pt x="4671" y="1862"/>
                </a:lnTo>
                <a:lnTo>
                  <a:pt x="4671" y="1887"/>
                </a:lnTo>
                <a:lnTo>
                  <a:pt x="4659" y="1923"/>
                </a:lnTo>
                <a:lnTo>
                  <a:pt x="4623" y="1947"/>
                </a:lnTo>
                <a:lnTo>
                  <a:pt x="4599" y="1947"/>
                </a:lnTo>
                <a:lnTo>
                  <a:pt x="4562" y="1947"/>
                </a:lnTo>
                <a:lnTo>
                  <a:pt x="4550" y="1984"/>
                </a:lnTo>
                <a:lnTo>
                  <a:pt x="4538" y="2008"/>
                </a:lnTo>
                <a:lnTo>
                  <a:pt x="4538" y="2045"/>
                </a:lnTo>
                <a:lnTo>
                  <a:pt x="4514" y="2069"/>
                </a:lnTo>
                <a:lnTo>
                  <a:pt x="4502" y="2106"/>
                </a:lnTo>
                <a:lnTo>
                  <a:pt x="4478" y="2106"/>
                </a:lnTo>
                <a:lnTo>
                  <a:pt x="4441" y="2106"/>
                </a:lnTo>
                <a:lnTo>
                  <a:pt x="4405" y="2106"/>
                </a:lnTo>
                <a:lnTo>
                  <a:pt x="4381" y="2106"/>
                </a:lnTo>
                <a:lnTo>
                  <a:pt x="4345" y="2106"/>
                </a:lnTo>
                <a:lnTo>
                  <a:pt x="4320" y="2106"/>
                </a:lnTo>
                <a:lnTo>
                  <a:pt x="4296" y="2130"/>
                </a:lnTo>
                <a:lnTo>
                  <a:pt x="4284" y="2154"/>
                </a:lnTo>
                <a:lnTo>
                  <a:pt x="4260" y="2191"/>
                </a:lnTo>
                <a:lnTo>
                  <a:pt x="4260" y="2227"/>
                </a:lnTo>
                <a:lnTo>
                  <a:pt x="4260" y="2252"/>
                </a:lnTo>
                <a:lnTo>
                  <a:pt x="4272" y="2288"/>
                </a:lnTo>
                <a:lnTo>
                  <a:pt x="4320" y="2300"/>
                </a:lnTo>
                <a:lnTo>
                  <a:pt x="4357" y="2300"/>
                </a:lnTo>
                <a:lnTo>
                  <a:pt x="4381" y="2288"/>
                </a:lnTo>
                <a:lnTo>
                  <a:pt x="4393" y="2264"/>
                </a:lnTo>
                <a:lnTo>
                  <a:pt x="4441" y="2264"/>
                </a:lnTo>
                <a:lnTo>
                  <a:pt x="4466" y="2264"/>
                </a:lnTo>
                <a:lnTo>
                  <a:pt x="4466" y="2300"/>
                </a:lnTo>
                <a:lnTo>
                  <a:pt x="4502" y="2337"/>
                </a:lnTo>
                <a:lnTo>
                  <a:pt x="4502" y="2361"/>
                </a:lnTo>
                <a:lnTo>
                  <a:pt x="4526" y="2385"/>
                </a:lnTo>
                <a:lnTo>
                  <a:pt x="4526" y="2422"/>
                </a:lnTo>
                <a:lnTo>
                  <a:pt x="4550" y="2446"/>
                </a:lnTo>
                <a:lnTo>
                  <a:pt x="4550" y="2471"/>
                </a:lnTo>
                <a:lnTo>
                  <a:pt x="4550" y="2519"/>
                </a:lnTo>
                <a:lnTo>
                  <a:pt x="4575" y="2544"/>
                </a:lnTo>
                <a:lnTo>
                  <a:pt x="4611" y="2568"/>
                </a:lnTo>
                <a:lnTo>
                  <a:pt x="4611" y="2605"/>
                </a:lnTo>
                <a:lnTo>
                  <a:pt x="4635" y="2617"/>
                </a:lnTo>
                <a:lnTo>
                  <a:pt x="4659" y="2653"/>
                </a:lnTo>
                <a:lnTo>
                  <a:pt x="4683" y="2678"/>
                </a:lnTo>
                <a:lnTo>
                  <a:pt x="4696" y="2702"/>
                </a:lnTo>
                <a:lnTo>
                  <a:pt x="4720" y="2726"/>
                </a:lnTo>
                <a:lnTo>
                  <a:pt x="4720" y="2751"/>
                </a:lnTo>
                <a:lnTo>
                  <a:pt x="4720" y="2787"/>
                </a:lnTo>
                <a:lnTo>
                  <a:pt x="4744" y="2811"/>
                </a:lnTo>
                <a:lnTo>
                  <a:pt x="4708" y="2836"/>
                </a:lnTo>
                <a:lnTo>
                  <a:pt x="4671" y="2836"/>
                </a:lnTo>
                <a:lnTo>
                  <a:pt x="4623" y="2836"/>
                </a:lnTo>
                <a:lnTo>
                  <a:pt x="4599" y="2824"/>
                </a:lnTo>
                <a:lnTo>
                  <a:pt x="4587" y="2787"/>
                </a:lnTo>
                <a:lnTo>
                  <a:pt x="4562" y="2763"/>
                </a:lnTo>
                <a:lnTo>
                  <a:pt x="4538" y="2763"/>
                </a:lnTo>
                <a:lnTo>
                  <a:pt x="4502" y="2763"/>
                </a:lnTo>
                <a:lnTo>
                  <a:pt x="4478" y="2763"/>
                </a:lnTo>
                <a:lnTo>
                  <a:pt x="4441" y="2763"/>
                </a:lnTo>
                <a:lnTo>
                  <a:pt x="4405" y="2763"/>
                </a:lnTo>
                <a:lnTo>
                  <a:pt x="4381" y="2738"/>
                </a:lnTo>
                <a:lnTo>
                  <a:pt x="4345" y="2726"/>
                </a:lnTo>
                <a:lnTo>
                  <a:pt x="4345" y="2690"/>
                </a:lnTo>
                <a:lnTo>
                  <a:pt x="4320" y="2690"/>
                </a:lnTo>
                <a:lnTo>
                  <a:pt x="4284" y="2690"/>
                </a:lnTo>
                <a:lnTo>
                  <a:pt x="4260" y="2653"/>
                </a:lnTo>
                <a:lnTo>
                  <a:pt x="4236" y="2653"/>
                </a:lnTo>
                <a:lnTo>
                  <a:pt x="4212" y="2617"/>
                </a:lnTo>
                <a:lnTo>
                  <a:pt x="4212" y="2592"/>
                </a:lnTo>
                <a:lnTo>
                  <a:pt x="4175" y="2580"/>
                </a:lnTo>
                <a:lnTo>
                  <a:pt x="4151" y="2580"/>
                </a:lnTo>
                <a:lnTo>
                  <a:pt x="4103" y="2580"/>
                </a:lnTo>
                <a:lnTo>
                  <a:pt x="4078" y="2580"/>
                </a:lnTo>
                <a:lnTo>
                  <a:pt x="4042" y="2605"/>
                </a:lnTo>
                <a:lnTo>
                  <a:pt x="4018" y="2605"/>
                </a:lnTo>
                <a:lnTo>
                  <a:pt x="3982" y="2617"/>
                </a:lnTo>
                <a:lnTo>
                  <a:pt x="3957" y="2629"/>
                </a:lnTo>
                <a:lnTo>
                  <a:pt x="3921" y="2629"/>
                </a:lnTo>
                <a:lnTo>
                  <a:pt x="3885" y="2629"/>
                </a:lnTo>
                <a:lnTo>
                  <a:pt x="3873" y="2653"/>
                </a:lnTo>
                <a:lnTo>
                  <a:pt x="3848" y="2678"/>
                </a:lnTo>
                <a:lnTo>
                  <a:pt x="3812" y="2678"/>
                </a:lnTo>
                <a:lnTo>
                  <a:pt x="3776" y="2678"/>
                </a:lnTo>
                <a:lnTo>
                  <a:pt x="3740" y="2678"/>
                </a:lnTo>
                <a:lnTo>
                  <a:pt x="3715" y="2678"/>
                </a:lnTo>
                <a:lnTo>
                  <a:pt x="3679" y="2678"/>
                </a:lnTo>
                <a:lnTo>
                  <a:pt x="3655" y="2665"/>
                </a:lnTo>
                <a:lnTo>
                  <a:pt x="3631" y="2653"/>
                </a:lnTo>
                <a:lnTo>
                  <a:pt x="3594" y="2653"/>
                </a:lnTo>
                <a:lnTo>
                  <a:pt x="3558" y="2653"/>
                </a:lnTo>
                <a:lnTo>
                  <a:pt x="3546" y="2690"/>
                </a:lnTo>
                <a:lnTo>
                  <a:pt x="3522" y="2726"/>
                </a:lnTo>
                <a:lnTo>
                  <a:pt x="3498" y="2751"/>
                </a:lnTo>
                <a:lnTo>
                  <a:pt x="3498" y="2787"/>
                </a:lnTo>
                <a:lnTo>
                  <a:pt x="3485" y="2811"/>
                </a:lnTo>
                <a:lnTo>
                  <a:pt x="3461" y="2836"/>
                </a:lnTo>
                <a:lnTo>
                  <a:pt x="3449" y="2872"/>
                </a:lnTo>
                <a:lnTo>
                  <a:pt x="3413" y="2884"/>
                </a:lnTo>
                <a:lnTo>
                  <a:pt x="3389" y="2884"/>
                </a:lnTo>
                <a:lnTo>
                  <a:pt x="3352" y="2884"/>
                </a:lnTo>
                <a:lnTo>
                  <a:pt x="3328" y="2921"/>
                </a:lnTo>
                <a:lnTo>
                  <a:pt x="3292" y="2933"/>
                </a:lnTo>
                <a:lnTo>
                  <a:pt x="3280" y="2970"/>
                </a:lnTo>
                <a:lnTo>
                  <a:pt x="3243" y="2994"/>
                </a:lnTo>
                <a:lnTo>
                  <a:pt x="3243" y="3018"/>
                </a:lnTo>
                <a:lnTo>
                  <a:pt x="3219" y="3018"/>
                </a:lnTo>
                <a:lnTo>
                  <a:pt x="3183" y="3018"/>
                </a:lnTo>
                <a:lnTo>
                  <a:pt x="3159" y="3018"/>
                </a:lnTo>
                <a:lnTo>
                  <a:pt x="3110" y="3018"/>
                </a:lnTo>
                <a:lnTo>
                  <a:pt x="3086" y="3018"/>
                </a:lnTo>
                <a:lnTo>
                  <a:pt x="3050" y="3018"/>
                </a:lnTo>
                <a:lnTo>
                  <a:pt x="3050" y="3043"/>
                </a:lnTo>
                <a:lnTo>
                  <a:pt x="3050" y="3067"/>
                </a:lnTo>
                <a:lnTo>
                  <a:pt x="3050" y="3103"/>
                </a:lnTo>
                <a:lnTo>
                  <a:pt x="3050" y="3128"/>
                </a:lnTo>
                <a:lnTo>
                  <a:pt x="3062" y="3152"/>
                </a:lnTo>
                <a:lnTo>
                  <a:pt x="3074" y="3189"/>
                </a:lnTo>
                <a:lnTo>
                  <a:pt x="3074" y="3213"/>
                </a:lnTo>
                <a:lnTo>
                  <a:pt x="3098" y="3249"/>
                </a:lnTo>
                <a:lnTo>
                  <a:pt x="3110" y="3286"/>
                </a:lnTo>
                <a:lnTo>
                  <a:pt x="3110" y="3310"/>
                </a:lnTo>
                <a:lnTo>
                  <a:pt x="3098" y="3335"/>
                </a:lnTo>
                <a:lnTo>
                  <a:pt x="3074" y="3359"/>
                </a:lnTo>
                <a:lnTo>
                  <a:pt x="3050" y="3383"/>
                </a:lnTo>
                <a:lnTo>
                  <a:pt x="3050" y="3420"/>
                </a:lnTo>
                <a:lnTo>
                  <a:pt x="3026" y="3444"/>
                </a:lnTo>
                <a:lnTo>
                  <a:pt x="2989" y="3469"/>
                </a:lnTo>
                <a:lnTo>
                  <a:pt x="2965" y="3481"/>
                </a:lnTo>
                <a:lnTo>
                  <a:pt x="2929" y="3481"/>
                </a:lnTo>
                <a:lnTo>
                  <a:pt x="2893" y="3481"/>
                </a:lnTo>
                <a:lnTo>
                  <a:pt x="2868" y="3469"/>
                </a:lnTo>
                <a:lnTo>
                  <a:pt x="2832" y="3469"/>
                </a:lnTo>
                <a:lnTo>
                  <a:pt x="2808" y="3469"/>
                </a:lnTo>
                <a:lnTo>
                  <a:pt x="2772" y="3481"/>
                </a:lnTo>
                <a:lnTo>
                  <a:pt x="2747" y="3493"/>
                </a:lnTo>
                <a:lnTo>
                  <a:pt x="2723" y="3517"/>
                </a:lnTo>
                <a:lnTo>
                  <a:pt x="2699" y="3529"/>
                </a:lnTo>
                <a:lnTo>
                  <a:pt x="2663" y="3529"/>
                </a:lnTo>
                <a:lnTo>
                  <a:pt x="2638" y="3554"/>
                </a:lnTo>
                <a:lnTo>
                  <a:pt x="2602" y="3554"/>
                </a:lnTo>
                <a:lnTo>
                  <a:pt x="2566" y="3554"/>
                </a:lnTo>
                <a:lnTo>
                  <a:pt x="2529" y="3542"/>
                </a:lnTo>
                <a:lnTo>
                  <a:pt x="2505" y="3542"/>
                </a:lnTo>
                <a:lnTo>
                  <a:pt x="2481" y="3529"/>
                </a:lnTo>
                <a:lnTo>
                  <a:pt x="2445" y="3529"/>
                </a:lnTo>
                <a:lnTo>
                  <a:pt x="2421" y="3517"/>
                </a:lnTo>
                <a:lnTo>
                  <a:pt x="2384" y="3517"/>
                </a:lnTo>
                <a:lnTo>
                  <a:pt x="2348" y="3505"/>
                </a:lnTo>
                <a:lnTo>
                  <a:pt x="2312" y="3469"/>
                </a:lnTo>
                <a:lnTo>
                  <a:pt x="2287" y="3456"/>
                </a:lnTo>
                <a:lnTo>
                  <a:pt x="2251" y="3456"/>
                </a:lnTo>
                <a:lnTo>
                  <a:pt x="2227" y="3432"/>
                </a:lnTo>
                <a:lnTo>
                  <a:pt x="2191" y="3432"/>
                </a:lnTo>
                <a:lnTo>
                  <a:pt x="2166" y="3432"/>
                </a:lnTo>
                <a:lnTo>
                  <a:pt x="2130" y="3408"/>
                </a:lnTo>
                <a:lnTo>
                  <a:pt x="2094" y="3408"/>
                </a:lnTo>
                <a:lnTo>
                  <a:pt x="2070" y="3396"/>
                </a:lnTo>
                <a:lnTo>
                  <a:pt x="2033" y="3396"/>
                </a:lnTo>
                <a:lnTo>
                  <a:pt x="2009" y="3383"/>
                </a:lnTo>
                <a:lnTo>
                  <a:pt x="1985" y="3347"/>
                </a:lnTo>
                <a:lnTo>
                  <a:pt x="1973" y="3323"/>
                </a:lnTo>
                <a:lnTo>
                  <a:pt x="1949" y="3286"/>
                </a:lnTo>
                <a:lnTo>
                  <a:pt x="1924" y="3286"/>
                </a:lnTo>
                <a:lnTo>
                  <a:pt x="1900" y="3274"/>
                </a:lnTo>
                <a:lnTo>
                  <a:pt x="1864" y="3249"/>
                </a:lnTo>
                <a:lnTo>
                  <a:pt x="1840" y="3225"/>
                </a:lnTo>
                <a:lnTo>
                  <a:pt x="1791" y="3213"/>
                </a:lnTo>
                <a:lnTo>
                  <a:pt x="1767" y="3201"/>
                </a:lnTo>
                <a:lnTo>
                  <a:pt x="1731" y="3189"/>
                </a:lnTo>
                <a:lnTo>
                  <a:pt x="1707" y="3152"/>
                </a:lnTo>
                <a:lnTo>
                  <a:pt x="1670" y="3140"/>
                </a:lnTo>
                <a:lnTo>
                  <a:pt x="1646" y="3116"/>
                </a:lnTo>
                <a:lnTo>
                  <a:pt x="1610" y="3116"/>
                </a:lnTo>
                <a:lnTo>
                  <a:pt x="1574" y="3116"/>
                </a:lnTo>
                <a:lnTo>
                  <a:pt x="1549" y="3116"/>
                </a:lnTo>
                <a:lnTo>
                  <a:pt x="1513" y="3116"/>
                </a:lnTo>
                <a:lnTo>
                  <a:pt x="1489" y="3152"/>
                </a:lnTo>
                <a:lnTo>
                  <a:pt x="1453" y="3176"/>
                </a:lnTo>
                <a:lnTo>
                  <a:pt x="1428" y="3201"/>
                </a:lnTo>
                <a:lnTo>
                  <a:pt x="1428" y="3237"/>
                </a:lnTo>
                <a:lnTo>
                  <a:pt x="1404" y="3262"/>
                </a:lnTo>
                <a:lnTo>
                  <a:pt x="1368" y="3262"/>
                </a:lnTo>
                <a:lnTo>
                  <a:pt x="1344" y="3262"/>
                </a:lnTo>
                <a:lnTo>
                  <a:pt x="1319" y="3262"/>
                </a:lnTo>
                <a:lnTo>
                  <a:pt x="1283" y="3262"/>
                </a:lnTo>
                <a:lnTo>
                  <a:pt x="1247" y="3262"/>
                </a:lnTo>
                <a:lnTo>
                  <a:pt x="1210" y="3262"/>
                </a:lnTo>
                <a:lnTo>
                  <a:pt x="1186" y="3262"/>
                </a:lnTo>
                <a:lnTo>
                  <a:pt x="1150" y="3262"/>
                </a:lnTo>
                <a:lnTo>
                  <a:pt x="1126" y="3262"/>
                </a:lnTo>
                <a:lnTo>
                  <a:pt x="1089" y="3262"/>
                </a:lnTo>
                <a:lnTo>
                  <a:pt x="1065" y="3286"/>
                </a:lnTo>
                <a:lnTo>
                  <a:pt x="1029" y="3323"/>
                </a:lnTo>
                <a:lnTo>
                  <a:pt x="993" y="3335"/>
                </a:lnTo>
                <a:lnTo>
                  <a:pt x="968" y="3335"/>
                </a:lnTo>
                <a:lnTo>
                  <a:pt x="932" y="3359"/>
                </a:lnTo>
                <a:lnTo>
                  <a:pt x="908" y="3359"/>
                </a:lnTo>
                <a:lnTo>
                  <a:pt x="872" y="3359"/>
                </a:lnTo>
                <a:lnTo>
                  <a:pt x="847" y="3371"/>
                </a:lnTo>
                <a:lnTo>
                  <a:pt x="799" y="3371"/>
                </a:lnTo>
                <a:lnTo>
                  <a:pt x="775" y="3383"/>
                </a:lnTo>
                <a:lnTo>
                  <a:pt x="739" y="3396"/>
                </a:lnTo>
                <a:lnTo>
                  <a:pt x="714" y="3420"/>
                </a:lnTo>
                <a:lnTo>
                  <a:pt x="678" y="3432"/>
                </a:lnTo>
                <a:lnTo>
                  <a:pt x="654" y="3432"/>
                </a:lnTo>
                <a:lnTo>
                  <a:pt x="618" y="3432"/>
                </a:lnTo>
                <a:lnTo>
                  <a:pt x="581" y="3432"/>
                </a:lnTo>
                <a:lnTo>
                  <a:pt x="557" y="3408"/>
                </a:lnTo>
                <a:lnTo>
                  <a:pt x="521" y="3396"/>
                </a:lnTo>
                <a:lnTo>
                  <a:pt x="497" y="3396"/>
                </a:lnTo>
                <a:lnTo>
                  <a:pt x="460" y="3383"/>
                </a:lnTo>
                <a:lnTo>
                  <a:pt x="484" y="3347"/>
                </a:lnTo>
                <a:lnTo>
                  <a:pt x="484" y="3323"/>
                </a:lnTo>
                <a:lnTo>
                  <a:pt x="509" y="3286"/>
                </a:lnTo>
                <a:lnTo>
                  <a:pt x="509" y="3249"/>
                </a:lnTo>
                <a:lnTo>
                  <a:pt x="497" y="3225"/>
                </a:lnTo>
                <a:lnTo>
                  <a:pt x="472" y="3201"/>
                </a:lnTo>
                <a:lnTo>
                  <a:pt x="460" y="3164"/>
                </a:lnTo>
                <a:lnTo>
                  <a:pt x="460" y="3140"/>
                </a:lnTo>
                <a:lnTo>
                  <a:pt x="460" y="3116"/>
                </a:lnTo>
                <a:lnTo>
                  <a:pt x="460" y="3079"/>
                </a:lnTo>
                <a:lnTo>
                  <a:pt x="460" y="3043"/>
                </a:lnTo>
                <a:lnTo>
                  <a:pt x="460" y="3018"/>
                </a:lnTo>
                <a:lnTo>
                  <a:pt x="472" y="2982"/>
                </a:lnTo>
                <a:lnTo>
                  <a:pt x="484" y="2957"/>
                </a:lnTo>
                <a:lnTo>
                  <a:pt x="509" y="2933"/>
                </a:lnTo>
                <a:lnTo>
                  <a:pt x="509" y="2909"/>
                </a:lnTo>
                <a:lnTo>
                  <a:pt x="509" y="2884"/>
                </a:lnTo>
                <a:lnTo>
                  <a:pt x="497" y="2848"/>
                </a:lnTo>
                <a:lnTo>
                  <a:pt x="460" y="2836"/>
                </a:lnTo>
                <a:lnTo>
                  <a:pt x="436" y="2824"/>
                </a:lnTo>
                <a:lnTo>
                  <a:pt x="400" y="2799"/>
                </a:lnTo>
                <a:lnTo>
                  <a:pt x="400" y="2775"/>
                </a:lnTo>
                <a:lnTo>
                  <a:pt x="388" y="2738"/>
                </a:lnTo>
                <a:lnTo>
                  <a:pt x="363" y="2714"/>
                </a:lnTo>
                <a:lnTo>
                  <a:pt x="363" y="2690"/>
                </a:lnTo>
                <a:lnTo>
                  <a:pt x="363" y="2653"/>
                </a:lnTo>
                <a:lnTo>
                  <a:pt x="363" y="2617"/>
                </a:lnTo>
                <a:lnTo>
                  <a:pt x="351" y="2592"/>
                </a:lnTo>
                <a:lnTo>
                  <a:pt x="351" y="2568"/>
                </a:lnTo>
                <a:lnTo>
                  <a:pt x="339" y="2532"/>
                </a:lnTo>
                <a:lnTo>
                  <a:pt x="303" y="2519"/>
                </a:lnTo>
                <a:lnTo>
                  <a:pt x="279" y="2507"/>
                </a:lnTo>
                <a:lnTo>
                  <a:pt x="242" y="2483"/>
                </a:lnTo>
                <a:lnTo>
                  <a:pt x="218" y="2483"/>
                </a:lnTo>
                <a:lnTo>
                  <a:pt x="182" y="2459"/>
                </a:lnTo>
                <a:lnTo>
                  <a:pt x="146" y="2446"/>
                </a:lnTo>
                <a:lnTo>
                  <a:pt x="134" y="2410"/>
                </a:lnTo>
                <a:lnTo>
                  <a:pt x="85" y="2373"/>
                </a:lnTo>
                <a:lnTo>
                  <a:pt x="73" y="2349"/>
                </a:lnTo>
                <a:lnTo>
                  <a:pt x="37" y="2337"/>
                </a:lnTo>
                <a:lnTo>
                  <a:pt x="37" y="2300"/>
                </a:lnTo>
                <a:lnTo>
                  <a:pt x="25" y="2276"/>
                </a:lnTo>
                <a:lnTo>
                  <a:pt x="25" y="2239"/>
                </a:lnTo>
                <a:lnTo>
                  <a:pt x="25" y="2215"/>
                </a:lnTo>
                <a:lnTo>
                  <a:pt x="25" y="2191"/>
                </a:lnTo>
                <a:lnTo>
                  <a:pt x="25" y="2154"/>
                </a:lnTo>
                <a:lnTo>
                  <a:pt x="0" y="2130"/>
                </a:lnTo>
                <a:lnTo>
                  <a:pt x="37" y="2093"/>
                </a:lnTo>
                <a:lnTo>
                  <a:pt x="49" y="2057"/>
                </a:lnTo>
                <a:lnTo>
                  <a:pt x="61" y="2033"/>
                </a:lnTo>
                <a:lnTo>
                  <a:pt x="61" y="2008"/>
                </a:lnTo>
                <a:lnTo>
                  <a:pt x="61" y="1972"/>
                </a:lnTo>
                <a:lnTo>
                  <a:pt x="61" y="1923"/>
                </a:lnTo>
                <a:lnTo>
                  <a:pt x="49" y="1874"/>
                </a:lnTo>
                <a:lnTo>
                  <a:pt x="61" y="1850"/>
                </a:lnTo>
                <a:lnTo>
                  <a:pt x="61" y="1826"/>
                </a:lnTo>
                <a:lnTo>
                  <a:pt x="61" y="1789"/>
                </a:lnTo>
                <a:lnTo>
                  <a:pt x="61" y="1765"/>
                </a:lnTo>
                <a:lnTo>
                  <a:pt x="61" y="1741"/>
                </a:lnTo>
                <a:lnTo>
                  <a:pt x="61" y="1704"/>
                </a:lnTo>
                <a:lnTo>
                  <a:pt x="61" y="1668"/>
                </a:lnTo>
                <a:lnTo>
                  <a:pt x="97" y="1643"/>
                </a:lnTo>
                <a:lnTo>
                  <a:pt x="109" y="1607"/>
                </a:lnTo>
                <a:lnTo>
                  <a:pt x="121" y="1582"/>
                </a:lnTo>
                <a:lnTo>
                  <a:pt x="158" y="1582"/>
                </a:lnTo>
                <a:lnTo>
                  <a:pt x="182" y="1582"/>
                </a:lnTo>
                <a:lnTo>
                  <a:pt x="218" y="1558"/>
                </a:lnTo>
                <a:lnTo>
                  <a:pt x="255" y="1558"/>
                </a:lnTo>
                <a:lnTo>
                  <a:pt x="279" y="1558"/>
                </a:lnTo>
                <a:lnTo>
                  <a:pt x="315" y="1558"/>
                </a:lnTo>
                <a:lnTo>
                  <a:pt x="339" y="1558"/>
                </a:lnTo>
                <a:lnTo>
                  <a:pt x="376" y="1558"/>
                </a:lnTo>
                <a:lnTo>
                  <a:pt x="400" y="1521"/>
                </a:lnTo>
                <a:lnTo>
                  <a:pt x="424" y="1509"/>
                </a:lnTo>
                <a:lnTo>
                  <a:pt x="436" y="1473"/>
                </a:lnTo>
                <a:lnTo>
                  <a:pt x="448" y="1448"/>
                </a:lnTo>
                <a:lnTo>
                  <a:pt x="472" y="1424"/>
                </a:lnTo>
                <a:lnTo>
                  <a:pt x="484" y="1388"/>
                </a:lnTo>
                <a:lnTo>
                  <a:pt x="509" y="1351"/>
                </a:lnTo>
                <a:lnTo>
                  <a:pt x="509" y="1327"/>
                </a:lnTo>
                <a:lnTo>
                  <a:pt x="533" y="1290"/>
                </a:lnTo>
                <a:lnTo>
                  <a:pt x="521" y="1266"/>
                </a:lnTo>
                <a:lnTo>
                  <a:pt x="497" y="1229"/>
                </a:lnTo>
                <a:lnTo>
                  <a:pt x="472" y="1205"/>
                </a:lnTo>
                <a:lnTo>
                  <a:pt x="460" y="1181"/>
                </a:lnTo>
                <a:lnTo>
                  <a:pt x="448" y="1144"/>
                </a:lnTo>
                <a:lnTo>
                  <a:pt x="448" y="1108"/>
                </a:lnTo>
                <a:lnTo>
                  <a:pt x="436" y="1083"/>
                </a:lnTo>
                <a:lnTo>
                  <a:pt x="412" y="1059"/>
                </a:lnTo>
                <a:lnTo>
                  <a:pt x="388" y="1035"/>
                </a:lnTo>
                <a:lnTo>
                  <a:pt x="363" y="998"/>
                </a:lnTo>
                <a:lnTo>
                  <a:pt x="339" y="998"/>
                </a:lnTo>
                <a:lnTo>
                  <a:pt x="303" y="998"/>
                </a:lnTo>
                <a:lnTo>
                  <a:pt x="291" y="962"/>
                </a:lnTo>
                <a:lnTo>
                  <a:pt x="279" y="925"/>
                </a:lnTo>
                <a:lnTo>
                  <a:pt x="242" y="901"/>
                </a:lnTo>
                <a:lnTo>
                  <a:pt x="218" y="864"/>
                </a:lnTo>
                <a:lnTo>
                  <a:pt x="194" y="864"/>
                </a:lnTo>
                <a:lnTo>
                  <a:pt x="182" y="828"/>
                </a:lnTo>
                <a:lnTo>
                  <a:pt x="146" y="816"/>
                </a:lnTo>
                <a:lnTo>
                  <a:pt x="146" y="779"/>
                </a:lnTo>
                <a:lnTo>
                  <a:pt x="109" y="755"/>
                </a:lnTo>
                <a:lnTo>
                  <a:pt x="109" y="718"/>
                </a:lnTo>
                <a:lnTo>
                  <a:pt x="85" y="682"/>
                </a:lnTo>
                <a:lnTo>
                  <a:pt x="73" y="657"/>
                </a:lnTo>
                <a:lnTo>
                  <a:pt x="49" y="633"/>
                </a:lnTo>
                <a:lnTo>
                  <a:pt x="37" y="597"/>
                </a:lnTo>
                <a:lnTo>
                  <a:pt x="25" y="572"/>
                </a:lnTo>
                <a:lnTo>
                  <a:pt x="0" y="548"/>
                </a:lnTo>
                <a:lnTo>
                  <a:pt x="0" y="511"/>
                </a:lnTo>
                <a:lnTo>
                  <a:pt x="0" y="475"/>
                </a:lnTo>
                <a:lnTo>
                  <a:pt x="0" y="451"/>
                </a:lnTo>
                <a:lnTo>
                  <a:pt x="0" y="414"/>
                </a:lnTo>
                <a:lnTo>
                  <a:pt x="0" y="390"/>
                </a:lnTo>
                <a:lnTo>
                  <a:pt x="13" y="365"/>
                </a:lnTo>
                <a:lnTo>
                  <a:pt x="37" y="329"/>
                </a:lnTo>
                <a:lnTo>
                  <a:pt x="37" y="292"/>
                </a:lnTo>
                <a:lnTo>
                  <a:pt x="37" y="268"/>
                </a:lnTo>
                <a:lnTo>
                  <a:pt x="37" y="232"/>
                </a:lnTo>
                <a:lnTo>
                  <a:pt x="61" y="232"/>
                </a:lnTo>
                <a:lnTo>
                  <a:pt x="97" y="207"/>
                </a:lnTo>
                <a:lnTo>
                  <a:pt x="109" y="183"/>
                </a:lnTo>
                <a:lnTo>
                  <a:pt x="121" y="146"/>
                </a:lnTo>
                <a:lnTo>
                  <a:pt x="158" y="134"/>
                </a:lnTo>
                <a:lnTo>
                  <a:pt x="182" y="122"/>
                </a:lnTo>
                <a:lnTo>
                  <a:pt x="206" y="86"/>
                </a:lnTo>
                <a:lnTo>
                  <a:pt x="218" y="49"/>
                </a:lnTo>
                <a:lnTo>
                  <a:pt x="230" y="25"/>
                </a:lnTo>
                <a:lnTo>
                  <a:pt x="255" y="0"/>
                </a:lnTo>
                <a:lnTo>
                  <a:pt x="267" y="0"/>
                </a:lnTo>
                <a:close/>
              </a:path>
            </a:pathLst>
          </a:custGeom>
          <a:gradFill rotWithShape="0">
            <a:gsLst>
              <a:gs pos="0">
                <a:srgbClr val="E5FDB5"/>
              </a:gs>
              <a:gs pos="50000">
                <a:srgbClr val="F5FFEB"/>
              </a:gs>
              <a:gs pos="100000">
                <a:srgbClr val="E5FDB5"/>
              </a:gs>
            </a:gsLst>
            <a:lin ang="5400000" scaled="1"/>
          </a:gradFill>
          <a:ln w="9525">
            <a:round/>
            <a:headEnd/>
            <a:tailEnd/>
          </a:ln>
          <a:scene3d>
            <a:camera prst="legacyObliqueTopRight"/>
            <a:lightRig rig="legacyFlat3" dir="l"/>
          </a:scene3d>
          <a:sp3d extrusionH="430200" prstMaterial="legacyMatte">
            <a:bevelT w="13500" h="13500" prst="angle"/>
            <a:bevelB w="13500" h="13500" prst="angle"/>
            <a:extrusionClr>
              <a:srgbClr val="E5FDB5"/>
            </a:extrusionClr>
            <a:contourClr>
              <a:srgbClr val="E5FDB5"/>
            </a:contourClr>
          </a:sp3d>
        </p:spPr>
        <p:txBody>
          <a:bodyPr>
            <a:flatTx/>
          </a:bodyPr>
          <a:lstStyle/>
          <a:p>
            <a:endParaRPr lang="bg-BG"/>
          </a:p>
        </p:txBody>
      </p:sp>
      <p:sp>
        <p:nvSpPr>
          <p:cNvPr id="1041411" name="Rectangle 3">
            <a:extLst>
              <a:ext uri="{FF2B5EF4-FFF2-40B4-BE49-F238E27FC236}">
                <a16:creationId xmlns:a16="http://schemas.microsoft.com/office/drawing/2014/main" id="{70210B3C-A8E0-4624-A578-6700D2853C6E}"/>
              </a:ext>
            </a:extLst>
          </p:cNvPr>
          <p:cNvSpPr>
            <a:spLocks noChangeArrowheads="1"/>
          </p:cNvSpPr>
          <p:nvPr/>
        </p:nvSpPr>
        <p:spPr bwMode="auto">
          <a:xfrm>
            <a:off x="0" y="0"/>
            <a:ext cx="9158288"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fontAlgn="auto">
              <a:spcBef>
                <a:spcPct val="20000"/>
              </a:spcBef>
              <a:spcAft>
                <a:spcPts val="0"/>
              </a:spcAft>
              <a:defRPr/>
            </a:pPr>
            <a:r>
              <a:rPr lang="bg-BG" sz="3200">
                <a:latin typeface="Times New Roman" pitchFamily="18" charset="0"/>
              </a:rPr>
              <a:t>      </a:t>
            </a:r>
            <a:endParaRPr lang="en-GB" sz="2800" b="1" u="sng">
              <a:latin typeface="Times New Roman" pitchFamily="18" charset="0"/>
            </a:endParaRPr>
          </a:p>
        </p:txBody>
      </p:sp>
      <p:pic>
        <p:nvPicPr>
          <p:cNvPr id="29701" name="Picture 21">
            <a:extLst>
              <a:ext uri="{FF2B5EF4-FFF2-40B4-BE49-F238E27FC236}">
                <a16:creationId xmlns:a16="http://schemas.microsoft.com/office/drawing/2014/main" id="{1AA0517A-8E90-446C-93CE-16451D7F2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22">
            <a:extLst>
              <a:ext uri="{FF2B5EF4-FFF2-40B4-BE49-F238E27FC236}">
                <a16:creationId xmlns:a16="http://schemas.microsoft.com/office/drawing/2014/main" id="{ABC6E05B-5B54-4400-8C27-29C8279EB5F1}"/>
              </a:ext>
            </a:extLst>
          </p:cNvPr>
          <p:cNvSpPr>
            <a:spLocks noChangeArrowheads="1"/>
          </p:cNvSpPr>
          <p:nvPr/>
        </p:nvSpPr>
        <p:spPr bwMode="auto">
          <a:xfrm>
            <a:off x="900113" y="404813"/>
            <a:ext cx="7388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800" b="1"/>
              <a:t>РАЗПРЕДЕЛЕНИЕ НА ВС ПО СТРУКТУРИ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770" decel="100000"/>
                                        <p:tgtEl>
                                          <p:spTgt spid="29701"/>
                                        </p:tgtEl>
                                      </p:cBhvr>
                                    </p:animEffect>
                                    <p:animScale>
                                      <p:cBhvr>
                                        <p:cTn id="8" dur="770" decel="100000"/>
                                        <p:tgtEl>
                                          <p:spTgt spid="29701"/>
                                        </p:tgtEl>
                                      </p:cBhvr>
                                      <p:from x="10000" y="10000"/>
                                      <p:to x="200000" y="450000"/>
                                    </p:animScale>
                                    <p:animScale>
                                      <p:cBhvr>
                                        <p:cTn id="9" dur="1230" accel="100000" fill="hold">
                                          <p:stCondLst>
                                            <p:cond delay="770"/>
                                          </p:stCondLst>
                                        </p:cTn>
                                        <p:tgtEl>
                                          <p:spTgt spid="29701"/>
                                        </p:tgtEl>
                                      </p:cBhvr>
                                      <p:from x="200000" y="450000"/>
                                      <p:to x="100000" y="100000"/>
                                    </p:animScale>
                                    <p:set>
                                      <p:cBhvr>
                                        <p:cTn id="10" dur="770" fill="hold"/>
                                        <p:tgtEl>
                                          <p:spTgt spid="29701"/>
                                        </p:tgtEl>
                                        <p:attrNameLst>
                                          <p:attrName>ppt_x</p:attrName>
                                        </p:attrNameLst>
                                      </p:cBhvr>
                                      <p:to>
                                        <p:strVal val="(0.5)"/>
                                      </p:to>
                                    </p:set>
                                    <p:anim from="(0.5)" to="(#ppt_x)" calcmode="lin" valueType="num">
                                      <p:cBhvr>
                                        <p:cTn id="11" dur="1230" accel="100000" fill="hold">
                                          <p:stCondLst>
                                            <p:cond delay="770"/>
                                          </p:stCondLst>
                                        </p:cTn>
                                        <p:tgtEl>
                                          <p:spTgt spid="29701"/>
                                        </p:tgtEl>
                                        <p:attrNameLst>
                                          <p:attrName>ppt_x</p:attrName>
                                        </p:attrNameLst>
                                      </p:cBhvr>
                                    </p:anim>
                                    <p:set>
                                      <p:cBhvr>
                                        <p:cTn id="12" dur="770" fill="hold"/>
                                        <p:tgtEl>
                                          <p:spTgt spid="29701"/>
                                        </p:tgtEl>
                                        <p:attrNameLst>
                                          <p:attrName>ppt_y</p:attrName>
                                        </p:attrNameLst>
                                      </p:cBhvr>
                                      <p:to>
                                        <p:strVal val="(#ppt_y+0.4)"/>
                                      </p:to>
                                    </p:set>
                                    <p:anim from="(#ppt_y+0.4)" to="(#ppt_y)" calcmode="lin" valueType="num">
                                      <p:cBhvr>
                                        <p:cTn id="13" dur="1230" accel="100000" fill="hold">
                                          <p:stCondLst>
                                            <p:cond delay="770"/>
                                          </p:stCondLst>
                                        </p:cTn>
                                        <p:tgtEl>
                                          <p:spTgt spid="2970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27A6D22F-D742-4593-ACFA-B18511C8D29D}"/>
              </a:ext>
            </a:extLst>
          </p:cNvPr>
          <p:cNvSpPr>
            <a:spLocks noGrp="1"/>
          </p:cNvSpPr>
          <p:nvPr>
            <p:ph type="dt" sz="quarter" idx="10"/>
          </p:nvPr>
        </p:nvSpPr>
        <p:spPr>
          <a:xfrm>
            <a:off x="676275" y="6235700"/>
            <a:ext cx="1914525" cy="469900"/>
          </a:xfrm>
        </p:spPr>
        <p:txBody>
          <a:bodyPr/>
          <a:lstStyle/>
          <a:p>
            <a:pPr>
              <a:defRPr/>
            </a:pPr>
            <a:fld id="{76D2BBB9-0FE1-445D-8E59-1220034EA847}" type="datetime1">
              <a:rPr lang="bg-BG" sz="2600">
                <a:latin typeface="Arial" pitchFamily="34" charset="0"/>
                <a:cs typeface="Arial" pitchFamily="34" charset="0"/>
              </a:rPr>
              <a:pPr>
                <a:defRPr/>
              </a:pPr>
              <a:t>15.2.2021 г.</a:t>
            </a:fld>
            <a:endParaRPr lang="en-GB" sz="2600">
              <a:latin typeface="Arial" pitchFamily="34" charset="0"/>
              <a:cs typeface="Arial" pitchFamily="34" charset="0"/>
            </a:endParaRPr>
          </a:p>
        </p:txBody>
      </p:sp>
      <p:sp>
        <p:nvSpPr>
          <p:cNvPr id="1055746" name="Rectangle 2">
            <a:extLst>
              <a:ext uri="{FF2B5EF4-FFF2-40B4-BE49-F238E27FC236}">
                <a16:creationId xmlns:a16="http://schemas.microsoft.com/office/drawing/2014/main" id="{BCC98661-45A9-43CE-982B-37238CC82CC9}"/>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fontAlgn="auto">
              <a:spcBef>
                <a:spcPct val="20000"/>
              </a:spcBef>
              <a:spcAft>
                <a:spcPts val="0"/>
              </a:spcAft>
              <a:defRPr/>
            </a:pPr>
            <a:r>
              <a:rPr lang="en-US" sz="2800" b="1" dirty="0">
                <a:solidFill>
                  <a:srgbClr val="0000FF"/>
                </a:solidFill>
              </a:rPr>
              <a:t>2.3</a:t>
            </a:r>
            <a:r>
              <a:rPr lang="bg-BG" sz="2800" b="1" dirty="0">
                <a:solidFill>
                  <a:srgbClr val="0000FF"/>
                </a:solidFill>
              </a:rPr>
              <a:t>.</a:t>
            </a:r>
            <a:r>
              <a:rPr lang="en-US" sz="2800" b="1" dirty="0">
                <a:solidFill>
                  <a:srgbClr val="0000FF"/>
                </a:solidFill>
              </a:rPr>
              <a:t>1. </a:t>
            </a:r>
            <a:r>
              <a:rPr lang="bg-BG" sz="2800" b="1" dirty="0">
                <a:solidFill>
                  <a:srgbClr val="0000FF"/>
                </a:solidFill>
              </a:rPr>
              <a:t>Организационна структура на</a:t>
            </a:r>
            <a:r>
              <a:rPr lang="en-US" sz="2800" b="1" dirty="0">
                <a:solidFill>
                  <a:srgbClr val="0000FF"/>
                </a:solidFill>
              </a:rPr>
              <a:t> </a:t>
            </a:r>
            <a:r>
              <a:rPr lang="bg-BG" sz="2800" b="1" dirty="0">
                <a:solidFill>
                  <a:srgbClr val="0000FF"/>
                </a:solidFill>
              </a:rPr>
              <a:t>БА</a:t>
            </a:r>
            <a:endParaRPr lang="en-GB" sz="2800" b="1" u="sng" dirty="0">
              <a:solidFill>
                <a:srgbClr val="0000FF"/>
              </a:solidFill>
              <a:latin typeface="Times New Roman" pitchFamily="18" charset="0"/>
            </a:endParaRPr>
          </a:p>
        </p:txBody>
      </p:sp>
      <p:sp>
        <p:nvSpPr>
          <p:cNvPr id="34820" name="Rectangle 4">
            <a:extLst>
              <a:ext uri="{FF2B5EF4-FFF2-40B4-BE49-F238E27FC236}">
                <a16:creationId xmlns:a16="http://schemas.microsoft.com/office/drawing/2014/main" id="{4ACB6DC2-6BA0-41E8-ADF0-DC5499DF7060}"/>
              </a:ext>
            </a:extLst>
          </p:cNvPr>
          <p:cNvSpPr>
            <a:spLocks noChangeArrowheads="1"/>
          </p:cNvSpPr>
          <p:nvPr/>
        </p:nvSpPr>
        <p:spPr bwMode="auto">
          <a:xfrm>
            <a:off x="258763" y="2455863"/>
            <a:ext cx="888523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bg-BG" sz="2600" b="1">
              <a:latin typeface="Arial" panose="020B0604020202020204" pitchFamily="34" charset="0"/>
              <a:cs typeface="Arial" panose="020B0604020202020204" pitchFamily="34" charset="0"/>
            </a:endParaRPr>
          </a:p>
        </p:txBody>
      </p:sp>
      <p:sp>
        <p:nvSpPr>
          <p:cNvPr id="34821" name="Text Box 42">
            <a:extLst>
              <a:ext uri="{FF2B5EF4-FFF2-40B4-BE49-F238E27FC236}">
                <a16:creationId xmlns:a16="http://schemas.microsoft.com/office/drawing/2014/main" id="{75933A56-67DD-4300-8832-7590C8371E16}"/>
              </a:ext>
            </a:extLst>
          </p:cNvPr>
          <p:cNvSpPr txBox="1">
            <a:spLocks noChangeArrowheads="1"/>
          </p:cNvSpPr>
          <p:nvPr/>
        </p:nvSpPr>
        <p:spPr bwMode="auto">
          <a:xfrm>
            <a:off x="827088" y="549275"/>
            <a:ext cx="73644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3600" b="1">
                <a:solidFill>
                  <a:srgbClr val="0000FF"/>
                </a:solidFill>
                <a:latin typeface="Arial" panose="020B0604020202020204" pitchFamily="34" charset="0"/>
                <a:cs typeface="Arial" panose="020B0604020202020204" pitchFamily="34" charset="0"/>
              </a:rPr>
              <a:t>БЪЛГАРСКА АРМИЯ</a:t>
            </a:r>
            <a:endParaRPr lang="en-GB" altLang="bg-BG" sz="3600" b="1">
              <a:solidFill>
                <a:srgbClr val="0000FF"/>
              </a:solidFill>
              <a:latin typeface="Arial" panose="020B0604020202020204" pitchFamily="34" charset="0"/>
              <a:cs typeface="Arial" panose="020B0604020202020204" pitchFamily="34" charset="0"/>
            </a:endParaRPr>
          </a:p>
        </p:txBody>
      </p:sp>
      <p:sp>
        <p:nvSpPr>
          <p:cNvPr id="58375" name="Text Box 46">
            <a:extLst>
              <a:ext uri="{FF2B5EF4-FFF2-40B4-BE49-F238E27FC236}">
                <a16:creationId xmlns:a16="http://schemas.microsoft.com/office/drawing/2014/main" id="{B7E672AA-D31F-43C0-AA3F-B2B0A7B2F70D}"/>
              </a:ext>
            </a:extLst>
          </p:cNvPr>
          <p:cNvSpPr txBox="1">
            <a:spLocks noChangeArrowheads="1"/>
          </p:cNvSpPr>
          <p:nvPr/>
        </p:nvSpPr>
        <p:spPr bwMode="auto">
          <a:xfrm>
            <a:off x="1619250" y="1125538"/>
            <a:ext cx="7345363" cy="1292225"/>
          </a:xfrm>
          <a:prstGeom prst="rect">
            <a:avLst/>
          </a:prstGeom>
          <a:solidFill>
            <a:schemeClr val="accent3">
              <a:lumMod val="40000"/>
              <a:lumOff val="60000"/>
            </a:schemeClr>
          </a:solidFill>
          <a:ln w="28575">
            <a:solidFill>
              <a:srgbClr val="006600"/>
            </a:solidFill>
            <a:prstDash val="dash"/>
            <a:miter lim="800000"/>
            <a:headEnd/>
            <a:tailEnd/>
          </a:ln>
        </p:spPr>
        <p:txBody>
          <a:bodyPr>
            <a:spAutoFit/>
          </a:bodyPr>
          <a:lstStyle/>
          <a:p>
            <a:pPr algn="ctr" fontAlgn="auto">
              <a:spcBef>
                <a:spcPts val="0"/>
              </a:spcBef>
              <a:spcAft>
                <a:spcPts val="0"/>
              </a:spcAft>
              <a:defRPr/>
            </a:pPr>
            <a:r>
              <a:rPr lang="bg-BG" sz="2600" b="1" dirty="0">
                <a:solidFill>
                  <a:srgbClr val="002060"/>
                </a:solidFill>
                <a:cs typeface="Arial" pitchFamily="34" charset="0"/>
              </a:rPr>
              <a:t>СЪВМЕСТНО КОМАНДВАНЕ НА СИЛИТЕ </a:t>
            </a:r>
            <a:endParaRPr lang="en-US" sz="2600" b="1" dirty="0">
              <a:solidFill>
                <a:srgbClr val="002060"/>
              </a:solidFill>
              <a:cs typeface="Arial" pitchFamily="34" charset="0"/>
            </a:endParaRPr>
          </a:p>
          <a:p>
            <a:pPr algn="ctr" fontAlgn="auto">
              <a:spcBef>
                <a:spcPts val="0"/>
              </a:spcBef>
              <a:spcAft>
                <a:spcPts val="0"/>
              </a:spcAft>
              <a:defRPr/>
            </a:pPr>
            <a:endParaRPr lang="en-US" sz="2600" b="1" dirty="0">
              <a:solidFill>
                <a:srgbClr val="002060"/>
              </a:solidFill>
              <a:cs typeface="Arial" pitchFamily="34" charset="0"/>
            </a:endParaRPr>
          </a:p>
          <a:p>
            <a:pPr algn="ctr" fontAlgn="auto">
              <a:spcBef>
                <a:spcPts val="0"/>
              </a:spcBef>
              <a:spcAft>
                <a:spcPts val="0"/>
              </a:spcAft>
              <a:defRPr/>
            </a:pPr>
            <a:r>
              <a:rPr lang="bg-BG" sz="2600" b="1" dirty="0">
                <a:solidFill>
                  <a:srgbClr val="002060"/>
                </a:solidFill>
                <a:cs typeface="Arial" pitchFamily="34" charset="0"/>
              </a:rPr>
              <a:t>с пряко подчинени формирования</a:t>
            </a:r>
            <a:endParaRPr lang="en-GB" sz="2600" b="1" dirty="0">
              <a:solidFill>
                <a:srgbClr val="002060"/>
              </a:solidFill>
              <a:cs typeface="Arial" pitchFamily="34" charset="0"/>
            </a:endParaRPr>
          </a:p>
        </p:txBody>
      </p:sp>
      <p:sp>
        <p:nvSpPr>
          <p:cNvPr id="26631" name="Text Box 48">
            <a:extLst>
              <a:ext uri="{FF2B5EF4-FFF2-40B4-BE49-F238E27FC236}">
                <a16:creationId xmlns:a16="http://schemas.microsoft.com/office/drawing/2014/main" id="{46DFE5E1-D4DC-48A8-84D1-02A88C861CB7}"/>
              </a:ext>
            </a:extLst>
          </p:cNvPr>
          <p:cNvSpPr txBox="1">
            <a:spLocks noChangeArrowheads="1"/>
          </p:cNvSpPr>
          <p:nvPr/>
        </p:nvSpPr>
        <p:spPr bwMode="auto">
          <a:xfrm>
            <a:off x="1619250" y="4152900"/>
            <a:ext cx="7345363" cy="1292225"/>
          </a:xfrm>
          <a:prstGeom prst="rect">
            <a:avLst/>
          </a:prstGeom>
          <a:solidFill>
            <a:srgbClr val="00B0F0"/>
          </a:solidFill>
          <a:ln w="38100">
            <a:solidFill>
              <a:srgbClr val="002060"/>
            </a:solidFill>
            <a:prstDash val="dash"/>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bg-BG" sz="2600" b="1">
              <a:latin typeface="Arial" panose="020B0604020202020204" pitchFamily="34" charset="0"/>
              <a:cs typeface="Arial" panose="020B0604020202020204" pitchFamily="34" charset="0"/>
            </a:endParaRPr>
          </a:p>
          <a:p>
            <a:pPr algn="ctr" eaLnBrk="1" hangingPunct="1">
              <a:spcBef>
                <a:spcPct val="0"/>
              </a:spcBef>
              <a:buFontTx/>
              <a:buNone/>
            </a:pPr>
            <a:r>
              <a:rPr lang="bg-BG" altLang="bg-BG" sz="2600" b="1">
                <a:latin typeface="Arial" panose="020B0604020202020204" pitchFamily="34" charset="0"/>
                <a:cs typeface="Arial" panose="020B0604020202020204" pitchFamily="34" charset="0"/>
              </a:rPr>
              <a:t>ВОЕННОВЪЗДУШНИ СИЛИ</a:t>
            </a:r>
          </a:p>
          <a:p>
            <a:pPr algn="ctr" eaLnBrk="1" hangingPunct="1">
              <a:spcBef>
                <a:spcPct val="0"/>
              </a:spcBef>
              <a:buFontTx/>
              <a:buNone/>
            </a:pPr>
            <a:endParaRPr lang="bg-BG" altLang="bg-BG" sz="2600" b="1">
              <a:latin typeface="Arial" panose="020B0604020202020204" pitchFamily="34" charset="0"/>
              <a:cs typeface="Arial" panose="020B0604020202020204" pitchFamily="34" charset="0"/>
            </a:endParaRPr>
          </a:p>
        </p:txBody>
      </p:sp>
      <p:sp>
        <p:nvSpPr>
          <p:cNvPr id="58380" name="Text Box 46">
            <a:extLst>
              <a:ext uri="{FF2B5EF4-FFF2-40B4-BE49-F238E27FC236}">
                <a16:creationId xmlns:a16="http://schemas.microsoft.com/office/drawing/2014/main" id="{9E5F2909-20C8-406C-95FE-A092ED3E87ED}"/>
              </a:ext>
            </a:extLst>
          </p:cNvPr>
          <p:cNvSpPr txBox="1">
            <a:spLocks noChangeArrowheads="1"/>
          </p:cNvSpPr>
          <p:nvPr/>
        </p:nvSpPr>
        <p:spPr bwMode="auto">
          <a:xfrm>
            <a:off x="1619250" y="2552700"/>
            <a:ext cx="7345363" cy="1524000"/>
          </a:xfrm>
          <a:prstGeom prst="rect">
            <a:avLst/>
          </a:prstGeom>
          <a:solidFill>
            <a:srgbClr val="66FF66"/>
          </a:solidFill>
          <a:ln w="28575">
            <a:solidFill>
              <a:schemeClr val="accent3">
                <a:lumMod val="50000"/>
              </a:schemeClr>
            </a:solidFill>
            <a:prstDash val="dash"/>
            <a:miter lim="800000"/>
            <a:headEnd/>
            <a:tailEnd/>
          </a:ln>
        </p:spPr>
        <p:txBody>
          <a:bodyPr>
            <a:spAutoFit/>
          </a:bodyPr>
          <a:lstStyle/>
          <a:p>
            <a:pPr algn="ctr" fontAlgn="auto">
              <a:spcBef>
                <a:spcPts val="0"/>
              </a:spcBef>
              <a:spcAft>
                <a:spcPts val="0"/>
              </a:spcAft>
              <a:defRPr/>
            </a:pPr>
            <a:endParaRPr lang="en-US" sz="2600" b="1" dirty="0">
              <a:cs typeface="Arial" pitchFamily="34" charset="0"/>
            </a:endParaRPr>
          </a:p>
          <a:p>
            <a:pPr algn="ctr" fontAlgn="auto">
              <a:spcBef>
                <a:spcPts val="600"/>
              </a:spcBef>
              <a:spcAft>
                <a:spcPts val="600"/>
              </a:spcAft>
              <a:defRPr/>
            </a:pPr>
            <a:r>
              <a:rPr lang="bg-BG" sz="2600" b="1" dirty="0">
                <a:cs typeface="Arial" pitchFamily="34" charset="0"/>
              </a:rPr>
              <a:t>СУХОПЪТНИ ВОЙСКИ</a:t>
            </a:r>
          </a:p>
          <a:p>
            <a:pPr algn="ctr" fontAlgn="auto">
              <a:spcBef>
                <a:spcPts val="600"/>
              </a:spcBef>
              <a:spcAft>
                <a:spcPts val="600"/>
              </a:spcAft>
              <a:defRPr/>
            </a:pPr>
            <a:endParaRPr lang="en-GB" sz="2600" b="1" dirty="0">
              <a:solidFill>
                <a:srgbClr val="FF0000"/>
              </a:solidFill>
              <a:cs typeface="Arial" pitchFamily="34" charset="0"/>
            </a:endParaRPr>
          </a:p>
        </p:txBody>
      </p:sp>
      <p:sp>
        <p:nvSpPr>
          <p:cNvPr id="26633" name="Text Box 46">
            <a:extLst>
              <a:ext uri="{FF2B5EF4-FFF2-40B4-BE49-F238E27FC236}">
                <a16:creationId xmlns:a16="http://schemas.microsoft.com/office/drawing/2014/main" id="{7000A240-2741-47A1-9798-49EC0F0F0A44}"/>
              </a:ext>
            </a:extLst>
          </p:cNvPr>
          <p:cNvSpPr txBox="1">
            <a:spLocks noChangeArrowheads="1"/>
          </p:cNvSpPr>
          <p:nvPr/>
        </p:nvSpPr>
        <p:spPr bwMode="auto">
          <a:xfrm>
            <a:off x="1547813" y="5521325"/>
            <a:ext cx="7416800" cy="1292225"/>
          </a:xfrm>
          <a:prstGeom prst="rect">
            <a:avLst/>
          </a:prstGeom>
          <a:solidFill>
            <a:srgbClr val="002060"/>
          </a:solidFill>
          <a:ln w="28575">
            <a:solidFill>
              <a:srgbClr val="7030A0"/>
            </a:solidFill>
            <a:prstDash val="dash"/>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bg-BG" sz="2600" b="1">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bg-BG" altLang="bg-BG" sz="2600" b="1">
                <a:solidFill>
                  <a:schemeClr val="bg1"/>
                </a:solidFill>
                <a:latin typeface="Arial" panose="020B0604020202020204" pitchFamily="34" charset="0"/>
                <a:cs typeface="Arial" panose="020B0604020202020204" pitchFamily="34" charset="0"/>
              </a:rPr>
              <a:t>ВОЕННОМОРСКИ СИЛИ</a:t>
            </a:r>
          </a:p>
          <a:p>
            <a:pPr algn="ctr" eaLnBrk="1" hangingPunct="1">
              <a:spcBef>
                <a:spcPct val="0"/>
              </a:spcBef>
              <a:buFontTx/>
              <a:buNone/>
            </a:pPr>
            <a:endParaRPr lang="en-GB" altLang="bg-BG" sz="2600" b="1">
              <a:solidFill>
                <a:schemeClr val="bg1"/>
              </a:solidFill>
              <a:latin typeface="Arial" panose="020B0604020202020204" pitchFamily="34" charset="0"/>
              <a:cs typeface="Arial" panose="020B0604020202020204" pitchFamily="34" charset="0"/>
            </a:endParaRPr>
          </a:p>
        </p:txBody>
      </p:sp>
      <p:pic>
        <p:nvPicPr>
          <p:cNvPr id="34826" name="Picture 6" descr="http://pan.bg/gallery/albums/userpics/10010/logo_suhopatnivoiski.jpg">
            <a:extLst>
              <a:ext uri="{FF2B5EF4-FFF2-40B4-BE49-F238E27FC236}">
                <a16:creationId xmlns:a16="http://schemas.microsoft.com/office/drawing/2014/main" id="{A85DCDBE-3463-4426-814F-A274138FF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6368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CCC1DC70-1EB7-4A18-8C03-6BDB4676ED34}"/>
              </a:ext>
            </a:extLst>
          </p:cNvPr>
          <p:cNvGrpSpPr>
            <a:grpSpLocks/>
          </p:cNvGrpSpPr>
          <p:nvPr/>
        </p:nvGrpSpPr>
        <p:grpSpPr bwMode="auto">
          <a:xfrm>
            <a:off x="204788" y="4149725"/>
            <a:ext cx="1223962" cy="1295400"/>
            <a:chOff x="1733" y="917"/>
            <a:chExt cx="2321" cy="2321"/>
          </a:xfrm>
        </p:grpSpPr>
        <p:sp>
          <p:nvSpPr>
            <p:cNvPr id="34829" name="Freeform 6">
              <a:extLst>
                <a:ext uri="{FF2B5EF4-FFF2-40B4-BE49-F238E27FC236}">
                  <a16:creationId xmlns:a16="http://schemas.microsoft.com/office/drawing/2014/main" id="{CC0E2F10-5243-4610-B89A-B5096977D6D5}"/>
                </a:ext>
              </a:extLst>
            </p:cNvPr>
            <p:cNvSpPr>
              <a:spLocks/>
            </p:cNvSpPr>
            <p:nvPr/>
          </p:nvSpPr>
          <p:spPr bwMode="auto">
            <a:xfrm>
              <a:off x="1804" y="991"/>
              <a:ext cx="2173" cy="2170"/>
            </a:xfrm>
            <a:custGeom>
              <a:avLst/>
              <a:gdLst>
                <a:gd name="T0" fmla="*/ 0 w 8694"/>
                <a:gd name="T1" fmla="*/ 0 h 8682"/>
                <a:gd name="T2" fmla="*/ 0 w 8694"/>
                <a:gd name="T3" fmla="*/ 0 h 8682"/>
                <a:gd name="T4" fmla="*/ 0 w 8694"/>
                <a:gd name="T5" fmla="*/ 0 h 8682"/>
                <a:gd name="T6" fmla="*/ 0 w 8694"/>
                <a:gd name="T7" fmla="*/ 0 h 8682"/>
                <a:gd name="T8" fmla="*/ 0 w 8694"/>
                <a:gd name="T9" fmla="*/ 0 h 8682"/>
                <a:gd name="T10" fmla="*/ 0 w 8694"/>
                <a:gd name="T11" fmla="*/ 0 h 8682"/>
                <a:gd name="T12" fmla="*/ 0 w 8694"/>
                <a:gd name="T13" fmla="*/ 0 h 8682"/>
                <a:gd name="T14" fmla="*/ 0 w 8694"/>
                <a:gd name="T15" fmla="*/ 0 h 8682"/>
                <a:gd name="T16" fmla="*/ 0 w 8694"/>
                <a:gd name="T17" fmla="*/ 0 h 8682"/>
                <a:gd name="T18" fmla="*/ 0 w 8694"/>
                <a:gd name="T19" fmla="*/ 0 h 8682"/>
                <a:gd name="T20" fmla="*/ 0 w 8694"/>
                <a:gd name="T21" fmla="*/ 0 h 8682"/>
                <a:gd name="T22" fmla="*/ 0 w 8694"/>
                <a:gd name="T23" fmla="*/ 0 h 8682"/>
                <a:gd name="T24" fmla="*/ 0 w 8694"/>
                <a:gd name="T25" fmla="*/ 0 h 8682"/>
                <a:gd name="T26" fmla="*/ 0 w 8694"/>
                <a:gd name="T27" fmla="*/ 0 h 8682"/>
                <a:gd name="T28" fmla="*/ 0 w 8694"/>
                <a:gd name="T29" fmla="*/ 0 h 8682"/>
                <a:gd name="T30" fmla="*/ 0 w 8694"/>
                <a:gd name="T31" fmla="*/ 0 h 8682"/>
                <a:gd name="T32" fmla="*/ 0 w 8694"/>
                <a:gd name="T33" fmla="*/ 0 h 8682"/>
                <a:gd name="T34" fmla="*/ 0 w 8694"/>
                <a:gd name="T35" fmla="*/ 0 h 8682"/>
                <a:gd name="T36" fmla="*/ 0 w 8694"/>
                <a:gd name="T37" fmla="*/ 0 h 8682"/>
                <a:gd name="T38" fmla="*/ 0 w 8694"/>
                <a:gd name="T39" fmla="*/ 0 h 8682"/>
                <a:gd name="T40" fmla="*/ 0 w 8694"/>
                <a:gd name="T41" fmla="*/ 0 h 8682"/>
                <a:gd name="T42" fmla="*/ 0 w 8694"/>
                <a:gd name="T43" fmla="*/ 0 h 8682"/>
                <a:gd name="T44" fmla="*/ 0 w 8694"/>
                <a:gd name="T45" fmla="*/ 0 h 8682"/>
                <a:gd name="T46" fmla="*/ 0 w 8694"/>
                <a:gd name="T47" fmla="*/ 0 h 8682"/>
                <a:gd name="T48" fmla="*/ 0 w 8694"/>
                <a:gd name="T49" fmla="*/ 0 h 8682"/>
                <a:gd name="T50" fmla="*/ 0 w 8694"/>
                <a:gd name="T51" fmla="*/ 0 h 8682"/>
                <a:gd name="T52" fmla="*/ 0 w 8694"/>
                <a:gd name="T53" fmla="*/ 0 h 8682"/>
                <a:gd name="T54" fmla="*/ 0 w 8694"/>
                <a:gd name="T55" fmla="*/ 0 h 8682"/>
                <a:gd name="T56" fmla="*/ 0 w 8694"/>
                <a:gd name="T57" fmla="*/ 0 h 8682"/>
                <a:gd name="T58" fmla="*/ 0 w 8694"/>
                <a:gd name="T59" fmla="*/ 0 h 8682"/>
                <a:gd name="T60" fmla="*/ 0 w 8694"/>
                <a:gd name="T61" fmla="*/ 0 h 8682"/>
                <a:gd name="T62" fmla="*/ 0 w 8694"/>
                <a:gd name="T63" fmla="*/ 0 h 8682"/>
                <a:gd name="T64" fmla="*/ 0 w 8694"/>
                <a:gd name="T65" fmla="*/ 0 h 8682"/>
                <a:gd name="T66" fmla="*/ 0 w 8694"/>
                <a:gd name="T67" fmla="*/ 0 h 8682"/>
                <a:gd name="T68" fmla="*/ 0 w 8694"/>
                <a:gd name="T69" fmla="*/ 0 h 8682"/>
                <a:gd name="T70" fmla="*/ 0 w 8694"/>
                <a:gd name="T71" fmla="*/ 0 h 8682"/>
                <a:gd name="T72" fmla="*/ 0 w 8694"/>
                <a:gd name="T73" fmla="*/ 0 h 8682"/>
                <a:gd name="T74" fmla="*/ 0 w 8694"/>
                <a:gd name="T75" fmla="*/ 0 h 8682"/>
                <a:gd name="T76" fmla="*/ 0 w 8694"/>
                <a:gd name="T77" fmla="*/ 0 h 8682"/>
                <a:gd name="T78" fmla="*/ 0 w 8694"/>
                <a:gd name="T79" fmla="*/ 0 h 8682"/>
                <a:gd name="T80" fmla="*/ 0 w 8694"/>
                <a:gd name="T81" fmla="*/ 0 h 8682"/>
                <a:gd name="T82" fmla="*/ 0 w 8694"/>
                <a:gd name="T83" fmla="*/ 0 h 8682"/>
                <a:gd name="T84" fmla="*/ 0 w 8694"/>
                <a:gd name="T85" fmla="*/ 0 h 86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94"/>
                <a:gd name="T130" fmla="*/ 0 h 8682"/>
                <a:gd name="T131" fmla="*/ 8694 w 8694"/>
                <a:gd name="T132" fmla="*/ 8682 h 86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94" h="8682">
                  <a:moveTo>
                    <a:pt x="4341" y="0"/>
                  </a:moveTo>
                  <a:lnTo>
                    <a:pt x="4565" y="6"/>
                  </a:lnTo>
                  <a:lnTo>
                    <a:pt x="4785" y="23"/>
                  </a:lnTo>
                  <a:lnTo>
                    <a:pt x="5002" y="51"/>
                  </a:lnTo>
                  <a:lnTo>
                    <a:pt x="5217" y="88"/>
                  </a:lnTo>
                  <a:lnTo>
                    <a:pt x="5427" y="137"/>
                  </a:lnTo>
                  <a:lnTo>
                    <a:pt x="5633" y="196"/>
                  </a:lnTo>
                  <a:lnTo>
                    <a:pt x="5835" y="264"/>
                  </a:lnTo>
                  <a:lnTo>
                    <a:pt x="6032" y="341"/>
                  </a:lnTo>
                  <a:lnTo>
                    <a:pt x="6225" y="428"/>
                  </a:lnTo>
                  <a:lnTo>
                    <a:pt x="6413" y="523"/>
                  </a:lnTo>
                  <a:lnTo>
                    <a:pt x="6595" y="628"/>
                  </a:lnTo>
                  <a:lnTo>
                    <a:pt x="6772" y="742"/>
                  </a:lnTo>
                  <a:lnTo>
                    <a:pt x="6942" y="861"/>
                  </a:lnTo>
                  <a:lnTo>
                    <a:pt x="7107" y="990"/>
                  </a:lnTo>
                  <a:lnTo>
                    <a:pt x="7266" y="1126"/>
                  </a:lnTo>
                  <a:lnTo>
                    <a:pt x="7416" y="1270"/>
                  </a:lnTo>
                  <a:lnTo>
                    <a:pt x="7561" y="1420"/>
                  </a:lnTo>
                  <a:lnTo>
                    <a:pt x="7698" y="1577"/>
                  </a:lnTo>
                  <a:lnTo>
                    <a:pt x="7827" y="1741"/>
                  </a:lnTo>
                  <a:lnTo>
                    <a:pt x="7948" y="1911"/>
                  </a:lnTo>
                  <a:lnTo>
                    <a:pt x="8062" y="2087"/>
                  </a:lnTo>
                  <a:lnTo>
                    <a:pt x="8167" y="2268"/>
                  </a:lnTo>
                  <a:lnTo>
                    <a:pt x="8264" y="2454"/>
                  </a:lnTo>
                  <a:lnTo>
                    <a:pt x="8350" y="2646"/>
                  </a:lnTo>
                  <a:lnTo>
                    <a:pt x="8429" y="2843"/>
                  </a:lnTo>
                  <a:lnTo>
                    <a:pt x="8498" y="3044"/>
                  </a:lnTo>
                  <a:lnTo>
                    <a:pt x="8557" y="3249"/>
                  </a:lnTo>
                  <a:lnTo>
                    <a:pt x="8605" y="3457"/>
                  </a:lnTo>
                  <a:lnTo>
                    <a:pt x="8643" y="3670"/>
                  </a:lnTo>
                  <a:lnTo>
                    <a:pt x="8671" y="3887"/>
                  </a:lnTo>
                  <a:lnTo>
                    <a:pt x="8688" y="4107"/>
                  </a:lnTo>
                  <a:lnTo>
                    <a:pt x="8694" y="4329"/>
                  </a:lnTo>
                  <a:lnTo>
                    <a:pt x="8688" y="4554"/>
                  </a:lnTo>
                  <a:lnTo>
                    <a:pt x="8671" y="4775"/>
                  </a:lnTo>
                  <a:lnTo>
                    <a:pt x="8643" y="4993"/>
                  </a:lnTo>
                  <a:lnTo>
                    <a:pt x="8605" y="5209"/>
                  </a:lnTo>
                  <a:lnTo>
                    <a:pt x="8557" y="5419"/>
                  </a:lnTo>
                  <a:lnTo>
                    <a:pt x="8498" y="5625"/>
                  </a:lnTo>
                  <a:lnTo>
                    <a:pt x="8429" y="5827"/>
                  </a:lnTo>
                  <a:lnTo>
                    <a:pt x="8350" y="6026"/>
                  </a:lnTo>
                  <a:lnTo>
                    <a:pt x="8264" y="6219"/>
                  </a:lnTo>
                  <a:lnTo>
                    <a:pt x="8167" y="6406"/>
                  </a:lnTo>
                  <a:lnTo>
                    <a:pt x="8062" y="6589"/>
                  </a:lnTo>
                  <a:lnTo>
                    <a:pt x="7948" y="6765"/>
                  </a:lnTo>
                  <a:lnTo>
                    <a:pt x="7827" y="6936"/>
                  </a:lnTo>
                  <a:lnTo>
                    <a:pt x="7698" y="7101"/>
                  </a:lnTo>
                  <a:lnTo>
                    <a:pt x="7561" y="7258"/>
                  </a:lnTo>
                  <a:lnTo>
                    <a:pt x="7416" y="7410"/>
                  </a:lnTo>
                  <a:lnTo>
                    <a:pt x="7266" y="7553"/>
                  </a:lnTo>
                  <a:lnTo>
                    <a:pt x="7107" y="7690"/>
                  </a:lnTo>
                  <a:lnTo>
                    <a:pt x="6942" y="7818"/>
                  </a:lnTo>
                  <a:lnTo>
                    <a:pt x="6772" y="7940"/>
                  </a:lnTo>
                  <a:lnTo>
                    <a:pt x="6595" y="8052"/>
                  </a:lnTo>
                  <a:lnTo>
                    <a:pt x="6413" y="8157"/>
                  </a:lnTo>
                  <a:lnTo>
                    <a:pt x="6225" y="8253"/>
                  </a:lnTo>
                  <a:lnTo>
                    <a:pt x="6032" y="8341"/>
                  </a:lnTo>
                  <a:lnTo>
                    <a:pt x="5835" y="8418"/>
                  </a:lnTo>
                  <a:lnTo>
                    <a:pt x="5633" y="8486"/>
                  </a:lnTo>
                  <a:lnTo>
                    <a:pt x="5427" y="8545"/>
                  </a:lnTo>
                  <a:lnTo>
                    <a:pt x="5217" y="8594"/>
                  </a:lnTo>
                  <a:lnTo>
                    <a:pt x="5002" y="8631"/>
                  </a:lnTo>
                  <a:lnTo>
                    <a:pt x="4785" y="8659"/>
                  </a:lnTo>
                  <a:lnTo>
                    <a:pt x="4565" y="8676"/>
                  </a:lnTo>
                  <a:lnTo>
                    <a:pt x="4341" y="8682"/>
                  </a:lnTo>
                  <a:lnTo>
                    <a:pt x="4117" y="8676"/>
                  </a:lnTo>
                  <a:lnTo>
                    <a:pt x="3897" y="8659"/>
                  </a:lnTo>
                  <a:lnTo>
                    <a:pt x="3680" y="8631"/>
                  </a:lnTo>
                  <a:lnTo>
                    <a:pt x="3465" y="8594"/>
                  </a:lnTo>
                  <a:lnTo>
                    <a:pt x="3257" y="8545"/>
                  </a:lnTo>
                  <a:lnTo>
                    <a:pt x="3050" y="8486"/>
                  </a:lnTo>
                  <a:lnTo>
                    <a:pt x="2848" y="8418"/>
                  </a:lnTo>
                  <a:lnTo>
                    <a:pt x="2651" y="8341"/>
                  </a:lnTo>
                  <a:lnTo>
                    <a:pt x="2459" y="8253"/>
                  </a:lnTo>
                  <a:lnTo>
                    <a:pt x="2272" y="8157"/>
                  </a:lnTo>
                  <a:lnTo>
                    <a:pt x="2090" y="8052"/>
                  </a:lnTo>
                  <a:lnTo>
                    <a:pt x="1914" y="7940"/>
                  </a:lnTo>
                  <a:lnTo>
                    <a:pt x="1744" y="7818"/>
                  </a:lnTo>
                  <a:lnTo>
                    <a:pt x="1580" y="7690"/>
                  </a:lnTo>
                  <a:lnTo>
                    <a:pt x="1423" y="7553"/>
                  </a:lnTo>
                  <a:lnTo>
                    <a:pt x="1271" y="7410"/>
                  </a:lnTo>
                  <a:lnTo>
                    <a:pt x="1127" y="7258"/>
                  </a:lnTo>
                  <a:lnTo>
                    <a:pt x="992" y="7101"/>
                  </a:lnTo>
                  <a:lnTo>
                    <a:pt x="863" y="6936"/>
                  </a:lnTo>
                  <a:lnTo>
                    <a:pt x="742" y="6765"/>
                  </a:lnTo>
                  <a:lnTo>
                    <a:pt x="628" y="6589"/>
                  </a:lnTo>
                  <a:lnTo>
                    <a:pt x="525" y="6406"/>
                  </a:lnTo>
                  <a:lnTo>
                    <a:pt x="429" y="6219"/>
                  </a:lnTo>
                  <a:lnTo>
                    <a:pt x="341" y="6026"/>
                  </a:lnTo>
                  <a:lnTo>
                    <a:pt x="264" y="5827"/>
                  </a:lnTo>
                  <a:lnTo>
                    <a:pt x="196" y="5625"/>
                  </a:lnTo>
                  <a:lnTo>
                    <a:pt x="137" y="5419"/>
                  </a:lnTo>
                  <a:lnTo>
                    <a:pt x="88" y="5209"/>
                  </a:lnTo>
                  <a:lnTo>
                    <a:pt x="51" y="4993"/>
                  </a:lnTo>
                  <a:lnTo>
                    <a:pt x="23" y="4775"/>
                  </a:lnTo>
                  <a:lnTo>
                    <a:pt x="6" y="4554"/>
                  </a:lnTo>
                  <a:lnTo>
                    <a:pt x="0" y="4329"/>
                  </a:lnTo>
                  <a:lnTo>
                    <a:pt x="6" y="4107"/>
                  </a:lnTo>
                  <a:lnTo>
                    <a:pt x="23" y="3887"/>
                  </a:lnTo>
                  <a:lnTo>
                    <a:pt x="51" y="3670"/>
                  </a:lnTo>
                  <a:lnTo>
                    <a:pt x="88" y="3457"/>
                  </a:lnTo>
                  <a:lnTo>
                    <a:pt x="137" y="3249"/>
                  </a:lnTo>
                  <a:lnTo>
                    <a:pt x="196" y="3044"/>
                  </a:lnTo>
                  <a:lnTo>
                    <a:pt x="264" y="2843"/>
                  </a:lnTo>
                  <a:lnTo>
                    <a:pt x="341" y="2646"/>
                  </a:lnTo>
                  <a:lnTo>
                    <a:pt x="429" y="2454"/>
                  </a:lnTo>
                  <a:lnTo>
                    <a:pt x="525" y="2268"/>
                  </a:lnTo>
                  <a:lnTo>
                    <a:pt x="628" y="2087"/>
                  </a:lnTo>
                  <a:lnTo>
                    <a:pt x="742" y="1911"/>
                  </a:lnTo>
                  <a:lnTo>
                    <a:pt x="863" y="1741"/>
                  </a:lnTo>
                  <a:lnTo>
                    <a:pt x="992" y="1577"/>
                  </a:lnTo>
                  <a:lnTo>
                    <a:pt x="1127" y="1420"/>
                  </a:lnTo>
                  <a:lnTo>
                    <a:pt x="1271" y="1270"/>
                  </a:lnTo>
                  <a:lnTo>
                    <a:pt x="1423" y="1126"/>
                  </a:lnTo>
                  <a:lnTo>
                    <a:pt x="1580" y="990"/>
                  </a:lnTo>
                  <a:lnTo>
                    <a:pt x="1744" y="861"/>
                  </a:lnTo>
                  <a:lnTo>
                    <a:pt x="1914" y="742"/>
                  </a:lnTo>
                  <a:lnTo>
                    <a:pt x="2090" y="628"/>
                  </a:lnTo>
                  <a:lnTo>
                    <a:pt x="2272" y="523"/>
                  </a:lnTo>
                  <a:lnTo>
                    <a:pt x="2459" y="428"/>
                  </a:lnTo>
                  <a:lnTo>
                    <a:pt x="2651" y="341"/>
                  </a:lnTo>
                  <a:lnTo>
                    <a:pt x="2848" y="264"/>
                  </a:lnTo>
                  <a:lnTo>
                    <a:pt x="3050" y="196"/>
                  </a:lnTo>
                  <a:lnTo>
                    <a:pt x="3257" y="137"/>
                  </a:lnTo>
                  <a:lnTo>
                    <a:pt x="3465" y="88"/>
                  </a:lnTo>
                  <a:lnTo>
                    <a:pt x="3680" y="51"/>
                  </a:lnTo>
                  <a:lnTo>
                    <a:pt x="3897" y="23"/>
                  </a:lnTo>
                  <a:lnTo>
                    <a:pt x="4117" y="6"/>
                  </a:lnTo>
                  <a:lnTo>
                    <a:pt x="4341"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30" name="Freeform 7">
              <a:extLst>
                <a:ext uri="{FF2B5EF4-FFF2-40B4-BE49-F238E27FC236}">
                  <a16:creationId xmlns:a16="http://schemas.microsoft.com/office/drawing/2014/main" id="{75E3C9C2-4021-4446-BB01-93358171678E}"/>
                </a:ext>
              </a:extLst>
            </p:cNvPr>
            <p:cNvSpPr>
              <a:spLocks/>
            </p:cNvSpPr>
            <p:nvPr/>
          </p:nvSpPr>
          <p:spPr bwMode="auto">
            <a:xfrm>
              <a:off x="1804" y="991"/>
              <a:ext cx="2173" cy="2170"/>
            </a:xfrm>
            <a:custGeom>
              <a:avLst/>
              <a:gdLst>
                <a:gd name="T0" fmla="*/ 0 w 8694"/>
                <a:gd name="T1" fmla="*/ 0 h 8682"/>
                <a:gd name="T2" fmla="*/ 0 w 8694"/>
                <a:gd name="T3" fmla="*/ 0 h 8682"/>
                <a:gd name="T4" fmla="*/ 0 w 8694"/>
                <a:gd name="T5" fmla="*/ 0 h 8682"/>
                <a:gd name="T6" fmla="*/ 0 w 8694"/>
                <a:gd name="T7" fmla="*/ 0 h 8682"/>
                <a:gd name="T8" fmla="*/ 0 w 8694"/>
                <a:gd name="T9" fmla="*/ 0 h 8682"/>
                <a:gd name="T10" fmla="*/ 0 w 8694"/>
                <a:gd name="T11" fmla="*/ 0 h 8682"/>
                <a:gd name="T12" fmla="*/ 0 w 8694"/>
                <a:gd name="T13" fmla="*/ 0 h 8682"/>
                <a:gd name="T14" fmla="*/ 0 w 8694"/>
                <a:gd name="T15" fmla="*/ 0 h 8682"/>
                <a:gd name="T16" fmla="*/ 0 w 8694"/>
                <a:gd name="T17" fmla="*/ 0 h 8682"/>
                <a:gd name="T18" fmla="*/ 0 w 8694"/>
                <a:gd name="T19" fmla="*/ 0 h 8682"/>
                <a:gd name="T20" fmla="*/ 0 w 8694"/>
                <a:gd name="T21" fmla="*/ 0 h 8682"/>
                <a:gd name="T22" fmla="*/ 0 w 8694"/>
                <a:gd name="T23" fmla="*/ 0 h 8682"/>
                <a:gd name="T24" fmla="*/ 0 w 8694"/>
                <a:gd name="T25" fmla="*/ 0 h 8682"/>
                <a:gd name="T26" fmla="*/ 0 w 8694"/>
                <a:gd name="T27" fmla="*/ 0 h 8682"/>
                <a:gd name="T28" fmla="*/ 0 w 8694"/>
                <a:gd name="T29" fmla="*/ 0 h 8682"/>
                <a:gd name="T30" fmla="*/ 0 w 8694"/>
                <a:gd name="T31" fmla="*/ 0 h 8682"/>
                <a:gd name="T32" fmla="*/ 0 w 8694"/>
                <a:gd name="T33" fmla="*/ 0 h 8682"/>
                <a:gd name="T34" fmla="*/ 0 w 8694"/>
                <a:gd name="T35" fmla="*/ 0 h 8682"/>
                <a:gd name="T36" fmla="*/ 0 w 8694"/>
                <a:gd name="T37" fmla="*/ 0 h 8682"/>
                <a:gd name="T38" fmla="*/ 0 w 8694"/>
                <a:gd name="T39" fmla="*/ 0 h 8682"/>
                <a:gd name="T40" fmla="*/ 0 w 8694"/>
                <a:gd name="T41" fmla="*/ 0 h 8682"/>
                <a:gd name="T42" fmla="*/ 0 w 8694"/>
                <a:gd name="T43" fmla="*/ 0 h 8682"/>
                <a:gd name="T44" fmla="*/ 0 w 8694"/>
                <a:gd name="T45" fmla="*/ 0 h 8682"/>
                <a:gd name="T46" fmla="*/ 0 w 8694"/>
                <a:gd name="T47" fmla="*/ 0 h 8682"/>
                <a:gd name="T48" fmla="*/ 0 w 8694"/>
                <a:gd name="T49" fmla="*/ 0 h 8682"/>
                <a:gd name="T50" fmla="*/ 0 w 8694"/>
                <a:gd name="T51" fmla="*/ 0 h 8682"/>
                <a:gd name="T52" fmla="*/ 0 w 8694"/>
                <a:gd name="T53" fmla="*/ 0 h 8682"/>
                <a:gd name="T54" fmla="*/ 0 w 8694"/>
                <a:gd name="T55" fmla="*/ 0 h 8682"/>
                <a:gd name="T56" fmla="*/ 0 w 8694"/>
                <a:gd name="T57" fmla="*/ 0 h 8682"/>
                <a:gd name="T58" fmla="*/ 0 w 8694"/>
                <a:gd name="T59" fmla="*/ 0 h 8682"/>
                <a:gd name="T60" fmla="*/ 0 w 8694"/>
                <a:gd name="T61" fmla="*/ 0 h 8682"/>
                <a:gd name="T62" fmla="*/ 0 w 8694"/>
                <a:gd name="T63" fmla="*/ 0 h 8682"/>
                <a:gd name="T64" fmla="*/ 0 w 8694"/>
                <a:gd name="T65" fmla="*/ 0 h 8682"/>
                <a:gd name="T66" fmla="*/ 0 w 8694"/>
                <a:gd name="T67" fmla="*/ 0 h 8682"/>
                <a:gd name="T68" fmla="*/ 0 w 8694"/>
                <a:gd name="T69" fmla="*/ 0 h 8682"/>
                <a:gd name="T70" fmla="*/ 0 w 8694"/>
                <a:gd name="T71" fmla="*/ 0 h 8682"/>
                <a:gd name="T72" fmla="*/ 0 w 8694"/>
                <a:gd name="T73" fmla="*/ 0 h 8682"/>
                <a:gd name="T74" fmla="*/ 0 w 8694"/>
                <a:gd name="T75" fmla="*/ 0 h 8682"/>
                <a:gd name="T76" fmla="*/ 0 w 8694"/>
                <a:gd name="T77" fmla="*/ 0 h 8682"/>
                <a:gd name="T78" fmla="*/ 0 w 8694"/>
                <a:gd name="T79" fmla="*/ 0 h 8682"/>
                <a:gd name="T80" fmla="*/ 0 w 8694"/>
                <a:gd name="T81" fmla="*/ 0 h 8682"/>
                <a:gd name="T82" fmla="*/ 0 w 8694"/>
                <a:gd name="T83" fmla="*/ 0 h 8682"/>
                <a:gd name="T84" fmla="*/ 0 w 8694"/>
                <a:gd name="T85" fmla="*/ 0 h 8682"/>
                <a:gd name="T86" fmla="*/ 0 w 8694"/>
                <a:gd name="T87" fmla="*/ 0 h 86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94"/>
                <a:gd name="T133" fmla="*/ 0 h 8682"/>
                <a:gd name="T134" fmla="*/ 8694 w 8694"/>
                <a:gd name="T135" fmla="*/ 8682 h 86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94" h="8682">
                  <a:moveTo>
                    <a:pt x="4341" y="0"/>
                  </a:moveTo>
                  <a:lnTo>
                    <a:pt x="4341" y="0"/>
                  </a:lnTo>
                  <a:lnTo>
                    <a:pt x="4565" y="6"/>
                  </a:lnTo>
                  <a:lnTo>
                    <a:pt x="4785" y="23"/>
                  </a:lnTo>
                  <a:lnTo>
                    <a:pt x="5002" y="51"/>
                  </a:lnTo>
                  <a:lnTo>
                    <a:pt x="5217" y="88"/>
                  </a:lnTo>
                  <a:lnTo>
                    <a:pt x="5427" y="137"/>
                  </a:lnTo>
                  <a:lnTo>
                    <a:pt x="5633" y="196"/>
                  </a:lnTo>
                  <a:lnTo>
                    <a:pt x="5835" y="264"/>
                  </a:lnTo>
                  <a:lnTo>
                    <a:pt x="6032" y="341"/>
                  </a:lnTo>
                  <a:lnTo>
                    <a:pt x="6225" y="428"/>
                  </a:lnTo>
                  <a:lnTo>
                    <a:pt x="6413" y="523"/>
                  </a:lnTo>
                  <a:lnTo>
                    <a:pt x="6595" y="628"/>
                  </a:lnTo>
                  <a:lnTo>
                    <a:pt x="6772" y="742"/>
                  </a:lnTo>
                  <a:lnTo>
                    <a:pt x="6942" y="861"/>
                  </a:lnTo>
                  <a:lnTo>
                    <a:pt x="7107" y="990"/>
                  </a:lnTo>
                  <a:lnTo>
                    <a:pt x="7266" y="1126"/>
                  </a:lnTo>
                  <a:lnTo>
                    <a:pt x="7416" y="1270"/>
                  </a:lnTo>
                  <a:lnTo>
                    <a:pt x="7561" y="1420"/>
                  </a:lnTo>
                  <a:lnTo>
                    <a:pt x="7698" y="1577"/>
                  </a:lnTo>
                  <a:lnTo>
                    <a:pt x="7827" y="1741"/>
                  </a:lnTo>
                  <a:lnTo>
                    <a:pt x="7948" y="1911"/>
                  </a:lnTo>
                  <a:lnTo>
                    <a:pt x="8062" y="2087"/>
                  </a:lnTo>
                  <a:lnTo>
                    <a:pt x="8167" y="2268"/>
                  </a:lnTo>
                  <a:lnTo>
                    <a:pt x="8264" y="2454"/>
                  </a:lnTo>
                  <a:lnTo>
                    <a:pt x="8350" y="2646"/>
                  </a:lnTo>
                  <a:lnTo>
                    <a:pt x="8429" y="2843"/>
                  </a:lnTo>
                  <a:lnTo>
                    <a:pt x="8498" y="3044"/>
                  </a:lnTo>
                  <a:lnTo>
                    <a:pt x="8557" y="3249"/>
                  </a:lnTo>
                  <a:lnTo>
                    <a:pt x="8605" y="3457"/>
                  </a:lnTo>
                  <a:lnTo>
                    <a:pt x="8643" y="3670"/>
                  </a:lnTo>
                  <a:lnTo>
                    <a:pt x="8671" y="3887"/>
                  </a:lnTo>
                  <a:lnTo>
                    <a:pt x="8688" y="4107"/>
                  </a:lnTo>
                  <a:lnTo>
                    <a:pt x="8694" y="4329"/>
                  </a:lnTo>
                  <a:lnTo>
                    <a:pt x="8688" y="4554"/>
                  </a:lnTo>
                  <a:lnTo>
                    <a:pt x="8671" y="4775"/>
                  </a:lnTo>
                  <a:lnTo>
                    <a:pt x="8643" y="4993"/>
                  </a:lnTo>
                  <a:lnTo>
                    <a:pt x="8605" y="5209"/>
                  </a:lnTo>
                  <a:lnTo>
                    <a:pt x="8557" y="5419"/>
                  </a:lnTo>
                  <a:lnTo>
                    <a:pt x="8498" y="5625"/>
                  </a:lnTo>
                  <a:lnTo>
                    <a:pt x="8429" y="5827"/>
                  </a:lnTo>
                  <a:lnTo>
                    <a:pt x="8350" y="6026"/>
                  </a:lnTo>
                  <a:lnTo>
                    <a:pt x="8264" y="6219"/>
                  </a:lnTo>
                  <a:lnTo>
                    <a:pt x="8167" y="6406"/>
                  </a:lnTo>
                  <a:lnTo>
                    <a:pt x="8062" y="6589"/>
                  </a:lnTo>
                  <a:lnTo>
                    <a:pt x="7948" y="6765"/>
                  </a:lnTo>
                  <a:lnTo>
                    <a:pt x="7827" y="6936"/>
                  </a:lnTo>
                  <a:lnTo>
                    <a:pt x="7698" y="7101"/>
                  </a:lnTo>
                  <a:lnTo>
                    <a:pt x="7561" y="7258"/>
                  </a:lnTo>
                  <a:lnTo>
                    <a:pt x="7416" y="7410"/>
                  </a:lnTo>
                  <a:lnTo>
                    <a:pt x="7266" y="7553"/>
                  </a:lnTo>
                  <a:lnTo>
                    <a:pt x="7107" y="7690"/>
                  </a:lnTo>
                  <a:lnTo>
                    <a:pt x="6942" y="7818"/>
                  </a:lnTo>
                  <a:lnTo>
                    <a:pt x="6772" y="7940"/>
                  </a:lnTo>
                  <a:lnTo>
                    <a:pt x="6595" y="8052"/>
                  </a:lnTo>
                  <a:lnTo>
                    <a:pt x="6413" y="8157"/>
                  </a:lnTo>
                  <a:lnTo>
                    <a:pt x="6225" y="8253"/>
                  </a:lnTo>
                  <a:lnTo>
                    <a:pt x="6032" y="8341"/>
                  </a:lnTo>
                  <a:lnTo>
                    <a:pt x="5835" y="8418"/>
                  </a:lnTo>
                  <a:lnTo>
                    <a:pt x="5633" y="8486"/>
                  </a:lnTo>
                  <a:lnTo>
                    <a:pt x="5427" y="8545"/>
                  </a:lnTo>
                  <a:lnTo>
                    <a:pt x="5217" y="8594"/>
                  </a:lnTo>
                  <a:lnTo>
                    <a:pt x="5002" y="8631"/>
                  </a:lnTo>
                  <a:lnTo>
                    <a:pt x="4785" y="8659"/>
                  </a:lnTo>
                  <a:lnTo>
                    <a:pt x="4565" y="8676"/>
                  </a:lnTo>
                  <a:lnTo>
                    <a:pt x="4341" y="8682"/>
                  </a:lnTo>
                  <a:lnTo>
                    <a:pt x="4117" y="8676"/>
                  </a:lnTo>
                  <a:lnTo>
                    <a:pt x="3897" y="8659"/>
                  </a:lnTo>
                  <a:lnTo>
                    <a:pt x="3680" y="8631"/>
                  </a:lnTo>
                  <a:lnTo>
                    <a:pt x="3465" y="8594"/>
                  </a:lnTo>
                  <a:lnTo>
                    <a:pt x="3257" y="8545"/>
                  </a:lnTo>
                  <a:lnTo>
                    <a:pt x="3050" y="8486"/>
                  </a:lnTo>
                  <a:lnTo>
                    <a:pt x="2848" y="8418"/>
                  </a:lnTo>
                  <a:lnTo>
                    <a:pt x="2651" y="8341"/>
                  </a:lnTo>
                  <a:lnTo>
                    <a:pt x="2459" y="8253"/>
                  </a:lnTo>
                  <a:lnTo>
                    <a:pt x="2272" y="8157"/>
                  </a:lnTo>
                  <a:lnTo>
                    <a:pt x="2090" y="8052"/>
                  </a:lnTo>
                  <a:lnTo>
                    <a:pt x="1914" y="7940"/>
                  </a:lnTo>
                  <a:lnTo>
                    <a:pt x="1744" y="7818"/>
                  </a:lnTo>
                  <a:lnTo>
                    <a:pt x="1580" y="7690"/>
                  </a:lnTo>
                  <a:lnTo>
                    <a:pt x="1423" y="7553"/>
                  </a:lnTo>
                  <a:lnTo>
                    <a:pt x="1271" y="7410"/>
                  </a:lnTo>
                  <a:lnTo>
                    <a:pt x="1127" y="7258"/>
                  </a:lnTo>
                  <a:lnTo>
                    <a:pt x="992" y="7101"/>
                  </a:lnTo>
                  <a:lnTo>
                    <a:pt x="863" y="6936"/>
                  </a:lnTo>
                  <a:lnTo>
                    <a:pt x="742" y="6765"/>
                  </a:lnTo>
                  <a:lnTo>
                    <a:pt x="628" y="6589"/>
                  </a:lnTo>
                  <a:lnTo>
                    <a:pt x="525" y="6406"/>
                  </a:lnTo>
                  <a:lnTo>
                    <a:pt x="429" y="6219"/>
                  </a:lnTo>
                  <a:lnTo>
                    <a:pt x="341" y="6026"/>
                  </a:lnTo>
                  <a:lnTo>
                    <a:pt x="264" y="5827"/>
                  </a:lnTo>
                  <a:lnTo>
                    <a:pt x="196" y="5625"/>
                  </a:lnTo>
                  <a:lnTo>
                    <a:pt x="137" y="5419"/>
                  </a:lnTo>
                  <a:lnTo>
                    <a:pt x="88" y="5209"/>
                  </a:lnTo>
                  <a:lnTo>
                    <a:pt x="51" y="4993"/>
                  </a:lnTo>
                  <a:lnTo>
                    <a:pt x="23" y="4775"/>
                  </a:lnTo>
                  <a:lnTo>
                    <a:pt x="6" y="4554"/>
                  </a:lnTo>
                  <a:lnTo>
                    <a:pt x="0" y="4329"/>
                  </a:lnTo>
                  <a:lnTo>
                    <a:pt x="6" y="4107"/>
                  </a:lnTo>
                  <a:lnTo>
                    <a:pt x="23" y="3887"/>
                  </a:lnTo>
                  <a:lnTo>
                    <a:pt x="51" y="3670"/>
                  </a:lnTo>
                  <a:lnTo>
                    <a:pt x="88" y="3457"/>
                  </a:lnTo>
                  <a:lnTo>
                    <a:pt x="137" y="3249"/>
                  </a:lnTo>
                  <a:lnTo>
                    <a:pt x="196" y="3044"/>
                  </a:lnTo>
                  <a:lnTo>
                    <a:pt x="264" y="2843"/>
                  </a:lnTo>
                  <a:lnTo>
                    <a:pt x="341" y="2646"/>
                  </a:lnTo>
                  <a:lnTo>
                    <a:pt x="429" y="2454"/>
                  </a:lnTo>
                  <a:lnTo>
                    <a:pt x="525" y="2268"/>
                  </a:lnTo>
                  <a:lnTo>
                    <a:pt x="628" y="2087"/>
                  </a:lnTo>
                  <a:lnTo>
                    <a:pt x="742" y="1911"/>
                  </a:lnTo>
                  <a:lnTo>
                    <a:pt x="863" y="1741"/>
                  </a:lnTo>
                  <a:lnTo>
                    <a:pt x="992" y="1577"/>
                  </a:lnTo>
                  <a:lnTo>
                    <a:pt x="1127" y="1420"/>
                  </a:lnTo>
                  <a:lnTo>
                    <a:pt x="1271" y="1270"/>
                  </a:lnTo>
                  <a:lnTo>
                    <a:pt x="1423" y="1126"/>
                  </a:lnTo>
                  <a:lnTo>
                    <a:pt x="1580" y="990"/>
                  </a:lnTo>
                  <a:lnTo>
                    <a:pt x="1744" y="861"/>
                  </a:lnTo>
                  <a:lnTo>
                    <a:pt x="1914" y="742"/>
                  </a:lnTo>
                  <a:lnTo>
                    <a:pt x="2090" y="628"/>
                  </a:lnTo>
                  <a:lnTo>
                    <a:pt x="2272" y="523"/>
                  </a:lnTo>
                  <a:lnTo>
                    <a:pt x="2459" y="428"/>
                  </a:lnTo>
                  <a:lnTo>
                    <a:pt x="2651" y="341"/>
                  </a:lnTo>
                  <a:lnTo>
                    <a:pt x="2848" y="264"/>
                  </a:lnTo>
                  <a:lnTo>
                    <a:pt x="3050" y="196"/>
                  </a:lnTo>
                  <a:lnTo>
                    <a:pt x="3257" y="137"/>
                  </a:lnTo>
                  <a:lnTo>
                    <a:pt x="3465" y="88"/>
                  </a:lnTo>
                  <a:lnTo>
                    <a:pt x="3680" y="51"/>
                  </a:lnTo>
                  <a:lnTo>
                    <a:pt x="3897" y="23"/>
                  </a:lnTo>
                  <a:lnTo>
                    <a:pt x="4117" y="6"/>
                  </a:lnTo>
                  <a:lnTo>
                    <a:pt x="434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31" name="Freeform 8">
              <a:extLst>
                <a:ext uri="{FF2B5EF4-FFF2-40B4-BE49-F238E27FC236}">
                  <a16:creationId xmlns:a16="http://schemas.microsoft.com/office/drawing/2014/main" id="{EEFC2FA5-A098-4BC3-8EE4-A418A6A7F3B2}"/>
                </a:ext>
              </a:extLst>
            </p:cNvPr>
            <p:cNvSpPr>
              <a:spLocks/>
            </p:cNvSpPr>
            <p:nvPr/>
          </p:nvSpPr>
          <p:spPr bwMode="auto">
            <a:xfrm>
              <a:off x="1948" y="2073"/>
              <a:ext cx="941" cy="944"/>
            </a:xfrm>
            <a:custGeom>
              <a:avLst/>
              <a:gdLst>
                <a:gd name="T0" fmla="*/ 0 w 3763"/>
                <a:gd name="T1" fmla="*/ 0 h 3775"/>
                <a:gd name="T2" fmla="*/ 0 w 3763"/>
                <a:gd name="T3" fmla="*/ 0 h 3775"/>
                <a:gd name="T4" fmla="*/ 0 w 3763"/>
                <a:gd name="T5" fmla="*/ 0 h 3775"/>
                <a:gd name="T6" fmla="*/ 0 w 3763"/>
                <a:gd name="T7" fmla="*/ 0 h 3775"/>
                <a:gd name="T8" fmla="*/ 0 60000 65536"/>
                <a:gd name="T9" fmla="*/ 0 60000 65536"/>
                <a:gd name="T10" fmla="*/ 0 60000 65536"/>
                <a:gd name="T11" fmla="*/ 0 60000 65536"/>
                <a:gd name="T12" fmla="*/ 0 w 3763"/>
                <a:gd name="T13" fmla="*/ 0 h 3775"/>
                <a:gd name="T14" fmla="*/ 3763 w 3763"/>
                <a:gd name="T15" fmla="*/ 3775 h 3775"/>
              </a:gdLst>
              <a:ahLst/>
              <a:cxnLst>
                <a:cxn ang="T8">
                  <a:pos x="T0" y="T1"/>
                </a:cxn>
                <a:cxn ang="T9">
                  <a:pos x="T2" y="T3"/>
                </a:cxn>
                <a:cxn ang="T10">
                  <a:pos x="T4" y="T5"/>
                </a:cxn>
                <a:cxn ang="T11">
                  <a:pos x="T6" y="T7"/>
                </a:cxn>
              </a:cxnLst>
              <a:rect l="T12" t="T13" r="T14" b="T15"/>
              <a:pathLst>
                <a:path w="3763" h="3775">
                  <a:moveTo>
                    <a:pt x="3763" y="3775"/>
                  </a:moveTo>
                  <a:lnTo>
                    <a:pt x="0" y="0"/>
                  </a:lnTo>
                  <a:lnTo>
                    <a:pt x="136" y="1045"/>
                  </a:lnTo>
                  <a:lnTo>
                    <a:pt x="3763" y="377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32" name="Freeform 9">
              <a:extLst>
                <a:ext uri="{FF2B5EF4-FFF2-40B4-BE49-F238E27FC236}">
                  <a16:creationId xmlns:a16="http://schemas.microsoft.com/office/drawing/2014/main" id="{2FB394BD-8888-46FE-A371-32671A917DD9}"/>
                </a:ext>
              </a:extLst>
            </p:cNvPr>
            <p:cNvSpPr>
              <a:spLocks/>
            </p:cNvSpPr>
            <p:nvPr/>
          </p:nvSpPr>
          <p:spPr bwMode="auto">
            <a:xfrm>
              <a:off x="1948" y="2073"/>
              <a:ext cx="941" cy="944"/>
            </a:xfrm>
            <a:custGeom>
              <a:avLst/>
              <a:gdLst>
                <a:gd name="T0" fmla="*/ 0 w 3763"/>
                <a:gd name="T1" fmla="*/ 0 h 3775"/>
                <a:gd name="T2" fmla="*/ 0 w 3763"/>
                <a:gd name="T3" fmla="*/ 0 h 3775"/>
                <a:gd name="T4" fmla="*/ 0 w 3763"/>
                <a:gd name="T5" fmla="*/ 0 h 3775"/>
                <a:gd name="T6" fmla="*/ 0 w 3763"/>
                <a:gd name="T7" fmla="*/ 0 h 3775"/>
                <a:gd name="T8" fmla="*/ 0 60000 65536"/>
                <a:gd name="T9" fmla="*/ 0 60000 65536"/>
                <a:gd name="T10" fmla="*/ 0 60000 65536"/>
                <a:gd name="T11" fmla="*/ 0 60000 65536"/>
                <a:gd name="T12" fmla="*/ 0 w 3763"/>
                <a:gd name="T13" fmla="*/ 0 h 3775"/>
                <a:gd name="T14" fmla="*/ 3763 w 3763"/>
                <a:gd name="T15" fmla="*/ 3775 h 3775"/>
              </a:gdLst>
              <a:ahLst/>
              <a:cxnLst>
                <a:cxn ang="T8">
                  <a:pos x="T0" y="T1"/>
                </a:cxn>
                <a:cxn ang="T9">
                  <a:pos x="T2" y="T3"/>
                </a:cxn>
                <a:cxn ang="T10">
                  <a:pos x="T4" y="T5"/>
                </a:cxn>
                <a:cxn ang="T11">
                  <a:pos x="T6" y="T7"/>
                </a:cxn>
              </a:cxnLst>
              <a:rect l="T12" t="T13" r="T14" b="T15"/>
              <a:pathLst>
                <a:path w="3763" h="3775">
                  <a:moveTo>
                    <a:pt x="3763" y="3775"/>
                  </a:moveTo>
                  <a:lnTo>
                    <a:pt x="0" y="0"/>
                  </a:lnTo>
                  <a:lnTo>
                    <a:pt x="136" y="1045"/>
                  </a:lnTo>
                  <a:lnTo>
                    <a:pt x="3763" y="377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33" name="Freeform 10">
              <a:extLst>
                <a:ext uri="{FF2B5EF4-FFF2-40B4-BE49-F238E27FC236}">
                  <a16:creationId xmlns:a16="http://schemas.microsoft.com/office/drawing/2014/main" id="{802D1FE2-F1E1-4ADB-8625-CD20D801D770}"/>
                </a:ext>
              </a:extLst>
            </p:cNvPr>
            <p:cNvSpPr>
              <a:spLocks/>
            </p:cNvSpPr>
            <p:nvPr/>
          </p:nvSpPr>
          <p:spPr bwMode="auto">
            <a:xfrm>
              <a:off x="2889" y="2073"/>
              <a:ext cx="940" cy="944"/>
            </a:xfrm>
            <a:custGeom>
              <a:avLst/>
              <a:gdLst>
                <a:gd name="T0" fmla="*/ 0 w 3762"/>
                <a:gd name="T1" fmla="*/ 0 h 3775"/>
                <a:gd name="T2" fmla="*/ 0 w 3762"/>
                <a:gd name="T3" fmla="*/ 0 h 3775"/>
                <a:gd name="T4" fmla="*/ 0 w 3762"/>
                <a:gd name="T5" fmla="*/ 0 h 3775"/>
                <a:gd name="T6" fmla="*/ 0 w 3762"/>
                <a:gd name="T7" fmla="*/ 0 h 3775"/>
                <a:gd name="T8" fmla="*/ 0 60000 65536"/>
                <a:gd name="T9" fmla="*/ 0 60000 65536"/>
                <a:gd name="T10" fmla="*/ 0 60000 65536"/>
                <a:gd name="T11" fmla="*/ 0 60000 65536"/>
                <a:gd name="T12" fmla="*/ 0 w 3762"/>
                <a:gd name="T13" fmla="*/ 0 h 3775"/>
                <a:gd name="T14" fmla="*/ 3762 w 3762"/>
                <a:gd name="T15" fmla="*/ 3775 h 3775"/>
              </a:gdLst>
              <a:ahLst/>
              <a:cxnLst>
                <a:cxn ang="T8">
                  <a:pos x="T0" y="T1"/>
                </a:cxn>
                <a:cxn ang="T9">
                  <a:pos x="T2" y="T3"/>
                </a:cxn>
                <a:cxn ang="T10">
                  <a:pos x="T4" y="T5"/>
                </a:cxn>
                <a:cxn ang="T11">
                  <a:pos x="T6" y="T7"/>
                </a:cxn>
              </a:cxnLst>
              <a:rect l="T12" t="T13" r="T14" b="T15"/>
              <a:pathLst>
                <a:path w="3762" h="3775">
                  <a:moveTo>
                    <a:pt x="0" y="3775"/>
                  </a:moveTo>
                  <a:lnTo>
                    <a:pt x="3762" y="0"/>
                  </a:lnTo>
                  <a:lnTo>
                    <a:pt x="3615" y="1045"/>
                  </a:lnTo>
                  <a:lnTo>
                    <a:pt x="0" y="377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34" name="Freeform 11">
              <a:extLst>
                <a:ext uri="{FF2B5EF4-FFF2-40B4-BE49-F238E27FC236}">
                  <a16:creationId xmlns:a16="http://schemas.microsoft.com/office/drawing/2014/main" id="{1F4994FC-3FF3-49D5-9A48-656D8DFBE7D9}"/>
                </a:ext>
              </a:extLst>
            </p:cNvPr>
            <p:cNvSpPr>
              <a:spLocks/>
            </p:cNvSpPr>
            <p:nvPr/>
          </p:nvSpPr>
          <p:spPr bwMode="auto">
            <a:xfrm>
              <a:off x="2889" y="2073"/>
              <a:ext cx="940" cy="944"/>
            </a:xfrm>
            <a:custGeom>
              <a:avLst/>
              <a:gdLst>
                <a:gd name="T0" fmla="*/ 0 w 3762"/>
                <a:gd name="T1" fmla="*/ 0 h 3775"/>
                <a:gd name="T2" fmla="*/ 0 w 3762"/>
                <a:gd name="T3" fmla="*/ 0 h 3775"/>
                <a:gd name="T4" fmla="*/ 0 w 3762"/>
                <a:gd name="T5" fmla="*/ 0 h 3775"/>
                <a:gd name="T6" fmla="*/ 0 w 3762"/>
                <a:gd name="T7" fmla="*/ 0 h 3775"/>
                <a:gd name="T8" fmla="*/ 0 60000 65536"/>
                <a:gd name="T9" fmla="*/ 0 60000 65536"/>
                <a:gd name="T10" fmla="*/ 0 60000 65536"/>
                <a:gd name="T11" fmla="*/ 0 60000 65536"/>
                <a:gd name="T12" fmla="*/ 0 w 3762"/>
                <a:gd name="T13" fmla="*/ 0 h 3775"/>
                <a:gd name="T14" fmla="*/ 3762 w 3762"/>
                <a:gd name="T15" fmla="*/ 3775 h 3775"/>
              </a:gdLst>
              <a:ahLst/>
              <a:cxnLst>
                <a:cxn ang="T8">
                  <a:pos x="T0" y="T1"/>
                </a:cxn>
                <a:cxn ang="T9">
                  <a:pos x="T2" y="T3"/>
                </a:cxn>
                <a:cxn ang="T10">
                  <a:pos x="T4" y="T5"/>
                </a:cxn>
                <a:cxn ang="T11">
                  <a:pos x="T6" y="T7"/>
                </a:cxn>
              </a:cxnLst>
              <a:rect l="T12" t="T13" r="T14" b="T15"/>
              <a:pathLst>
                <a:path w="3762" h="3775">
                  <a:moveTo>
                    <a:pt x="0" y="3775"/>
                  </a:moveTo>
                  <a:lnTo>
                    <a:pt x="3762" y="0"/>
                  </a:lnTo>
                  <a:lnTo>
                    <a:pt x="3615" y="1045"/>
                  </a:lnTo>
                  <a:lnTo>
                    <a:pt x="0" y="377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35" name="Freeform 12">
              <a:extLst>
                <a:ext uri="{FF2B5EF4-FFF2-40B4-BE49-F238E27FC236}">
                  <a16:creationId xmlns:a16="http://schemas.microsoft.com/office/drawing/2014/main" id="{C3ADF0D3-CC6E-4401-B358-85C0E5C67C1F}"/>
                </a:ext>
              </a:extLst>
            </p:cNvPr>
            <p:cNvSpPr>
              <a:spLocks/>
            </p:cNvSpPr>
            <p:nvPr/>
          </p:nvSpPr>
          <p:spPr bwMode="auto">
            <a:xfrm>
              <a:off x="1985" y="1578"/>
              <a:ext cx="904" cy="1439"/>
            </a:xfrm>
            <a:custGeom>
              <a:avLst/>
              <a:gdLst>
                <a:gd name="T0" fmla="*/ 0 w 3615"/>
                <a:gd name="T1" fmla="*/ 0 h 5755"/>
                <a:gd name="T2" fmla="*/ 0 w 3615"/>
                <a:gd name="T3" fmla="*/ 0 h 5755"/>
                <a:gd name="T4" fmla="*/ 0 w 3615"/>
                <a:gd name="T5" fmla="*/ 0 h 5755"/>
                <a:gd name="T6" fmla="*/ 0 w 3615"/>
                <a:gd name="T7" fmla="*/ 0 h 5755"/>
                <a:gd name="T8" fmla="*/ 0 60000 65536"/>
                <a:gd name="T9" fmla="*/ 0 60000 65536"/>
                <a:gd name="T10" fmla="*/ 0 60000 65536"/>
                <a:gd name="T11" fmla="*/ 0 60000 65536"/>
                <a:gd name="T12" fmla="*/ 0 w 3615"/>
                <a:gd name="T13" fmla="*/ 0 h 5755"/>
                <a:gd name="T14" fmla="*/ 3615 w 3615"/>
                <a:gd name="T15" fmla="*/ 5755 h 5755"/>
              </a:gdLst>
              <a:ahLst/>
              <a:cxnLst>
                <a:cxn ang="T8">
                  <a:pos x="T0" y="T1"/>
                </a:cxn>
                <a:cxn ang="T9">
                  <a:pos x="T2" y="T3"/>
                </a:cxn>
                <a:cxn ang="T10">
                  <a:pos x="T4" y="T5"/>
                </a:cxn>
                <a:cxn ang="T11">
                  <a:pos x="T6" y="T7"/>
                </a:cxn>
              </a:cxnLst>
              <a:rect l="T12" t="T13" r="T14" b="T15"/>
              <a:pathLst>
                <a:path w="3615" h="5755">
                  <a:moveTo>
                    <a:pt x="0" y="946"/>
                  </a:moveTo>
                  <a:lnTo>
                    <a:pt x="3615" y="5755"/>
                  </a:lnTo>
                  <a:lnTo>
                    <a:pt x="429" y="0"/>
                  </a:lnTo>
                  <a:lnTo>
                    <a:pt x="0" y="94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36" name="Freeform 13">
              <a:extLst>
                <a:ext uri="{FF2B5EF4-FFF2-40B4-BE49-F238E27FC236}">
                  <a16:creationId xmlns:a16="http://schemas.microsoft.com/office/drawing/2014/main" id="{DEE2E8BB-3D1F-4F38-AF43-5284DA63BBCE}"/>
                </a:ext>
              </a:extLst>
            </p:cNvPr>
            <p:cNvSpPr>
              <a:spLocks/>
            </p:cNvSpPr>
            <p:nvPr/>
          </p:nvSpPr>
          <p:spPr bwMode="auto">
            <a:xfrm>
              <a:off x="1985" y="1578"/>
              <a:ext cx="904" cy="1439"/>
            </a:xfrm>
            <a:custGeom>
              <a:avLst/>
              <a:gdLst>
                <a:gd name="T0" fmla="*/ 0 w 3615"/>
                <a:gd name="T1" fmla="*/ 0 h 5755"/>
                <a:gd name="T2" fmla="*/ 0 w 3615"/>
                <a:gd name="T3" fmla="*/ 0 h 5755"/>
                <a:gd name="T4" fmla="*/ 0 w 3615"/>
                <a:gd name="T5" fmla="*/ 0 h 5755"/>
                <a:gd name="T6" fmla="*/ 0 w 3615"/>
                <a:gd name="T7" fmla="*/ 0 h 5755"/>
                <a:gd name="T8" fmla="*/ 0 60000 65536"/>
                <a:gd name="T9" fmla="*/ 0 60000 65536"/>
                <a:gd name="T10" fmla="*/ 0 60000 65536"/>
                <a:gd name="T11" fmla="*/ 0 60000 65536"/>
                <a:gd name="T12" fmla="*/ 0 w 3615"/>
                <a:gd name="T13" fmla="*/ 0 h 5755"/>
                <a:gd name="T14" fmla="*/ 3615 w 3615"/>
                <a:gd name="T15" fmla="*/ 5755 h 5755"/>
              </a:gdLst>
              <a:ahLst/>
              <a:cxnLst>
                <a:cxn ang="T8">
                  <a:pos x="T0" y="T1"/>
                </a:cxn>
                <a:cxn ang="T9">
                  <a:pos x="T2" y="T3"/>
                </a:cxn>
                <a:cxn ang="T10">
                  <a:pos x="T4" y="T5"/>
                </a:cxn>
                <a:cxn ang="T11">
                  <a:pos x="T6" y="T7"/>
                </a:cxn>
              </a:cxnLst>
              <a:rect l="T12" t="T13" r="T14" b="T15"/>
              <a:pathLst>
                <a:path w="3615" h="5755">
                  <a:moveTo>
                    <a:pt x="0" y="946"/>
                  </a:moveTo>
                  <a:lnTo>
                    <a:pt x="3615" y="5755"/>
                  </a:lnTo>
                  <a:lnTo>
                    <a:pt x="429" y="0"/>
                  </a:lnTo>
                  <a:lnTo>
                    <a:pt x="0" y="9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37" name="Freeform 14">
              <a:extLst>
                <a:ext uri="{FF2B5EF4-FFF2-40B4-BE49-F238E27FC236}">
                  <a16:creationId xmlns:a16="http://schemas.microsoft.com/office/drawing/2014/main" id="{381A4CBE-A041-4B9C-BF6C-BBF821A7C4DB}"/>
                </a:ext>
              </a:extLst>
            </p:cNvPr>
            <p:cNvSpPr>
              <a:spLocks/>
            </p:cNvSpPr>
            <p:nvPr/>
          </p:nvSpPr>
          <p:spPr bwMode="auto">
            <a:xfrm>
              <a:off x="2889" y="1578"/>
              <a:ext cx="907" cy="1439"/>
            </a:xfrm>
            <a:custGeom>
              <a:avLst/>
              <a:gdLst>
                <a:gd name="T0" fmla="*/ 0 w 3627"/>
                <a:gd name="T1" fmla="*/ 0 h 5755"/>
                <a:gd name="T2" fmla="*/ 0 w 3627"/>
                <a:gd name="T3" fmla="*/ 0 h 5755"/>
                <a:gd name="T4" fmla="*/ 0 w 3627"/>
                <a:gd name="T5" fmla="*/ 0 h 5755"/>
                <a:gd name="T6" fmla="*/ 0 w 3627"/>
                <a:gd name="T7" fmla="*/ 0 h 5755"/>
                <a:gd name="T8" fmla="*/ 0 60000 65536"/>
                <a:gd name="T9" fmla="*/ 0 60000 65536"/>
                <a:gd name="T10" fmla="*/ 0 60000 65536"/>
                <a:gd name="T11" fmla="*/ 0 60000 65536"/>
                <a:gd name="T12" fmla="*/ 0 w 3627"/>
                <a:gd name="T13" fmla="*/ 0 h 5755"/>
                <a:gd name="T14" fmla="*/ 3627 w 3627"/>
                <a:gd name="T15" fmla="*/ 5755 h 5755"/>
              </a:gdLst>
              <a:ahLst/>
              <a:cxnLst>
                <a:cxn ang="T8">
                  <a:pos x="T0" y="T1"/>
                </a:cxn>
                <a:cxn ang="T9">
                  <a:pos x="T2" y="T3"/>
                </a:cxn>
                <a:cxn ang="T10">
                  <a:pos x="T4" y="T5"/>
                </a:cxn>
                <a:cxn ang="T11">
                  <a:pos x="T6" y="T7"/>
                </a:cxn>
              </a:cxnLst>
              <a:rect l="T12" t="T13" r="T14" b="T15"/>
              <a:pathLst>
                <a:path w="3627" h="5755">
                  <a:moveTo>
                    <a:pt x="3627" y="959"/>
                  </a:moveTo>
                  <a:lnTo>
                    <a:pt x="0" y="5755"/>
                  </a:lnTo>
                  <a:lnTo>
                    <a:pt x="3196" y="0"/>
                  </a:lnTo>
                  <a:lnTo>
                    <a:pt x="3627" y="95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38" name="Freeform 15">
              <a:extLst>
                <a:ext uri="{FF2B5EF4-FFF2-40B4-BE49-F238E27FC236}">
                  <a16:creationId xmlns:a16="http://schemas.microsoft.com/office/drawing/2014/main" id="{F494440C-CD2B-4207-BE08-0668EB21E227}"/>
                </a:ext>
              </a:extLst>
            </p:cNvPr>
            <p:cNvSpPr>
              <a:spLocks/>
            </p:cNvSpPr>
            <p:nvPr/>
          </p:nvSpPr>
          <p:spPr bwMode="auto">
            <a:xfrm>
              <a:off x="2889" y="1578"/>
              <a:ext cx="907" cy="1439"/>
            </a:xfrm>
            <a:custGeom>
              <a:avLst/>
              <a:gdLst>
                <a:gd name="T0" fmla="*/ 0 w 3627"/>
                <a:gd name="T1" fmla="*/ 0 h 5755"/>
                <a:gd name="T2" fmla="*/ 0 w 3627"/>
                <a:gd name="T3" fmla="*/ 0 h 5755"/>
                <a:gd name="T4" fmla="*/ 0 w 3627"/>
                <a:gd name="T5" fmla="*/ 0 h 5755"/>
                <a:gd name="T6" fmla="*/ 0 w 3627"/>
                <a:gd name="T7" fmla="*/ 0 h 5755"/>
                <a:gd name="T8" fmla="*/ 0 60000 65536"/>
                <a:gd name="T9" fmla="*/ 0 60000 65536"/>
                <a:gd name="T10" fmla="*/ 0 60000 65536"/>
                <a:gd name="T11" fmla="*/ 0 60000 65536"/>
                <a:gd name="T12" fmla="*/ 0 w 3627"/>
                <a:gd name="T13" fmla="*/ 0 h 5755"/>
                <a:gd name="T14" fmla="*/ 3627 w 3627"/>
                <a:gd name="T15" fmla="*/ 5755 h 5755"/>
              </a:gdLst>
              <a:ahLst/>
              <a:cxnLst>
                <a:cxn ang="T8">
                  <a:pos x="T0" y="T1"/>
                </a:cxn>
                <a:cxn ang="T9">
                  <a:pos x="T2" y="T3"/>
                </a:cxn>
                <a:cxn ang="T10">
                  <a:pos x="T4" y="T5"/>
                </a:cxn>
                <a:cxn ang="T11">
                  <a:pos x="T6" y="T7"/>
                </a:cxn>
              </a:cxnLst>
              <a:rect l="T12" t="T13" r="T14" b="T15"/>
              <a:pathLst>
                <a:path w="3627" h="5755">
                  <a:moveTo>
                    <a:pt x="3627" y="959"/>
                  </a:moveTo>
                  <a:lnTo>
                    <a:pt x="0" y="5755"/>
                  </a:lnTo>
                  <a:lnTo>
                    <a:pt x="3196" y="0"/>
                  </a:lnTo>
                  <a:lnTo>
                    <a:pt x="3627" y="95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39" name="Freeform 16">
              <a:extLst>
                <a:ext uri="{FF2B5EF4-FFF2-40B4-BE49-F238E27FC236}">
                  <a16:creationId xmlns:a16="http://schemas.microsoft.com/office/drawing/2014/main" id="{046284E7-9DD2-4102-8F45-4983E8B16926}"/>
                </a:ext>
              </a:extLst>
            </p:cNvPr>
            <p:cNvSpPr>
              <a:spLocks/>
            </p:cNvSpPr>
            <p:nvPr/>
          </p:nvSpPr>
          <p:spPr bwMode="auto">
            <a:xfrm>
              <a:off x="2889" y="1231"/>
              <a:ext cx="618" cy="1786"/>
            </a:xfrm>
            <a:custGeom>
              <a:avLst/>
              <a:gdLst>
                <a:gd name="T0" fmla="*/ 0 w 2471"/>
                <a:gd name="T1" fmla="*/ 0 h 7144"/>
                <a:gd name="T2" fmla="*/ 0 w 2471"/>
                <a:gd name="T3" fmla="*/ 0 h 7144"/>
                <a:gd name="T4" fmla="*/ 0 w 2471"/>
                <a:gd name="T5" fmla="*/ 0 h 7144"/>
                <a:gd name="T6" fmla="*/ 0 w 2471"/>
                <a:gd name="T7" fmla="*/ 0 h 7144"/>
                <a:gd name="T8" fmla="*/ 0 60000 65536"/>
                <a:gd name="T9" fmla="*/ 0 60000 65536"/>
                <a:gd name="T10" fmla="*/ 0 60000 65536"/>
                <a:gd name="T11" fmla="*/ 0 60000 65536"/>
                <a:gd name="T12" fmla="*/ 0 w 2471"/>
                <a:gd name="T13" fmla="*/ 0 h 7144"/>
                <a:gd name="T14" fmla="*/ 2471 w 2471"/>
                <a:gd name="T15" fmla="*/ 7144 h 7144"/>
              </a:gdLst>
              <a:ahLst/>
              <a:cxnLst>
                <a:cxn ang="T8">
                  <a:pos x="T0" y="T1"/>
                </a:cxn>
                <a:cxn ang="T9">
                  <a:pos x="T2" y="T3"/>
                </a:cxn>
                <a:cxn ang="T10">
                  <a:pos x="T4" y="T5"/>
                </a:cxn>
                <a:cxn ang="T11">
                  <a:pos x="T6" y="T7"/>
                </a:cxn>
              </a:cxnLst>
              <a:rect l="T12" t="T13" r="T14" b="T15"/>
              <a:pathLst>
                <a:path w="2471" h="7144">
                  <a:moveTo>
                    <a:pt x="2471" y="491"/>
                  </a:moveTo>
                  <a:lnTo>
                    <a:pt x="1647" y="0"/>
                  </a:lnTo>
                  <a:lnTo>
                    <a:pt x="0" y="7144"/>
                  </a:lnTo>
                  <a:lnTo>
                    <a:pt x="2471" y="4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40" name="Freeform 17">
              <a:extLst>
                <a:ext uri="{FF2B5EF4-FFF2-40B4-BE49-F238E27FC236}">
                  <a16:creationId xmlns:a16="http://schemas.microsoft.com/office/drawing/2014/main" id="{09F1225E-3CA8-4B8C-BE91-A53B6A5F9BF0}"/>
                </a:ext>
              </a:extLst>
            </p:cNvPr>
            <p:cNvSpPr>
              <a:spLocks/>
            </p:cNvSpPr>
            <p:nvPr/>
          </p:nvSpPr>
          <p:spPr bwMode="auto">
            <a:xfrm>
              <a:off x="2889" y="1231"/>
              <a:ext cx="618" cy="1786"/>
            </a:xfrm>
            <a:custGeom>
              <a:avLst/>
              <a:gdLst>
                <a:gd name="T0" fmla="*/ 0 w 2471"/>
                <a:gd name="T1" fmla="*/ 0 h 7144"/>
                <a:gd name="T2" fmla="*/ 0 w 2471"/>
                <a:gd name="T3" fmla="*/ 0 h 7144"/>
                <a:gd name="T4" fmla="*/ 0 w 2471"/>
                <a:gd name="T5" fmla="*/ 0 h 7144"/>
                <a:gd name="T6" fmla="*/ 0 w 2471"/>
                <a:gd name="T7" fmla="*/ 0 h 7144"/>
                <a:gd name="T8" fmla="*/ 0 60000 65536"/>
                <a:gd name="T9" fmla="*/ 0 60000 65536"/>
                <a:gd name="T10" fmla="*/ 0 60000 65536"/>
                <a:gd name="T11" fmla="*/ 0 60000 65536"/>
                <a:gd name="T12" fmla="*/ 0 w 2471"/>
                <a:gd name="T13" fmla="*/ 0 h 7144"/>
                <a:gd name="T14" fmla="*/ 2471 w 2471"/>
                <a:gd name="T15" fmla="*/ 7144 h 7144"/>
              </a:gdLst>
              <a:ahLst/>
              <a:cxnLst>
                <a:cxn ang="T8">
                  <a:pos x="T0" y="T1"/>
                </a:cxn>
                <a:cxn ang="T9">
                  <a:pos x="T2" y="T3"/>
                </a:cxn>
                <a:cxn ang="T10">
                  <a:pos x="T4" y="T5"/>
                </a:cxn>
                <a:cxn ang="T11">
                  <a:pos x="T6" y="T7"/>
                </a:cxn>
              </a:cxnLst>
              <a:rect l="T12" t="T13" r="T14" b="T15"/>
              <a:pathLst>
                <a:path w="2471" h="7144">
                  <a:moveTo>
                    <a:pt x="2471" y="491"/>
                  </a:moveTo>
                  <a:lnTo>
                    <a:pt x="1647" y="0"/>
                  </a:lnTo>
                  <a:lnTo>
                    <a:pt x="0" y="7144"/>
                  </a:lnTo>
                  <a:lnTo>
                    <a:pt x="2471" y="49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41" name="Freeform 18">
              <a:extLst>
                <a:ext uri="{FF2B5EF4-FFF2-40B4-BE49-F238E27FC236}">
                  <a16:creationId xmlns:a16="http://schemas.microsoft.com/office/drawing/2014/main" id="{22B27984-F822-4449-B758-98357A115ACE}"/>
                </a:ext>
              </a:extLst>
            </p:cNvPr>
            <p:cNvSpPr>
              <a:spLocks/>
            </p:cNvSpPr>
            <p:nvPr/>
          </p:nvSpPr>
          <p:spPr bwMode="auto">
            <a:xfrm>
              <a:off x="2237" y="1246"/>
              <a:ext cx="652" cy="1771"/>
            </a:xfrm>
            <a:custGeom>
              <a:avLst/>
              <a:gdLst>
                <a:gd name="T0" fmla="*/ 0 w 2607"/>
                <a:gd name="T1" fmla="*/ 0 h 7083"/>
                <a:gd name="T2" fmla="*/ 0 w 2607"/>
                <a:gd name="T3" fmla="*/ 0 h 7083"/>
                <a:gd name="T4" fmla="*/ 0 w 2607"/>
                <a:gd name="T5" fmla="*/ 0 h 7083"/>
                <a:gd name="T6" fmla="*/ 0 w 2607"/>
                <a:gd name="T7" fmla="*/ 0 h 7083"/>
                <a:gd name="T8" fmla="*/ 0 w 2607"/>
                <a:gd name="T9" fmla="*/ 0 h 7083"/>
                <a:gd name="T10" fmla="*/ 0 w 2607"/>
                <a:gd name="T11" fmla="*/ 0 h 7083"/>
                <a:gd name="T12" fmla="*/ 0 w 2607"/>
                <a:gd name="T13" fmla="*/ 0 h 7083"/>
                <a:gd name="T14" fmla="*/ 0 w 2607"/>
                <a:gd name="T15" fmla="*/ 0 h 7083"/>
                <a:gd name="T16" fmla="*/ 0 w 2607"/>
                <a:gd name="T17" fmla="*/ 0 h 7083"/>
                <a:gd name="T18" fmla="*/ 0 w 2607"/>
                <a:gd name="T19" fmla="*/ 0 h 7083"/>
                <a:gd name="T20" fmla="*/ 0 w 2607"/>
                <a:gd name="T21" fmla="*/ 0 h 7083"/>
                <a:gd name="T22" fmla="*/ 0 w 2607"/>
                <a:gd name="T23" fmla="*/ 0 h 7083"/>
                <a:gd name="T24" fmla="*/ 0 w 2607"/>
                <a:gd name="T25" fmla="*/ 0 h 7083"/>
                <a:gd name="T26" fmla="*/ 0 w 2607"/>
                <a:gd name="T27" fmla="*/ 0 h 7083"/>
                <a:gd name="T28" fmla="*/ 0 w 2607"/>
                <a:gd name="T29" fmla="*/ 0 h 7083"/>
                <a:gd name="T30" fmla="*/ 0 w 2607"/>
                <a:gd name="T31" fmla="*/ 0 h 7083"/>
                <a:gd name="T32" fmla="*/ 0 w 2607"/>
                <a:gd name="T33" fmla="*/ 0 h 7083"/>
                <a:gd name="T34" fmla="*/ 0 w 2607"/>
                <a:gd name="T35" fmla="*/ 0 h 7083"/>
                <a:gd name="T36" fmla="*/ 0 w 2607"/>
                <a:gd name="T37" fmla="*/ 0 h 7083"/>
                <a:gd name="T38" fmla="*/ 0 w 2607"/>
                <a:gd name="T39" fmla="*/ 0 h 7083"/>
                <a:gd name="T40" fmla="*/ 0 w 2607"/>
                <a:gd name="T41" fmla="*/ 0 h 7083"/>
                <a:gd name="T42" fmla="*/ 0 w 2607"/>
                <a:gd name="T43" fmla="*/ 0 h 7083"/>
                <a:gd name="T44" fmla="*/ 0 w 2607"/>
                <a:gd name="T45" fmla="*/ 0 h 7083"/>
                <a:gd name="T46" fmla="*/ 0 w 2607"/>
                <a:gd name="T47" fmla="*/ 0 h 7083"/>
                <a:gd name="T48" fmla="*/ 0 w 2607"/>
                <a:gd name="T49" fmla="*/ 0 h 7083"/>
                <a:gd name="T50" fmla="*/ 0 w 2607"/>
                <a:gd name="T51" fmla="*/ 0 h 7083"/>
                <a:gd name="T52" fmla="*/ 0 w 2607"/>
                <a:gd name="T53" fmla="*/ 0 h 7083"/>
                <a:gd name="T54" fmla="*/ 0 w 2607"/>
                <a:gd name="T55" fmla="*/ 0 h 7083"/>
                <a:gd name="T56" fmla="*/ 0 w 2607"/>
                <a:gd name="T57" fmla="*/ 0 h 7083"/>
                <a:gd name="T58" fmla="*/ 0 w 2607"/>
                <a:gd name="T59" fmla="*/ 0 h 7083"/>
                <a:gd name="T60" fmla="*/ 0 w 2607"/>
                <a:gd name="T61" fmla="*/ 0 h 7083"/>
                <a:gd name="T62" fmla="*/ 0 w 2607"/>
                <a:gd name="T63" fmla="*/ 0 h 7083"/>
                <a:gd name="T64" fmla="*/ 0 w 2607"/>
                <a:gd name="T65" fmla="*/ 0 h 7083"/>
                <a:gd name="T66" fmla="*/ 0 w 2607"/>
                <a:gd name="T67" fmla="*/ 0 h 7083"/>
                <a:gd name="T68" fmla="*/ 0 w 2607"/>
                <a:gd name="T69" fmla="*/ 0 h 7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07"/>
                <a:gd name="T106" fmla="*/ 0 h 7083"/>
                <a:gd name="T107" fmla="*/ 2607 w 2607"/>
                <a:gd name="T108" fmla="*/ 7083 h 70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07" h="7083">
                  <a:moveTo>
                    <a:pt x="0" y="615"/>
                  </a:moveTo>
                  <a:lnTo>
                    <a:pt x="2607" y="7083"/>
                  </a:lnTo>
                  <a:lnTo>
                    <a:pt x="848" y="0"/>
                  </a:lnTo>
                  <a:lnTo>
                    <a:pt x="845" y="1"/>
                  </a:lnTo>
                  <a:lnTo>
                    <a:pt x="839" y="7"/>
                  </a:lnTo>
                  <a:lnTo>
                    <a:pt x="827" y="16"/>
                  </a:lnTo>
                  <a:lnTo>
                    <a:pt x="811" y="28"/>
                  </a:lnTo>
                  <a:lnTo>
                    <a:pt x="791" y="41"/>
                  </a:lnTo>
                  <a:lnTo>
                    <a:pt x="768" y="59"/>
                  </a:lnTo>
                  <a:lnTo>
                    <a:pt x="741" y="79"/>
                  </a:lnTo>
                  <a:lnTo>
                    <a:pt x="712" y="100"/>
                  </a:lnTo>
                  <a:lnTo>
                    <a:pt x="680" y="122"/>
                  </a:lnTo>
                  <a:lnTo>
                    <a:pt x="646" y="148"/>
                  </a:lnTo>
                  <a:lnTo>
                    <a:pt x="611" y="173"/>
                  </a:lnTo>
                  <a:lnTo>
                    <a:pt x="572" y="201"/>
                  </a:lnTo>
                  <a:lnTo>
                    <a:pt x="534" y="229"/>
                  </a:lnTo>
                  <a:lnTo>
                    <a:pt x="495" y="258"/>
                  </a:lnTo>
                  <a:lnTo>
                    <a:pt x="455" y="287"/>
                  </a:lnTo>
                  <a:lnTo>
                    <a:pt x="414" y="317"/>
                  </a:lnTo>
                  <a:lnTo>
                    <a:pt x="374" y="346"/>
                  </a:lnTo>
                  <a:lnTo>
                    <a:pt x="334" y="375"/>
                  </a:lnTo>
                  <a:lnTo>
                    <a:pt x="296" y="403"/>
                  </a:lnTo>
                  <a:lnTo>
                    <a:pt x="257" y="431"/>
                  </a:lnTo>
                  <a:lnTo>
                    <a:pt x="221" y="458"/>
                  </a:lnTo>
                  <a:lnTo>
                    <a:pt x="185" y="483"/>
                  </a:lnTo>
                  <a:lnTo>
                    <a:pt x="153" y="507"/>
                  </a:lnTo>
                  <a:lnTo>
                    <a:pt x="123" y="528"/>
                  </a:lnTo>
                  <a:lnTo>
                    <a:pt x="93" y="550"/>
                  </a:lnTo>
                  <a:lnTo>
                    <a:pt x="69" y="567"/>
                  </a:lnTo>
                  <a:lnTo>
                    <a:pt x="47" y="583"/>
                  </a:lnTo>
                  <a:lnTo>
                    <a:pt x="30" y="595"/>
                  </a:lnTo>
                  <a:lnTo>
                    <a:pt x="15" y="605"/>
                  </a:lnTo>
                  <a:lnTo>
                    <a:pt x="6" y="612"/>
                  </a:lnTo>
                  <a:lnTo>
                    <a:pt x="0" y="6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42" name="Freeform 19">
              <a:extLst>
                <a:ext uri="{FF2B5EF4-FFF2-40B4-BE49-F238E27FC236}">
                  <a16:creationId xmlns:a16="http://schemas.microsoft.com/office/drawing/2014/main" id="{78851EAB-69F7-4598-9232-EB60B96F3E9B}"/>
                </a:ext>
              </a:extLst>
            </p:cNvPr>
            <p:cNvSpPr>
              <a:spLocks/>
            </p:cNvSpPr>
            <p:nvPr/>
          </p:nvSpPr>
          <p:spPr bwMode="auto">
            <a:xfrm>
              <a:off x="2237" y="1246"/>
              <a:ext cx="652" cy="1771"/>
            </a:xfrm>
            <a:custGeom>
              <a:avLst/>
              <a:gdLst>
                <a:gd name="T0" fmla="*/ 0 w 2607"/>
                <a:gd name="T1" fmla="*/ 0 h 7083"/>
                <a:gd name="T2" fmla="*/ 0 w 2607"/>
                <a:gd name="T3" fmla="*/ 0 h 7083"/>
                <a:gd name="T4" fmla="*/ 0 w 2607"/>
                <a:gd name="T5" fmla="*/ 0 h 7083"/>
                <a:gd name="T6" fmla="*/ 0 w 2607"/>
                <a:gd name="T7" fmla="*/ 0 h 7083"/>
                <a:gd name="T8" fmla="*/ 0 w 2607"/>
                <a:gd name="T9" fmla="*/ 0 h 7083"/>
                <a:gd name="T10" fmla="*/ 0 w 2607"/>
                <a:gd name="T11" fmla="*/ 0 h 7083"/>
                <a:gd name="T12" fmla="*/ 0 w 2607"/>
                <a:gd name="T13" fmla="*/ 0 h 7083"/>
                <a:gd name="T14" fmla="*/ 0 w 2607"/>
                <a:gd name="T15" fmla="*/ 0 h 7083"/>
                <a:gd name="T16" fmla="*/ 0 w 2607"/>
                <a:gd name="T17" fmla="*/ 0 h 7083"/>
                <a:gd name="T18" fmla="*/ 0 w 2607"/>
                <a:gd name="T19" fmla="*/ 0 h 7083"/>
                <a:gd name="T20" fmla="*/ 0 w 2607"/>
                <a:gd name="T21" fmla="*/ 0 h 7083"/>
                <a:gd name="T22" fmla="*/ 0 w 2607"/>
                <a:gd name="T23" fmla="*/ 0 h 7083"/>
                <a:gd name="T24" fmla="*/ 0 w 2607"/>
                <a:gd name="T25" fmla="*/ 0 h 7083"/>
                <a:gd name="T26" fmla="*/ 0 w 2607"/>
                <a:gd name="T27" fmla="*/ 0 h 7083"/>
                <a:gd name="T28" fmla="*/ 0 w 2607"/>
                <a:gd name="T29" fmla="*/ 0 h 7083"/>
                <a:gd name="T30" fmla="*/ 0 w 2607"/>
                <a:gd name="T31" fmla="*/ 0 h 7083"/>
                <a:gd name="T32" fmla="*/ 0 w 2607"/>
                <a:gd name="T33" fmla="*/ 0 h 7083"/>
                <a:gd name="T34" fmla="*/ 0 w 2607"/>
                <a:gd name="T35" fmla="*/ 0 h 7083"/>
                <a:gd name="T36" fmla="*/ 0 w 2607"/>
                <a:gd name="T37" fmla="*/ 0 h 7083"/>
                <a:gd name="T38" fmla="*/ 0 w 2607"/>
                <a:gd name="T39" fmla="*/ 0 h 7083"/>
                <a:gd name="T40" fmla="*/ 0 w 2607"/>
                <a:gd name="T41" fmla="*/ 0 h 7083"/>
                <a:gd name="T42" fmla="*/ 0 w 2607"/>
                <a:gd name="T43" fmla="*/ 0 h 7083"/>
                <a:gd name="T44" fmla="*/ 0 w 2607"/>
                <a:gd name="T45" fmla="*/ 0 h 7083"/>
                <a:gd name="T46" fmla="*/ 0 w 2607"/>
                <a:gd name="T47" fmla="*/ 0 h 7083"/>
                <a:gd name="T48" fmla="*/ 0 w 2607"/>
                <a:gd name="T49" fmla="*/ 0 h 7083"/>
                <a:gd name="T50" fmla="*/ 0 w 2607"/>
                <a:gd name="T51" fmla="*/ 0 h 7083"/>
                <a:gd name="T52" fmla="*/ 0 w 2607"/>
                <a:gd name="T53" fmla="*/ 0 h 7083"/>
                <a:gd name="T54" fmla="*/ 0 w 2607"/>
                <a:gd name="T55" fmla="*/ 0 h 7083"/>
                <a:gd name="T56" fmla="*/ 0 w 2607"/>
                <a:gd name="T57" fmla="*/ 0 h 7083"/>
                <a:gd name="T58" fmla="*/ 0 w 2607"/>
                <a:gd name="T59" fmla="*/ 0 h 7083"/>
                <a:gd name="T60" fmla="*/ 0 w 2607"/>
                <a:gd name="T61" fmla="*/ 0 h 7083"/>
                <a:gd name="T62" fmla="*/ 0 w 2607"/>
                <a:gd name="T63" fmla="*/ 0 h 7083"/>
                <a:gd name="T64" fmla="*/ 0 w 2607"/>
                <a:gd name="T65" fmla="*/ 0 h 7083"/>
                <a:gd name="T66" fmla="*/ 0 w 2607"/>
                <a:gd name="T67" fmla="*/ 0 h 7083"/>
                <a:gd name="T68" fmla="*/ 0 w 2607"/>
                <a:gd name="T69" fmla="*/ 0 h 7083"/>
                <a:gd name="T70" fmla="*/ 0 w 2607"/>
                <a:gd name="T71" fmla="*/ 0 h 70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7"/>
                <a:gd name="T109" fmla="*/ 0 h 7083"/>
                <a:gd name="T110" fmla="*/ 2607 w 2607"/>
                <a:gd name="T111" fmla="*/ 7083 h 70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7" h="7083">
                  <a:moveTo>
                    <a:pt x="0" y="615"/>
                  </a:moveTo>
                  <a:lnTo>
                    <a:pt x="2607" y="7083"/>
                  </a:lnTo>
                  <a:lnTo>
                    <a:pt x="848" y="0"/>
                  </a:lnTo>
                  <a:lnTo>
                    <a:pt x="845" y="1"/>
                  </a:lnTo>
                  <a:lnTo>
                    <a:pt x="839" y="7"/>
                  </a:lnTo>
                  <a:lnTo>
                    <a:pt x="827" y="16"/>
                  </a:lnTo>
                  <a:lnTo>
                    <a:pt x="811" y="28"/>
                  </a:lnTo>
                  <a:lnTo>
                    <a:pt x="791" y="41"/>
                  </a:lnTo>
                  <a:lnTo>
                    <a:pt x="768" y="59"/>
                  </a:lnTo>
                  <a:lnTo>
                    <a:pt x="741" y="79"/>
                  </a:lnTo>
                  <a:lnTo>
                    <a:pt x="712" y="100"/>
                  </a:lnTo>
                  <a:lnTo>
                    <a:pt x="680" y="122"/>
                  </a:lnTo>
                  <a:lnTo>
                    <a:pt x="646" y="148"/>
                  </a:lnTo>
                  <a:lnTo>
                    <a:pt x="611" y="173"/>
                  </a:lnTo>
                  <a:lnTo>
                    <a:pt x="572" y="201"/>
                  </a:lnTo>
                  <a:lnTo>
                    <a:pt x="534" y="229"/>
                  </a:lnTo>
                  <a:lnTo>
                    <a:pt x="495" y="258"/>
                  </a:lnTo>
                  <a:lnTo>
                    <a:pt x="455" y="287"/>
                  </a:lnTo>
                  <a:lnTo>
                    <a:pt x="414" y="317"/>
                  </a:lnTo>
                  <a:lnTo>
                    <a:pt x="374" y="346"/>
                  </a:lnTo>
                  <a:lnTo>
                    <a:pt x="334" y="375"/>
                  </a:lnTo>
                  <a:lnTo>
                    <a:pt x="296" y="403"/>
                  </a:lnTo>
                  <a:lnTo>
                    <a:pt x="257" y="431"/>
                  </a:lnTo>
                  <a:lnTo>
                    <a:pt x="221" y="458"/>
                  </a:lnTo>
                  <a:lnTo>
                    <a:pt x="185" y="483"/>
                  </a:lnTo>
                  <a:lnTo>
                    <a:pt x="153" y="507"/>
                  </a:lnTo>
                  <a:lnTo>
                    <a:pt x="123" y="528"/>
                  </a:lnTo>
                  <a:lnTo>
                    <a:pt x="93" y="550"/>
                  </a:lnTo>
                  <a:lnTo>
                    <a:pt x="69" y="567"/>
                  </a:lnTo>
                  <a:lnTo>
                    <a:pt x="47" y="583"/>
                  </a:lnTo>
                  <a:lnTo>
                    <a:pt x="30" y="595"/>
                  </a:lnTo>
                  <a:lnTo>
                    <a:pt x="15" y="605"/>
                  </a:lnTo>
                  <a:lnTo>
                    <a:pt x="6" y="612"/>
                  </a:lnTo>
                  <a:lnTo>
                    <a:pt x="0" y="6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43" name="Freeform 20">
              <a:extLst>
                <a:ext uri="{FF2B5EF4-FFF2-40B4-BE49-F238E27FC236}">
                  <a16:creationId xmlns:a16="http://schemas.microsoft.com/office/drawing/2014/main" id="{886A0FCA-023A-44FA-BE78-E0FEAB1BEDF3}"/>
                </a:ext>
              </a:extLst>
            </p:cNvPr>
            <p:cNvSpPr>
              <a:spLocks/>
            </p:cNvSpPr>
            <p:nvPr/>
          </p:nvSpPr>
          <p:spPr bwMode="auto">
            <a:xfrm>
              <a:off x="2732" y="1135"/>
              <a:ext cx="280" cy="1882"/>
            </a:xfrm>
            <a:custGeom>
              <a:avLst/>
              <a:gdLst>
                <a:gd name="T0" fmla="*/ 0 w 1119"/>
                <a:gd name="T1" fmla="*/ 0 h 7526"/>
                <a:gd name="T2" fmla="*/ 0 w 1119"/>
                <a:gd name="T3" fmla="*/ 0 h 7526"/>
                <a:gd name="T4" fmla="*/ 0 w 1119"/>
                <a:gd name="T5" fmla="*/ 0 h 7526"/>
                <a:gd name="T6" fmla="*/ 0 w 1119"/>
                <a:gd name="T7" fmla="*/ 0 h 7526"/>
                <a:gd name="T8" fmla="*/ 0 60000 65536"/>
                <a:gd name="T9" fmla="*/ 0 60000 65536"/>
                <a:gd name="T10" fmla="*/ 0 60000 65536"/>
                <a:gd name="T11" fmla="*/ 0 60000 65536"/>
                <a:gd name="T12" fmla="*/ 0 w 1119"/>
                <a:gd name="T13" fmla="*/ 0 h 7526"/>
                <a:gd name="T14" fmla="*/ 1119 w 1119"/>
                <a:gd name="T15" fmla="*/ 7526 h 7526"/>
              </a:gdLst>
              <a:ahLst/>
              <a:cxnLst>
                <a:cxn ang="T8">
                  <a:pos x="T0" y="T1"/>
                </a:cxn>
                <a:cxn ang="T9">
                  <a:pos x="T2" y="T3"/>
                </a:cxn>
                <a:cxn ang="T10">
                  <a:pos x="T4" y="T5"/>
                </a:cxn>
                <a:cxn ang="T11">
                  <a:pos x="T6" y="T7"/>
                </a:cxn>
              </a:cxnLst>
              <a:rect l="T12" t="T13" r="T14" b="T15"/>
              <a:pathLst>
                <a:path w="1119" h="7526">
                  <a:moveTo>
                    <a:pt x="1119" y="0"/>
                  </a:moveTo>
                  <a:lnTo>
                    <a:pt x="0" y="61"/>
                  </a:lnTo>
                  <a:lnTo>
                    <a:pt x="628" y="7526"/>
                  </a:lnTo>
                  <a:lnTo>
                    <a:pt x="111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44" name="Freeform 21">
              <a:extLst>
                <a:ext uri="{FF2B5EF4-FFF2-40B4-BE49-F238E27FC236}">
                  <a16:creationId xmlns:a16="http://schemas.microsoft.com/office/drawing/2014/main" id="{E655941C-3E03-4D8D-A382-BEF2C5381398}"/>
                </a:ext>
              </a:extLst>
            </p:cNvPr>
            <p:cNvSpPr>
              <a:spLocks/>
            </p:cNvSpPr>
            <p:nvPr/>
          </p:nvSpPr>
          <p:spPr bwMode="auto">
            <a:xfrm>
              <a:off x="2732" y="1135"/>
              <a:ext cx="280" cy="1882"/>
            </a:xfrm>
            <a:custGeom>
              <a:avLst/>
              <a:gdLst>
                <a:gd name="T0" fmla="*/ 0 w 1119"/>
                <a:gd name="T1" fmla="*/ 0 h 7526"/>
                <a:gd name="T2" fmla="*/ 0 w 1119"/>
                <a:gd name="T3" fmla="*/ 0 h 7526"/>
                <a:gd name="T4" fmla="*/ 0 w 1119"/>
                <a:gd name="T5" fmla="*/ 0 h 7526"/>
                <a:gd name="T6" fmla="*/ 0 w 1119"/>
                <a:gd name="T7" fmla="*/ 0 h 7526"/>
                <a:gd name="T8" fmla="*/ 0 60000 65536"/>
                <a:gd name="T9" fmla="*/ 0 60000 65536"/>
                <a:gd name="T10" fmla="*/ 0 60000 65536"/>
                <a:gd name="T11" fmla="*/ 0 60000 65536"/>
                <a:gd name="T12" fmla="*/ 0 w 1119"/>
                <a:gd name="T13" fmla="*/ 0 h 7526"/>
                <a:gd name="T14" fmla="*/ 1119 w 1119"/>
                <a:gd name="T15" fmla="*/ 7526 h 7526"/>
              </a:gdLst>
              <a:ahLst/>
              <a:cxnLst>
                <a:cxn ang="T8">
                  <a:pos x="T0" y="T1"/>
                </a:cxn>
                <a:cxn ang="T9">
                  <a:pos x="T2" y="T3"/>
                </a:cxn>
                <a:cxn ang="T10">
                  <a:pos x="T4" y="T5"/>
                </a:cxn>
                <a:cxn ang="T11">
                  <a:pos x="T6" y="T7"/>
                </a:cxn>
              </a:cxnLst>
              <a:rect l="T12" t="T13" r="T14" b="T15"/>
              <a:pathLst>
                <a:path w="1119" h="7526">
                  <a:moveTo>
                    <a:pt x="1119" y="0"/>
                  </a:moveTo>
                  <a:lnTo>
                    <a:pt x="0" y="61"/>
                  </a:lnTo>
                  <a:lnTo>
                    <a:pt x="628" y="7526"/>
                  </a:lnTo>
                  <a:lnTo>
                    <a:pt x="111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45" name="Freeform 22">
              <a:extLst>
                <a:ext uri="{FF2B5EF4-FFF2-40B4-BE49-F238E27FC236}">
                  <a16:creationId xmlns:a16="http://schemas.microsoft.com/office/drawing/2014/main" id="{1C88D1AA-82B6-4424-8701-B3000FAB301F}"/>
                </a:ext>
              </a:extLst>
            </p:cNvPr>
            <p:cNvSpPr>
              <a:spLocks/>
            </p:cNvSpPr>
            <p:nvPr/>
          </p:nvSpPr>
          <p:spPr bwMode="auto">
            <a:xfrm>
              <a:off x="2892" y="2678"/>
              <a:ext cx="771" cy="320"/>
            </a:xfrm>
            <a:custGeom>
              <a:avLst/>
              <a:gdLst>
                <a:gd name="T0" fmla="*/ 0 w 3086"/>
                <a:gd name="T1" fmla="*/ 0 h 1279"/>
                <a:gd name="T2" fmla="*/ 0 w 3086"/>
                <a:gd name="T3" fmla="*/ 0 h 1279"/>
                <a:gd name="T4" fmla="*/ 0 w 3086"/>
                <a:gd name="T5" fmla="*/ 0 h 1279"/>
                <a:gd name="T6" fmla="*/ 0 w 3086"/>
                <a:gd name="T7" fmla="*/ 0 h 1279"/>
                <a:gd name="T8" fmla="*/ 0 60000 65536"/>
                <a:gd name="T9" fmla="*/ 0 60000 65536"/>
                <a:gd name="T10" fmla="*/ 0 60000 65536"/>
                <a:gd name="T11" fmla="*/ 0 60000 65536"/>
                <a:gd name="T12" fmla="*/ 0 w 3086"/>
                <a:gd name="T13" fmla="*/ 0 h 1279"/>
                <a:gd name="T14" fmla="*/ 3086 w 3086"/>
                <a:gd name="T15" fmla="*/ 1279 h 1279"/>
              </a:gdLst>
              <a:ahLst/>
              <a:cxnLst>
                <a:cxn ang="T8">
                  <a:pos x="T0" y="T1"/>
                </a:cxn>
                <a:cxn ang="T9">
                  <a:pos x="T2" y="T3"/>
                </a:cxn>
                <a:cxn ang="T10">
                  <a:pos x="T4" y="T5"/>
                </a:cxn>
                <a:cxn ang="T11">
                  <a:pos x="T6" y="T7"/>
                </a:cxn>
              </a:cxnLst>
              <a:rect l="T12" t="T13" r="T14" b="T15"/>
              <a:pathLst>
                <a:path w="3086" h="1279">
                  <a:moveTo>
                    <a:pt x="0" y="1279"/>
                  </a:moveTo>
                  <a:lnTo>
                    <a:pt x="3086" y="0"/>
                  </a:lnTo>
                  <a:lnTo>
                    <a:pt x="1574" y="1180"/>
                  </a:lnTo>
                  <a:lnTo>
                    <a:pt x="0" y="127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46" name="Freeform 23">
              <a:extLst>
                <a:ext uri="{FF2B5EF4-FFF2-40B4-BE49-F238E27FC236}">
                  <a16:creationId xmlns:a16="http://schemas.microsoft.com/office/drawing/2014/main" id="{0C2CB9C5-24F0-4786-871C-A0956DBD4947}"/>
                </a:ext>
              </a:extLst>
            </p:cNvPr>
            <p:cNvSpPr>
              <a:spLocks/>
            </p:cNvSpPr>
            <p:nvPr/>
          </p:nvSpPr>
          <p:spPr bwMode="auto">
            <a:xfrm>
              <a:off x="2892" y="2678"/>
              <a:ext cx="771" cy="320"/>
            </a:xfrm>
            <a:custGeom>
              <a:avLst/>
              <a:gdLst>
                <a:gd name="T0" fmla="*/ 0 w 3086"/>
                <a:gd name="T1" fmla="*/ 0 h 1279"/>
                <a:gd name="T2" fmla="*/ 0 w 3086"/>
                <a:gd name="T3" fmla="*/ 0 h 1279"/>
                <a:gd name="T4" fmla="*/ 0 w 3086"/>
                <a:gd name="T5" fmla="*/ 0 h 1279"/>
                <a:gd name="T6" fmla="*/ 0 w 3086"/>
                <a:gd name="T7" fmla="*/ 0 h 1279"/>
                <a:gd name="T8" fmla="*/ 0 60000 65536"/>
                <a:gd name="T9" fmla="*/ 0 60000 65536"/>
                <a:gd name="T10" fmla="*/ 0 60000 65536"/>
                <a:gd name="T11" fmla="*/ 0 60000 65536"/>
                <a:gd name="T12" fmla="*/ 0 w 3086"/>
                <a:gd name="T13" fmla="*/ 0 h 1279"/>
                <a:gd name="T14" fmla="*/ 3086 w 3086"/>
                <a:gd name="T15" fmla="*/ 1279 h 1279"/>
              </a:gdLst>
              <a:ahLst/>
              <a:cxnLst>
                <a:cxn ang="T8">
                  <a:pos x="T0" y="T1"/>
                </a:cxn>
                <a:cxn ang="T9">
                  <a:pos x="T2" y="T3"/>
                </a:cxn>
                <a:cxn ang="T10">
                  <a:pos x="T4" y="T5"/>
                </a:cxn>
                <a:cxn ang="T11">
                  <a:pos x="T6" y="T7"/>
                </a:cxn>
              </a:cxnLst>
              <a:rect l="T12" t="T13" r="T14" b="T15"/>
              <a:pathLst>
                <a:path w="3086" h="1279">
                  <a:moveTo>
                    <a:pt x="0" y="1279"/>
                  </a:moveTo>
                  <a:lnTo>
                    <a:pt x="3086" y="0"/>
                  </a:lnTo>
                  <a:lnTo>
                    <a:pt x="1574" y="1180"/>
                  </a:lnTo>
                  <a:lnTo>
                    <a:pt x="0" y="127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47" name="Freeform 24">
              <a:extLst>
                <a:ext uri="{FF2B5EF4-FFF2-40B4-BE49-F238E27FC236}">
                  <a16:creationId xmlns:a16="http://schemas.microsoft.com/office/drawing/2014/main" id="{3EB921E1-CAD6-4E4B-BD82-74972C840874}"/>
                </a:ext>
              </a:extLst>
            </p:cNvPr>
            <p:cNvSpPr>
              <a:spLocks/>
            </p:cNvSpPr>
            <p:nvPr/>
          </p:nvSpPr>
          <p:spPr bwMode="auto">
            <a:xfrm>
              <a:off x="2160" y="2675"/>
              <a:ext cx="769" cy="320"/>
            </a:xfrm>
            <a:custGeom>
              <a:avLst/>
              <a:gdLst>
                <a:gd name="T0" fmla="*/ 0 w 3074"/>
                <a:gd name="T1" fmla="*/ 0 h 1279"/>
                <a:gd name="T2" fmla="*/ 0 w 3074"/>
                <a:gd name="T3" fmla="*/ 0 h 1279"/>
                <a:gd name="T4" fmla="*/ 0 w 3074"/>
                <a:gd name="T5" fmla="*/ 0 h 1279"/>
                <a:gd name="T6" fmla="*/ 0 w 3074"/>
                <a:gd name="T7" fmla="*/ 0 h 1279"/>
                <a:gd name="T8" fmla="*/ 0 60000 65536"/>
                <a:gd name="T9" fmla="*/ 0 60000 65536"/>
                <a:gd name="T10" fmla="*/ 0 60000 65536"/>
                <a:gd name="T11" fmla="*/ 0 60000 65536"/>
                <a:gd name="T12" fmla="*/ 0 w 3074"/>
                <a:gd name="T13" fmla="*/ 0 h 1279"/>
                <a:gd name="T14" fmla="*/ 3074 w 3074"/>
                <a:gd name="T15" fmla="*/ 1279 h 1279"/>
              </a:gdLst>
              <a:ahLst/>
              <a:cxnLst>
                <a:cxn ang="T8">
                  <a:pos x="T0" y="T1"/>
                </a:cxn>
                <a:cxn ang="T9">
                  <a:pos x="T2" y="T3"/>
                </a:cxn>
                <a:cxn ang="T10">
                  <a:pos x="T4" y="T5"/>
                </a:cxn>
                <a:cxn ang="T11">
                  <a:pos x="T6" y="T7"/>
                </a:cxn>
              </a:cxnLst>
              <a:rect l="T12" t="T13" r="T14" b="T15"/>
              <a:pathLst>
                <a:path w="3074" h="1279">
                  <a:moveTo>
                    <a:pt x="3074" y="1279"/>
                  </a:moveTo>
                  <a:lnTo>
                    <a:pt x="0" y="0"/>
                  </a:lnTo>
                  <a:lnTo>
                    <a:pt x="1500" y="1168"/>
                  </a:lnTo>
                  <a:lnTo>
                    <a:pt x="3074" y="127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48" name="Freeform 25">
              <a:extLst>
                <a:ext uri="{FF2B5EF4-FFF2-40B4-BE49-F238E27FC236}">
                  <a16:creationId xmlns:a16="http://schemas.microsoft.com/office/drawing/2014/main" id="{2BC70077-B729-40B3-95BE-0759A903F27A}"/>
                </a:ext>
              </a:extLst>
            </p:cNvPr>
            <p:cNvSpPr>
              <a:spLocks/>
            </p:cNvSpPr>
            <p:nvPr/>
          </p:nvSpPr>
          <p:spPr bwMode="auto">
            <a:xfrm>
              <a:off x="2160" y="2675"/>
              <a:ext cx="769" cy="320"/>
            </a:xfrm>
            <a:custGeom>
              <a:avLst/>
              <a:gdLst>
                <a:gd name="T0" fmla="*/ 0 w 3074"/>
                <a:gd name="T1" fmla="*/ 0 h 1279"/>
                <a:gd name="T2" fmla="*/ 0 w 3074"/>
                <a:gd name="T3" fmla="*/ 0 h 1279"/>
                <a:gd name="T4" fmla="*/ 0 w 3074"/>
                <a:gd name="T5" fmla="*/ 0 h 1279"/>
                <a:gd name="T6" fmla="*/ 0 w 3074"/>
                <a:gd name="T7" fmla="*/ 0 h 1279"/>
                <a:gd name="T8" fmla="*/ 0 60000 65536"/>
                <a:gd name="T9" fmla="*/ 0 60000 65536"/>
                <a:gd name="T10" fmla="*/ 0 60000 65536"/>
                <a:gd name="T11" fmla="*/ 0 60000 65536"/>
                <a:gd name="T12" fmla="*/ 0 w 3074"/>
                <a:gd name="T13" fmla="*/ 0 h 1279"/>
                <a:gd name="T14" fmla="*/ 3074 w 3074"/>
                <a:gd name="T15" fmla="*/ 1279 h 1279"/>
              </a:gdLst>
              <a:ahLst/>
              <a:cxnLst>
                <a:cxn ang="T8">
                  <a:pos x="T0" y="T1"/>
                </a:cxn>
                <a:cxn ang="T9">
                  <a:pos x="T2" y="T3"/>
                </a:cxn>
                <a:cxn ang="T10">
                  <a:pos x="T4" y="T5"/>
                </a:cxn>
                <a:cxn ang="T11">
                  <a:pos x="T6" y="T7"/>
                </a:cxn>
              </a:cxnLst>
              <a:rect l="T12" t="T13" r="T14" b="T15"/>
              <a:pathLst>
                <a:path w="3074" h="1279">
                  <a:moveTo>
                    <a:pt x="3074" y="1279"/>
                  </a:moveTo>
                  <a:lnTo>
                    <a:pt x="0" y="0"/>
                  </a:lnTo>
                  <a:lnTo>
                    <a:pt x="1500" y="1168"/>
                  </a:lnTo>
                  <a:lnTo>
                    <a:pt x="3074" y="127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49" name="Freeform 26">
              <a:extLst>
                <a:ext uri="{FF2B5EF4-FFF2-40B4-BE49-F238E27FC236}">
                  <a16:creationId xmlns:a16="http://schemas.microsoft.com/office/drawing/2014/main" id="{53EA3B53-1959-44BA-A6CB-9A34286D2D3A}"/>
                </a:ext>
              </a:extLst>
            </p:cNvPr>
            <p:cNvSpPr>
              <a:spLocks/>
            </p:cNvSpPr>
            <p:nvPr/>
          </p:nvSpPr>
          <p:spPr bwMode="auto">
            <a:xfrm>
              <a:off x="2456" y="2734"/>
              <a:ext cx="866" cy="310"/>
            </a:xfrm>
            <a:custGeom>
              <a:avLst/>
              <a:gdLst>
                <a:gd name="T0" fmla="*/ 0 w 3462"/>
                <a:gd name="T1" fmla="*/ 0 h 1243"/>
                <a:gd name="T2" fmla="*/ 0 w 3462"/>
                <a:gd name="T3" fmla="*/ 0 h 1243"/>
                <a:gd name="T4" fmla="*/ 0 w 3462"/>
                <a:gd name="T5" fmla="*/ 0 h 1243"/>
                <a:gd name="T6" fmla="*/ 0 w 3462"/>
                <a:gd name="T7" fmla="*/ 0 h 1243"/>
                <a:gd name="T8" fmla="*/ 0 w 3462"/>
                <a:gd name="T9" fmla="*/ 0 h 1243"/>
                <a:gd name="T10" fmla="*/ 0 w 3462"/>
                <a:gd name="T11" fmla="*/ 0 h 1243"/>
                <a:gd name="T12" fmla="*/ 0 w 3462"/>
                <a:gd name="T13" fmla="*/ 0 h 1243"/>
                <a:gd name="T14" fmla="*/ 0 w 3462"/>
                <a:gd name="T15" fmla="*/ 0 h 1243"/>
                <a:gd name="T16" fmla="*/ 0 w 3462"/>
                <a:gd name="T17" fmla="*/ 0 h 1243"/>
                <a:gd name="T18" fmla="*/ 0 w 3462"/>
                <a:gd name="T19" fmla="*/ 0 h 1243"/>
                <a:gd name="T20" fmla="*/ 0 w 3462"/>
                <a:gd name="T21" fmla="*/ 0 h 1243"/>
                <a:gd name="T22" fmla="*/ 0 w 3462"/>
                <a:gd name="T23" fmla="*/ 0 h 1243"/>
                <a:gd name="T24" fmla="*/ 0 w 3462"/>
                <a:gd name="T25" fmla="*/ 0 h 1243"/>
                <a:gd name="T26" fmla="*/ 0 w 3462"/>
                <a:gd name="T27" fmla="*/ 0 h 1243"/>
                <a:gd name="T28" fmla="*/ 0 w 3462"/>
                <a:gd name="T29" fmla="*/ 0 h 1243"/>
                <a:gd name="T30" fmla="*/ 0 w 3462"/>
                <a:gd name="T31" fmla="*/ 0 h 1243"/>
                <a:gd name="T32" fmla="*/ 0 w 3462"/>
                <a:gd name="T33" fmla="*/ 0 h 1243"/>
                <a:gd name="T34" fmla="*/ 0 w 3462"/>
                <a:gd name="T35" fmla="*/ 0 h 1243"/>
                <a:gd name="T36" fmla="*/ 0 w 3462"/>
                <a:gd name="T37" fmla="*/ 0 h 1243"/>
                <a:gd name="T38" fmla="*/ 0 w 3462"/>
                <a:gd name="T39" fmla="*/ 0 h 1243"/>
                <a:gd name="T40" fmla="*/ 0 w 3462"/>
                <a:gd name="T41" fmla="*/ 0 h 1243"/>
                <a:gd name="T42" fmla="*/ 0 w 3462"/>
                <a:gd name="T43" fmla="*/ 0 h 1243"/>
                <a:gd name="T44" fmla="*/ 0 w 3462"/>
                <a:gd name="T45" fmla="*/ 0 h 1243"/>
                <a:gd name="T46" fmla="*/ 0 w 3462"/>
                <a:gd name="T47" fmla="*/ 0 h 1243"/>
                <a:gd name="T48" fmla="*/ 0 w 3462"/>
                <a:gd name="T49" fmla="*/ 0 h 1243"/>
                <a:gd name="T50" fmla="*/ 0 w 3462"/>
                <a:gd name="T51" fmla="*/ 0 h 1243"/>
                <a:gd name="T52" fmla="*/ 0 w 3462"/>
                <a:gd name="T53" fmla="*/ 0 h 1243"/>
                <a:gd name="T54" fmla="*/ 0 w 3462"/>
                <a:gd name="T55" fmla="*/ 0 h 1243"/>
                <a:gd name="T56" fmla="*/ 0 w 3462"/>
                <a:gd name="T57" fmla="*/ 0 h 1243"/>
                <a:gd name="T58" fmla="*/ 0 w 3462"/>
                <a:gd name="T59" fmla="*/ 0 h 1243"/>
                <a:gd name="T60" fmla="*/ 0 w 3462"/>
                <a:gd name="T61" fmla="*/ 0 h 1243"/>
                <a:gd name="T62" fmla="*/ 0 w 3462"/>
                <a:gd name="T63" fmla="*/ 0 h 1243"/>
                <a:gd name="T64" fmla="*/ 0 w 3462"/>
                <a:gd name="T65" fmla="*/ 0 h 1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2"/>
                <a:gd name="T100" fmla="*/ 0 h 1243"/>
                <a:gd name="T101" fmla="*/ 3462 w 3462"/>
                <a:gd name="T102" fmla="*/ 1243 h 12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2" h="1243">
                  <a:moveTo>
                    <a:pt x="1731" y="0"/>
                  </a:moveTo>
                  <a:lnTo>
                    <a:pt x="1814" y="4"/>
                  </a:lnTo>
                  <a:lnTo>
                    <a:pt x="1897" y="13"/>
                  </a:lnTo>
                  <a:lnTo>
                    <a:pt x="1984" y="30"/>
                  </a:lnTo>
                  <a:lnTo>
                    <a:pt x="2073" y="53"/>
                  </a:lnTo>
                  <a:lnTo>
                    <a:pt x="2162" y="81"/>
                  </a:lnTo>
                  <a:lnTo>
                    <a:pt x="2251" y="114"/>
                  </a:lnTo>
                  <a:lnTo>
                    <a:pt x="2342" y="153"/>
                  </a:lnTo>
                  <a:lnTo>
                    <a:pt x="2431" y="194"/>
                  </a:lnTo>
                  <a:lnTo>
                    <a:pt x="2520" y="239"/>
                  </a:lnTo>
                  <a:lnTo>
                    <a:pt x="2608" y="289"/>
                  </a:lnTo>
                  <a:lnTo>
                    <a:pt x="2694" y="339"/>
                  </a:lnTo>
                  <a:lnTo>
                    <a:pt x="2778" y="394"/>
                  </a:lnTo>
                  <a:lnTo>
                    <a:pt x="2859" y="448"/>
                  </a:lnTo>
                  <a:lnTo>
                    <a:pt x="2937" y="505"/>
                  </a:lnTo>
                  <a:lnTo>
                    <a:pt x="3011" y="563"/>
                  </a:lnTo>
                  <a:lnTo>
                    <a:pt x="3082" y="621"/>
                  </a:lnTo>
                  <a:lnTo>
                    <a:pt x="3148" y="680"/>
                  </a:lnTo>
                  <a:lnTo>
                    <a:pt x="3209" y="737"/>
                  </a:lnTo>
                  <a:lnTo>
                    <a:pt x="3264" y="794"/>
                  </a:lnTo>
                  <a:lnTo>
                    <a:pt x="3315" y="849"/>
                  </a:lnTo>
                  <a:lnTo>
                    <a:pt x="3357" y="903"/>
                  </a:lnTo>
                  <a:lnTo>
                    <a:pt x="3393" y="954"/>
                  </a:lnTo>
                  <a:lnTo>
                    <a:pt x="3422" y="1003"/>
                  </a:lnTo>
                  <a:lnTo>
                    <a:pt x="3444" y="1048"/>
                  </a:lnTo>
                  <a:lnTo>
                    <a:pt x="3457" y="1090"/>
                  </a:lnTo>
                  <a:lnTo>
                    <a:pt x="3462" y="1128"/>
                  </a:lnTo>
                  <a:lnTo>
                    <a:pt x="3457" y="1161"/>
                  </a:lnTo>
                  <a:lnTo>
                    <a:pt x="3442" y="1189"/>
                  </a:lnTo>
                  <a:lnTo>
                    <a:pt x="3418" y="1212"/>
                  </a:lnTo>
                  <a:lnTo>
                    <a:pt x="3384" y="1229"/>
                  </a:lnTo>
                  <a:lnTo>
                    <a:pt x="3337" y="1239"/>
                  </a:lnTo>
                  <a:lnTo>
                    <a:pt x="3280" y="1243"/>
                  </a:lnTo>
                  <a:lnTo>
                    <a:pt x="181" y="1243"/>
                  </a:lnTo>
                  <a:lnTo>
                    <a:pt x="124" y="1239"/>
                  </a:lnTo>
                  <a:lnTo>
                    <a:pt x="77" y="1229"/>
                  </a:lnTo>
                  <a:lnTo>
                    <a:pt x="42" y="1212"/>
                  </a:lnTo>
                  <a:lnTo>
                    <a:pt x="18" y="1189"/>
                  </a:lnTo>
                  <a:lnTo>
                    <a:pt x="4" y="1161"/>
                  </a:lnTo>
                  <a:lnTo>
                    <a:pt x="0" y="1128"/>
                  </a:lnTo>
                  <a:lnTo>
                    <a:pt x="5" y="1090"/>
                  </a:lnTo>
                  <a:lnTo>
                    <a:pt x="18" y="1048"/>
                  </a:lnTo>
                  <a:lnTo>
                    <a:pt x="40" y="1003"/>
                  </a:lnTo>
                  <a:lnTo>
                    <a:pt x="70" y="954"/>
                  </a:lnTo>
                  <a:lnTo>
                    <a:pt x="106" y="903"/>
                  </a:lnTo>
                  <a:lnTo>
                    <a:pt x="150" y="849"/>
                  </a:lnTo>
                  <a:lnTo>
                    <a:pt x="201" y="794"/>
                  </a:lnTo>
                  <a:lnTo>
                    <a:pt x="257" y="737"/>
                  </a:lnTo>
                  <a:lnTo>
                    <a:pt x="318" y="680"/>
                  </a:lnTo>
                  <a:lnTo>
                    <a:pt x="384" y="621"/>
                  </a:lnTo>
                  <a:lnTo>
                    <a:pt x="455" y="563"/>
                  </a:lnTo>
                  <a:lnTo>
                    <a:pt x="529" y="505"/>
                  </a:lnTo>
                  <a:lnTo>
                    <a:pt x="608" y="448"/>
                  </a:lnTo>
                  <a:lnTo>
                    <a:pt x="689" y="394"/>
                  </a:lnTo>
                  <a:lnTo>
                    <a:pt x="773" y="339"/>
                  </a:lnTo>
                  <a:lnTo>
                    <a:pt x="859" y="289"/>
                  </a:lnTo>
                  <a:lnTo>
                    <a:pt x="947" y="239"/>
                  </a:lnTo>
                  <a:lnTo>
                    <a:pt x="1035" y="194"/>
                  </a:lnTo>
                  <a:lnTo>
                    <a:pt x="1126" y="153"/>
                  </a:lnTo>
                  <a:lnTo>
                    <a:pt x="1215" y="114"/>
                  </a:lnTo>
                  <a:lnTo>
                    <a:pt x="1304" y="81"/>
                  </a:lnTo>
                  <a:lnTo>
                    <a:pt x="1393" y="53"/>
                  </a:lnTo>
                  <a:lnTo>
                    <a:pt x="1481" y="30"/>
                  </a:lnTo>
                  <a:lnTo>
                    <a:pt x="1566" y="13"/>
                  </a:lnTo>
                  <a:lnTo>
                    <a:pt x="1650" y="4"/>
                  </a:lnTo>
                  <a:lnTo>
                    <a:pt x="173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50" name="Freeform 27">
              <a:extLst>
                <a:ext uri="{FF2B5EF4-FFF2-40B4-BE49-F238E27FC236}">
                  <a16:creationId xmlns:a16="http://schemas.microsoft.com/office/drawing/2014/main" id="{2C6E8D97-8D24-42BF-9BF2-E461C1330689}"/>
                </a:ext>
              </a:extLst>
            </p:cNvPr>
            <p:cNvSpPr>
              <a:spLocks/>
            </p:cNvSpPr>
            <p:nvPr/>
          </p:nvSpPr>
          <p:spPr bwMode="auto">
            <a:xfrm>
              <a:off x="2456" y="2734"/>
              <a:ext cx="866" cy="310"/>
            </a:xfrm>
            <a:custGeom>
              <a:avLst/>
              <a:gdLst>
                <a:gd name="T0" fmla="*/ 0 w 3462"/>
                <a:gd name="T1" fmla="*/ 0 h 1243"/>
                <a:gd name="T2" fmla="*/ 0 w 3462"/>
                <a:gd name="T3" fmla="*/ 0 h 1243"/>
                <a:gd name="T4" fmla="*/ 0 w 3462"/>
                <a:gd name="T5" fmla="*/ 0 h 1243"/>
                <a:gd name="T6" fmla="*/ 0 w 3462"/>
                <a:gd name="T7" fmla="*/ 0 h 1243"/>
                <a:gd name="T8" fmla="*/ 0 w 3462"/>
                <a:gd name="T9" fmla="*/ 0 h 1243"/>
                <a:gd name="T10" fmla="*/ 0 w 3462"/>
                <a:gd name="T11" fmla="*/ 0 h 1243"/>
                <a:gd name="T12" fmla="*/ 0 w 3462"/>
                <a:gd name="T13" fmla="*/ 0 h 1243"/>
                <a:gd name="T14" fmla="*/ 0 w 3462"/>
                <a:gd name="T15" fmla="*/ 0 h 1243"/>
                <a:gd name="T16" fmla="*/ 0 w 3462"/>
                <a:gd name="T17" fmla="*/ 0 h 1243"/>
                <a:gd name="T18" fmla="*/ 0 w 3462"/>
                <a:gd name="T19" fmla="*/ 0 h 1243"/>
                <a:gd name="T20" fmla="*/ 0 w 3462"/>
                <a:gd name="T21" fmla="*/ 0 h 1243"/>
                <a:gd name="T22" fmla="*/ 0 w 3462"/>
                <a:gd name="T23" fmla="*/ 0 h 1243"/>
                <a:gd name="T24" fmla="*/ 0 w 3462"/>
                <a:gd name="T25" fmla="*/ 0 h 1243"/>
                <a:gd name="T26" fmla="*/ 0 w 3462"/>
                <a:gd name="T27" fmla="*/ 0 h 1243"/>
                <a:gd name="T28" fmla="*/ 0 w 3462"/>
                <a:gd name="T29" fmla="*/ 0 h 1243"/>
                <a:gd name="T30" fmla="*/ 0 w 3462"/>
                <a:gd name="T31" fmla="*/ 0 h 1243"/>
                <a:gd name="T32" fmla="*/ 0 w 3462"/>
                <a:gd name="T33" fmla="*/ 0 h 1243"/>
                <a:gd name="T34" fmla="*/ 0 w 3462"/>
                <a:gd name="T35" fmla="*/ 0 h 1243"/>
                <a:gd name="T36" fmla="*/ 0 w 3462"/>
                <a:gd name="T37" fmla="*/ 0 h 1243"/>
                <a:gd name="T38" fmla="*/ 0 w 3462"/>
                <a:gd name="T39" fmla="*/ 0 h 1243"/>
                <a:gd name="T40" fmla="*/ 0 w 3462"/>
                <a:gd name="T41" fmla="*/ 0 h 1243"/>
                <a:gd name="T42" fmla="*/ 0 w 3462"/>
                <a:gd name="T43" fmla="*/ 0 h 1243"/>
                <a:gd name="T44" fmla="*/ 0 w 3462"/>
                <a:gd name="T45" fmla="*/ 0 h 1243"/>
                <a:gd name="T46" fmla="*/ 0 w 3462"/>
                <a:gd name="T47" fmla="*/ 0 h 1243"/>
                <a:gd name="T48" fmla="*/ 0 w 3462"/>
                <a:gd name="T49" fmla="*/ 0 h 1243"/>
                <a:gd name="T50" fmla="*/ 0 w 3462"/>
                <a:gd name="T51" fmla="*/ 0 h 1243"/>
                <a:gd name="T52" fmla="*/ 0 w 3462"/>
                <a:gd name="T53" fmla="*/ 0 h 1243"/>
                <a:gd name="T54" fmla="*/ 0 w 3462"/>
                <a:gd name="T55" fmla="*/ 0 h 1243"/>
                <a:gd name="T56" fmla="*/ 0 w 3462"/>
                <a:gd name="T57" fmla="*/ 0 h 1243"/>
                <a:gd name="T58" fmla="*/ 0 w 3462"/>
                <a:gd name="T59" fmla="*/ 0 h 1243"/>
                <a:gd name="T60" fmla="*/ 0 w 3462"/>
                <a:gd name="T61" fmla="*/ 0 h 1243"/>
                <a:gd name="T62" fmla="*/ 0 w 3462"/>
                <a:gd name="T63" fmla="*/ 0 h 1243"/>
                <a:gd name="T64" fmla="*/ 0 w 3462"/>
                <a:gd name="T65" fmla="*/ 0 h 1243"/>
                <a:gd name="T66" fmla="*/ 0 w 3462"/>
                <a:gd name="T67" fmla="*/ 0 h 1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62"/>
                <a:gd name="T103" fmla="*/ 0 h 1243"/>
                <a:gd name="T104" fmla="*/ 3462 w 3462"/>
                <a:gd name="T105" fmla="*/ 1243 h 1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62" h="1243">
                  <a:moveTo>
                    <a:pt x="1731" y="0"/>
                  </a:moveTo>
                  <a:lnTo>
                    <a:pt x="1731" y="0"/>
                  </a:lnTo>
                  <a:lnTo>
                    <a:pt x="1814" y="4"/>
                  </a:lnTo>
                  <a:lnTo>
                    <a:pt x="1897" y="13"/>
                  </a:lnTo>
                  <a:lnTo>
                    <a:pt x="1984" y="30"/>
                  </a:lnTo>
                  <a:lnTo>
                    <a:pt x="2073" y="53"/>
                  </a:lnTo>
                  <a:lnTo>
                    <a:pt x="2162" y="81"/>
                  </a:lnTo>
                  <a:lnTo>
                    <a:pt x="2251" y="114"/>
                  </a:lnTo>
                  <a:lnTo>
                    <a:pt x="2342" y="153"/>
                  </a:lnTo>
                  <a:lnTo>
                    <a:pt x="2431" y="194"/>
                  </a:lnTo>
                  <a:lnTo>
                    <a:pt x="2520" y="239"/>
                  </a:lnTo>
                  <a:lnTo>
                    <a:pt x="2608" y="289"/>
                  </a:lnTo>
                  <a:lnTo>
                    <a:pt x="2694" y="339"/>
                  </a:lnTo>
                  <a:lnTo>
                    <a:pt x="2778" y="394"/>
                  </a:lnTo>
                  <a:lnTo>
                    <a:pt x="2859" y="448"/>
                  </a:lnTo>
                  <a:lnTo>
                    <a:pt x="2937" y="505"/>
                  </a:lnTo>
                  <a:lnTo>
                    <a:pt x="3011" y="563"/>
                  </a:lnTo>
                  <a:lnTo>
                    <a:pt x="3082" y="621"/>
                  </a:lnTo>
                  <a:lnTo>
                    <a:pt x="3148" y="680"/>
                  </a:lnTo>
                  <a:lnTo>
                    <a:pt x="3209" y="737"/>
                  </a:lnTo>
                  <a:lnTo>
                    <a:pt x="3264" y="794"/>
                  </a:lnTo>
                  <a:lnTo>
                    <a:pt x="3315" y="849"/>
                  </a:lnTo>
                  <a:lnTo>
                    <a:pt x="3357" y="903"/>
                  </a:lnTo>
                  <a:lnTo>
                    <a:pt x="3393" y="954"/>
                  </a:lnTo>
                  <a:lnTo>
                    <a:pt x="3422" y="1003"/>
                  </a:lnTo>
                  <a:lnTo>
                    <a:pt x="3444" y="1048"/>
                  </a:lnTo>
                  <a:lnTo>
                    <a:pt x="3457" y="1090"/>
                  </a:lnTo>
                  <a:lnTo>
                    <a:pt x="3462" y="1128"/>
                  </a:lnTo>
                  <a:lnTo>
                    <a:pt x="3457" y="1161"/>
                  </a:lnTo>
                  <a:lnTo>
                    <a:pt x="3442" y="1189"/>
                  </a:lnTo>
                  <a:lnTo>
                    <a:pt x="3418" y="1212"/>
                  </a:lnTo>
                  <a:lnTo>
                    <a:pt x="3384" y="1229"/>
                  </a:lnTo>
                  <a:lnTo>
                    <a:pt x="3337" y="1239"/>
                  </a:lnTo>
                  <a:lnTo>
                    <a:pt x="3280" y="1243"/>
                  </a:lnTo>
                  <a:lnTo>
                    <a:pt x="181" y="1243"/>
                  </a:lnTo>
                  <a:lnTo>
                    <a:pt x="124" y="1239"/>
                  </a:lnTo>
                  <a:lnTo>
                    <a:pt x="77" y="1229"/>
                  </a:lnTo>
                  <a:lnTo>
                    <a:pt x="42" y="1212"/>
                  </a:lnTo>
                  <a:lnTo>
                    <a:pt x="18" y="1189"/>
                  </a:lnTo>
                  <a:lnTo>
                    <a:pt x="4" y="1161"/>
                  </a:lnTo>
                  <a:lnTo>
                    <a:pt x="0" y="1128"/>
                  </a:lnTo>
                  <a:lnTo>
                    <a:pt x="5" y="1090"/>
                  </a:lnTo>
                  <a:lnTo>
                    <a:pt x="18" y="1048"/>
                  </a:lnTo>
                  <a:lnTo>
                    <a:pt x="40" y="1003"/>
                  </a:lnTo>
                  <a:lnTo>
                    <a:pt x="70" y="954"/>
                  </a:lnTo>
                  <a:lnTo>
                    <a:pt x="106" y="903"/>
                  </a:lnTo>
                  <a:lnTo>
                    <a:pt x="150" y="849"/>
                  </a:lnTo>
                  <a:lnTo>
                    <a:pt x="201" y="794"/>
                  </a:lnTo>
                  <a:lnTo>
                    <a:pt x="257" y="737"/>
                  </a:lnTo>
                  <a:lnTo>
                    <a:pt x="318" y="680"/>
                  </a:lnTo>
                  <a:lnTo>
                    <a:pt x="384" y="621"/>
                  </a:lnTo>
                  <a:lnTo>
                    <a:pt x="455" y="563"/>
                  </a:lnTo>
                  <a:lnTo>
                    <a:pt x="529" y="505"/>
                  </a:lnTo>
                  <a:lnTo>
                    <a:pt x="608" y="448"/>
                  </a:lnTo>
                  <a:lnTo>
                    <a:pt x="689" y="394"/>
                  </a:lnTo>
                  <a:lnTo>
                    <a:pt x="773" y="339"/>
                  </a:lnTo>
                  <a:lnTo>
                    <a:pt x="859" y="289"/>
                  </a:lnTo>
                  <a:lnTo>
                    <a:pt x="947" y="239"/>
                  </a:lnTo>
                  <a:lnTo>
                    <a:pt x="1035" y="194"/>
                  </a:lnTo>
                  <a:lnTo>
                    <a:pt x="1126" y="153"/>
                  </a:lnTo>
                  <a:lnTo>
                    <a:pt x="1215" y="114"/>
                  </a:lnTo>
                  <a:lnTo>
                    <a:pt x="1304" y="81"/>
                  </a:lnTo>
                  <a:lnTo>
                    <a:pt x="1393" y="53"/>
                  </a:lnTo>
                  <a:lnTo>
                    <a:pt x="1481" y="30"/>
                  </a:lnTo>
                  <a:lnTo>
                    <a:pt x="1566" y="13"/>
                  </a:lnTo>
                  <a:lnTo>
                    <a:pt x="1650" y="4"/>
                  </a:lnTo>
                  <a:lnTo>
                    <a:pt x="173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51" name="Freeform 28">
              <a:extLst>
                <a:ext uri="{FF2B5EF4-FFF2-40B4-BE49-F238E27FC236}">
                  <a16:creationId xmlns:a16="http://schemas.microsoft.com/office/drawing/2014/main" id="{1F874E02-ADC5-444F-8AB5-796398218B25}"/>
                </a:ext>
              </a:extLst>
            </p:cNvPr>
            <p:cNvSpPr>
              <a:spLocks noEditPoints="1"/>
            </p:cNvSpPr>
            <p:nvPr/>
          </p:nvSpPr>
          <p:spPr bwMode="auto">
            <a:xfrm>
              <a:off x="1733" y="917"/>
              <a:ext cx="2321" cy="2321"/>
            </a:xfrm>
            <a:custGeom>
              <a:avLst/>
              <a:gdLst>
                <a:gd name="T0" fmla="*/ 0 w 9284"/>
                <a:gd name="T1" fmla="*/ 0 h 9284"/>
                <a:gd name="T2" fmla="*/ 0 w 9284"/>
                <a:gd name="T3" fmla="*/ 0 h 9284"/>
                <a:gd name="T4" fmla="*/ 0 w 9284"/>
                <a:gd name="T5" fmla="*/ 0 h 9284"/>
                <a:gd name="T6" fmla="*/ 0 w 9284"/>
                <a:gd name="T7" fmla="*/ 0 h 9284"/>
                <a:gd name="T8" fmla="*/ 0 w 9284"/>
                <a:gd name="T9" fmla="*/ 0 h 9284"/>
                <a:gd name="T10" fmla="*/ 0 w 9284"/>
                <a:gd name="T11" fmla="*/ 0 h 9284"/>
                <a:gd name="T12" fmla="*/ 0 w 9284"/>
                <a:gd name="T13" fmla="*/ 0 h 9284"/>
                <a:gd name="T14" fmla="*/ 0 w 9284"/>
                <a:gd name="T15" fmla="*/ 0 h 9284"/>
                <a:gd name="T16" fmla="*/ 0 w 9284"/>
                <a:gd name="T17" fmla="*/ 0 h 9284"/>
                <a:gd name="T18" fmla="*/ 0 w 9284"/>
                <a:gd name="T19" fmla="*/ 0 h 9284"/>
                <a:gd name="T20" fmla="*/ 0 w 9284"/>
                <a:gd name="T21" fmla="*/ 0 h 9284"/>
                <a:gd name="T22" fmla="*/ 0 w 9284"/>
                <a:gd name="T23" fmla="*/ 0 h 9284"/>
                <a:gd name="T24" fmla="*/ 0 w 9284"/>
                <a:gd name="T25" fmla="*/ 0 h 9284"/>
                <a:gd name="T26" fmla="*/ 0 w 9284"/>
                <a:gd name="T27" fmla="*/ 0 h 9284"/>
                <a:gd name="T28" fmla="*/ 0 w 9284"/>
                <a:gd name="T29" fmla="*/ 0 h 9284"/>
                <a:gd name="T30" fmla="*/ 0 w 9284"/>
                <a:gd name="T31" fmla="*/ 0 h 9284"/>
                <a:gd name="T32" fmla="*/ 0 w 9284"/>
                <a:gd name="T33" fmla="*/ 0 h 9284"/>
                <a:gd name="T34" fmla="*/ 0 w 9284"/>
                <a:gd name="T35" fmla="*/ 0 h 9284"/>
                <a:gd name="T36" fmla="*/ 0 w 9284"/>
                <a:gd name="T37" fmla="*/ 0 h 9284"/>
                <a:gd name="T38" fmla="*/ 0 w 9284"/>
                <a:gd name="T39" fmla="*/ 0 h 9284"/>
                <a:gd name="T40" fmla="*/ 0 w 9284"/>
                <a:gd name="T41" fmla="*/ 0 h 9284"/>
                <a:gd name="T42" fmla="*/ 0 w 9284"/>
                <a:gd name="T43" fmla="*/ 0 h 9284"/>
                <a:gd name="T44" fmla="*/ 0 w 9284"/>
                <a:gd name="T45" fmla="*/ 0 h 9284"/>
                <a:gd name="T46" fmla="*/ 0 w 9284"/>
                <a:gd name="T47" fmla="*/ 0 h 9284"/>
                <a:gd name="T48" fmla="*/ 0 w 9284"/>
                <a:gd name="T49" fmla="*/ 0 h 9284"/>
                <a:gd name="T50" fmla="*/ 0 w 9284"/>
                <a:gd name="T51" fmla="*/ 0 h 9284"/>
                <a:gd name="T52" fmla="*/ 0 w 9284"/>
                <a:gd name="T53" fmla="*/ 0 h 9284"/>
                <a:gd name="T54" fmla="*/ 0 w 9284"/>
                <a:gd name="T55" fmla="*/ 0 h 9284"/>
                <a:gd name="T56" fmla="*/ 0 w 9284"/>
                <a:gd name="T57" fmla="*/ 0 h 9284"/>
                <a:gd name="T58" fmla="*/ 0 w 9284"/>
                <a:gd name="T59" fmla="*/ 0 h 9284"/>
                <a:gd name="T60" fmla="*/ 0 w 9284"/>
                <a:gd name="T61" fmla="*/ 0 h 9284"/>
                <a:gd name="T62" fmla="*/ 0 w 9284"/>
                <a:gd name="T63" fmla="*/ 0 h 9284"/>
                <a:gd name="T64" fmla="*/ 0 w 9284"/>
                <a:gd name="T65" fmla="*/ 0 h 9284"/>
                <a:gd name="T66" fmla="*/ 0 w 9284"/>
                <a:gd name="T67" fmla="*/ 0 h 9284"/>
                <a:gd name="T68" fmla="*/ 0 w 9284"/>
                <a:gd name="T69" fmla="*/ 0 h 9284"/>
                <a:gd name="T70" fmla="*/ 0 w 9284"/>
                <a:gd name="T71" fmla="*/ 0 h 9284"/>
                <a:gd name="T72" fmla="*/ 0 w 9284"/>
                <a:gd name="T73" fmla="*/ 0 h 9284"/>
                <a:gd name="T74" fmla="*/ 0 w 9284"/>
                <a:gd name="T75" fmla="*/ 0 h 9284"/>
                <a:gd name="T76" fmla="*/ 0 w 9284"/>
                <a:gd name="T77" fmla="*/ 0 h 9284"/>
                <a:gd name="T78" fmla="*/ 0 w 9284"/>
                <a:gd name="T79" fmla="*/ 0 h 9284"/>
                <a:gd name="T80" fmla="*/ 0 w 9284"/>
                <a:gd name="T81" fmla="*/ 0 h 9284"/>
                <a:gd name="T82" fmla="*/ 0 w 9284"/>
                <a:gd name="T83" fmla="*/ 0 h 9284"/>
                <a:gd name="T84" fmla="*/ 0 w 9284"/>
                <a:gd name="T85" fmla="*/ 0 h 9284"/>
                <a:gd name="T86" fmla="*/ 0 w 9284"/>
                <a:gd name="T87" fmla="*/ 0 h 9284"/>
                <a:gd name="T88" fmla="*/ 0 w 9284"/>
                <a:gd name="T89" fmla="*/ 0 h 9284"/>
                <a:gd name="T90" fmla="*/ 0 w 9284"/>
                <a:gd name="T91" fmla="*/ 0 h 9284"/>
                <a:gd name="T92" fmla="*/ 0 w 9284"/>
                <a:gd name="T93" fmla="*/ 0 h 9284"/>
                <a:gd name="T94" fmla="*/ 0 w 9284"/>
                <a:gd name="T95" fmla="*/ 0 h 9284"/>
                <a:gd name="T96" fmla="*/ 0 w 9284"/>
                <a:gd name="T97" fmla="*/ 0 h 9284"/>
                <a:gd name="T98" fmla="*/ 0 w 9284"/>
                <a:gd name="T99" fmla="*/ 0 h 9284"/>
                <a:gd name="T100" fmla="*/ 0 w 9284"/>
                <a:gd name="T101" fmla="*/ 0 h 92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84"/>
                <a:gd name="T154" fmla="*/ 0 h 9284"/>
                <a:gd name="T155" fmla="*/ 9284 w 9284"/>
                <a:gd name="T156" fmla="*/ 9284 h 92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84" h="9284">
                  <a:moveTo>
                    <a:pt x="4636" y="959"/>
                  </a:moveTo>
                  <a:lnTo>
                    <a:pt x="4826" y="965"/>
                  </a:lnTo>
                  <a:lnTo>
                    <a:pt x="5014" y="978"/>
                  </a:lnTo>
                  <a:lnTo>
                    <a:pt x="5199" y="1002"/>
                  </a:lnTo>
                  <a:lnTo>
                    <a:pt x="5381" y="1034"/>
                  </a:lnTo>
                  <a:lnTo>
                    <a:pt x="5559" y="1075"/>
                  </a:lnTo>
                  <a:lnTo>
                    <a:pt x="5734" y="1124"/>
                  </a:lnTo>
                  <a:lnTo>
                    <a:pt x="5905" y="1183"/>
                  </a:lnTo>
                  <a:lnTo>
                    <a:pt x="6073" y="1248"/>
                  </a:lnTo>
                  <a:lnTo>
                    <a:pt x="6237" y="1323"/>
                  </a:lnTo>
                  <a:lnTo>
                    <a:pt x="6396" y="1404"/>
                  </a:lnTo>
                  <a:lnTo>
                    <a:pt x="6551" y="1492"/>
                  </a:lnTo>
                  <a:lnTo>
                    <a:pt x="6700" y="1587"/>
                  </a:lnTo>
                  <a:lnTo>
                    <a:pt x="6845" y="1690"/>
                  </a:lnTo>
                  <a:lnTo>
                    <a:pt x="6985" y="1799"/>
                  </a:lnTo>
                  <a:lnTo>
                    <a:pt x="7118" y="1915"/>
                  </a:lnTo>
                  <a:lnTo>
                    <a:pt x="7245" y="2037"/>
                  </a:lnTo>
                  <a:lnTo>
                    <a:pt x="7368" y="2165"/>
                  </a:lnTo>
                  <a:lnTo>
                    <a:pt x="7484" y="2298"/>
                  </a:lnTo>
                  <a:lnTo>
                    <a:pt x="7593" y="2436"/>
                  </a:lnTo>
                  <a:lnTo>
                    <a:pt x="7695" y="2581"/>
                  </a:lnTo>
                  <a:lnTo>
                    <a:pt x="7791" y="2730"/>
                  </a:lnTo>
                  <a:lnTo>
                    <a:pt x="7880" y="2884"/>
                  </a:lnTo>
                  <a:lnTo>
                    <a:pt x="7961" y="3043"/>
                  </a:lnTo>
                  <a:lnTo>
                    <a:pt x="8036" y="3206"/>
                  </a:lnTo>
                  <a:lnTo>
                    <a:pt x="8101" y="3372"/>
                  </a:lnTo>
                  <a:lnTo>
                    <a:pt x="8160" y="3544"/>
                  </a:lnTo>
                  <a:lnTo>
                    <a:pt x="8209" y="3718"/>
                  </a:lnTo>
                  <a:lnTo>
                    <a:pt x="8250" y="3895"/>
                  </a:lnTo>
                  <a:lnTo>
                    <a:pt x="8282" y="4076"/>
                  </a:lnTo>
                  <a:lnTo>
                    <a:pt x="8306" y="4261"/>
                  </a:lnTo>
                  <a:lnTo>
                    <a:pt x="8319" y="4447"/>
                  </a:lnTo>
                  <a:lnTo>
                    <a:pt x="8325" y="4636"/>
                  </a:lnTo>
                  <a:lnTo>
                    <a:pt x="8319" y="4826"/>
                  </a:lnTo>
                  <a:lnTo>
                    <a:pt x="8306" y="5014"/>
                  </a:lnTo>
                  <a:lnTo>
                    <a:pt x="8282" y="5199"/>
                  </a:lnTo>
                  <a:lnTo>
                    <a:pt x="8250" y="5381"/>
                  </a:lnTo>
                  <a:lnTo>
                    <a:pt x="8209" y="5559"/>
                  </a:lnTo>
                  <a:lnTo>
                    <a:pt x="8160" y="5734"/>
                  </a:lnTo>
                  <a:lnTo>
                    <a:pt x="8101" y="5905"/>
                  </a:lnTo>
                  <a:lnTo>
                    <a:pt x="8036" y="6073"/>
                  </a:lnTo>
                  <a:lnTo>
                    <a:pt x="7961" y="6237"/>
                  </a:lnTo>
                  <a:lnTo>
                    <a:pt x="7880" y="6396"/>
                  </a:lnTo>
                  <a:lnTo>
                    <a:pt x="7791" y="6551"/>
                  </a:lnTo>
                  <a:lnTo>
                    <a:pt x="7695" y="6700"/>
                  </a:lnTo>
                  <a:lnTo>
                    <a:pt x="7593" y="6845"/>
                  </a:lnTo>
                  <a:lnTo>
                    <a:pt x="7484" y="6985"/>
                  </a:lnTo>
                  <a:lnTo>
                    <a:pt x="7368" y="7118"/>
                  </a:lnTo>
                  <a:lnTo>
                    <a:pt x="7245" y="7245"/>
                  </a:lnTo>
                  <a:lnTo>
                    <a:pt x="7118" y="7368"/>
                  </a:lnTo>
                  <a:lnTo>
                    <a:pt x="6985" y="7484"/>
                  </a:lnTo>
                  <a:lnTo>
                    <a:pt x="6845" y="7593"/>
                  </a:lnTo>
                  <a:lnTo>
                    <a:pt x="6700" y="7695"/>
                  </a:lnTo>
                  <a:lnTo>
                    <a:pt x="6551" y="7791"/>
                  </a:lnTo>
                  <a:lnTo>
                    <a:pt x="6396" y="7880"/>
                  </a:lnTo>
                  <a:lnTo>
                    <a:pt x="6237" y="7961"/>
                  </a:lnTo>
                  <a:lnTo>
                    <a:pt x="6073" y="8036"/>
                  </a:lnTo>
                  <a:lnTo>
                    <a:pt x="5905" y="8101"/>
                  </a:lnTo>
                  <a:lnTo>
                    <a:pt x="5734" y="8160"/>
                  </a:lnTo>
                  <a:lnTo>
                    <a:pt x="5559" y="8209"/>
                  </a:lnTo>
                  <a:lnTo>
                    <a:pt x="5381" y="8250"/>
                  </a:lnTo>
                  <a:lnTo>
                    <a:pt x="5199" y="8282"/>
                  </a:lnTo>
                  <a:lnTo>
                    <a:pt x="5014" y="8306"/>
                  </a:lnTo>
                  <a:lnTo>
                    <a:pt x="4826" y="8319"/>
                  </a:lnTo>
                  <a:lnTo>
                    <a:pt x="4636" y="8325"/>
                  </a:lnTo>
                  <a:lnTo>
                    <a:pt x="4447" y="8319"/>
                  </a:lnTo>
                  <a:lnTo>
                    <a:pt x="4261" y="8306"/>
                  </a:lnTo>
                  <a:lnTo>
                    <a:pt x="4076" y="8282"/>
                  </a:lnTo>
                  <a:lnTo>
                    <a:pt x="3895" y="8250"/>
                  </a:lnTo>
                  <a:lnTo>
                    <a:pt x="3718" y="8209"/>
                  </a:lnTo>
                  <a:lnTo>
                    <a:pt x="3544" y="8160"/>
                  </a:lnTo>
                  <a:lnTo>
                    <a:pt x="3372" y="8101"/>
                  </a:lnTo>
                  <a:lnTo>
                    <a:pt x="3206" y="8036"/>
                  </a:lnTo>
                  <a:lnTo>
                    <a:pt x="3043" y="7961"/>
                  </a:lnTo>
                  <a:lnTo>
                    <a:pt x="2884" y="7880"/>
                  </a:lnTo>
                  <a:lnTo>
                    <a:pt x="2730" y="7791"/>
                  </a:lnTo>
                  <a:lnTo>
                    <a:pt x="2581" y="7695"/>
                  </a:lnTo>
                  <a:lnTo>
                    <a:pt x="2436" y="7593"/>
                  </a:lnTo>
                  <a:lnTo>
                    <a:pt x="2298" y="7484"/>
                  </a:lnTo>
                  <a:lnTo>
                    <a:pt x="2165" y="7368"/>
                  </a:lnTo>
                  <a:lnTo>
                    <a:pt x="2037" y="7245"/>
                  </a:lnTo>
                  <a:lnTo>
                    <a:pt x="1915" y="7118"/>
                  </a:lnTo>
                  <a:lnTo>
                    <a:pt x="1799" y="6985"/>
                  </a:lnTo>
                  <a:lnTo>
                    <a:pt x="1690" y="6845"/>
                  </a:lnTo>
                  <a:lnTo>
                    <a:pt x="1587" y="6700"/>
                  </a:lnTo>
                  <a:lnTo>
                    <a:pt x="1492" y="6551"/>
                  </a:lnTo>
                  <a:lnTo>
                    <a:pt x="1404" y="6396"/>
                  </a:lnTo>
                  <a:lnTo>
                    <a:pt x="1323" y="6237"/>
                  </a:lnTo>
                  <a:lnTo>
                    <a:pt x="1248" y="6073"/>
                  </a:lnTo>
                  <a:lnTo>
                    <a:pt x="1183" y="5905"/>
                  </a:lnTo>
                  <a:lnTo>
                    <a:pt x="1124" y="5734"/>
                  </a:lnTo>
                  <a:lnTo>
                    <a:pt x="1075" y="5559"/>
                  </a:lnTo>
                  <a:lnTo>
                    <a:pt x="1034" y="5381"/>
                  </a:lnTo>
                  <a:lnTo>
                    <a:pt x="1002" y="5199"/>
                  </a:lnTo>
                  <a:lnTo>
                    <a:pt x="978" y="5014"/>
                  </a:lnTo>
                  <a:lnTo>
                    <a:pt x="965" y="4826"/>
                  </a:lnTo>
                  <a:lnTo>
                    <a:pt x="959" y="4636"/>
                  </a:lnTo>
                  <a:lnTo>
                    <a:pt x="965" y="4447"/>
                  </a:lnTo>
                  <a:lnTo>
                    <a:pt x="978" y="4261"/>
                  </a:lnTo>
                  <a:lnTo>
                    <a:pt x="1002" y="4076"/>
                  </a:lnTo>
                  <a:lnTo>
                    <a:pt x="1034" y="3895"/>
                  </a:lnTo>
                  <a:lnTo>
                    <a:pt x="1075" y="3718"/>
                  </a:lnTo>
                  <a:lnTo>
                    <a:pt x="1124" y="3544"/>
                  </a:lnTo>
                  <a:lnTo>
                    <a:pt x="1183" y="3372"/>
                  </a:lnTo>
                  <a:lnTo>
                    <a:pt x="1248" y="3206"/>
                  </a:lnTo>
                  <a:lnTo>
                    <a:pt x="1323" y="3043"/>
                  </a:lnTo>
                  <a:lnTo>
                    <a:pt x="1404" y="2884"/>
                  </a:lnTo>
                  <a:lnTo>
                    <a:pt x="1492" y="2730"/>
                  </a:lnTo>
                  <a:lnTo>
                    <a:pt x="1587" y="2581"/>
                  </a:lnTo>
                  <a:lnTo>
                    <a:pt x="1690" y="2436"/>
                  </a:lnTo>
                  <a:lnTo>
                    <a:pt x="1799" y="2298"/>
                  </a:lnTo>
                  <a:lnTo>
                    <a:pt x="1915" y="2165"/>
                  </a:lnTo>
                  <a:lnTo>
                    <a:pt x="2037" y="2037"/>
                  </a:lnTo>
                  <a:lnTo>
                    <a:pt x="2165" y="1915"/>
                  </a:lnTo>
                  <a:lnTo>
                    <a:pt x="2298" y="1799"/>
                  </a:lnTo>
                  <a:lnTo>
                    <a:pt x="2436" y="1690"/>
                  </a:lnTo>
                  <a:lnTo>
                    <a:pt x="2581" y="1587"/>
                  </a:lnTo>
                  <a:lnTo>
                    <a:pt x="2730" y="1492"/>
                  </a:lnTo>
                  <a:lnTo>
                    <a:pt x="2884" y="1404"/>
                  </a:lnTo>
                  <a:lnTo>
                    <a:pt x="3043" y="1323"/>
                  </a:lnTo>
                  <a:lnTo>
                    <a:pt x="3206" y="1248"/>
                  </a:lnTo>
                  <a:lnTo>
                    <a:pt x="3372" y="1183"/>
                  </a:lnTo>
                  <a:lnTo>
                    <a:pt x="3544" y="1124"/>
                  </a:lnTo>
                  <a:lnTo>
                    <a:pt x="3718" y="1075"/>
                  </a:lnTo>
                  <a:lnTo>
                    <a:pt x="3895" y="1034"/>
                  </a:lnTo>
                  <a:lnTo>
                    <a:pt x="4076" y="1002"/>
                  </a:lnTo>
                  <a:lnTo>
                    <a:pt x="4261" y="978"/>
                  </a:lnTo>
                  <a:lnTo>
                    <a:pt x="4447" y="965"/>
                  </a:lnTo>
                  <a:lnTo>
                    <a:pt x="4636" y="959"/>
                  </a:lnTo>
                  <a:close/>
                  <a:moveTo>
                    <a:pt x="4636" y="0"/>
                  </a:moveTo>
                  <a:lnTo>
                    <a:pt x="4874" y="7"/>
                  </a:lnTo>
                  <a:lnTo>
                    <a:pt x="5110" y="24"/>
                  </a:lnTo>
                  <a:lnTo>
                    <a:pt x="5341" y="53"/>
                  </a:lnTo>
                  <a:lnTo>
                    <a:pt x="5570" y="94"/>
                  </a:lnTo>
                  <a:lnTo>
                    <a:pt x="5795" y="146"/>
                  </a:lnTo>
                  <a:lnTo>
                    <a:pt x="6015" y="209"/>
                  </a:lnTo>
                  <a:lnTo>
                    <a:pt x="6230" y="282"/>
                  </a:lnTo>
                  <a:lnTo>
                    <a:pt x="6442" y="365"/>
                  </a:lnTo>
                  <a:lnTo>
                    <a:pt x="6647" y="458"/>
                  </a:lnTo>
                  <a:lnTo>
                    <a:pt x="6848" y="560"/>
                  </a:lnTo>
                  <a:lnTo>
                    <a:pt x="7042" y="672"/>
                  </a:lnTo>
                  <a:lnTo>
                    <a:pt x="7231" y="793"/>
                  </a:lnTo>
                  <a:lnTo>
                    <a:pt x="7413" y="922"/>
                  </a:lnTo>
                  <a:lnTo>
                    <a:pt x="7589" y="1059"/>
                  </a:lnTo>
                  <a:lnTo>
                    <a:pt x="7758" y="1206"/>
                  </a:lnTo>
                  <a:lnTo>
                    <a:pt x="7919" y="1359"/>
                  </a:lnTo>
                  <a:lnTo>
                    <a:pt x="8073" y="1520"/>
                  </a:lnTo>
                  <a:lnTo>
                    <a:pt x="8220" y="1689"/>
                  </a:lnTo>
                  <a:lnTo>
                    <a:pt x="8358" y="1863"/>
                  </a:lnTo>
                  <a:lnTo>
                    <a:pt x="8488" y="2045"/>
                  </a:lnTo>
                  <a:lnTo>
                    <a:pt x="8609" y="2233"/>
                  </a:lnTo>
                  <a:lnTo>
                    <a:pt x="8721" y="2427"/>
                  </a:lnTo>
                  <a:lnTo>
                    <a:pt x="8824" y="2627"/>
                  </a:lnTo>
                  <a:lnTo>
                    <a:pt x="8918" y="2833"/>
                  </a:lnTo>
                  <a:lnTo>
                    <a:pt x="9001" y="3043"/>
                  </a:lnTo>
                  <a:lnTo>
                    <a:pt x="9074" y="3259"/>
                  </a:lnTo>
                  <a:lnTo>
                    <a:pt x="9138" y="3478"/>
                  </a:lnTo>
                  <a:lnTo>
                    <a:pt x="9190" y="3702"/>
                  </a:lnTo>
                  <a:lnTo>
                    <a:pt x="9231" y="3931"/>
                  </a:lnTo>
                  <a:lnTo>
                    <a:pt x="9260" y="4162"/>
                  </a:lnTo>
                  <a:lnTo>
                    <a:pt x="9277" y="4398"/>
                  </a:lnTo>
                  <a:lnTo>
                    <a:pt x="9284" y="4636"/>
                  </a:lnTo>
                  <a:lnTo>
                    <a:pt x="9277" y="4876"/>
                  </a:lnTo>
                  <a:lnTo>
                    <a:pt x="9260" y="5111"/>
                  </a:lnTo>
                  <a:lnTo>
                    <a:pt x="9231" y="5344"/>
                  </a:lnTo>
                  <a:lnTo>
                    <a:pt x="9190" y="5573"/>
                  </a:lnTo>
                  <a:lnTo>
                    <a:pt x="9138" y="5799"/>
                  </a:lnTo>
                  <a:lnTo>
                    <a:pt x="9074" y="6019"/>
                  </a:lnTo>
                  <a:lnTo>
                    <a:pt x="9001" y="6235"/>
                  </a:lnTo>
                  <a:lnTo>
                    <a:pt x="8918" y="6446"/>
                  </a:lnTo>
                  <a:lnTo>
                    <a:pt x="8824" y="6652"/>
                  </a:lnTo>
                  <a:lnTo>
                    <a:pt x="8721" y="6853"/>
                  </a:lnTo>
                  <a:lnTo>
                    <a:pt x="8609" y="7047"/>
                  </a:lnTo>
                  <a:lnTo>
                    <a:pt x="8488" y="7236"/>
                  </a:lnTo>
                  <a:lnTo>
                    <a:pt x="8358" y="7418"/>
                  </a:lnTo>
                  <a:lnTo>
                    <a:pt x="8220" y="7594"/>
                  </a:lnTo>
                  <a:lnTo>
                    <a:pt x="8073" y="7762"/>
                  </a:lnTo>
                  <a:lnTo>
                    <a:pt x="7919" y="7924"/>
                  </a:lnTo>
                  <a:lnTo>
                    <a:pt x="7758" y="8077"/>
                  </a:lnTo>
                  <a:lnTo>
                    <a:pt x="7589" y="8223"/>
                  </a:lnTo>
                  <a:lnTo>
                    <a:pt x="7413" y="8362"/>
                  </a:lnTo>
                  <a:lnTo>
                    <a:pt x="7231" y="8491"/>
                  </a:lnTo>
                  <a:lnTo>
                    <a:pt x="7042" y="8612"/>
                  </a:lnTo>
                  <a:lnTo>
                    <a:pt x="6848" y="8724"/>
                  </a:lnTo>
                  <a:lnTo>
                    <a:pt x="6647" y="8826"/>
                  </a:lnTo>
                  <a:lnTo>
                    <a:pt x="6442" y="8919"/>
                  </a:lnTo>
                  <a:lnTo>
                    <a:pt x="6230" y="9002"/>
                  </a:lnTo>
                  <a:lnTo>
                    <a:pt x="6015" y="9075"/>
                  </a:lnTo>
                  <a:lnTo>
                    <a:pt x="5795" y="9138"/>
                  </a:lnTo>
                  <a:lnTo>
                    <a:pt x="5570" y="9190"/>
                  </a:lnTo>
                  <a:lnTo>
                    <a:pt x="5341" y="9231"/>
                  </a:lnTo>
                  <a:lnTo>
                    <a:pt x="5110" y="9260"/>
                  </a:lnTo>
                  <a:lnTo>
                    <a:pt x="4874" y="9277"/>
                  </a:lnTo>
                  <a:lnTo>
                    <a:pt x="4636" y="9284"/>
                  </a:lnTo>
                  <a:lnTo>
                    <a:pt x="4399" y="9277"/>
                  </a:lnTo>
                  <a:lnTo>
                    <a:pt x="4165" y="9260"/>
                  </a:lnTo>
                  <a:lnTo>
                    <a:pt x="3933" y="9231"/>
                  </a:lnTo>
                  <a:lnTo>
                    <a:pt x="3706" y="9190"/>
                  </a:lnTo>
                  <a:lnTo>
                    <a:pt x="3482" y="9138"/>
                  </a:lnTo>
                  <a:lnTo>
                    <a:pt x="3263" y="9075"/>
                  </a:lnTo>
                  <a:lnTo>
                    <a:pt x="3049" y="9002"/>
                  </a:lnTo>
                  <a:lnTo>
                    <a:pt x="2838" y="8919"/>
                  </a:lnTo>
                  <a:lnTo>
                    <a:pt x="2632" y="8826"/>
                  </a:lnTo>
                  <a:lnTo>
                    <a:pt x="2432" y="8724"/>
                  </a:lnTo>
                  <a:lnTo>
                    <a:pt x="2238" y="8612"/>
                  </a:lnTo>
                  <a:lnTo>
                    <a:pt x="2051" y="8491"/>
                  </a:lnTo>
                  <a:lnTo>
                    <a:pt x="1868" y="8362"/>
                  </a:lnTo>
                  <a:lnTo>
                    <a:pt x="1693" y="8223"/>
                  </a:lnTo>
                  <a:lnTo>
                    <a:pt x="1525" y="8077"/>
                  </a:lnTo>
                  <a:lnTo>
                    <a:pt x="1364" y="7924"/>
                  </a:lnTo>
                  <a:lnTo>
                    <a:pt x="1210" y="7762"/>
                  </a:lnTo>
                  <a:lnTo>
                    <a:pt x="1063" y="7594"/>
                  </a:lnTo>
                  <a:lnTo>
                    <a:pt x="925" y="7418"/>
                  </a:lnTo>
                  <a:lnTo>
                    <a:pt x="796" y="7236"/>
                  </a:lnTo>
                  <a:lnTo>
                    <a:pt x="675" y="7047"/>
                  </a:lnTo>
                  <a:lnTo>
                    <a:pt x="563" y="6853"/>
                  </a:lnTo>
                  <a:lnTo>
                    <a:pt x="459" y="6652"/>
                  </a:lnTo>
                  <a:lnTo>
                    <a:pt x="366" y="6446"/>
                  </a:lnTo>
                  <a:lnTo>
                    <a:pt x="283" y="6235"/>
                  </a:lnTo>
                  <a:lnTo>
                    <a:pt x="210" y="6019"/>
                  </a:lnTo>
                  <a:lnTo>
                    <a:pt x="146" y="5799"/>
                  </a:lnTo>
                  <a:lnTo>
                    <a:pt x="94" y="5573"/>
                  </a:lnTo>
                  <a:lnTo>
                    <a:pt x="53" y="5344"/>
                  </a:lnTo>
                  <a:lnTo>
                    <a:pt x="24" y="5111"/>
                  </a:lnTo>
                  <a:lnTo>
                    <a:pt x="7" y="4876"/>
                  </a:lnTo>
                  <a:lnTo>
                    <a:pt x="0" y="4636"/>
                  </a:lnTo>
                  <a:lnTo>
                    <a:pt x="7" y="4398"/>
                  </a:lnTo>
                  <a:lnTo>
                    <a:pt x="24" y="4162"/>
                  </a:lnTo>
                  <a:lnTo>
                    <a:pt x="53" y="3931"/>
                  </a:lnTo>
                  <a:lnTo>
                    <a:pt x="94" y="3702"/>
                  </a:lnTo>
                  <a:lnTo>
                    <a:pt x="146" y="3478"/>
                  </a:lnTo>
                  <a:lnTo>
                    <a:pt x="210" y="3259"/>
                  </a:lnTo>
                  <a:lnTo>
                    <a:pt x="283" y="3043"/>
                  </a:lnTo>
                  <a:lnTo>
                    <a:pt x="366" y="2833"/>
                  </a:lnTo>
                  <a:lnTo>
                    <a:pt x="459" y="2627"/>
                  </a:lnTo>
                  <a:lnTo>
                    <a:pt x="563" y="2427"/>
                  </a:lnTo>
                  <a:lnTo>
                    <a:pt x="675" y="2233"/>
                  </a:lnTo>
                  <a:lnTo>
                    <a:pt x="796" y="2045"/>
                  </a:lnTo>
                  <a:lnTo>
                    <a:pt x="925" y="1863"/>
                  </a:lnTo>
                  <a:lnTo>
                    <a:pt x="1063" y="1689"/>
                  </a:lnTo>
                  <a:lnTo>
                    <a:pt x="1210" y="1520"/>
                  </a:lnTo>
                  <a:lnTo>
                    <a:pt x="1364" y="1359"/>
                  </a:lnTo>
                  <a:lnTo>
                    <a:pt x="1525" y="1206"/>
                  </a:lnTo>
                  <a:lnTo>
                    <a:pt x="1693" y="1059"/>
                  </a:lnTo>
                  <a:lnTo>
                    <a:pt x="1868" y="922"/>
                  </a:lnTo>
                  <a:lnTo>
                    <a:pt x="2051" y="793"/>
                  </a:lnTo>
                  <a:lnTo>
                    <a:pt x="2238" y="672"/>
                  </a:lnTo>
                  <a:lnTo>
                    <a:pt x="2432" y="560"/>
                  </a:lnTo>
                  <a:lnTo>
                    <a:pt x="2632" y="458"/>
                  </a:lnTo>
                  <a:lnTo>
                    <a:pt x="2838" y="365"/>
                  </a:lnTo>
                  <a:lnTo>
                    <a:pt x="3049" y="282"/>
                  </a:lnTo>
                  <a:lnTo>
                    <a:pt x="3263" y="209"/>
                  </a:lnTo>
                  <a:lnTo>
                    <a:pt x="3482" y="146"/>
                  </a:lnTo>
                  <a:lnTo>
                    <a:pt x="3706" y="94"/>
                  </a:lnTo>
                  <a:lnTo>
                    <a:pt x="3933" y="53"/>
                  </a:lnTo>
                  <a:lnTo>
                    <a:pt x="4165" y="24"/>
                  </a:lnTo>
                  <a:lnTo>
                    <a:pt x="4399" y="7"/>
                  </a:lnTo>
                  <a:lnTo>
                    <a:pt x="463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52" name="Freeform 29">
              <a:extLst>
                <a:ext uri="{FF2B5EF4-FFF2-40B4-BE49-F238E27FC236}">
                  <a16:creationId xmlns:a16="http://schemas.microsoft.com/office/drawing/2014/main" id="{26DFAC39-271E-46EC-BDE6-27D97309F7C4}"/>
                </a:ext>
              </a:extLst>
            </p:cNvPr>
            <p:cNvSpPr>
              <a:spLocks/>
            </p:cNvSpPr>
            <p:nvPr/>
          </p:nvSpPr>
          <p:spPr bwMode="auto">
            <a:xfrm>
              <a:off x="1973" y="1157"/>
              <a:ext cx="1841" cy="1841"/>
            </a:xfrm>
            <a:custGeom>
              <a:avLst/>
              <a:gdLst>
                <a:gd name="T0" fmla="*/ 0 w 7366"/>
                <a:gd name="T1" fmla="*/ 0 h 7366"/>
                <a:gd name="T2" fmla="*/ 0 w 7366"/>
                <a:gd name="T3" fmla="*/ 0 h 7366"/>
                <a:gd name="T4" fmla="*/ 0 w 7366"/>
                <a:gd name="T5" fmla="*/ 0 h 7366"/>
                <a:gd name="T6" fmla="*/ 0 w 7366"/>
                <a:gd name="T7" fmla="*/ 0 h 7366"/>
                <a:gd name="T8" fmla="*/ 0 w 7366"/>
                <a:gd name="T9" fmla="*/ 0 h 7366"/>
                <a:gd name="T10" fmla="*/ 0 w 7366"/>
                <a:gd name="T11" fmla="*/ 0 h 7366"/>
                <a:gd name="T12" fmla="*/ 0 w 7366"/>
                <a:gd name="T13" fmla="*/ 0 h 7366"/>
                <a:gd name="T14" fmla="*/ 0 w 7366"/>
                <a:gd name="T15" fmla="*/ 0 h 7366"/>
                <a:gd name="T16" fmla="*/ 0 w 7366"/>
                <a:gd name="T17" fmla="*/ 0 h 7366"/>
                <a:gd name="T18" fmla="*/ 0 w 7366"/>
                <a:gd name="T19" fmla="*/ 0 h 7366"/>
                <a:gd name="T20" fmla="*/ 0 w 7366"/>
                <a:gd name="T21" fmla="*/ 0 h 7366"/>
                <a:gd name="T22" fmla="*/ 0 w 7366"/>
                <a:gd name="T23" fmla="*/ 0 h 7366"/>
                <a:gd name="T24" fmla="*/ 0 w 7366"/>
                <a:gd name="T25" fmla="*/ 0 h 7366"/>
                <a:gd name="T26" fmla="*/ 0 w 7366"/>
                <a:gd name="T27" fmla="*/ 0 h 7366"/>
                <a:gd name="T28" fmla="*/ 0 w 7366"/>
                <a:gd name="T29" fmla="*/ 0 h 7366"/>
                <a:gd name="T30" fmla="*/ 0 w 7366"/>
                <a:gd name="T31" fmla="*/ 0 h 7366"/>
                <a:gd name="T32" fmla="*/ 0 w 7366"/>
                <a:gd name="T33" fmla="*/ 0 h 7366"/>
                <a:gd name="T34" fmla="*/ 0 w 7366"/>
                <a:gd name="T35" fmla="*/ 0 h 7366"/>
                <a:gd name="T36" fmla="*/ 0 w 7366"/>
                <a:gd name="T37" fmla="*/ 0 h 7366"/>
                <a:gd name="T38" fmla="*/ 0 w 7366"/>
                <a:gd name="T39" fmla="*/ 0 h 7366"/>
                <a:gd name="T40" fmla="*/ 0 w 7366"/>
                <a:gd name="T41" fmla="*/ 0 h 7366"/>
                <a:gd name="T42" fmla="*/ 0 w 7366"/>
                <a:gd name="T43" fmla="*/ 0 h 7366"/>
                <a:gd name="T44" fmla="*/ 0 w 7366"/>
                <a:gd name="T45" fmla="*/ 0 h 7366"/>
                <a:gd name="T46" fmla="*/ 0 w 7366"/>
                <a:gd name="T47" fmla="*/ 0 h 7366"/>
                <a:gd name="T48" fmla="*/ 0 w 7366"/>
                <a:gd name="T49" fmla="*/ 0 h 7366"/>
                <a:gd name="T50" fmla="*/ 0 w 7366"/>
                <a:gd name="T51" fmla="*/ 0 h 7366"/>
                <a:gd name="T52" fmla="*/ 0 w 7366"/>
                <a:gd name="T53" fmla="*/ 0 h 7366"/>
                <a:gd name="T54" fmla="*/ 0 w 7366"/>
                <a:gd name="T55" fmla="*/ 0 h 7366"/>
                <a:gd name="T56" fmla="*/ 0 w 7366"/>
                <a:gd name="T57" fmla="*/ 0 h 7366"/>
                <a:gd name="T58" fmla="*/ 0 w 7366"/>
                <a:gd name="T59" fmla="*/ 0 h 7366"/>
                <a:gd name="T60" fmla="*/ 0 w 7366"/>
                <a:gd name="T61" fmla="*/ 0 h 7366"/>
                <a:gd name="T62" fmla="*/ 0 w 7366"/>
                <a:gd name="T63" fmla="*/ 0 h 7366"/>
                <a:gd name="T64" fmla="*/ 0 w 7366"/>
                <a:gd name="T65" fmla="*/ 0 h 7366"/>
                <a:gd name="T66" fmla="*/ 0 w 7366"/>
                <a:gd name="T67" fmla="*/ 0 h 7366"/>
                <a:gd name="T68" fmla="*/ 0 w 7366"/>
                <a:gd name="T69" fmla="*/ 0 h 7366"/>
                <a:gd name="T70" fmla="*/ 0 w 7366"/>
                <a:gd name="T71" fmla="*/ 0 h 7366"/>
                <a:gd name="T72" fmla="*/ 0 w 7366"/>
                <a:gd name="T73" fmla="*/ 0 h 7366"/>
                <a:gd name="T74" fmla="*/ 0 w 7366"/>
                <a:gd name="T75" fmla="*/ 0 h 7366"/>
                <a:gd name="T76" fmla="*/ 0 w 7366"/>
                <a:gd name="T77" fmla="*/ 0 h 7366"/>
                <a:gd name="T78" fmla="*/ 0 w 7366"/>
                <a:gd name="T79" fmla="*/ 0 h 7366"/>
                <a:gd name="T80" fmla="*/ 0 w 7366"/>
                <a:gd name="T81" fmla="*/ 0 h 7366"/>
                <a:gd name="T82" fmla="*/ 0 w 7366"/>
                <a:gd name="T83" fmla="*/ 0 h 7366"/>
                <a:gd name="T84" fmla="*/ 0 w 7366"/>
                <a:gd name="T85" fmla="*/ 0 h 7366"/>
                <a:gd name="T86" fmla="*/ 0 w 7366"/>
                <a:gd name="T87" fmla="*/ 0 h 7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66"/>
                <a:gd name="T133" fmla="*/ 0 h 7366"/>
                <a:gd name="T134" fmla="*/ 7366 w 7366"/>
                <a:gd name="T135" fmla="*/ 7366 h 7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66" h="7366">
                  <a:moveTo>
                    <a:pt x="3677" y="0"/>
                  </a:moveTo>
                  <a:lnTo>
                    <a:pt x="3677" y="0"/>
                  </a:lnTo>
                  <a:lnTo>
                    <a:pt x="3867" y="6"/>
                  </a:lnTo>
                  <a:lnTo>
                    <a:pt x="4055" y="19"/>
                  </a:lnTo>
                  <a:lnTo>
                    <a:pt x="4240" y="43"/>
                  </a:lnTo>
                  <a:lnTo>
                    <a:pt x="4422" y="75"/>
                  </a:lnTo>
                  <a:lnTo>
                    <a:pt x="4600" y="116"/>
                  </a:lnTo>
                  <a:lnTo>
                    <a:pt x="4775" y="165"/>
                  </a:lnTo>
                  <a:lnTo>
                    <a:pt x="4946" y="224"/>
                  </a:lnTo>
                  <a:lnTo>
                    <a:pt x="5114" y="289"/>
                  </a:lnTo>
                  <a:lnTo>
                    <a:pt x="5278" y="364"/>
                  </a:lnTo>
                  <a:lnTo>
                    <a:pt x="5437" y="445"/>
                  </a:lnTo>
                  <a:lnTo>
                    <a:pt x="5592" y="533"/>
                  </a:lnTo>
                  <a:lnTo>
                    <a:pt x="5741" y="628"/>
                  </a:lnTo>
                  <a:lnTo>
                    <a:pt x="5886" y="731"/>
                  </a:lnTo>
                  <a:lnTo>
                    <a:pt x="6026" y="840"/>
                  </a:lnTo>
                  <a:lnTo>
                    <a:pt x="6159" y="956"/>
                  </a:lnTo>
                  <a:lnTo>
                    <a:pt x="6286" y="1078"/>
                  </a:lnTo>
                  <a:lnTo>
                    <a:pt x="6409" y="1206"/>
                  </a:lnTo>
                  <a:lnTo>
                    <a:pt x="6525" y="1339"/>
                  </a:lnTo>
                  <a:lnTo>
                    <a:pt x="6634" y="1477"/>
                  </a:lnTo>
                  <a:lnTo>
                    <a:pt x="6736" y="1622"/>
                  </a:lnTo>
                  <a:lnTo>
                    <a:pt x="6832" y="1771"/>
                  </a:lnTo>
                  <a:lnTo>
                    <a:pt x="6921" y="1925"/>
                  </a:lnTo>
                  <a:lnTo>
                    <a:pt x="7002" y="2084"/>
                  </a:lnTo>
                  <a:lnTo>
                    <a:pt x="7077" y="2247"/>
                  </a:lnTo>
                  <a:lnTo>
                    <a:pt x="7142" y="2413"/>
                  </a:lnTo>
                  <a:lnTo>
                    <a:pt x="7201" y="2585"/>
                  </a:lnTo>
                  <a:lnTo>
                    <a:pt x="7250" y="2759"/>
                  </a:lnTo>
                  <a:lnTo>
                    <a:pt x="7291" y="2936"/>
                  </a:lnTo>
                  <a:lnTo>
                    <a:pt x="7323" y="3117"/>
                  </a:lnTo>
                  <a:lnTo>
                    <a:pt x="7347" y="3302"/>
                  </a:lnTo>
                  <a:lnTo>
                    <a:pt x="7360" y="3488"/>
                  </a:lnTo>
                  <a:lnTo>
                    <a:pt x="7366" y="3677"/>
                  </a:lnTo>
                  <a:lnTo>
                    <a:pt x="7360" y="3867"/>
                  </a:lnTo>
                  <a:lnTo>
                    <a:pt x="7347" y="4055"/>
                  </a:lnTo>
                  <a:lnTo>
                    <a:pt x="7323" y="4240"/>
                  </a:lnTo>
                  <a:lnTo>
                    <a:pt x="7291" y="4422"/>
                  </a:lnTo>
                  <a:lnTo>
                    <a:pt x="7250" y="4600"/>
                  </a:lnTo>
                  <a:lnTo>
                    <a:pt x="7201" y="4775"/>
                  </a:lnTo>
                  <a:lnTo>
                    <a:pt x="7142" y="4946"/>
                  </a:lnTo>
                  <a:lnTo>
                    <a:pt x="7077" y="5114"/>
                  </a:lnTo>
                  <a:lnTo>
                    <a:pt x="7002" y="5278"/>
                  </a:lnTo>
                  <a:lnTo>
                    <a:pt x="6921" y="5437"/>
                  </a:lnTo>
                  <a:lnTo>
                    <a:pt x="6832" y="5592"/>
                  </a:lnTo>
                  <a:lnTo>
                    <a:pt x="6736" y="5741"/>
                  </a:lnTo>
                  <a:lnTo>
                    <a:pt x="6634" y="5886"/>
                  </a:lnTo>
                  <a:lnTo>
                    <a:pt x="6525" y="6026"/>
                  </a:lnTo>
                  <a:lnTo>
                    <a:pt x="6409" y="6159"/>
                  </a:lnTo>
                  <a:lnTo>
                    <a:pt x="6286" y="6286"/>
                  </a:lnTo>
                  <a:lnTo>
                    <a:pt x="6159" y="6409"/>
                  </a:lnTo>
                  <a:lnTo>
                    <a:pt x="6026" y="6525"/>
                  </a:lnTo>
                  <a:lnTo>
                    <a:pt x="5886" y="6634"/>
                  </a:lnTo>
                  <a:lnTo>
                    <a:pt x="5741" y="6736"/>
                  </a:lnTo>
                  <a:lnTo>
                    <a:pt x="5592" y="6832"/>
                  </a:lnTo>
                  <a:lnTo>
                    <a:pt x="5437" y="6921"/>
                  </a:lnTo>
                  <a:lnTo>
                    <a:pt x="5278" y="7002"/>
                  </a:lnTo>
                  <a:lnTo>
                    <a:pt x="5114" y="7077"/>
                  </a:lnTo>
                  <a:lnTo>
                    <a:pt x="4946" y="7142"/>
                  </a:lnTo>
                  <a:lnTo>
                    <a:pt x="4775" y="7201"/>
                  </a:lnTo>
                  <a:lnTo>
                    <a:pt x="4600" y="7250"/>
                  </a:lnTo>
                  <a:lnTo>
                    <a:pt x="4422" y="7291"/>
                  </a:lnTo>
                  <a:lnTo>
                    <a:pt x="4240" y="7323"/>
                  </a:lnTo>
                  <a:lnTo>
                    <a:pt x="4055" y="7347"/>
                  </a:lnTo>
                  <a:lnTo>
                    <a:pt x="3867" y="7360"/>
                  </a:lnTo>
                  <a:lnTo>
                    <a:pt x="3677" y="7366"/>
                  </a:lnTo>
                  <a:lnTo>
                    <a:pt x="3488" y="7360"/>
                  </a:lnTo>
                  <a:lnTo>
                    <a:pt x="3302" y="7347"/>
                  </a:lnTo>
                  <a:lnTo>
                    <a:pt x="3117" y="7323"/>
                  </a:lnTo>
                  <a:lnTo>
                    <a:pt x="2936" y="7291"/>
                  </a:lnTo>
                  <a:lnTo>
                    <a:pt x="2759" y="7250"/>
                  </a:lnTo>
                  <a:lnTo>
                    <a:pt x="2585" y="7201"/>
                  </a:lnTo>
                  <a:lnTo>
                    <a:pt x="2413" y="7142"/>
                  </a:lnTo>
                  <a:lnTo>
                    <a:pt x="2247" y="7077"/>
                  </a:lnTo>
                  <a:lnTo>
                    <a:pt x="2084" y="7002"/>
                  </a:lnTo>
                  <a:lnTo>
                    <a:pt x="1925" y="6921"/>
                  </a:lnTo>
                  <a:lnTo>
                    <a:pt x="1771" y="6832"/>
                  </a:lnTo>
                  <a:lnTo>
                    <a:pt x="1622" y="6736"/>
                  </a:lnTo>
                  <a:lnTo>
                    <a:pt x="1477" y="6634"/>
                  </a:lnTo>
                  <a:lnTo>
                    <a:pt x="1339" y="6525"/>
                  </a:lnTo>
                  <a:lnTo>
                    <a:pt x="1206" y="6409"/>
                  </a:lnTo>
                  <a:lnTo>
                    <a:pt x="1078" y="6286"/>
                  </a:lnTo>
                  <a:lnTo>
                    <a:pt x="956" y="6159"/>
                  </a:lnTo>
                  <a:lnTo>
                    <a:pt x="840" y="6026"/>
                  </a:lnTo>
                  <a:lnTo>
                    <a:pt x="731" y="5886"/>
                  </a:lnTo>
                  <a:lnTo>
                    <a:pt x="628" y="5741"/>
                  </a:lnTo>
                  <a:lnTo>
                    <a:pt x="533" y="5592"/>
                  </a:lnTo>
                  <a:lnTo>
                    <a:pt x="445" y="5437"/>
                  </a:lnTo>
                  <a:lnTo>
                    <a:pt x="364" y="5278"/>
                  </a:lnTo>
                  <a:lnTo>
                    <a:pt x="289" y="5114"/>
                  </a:lnTo>
                  <a:lnTo>
                    <a:pt x="224" y="4946"/>
                  </a:lnTo>
                  <a:lnTo>
                    <a:pt x="165" y="4775"/>
                  </a:lnTo>
                  <a:lnTo>
                    <a:pt x="116" y="4600"/>
                  </a:lnTo>
                  <a:lnTo>
                    <a:pt x="75" y="4422"/>
                  </a:lnTo>
                  <a:lnTo>
                    <a:pt x="43" y="4240"/>
                  </a:lnTo>
                  <a:lnTo>
                    <a:pt x="19" y="4055"/>
                  </a:lnTo>
                  <a:lnTo>
                    <a:pt x="6" y="3867"/>
                  </a:lnTo>
                  <a:lnTo>
                    <a:pt x="0" y="3677"/>
                  </a:lnTo>
                  <a:lnTo>
                    <a:pt x="6" y="3488"/>
                  </a:lnTo>
                  <a:lnTo>
                    <a:pt x="19" y="3302"/>
                  </a:lnTo>
                  <a:lnTo>
                    <a:pt x="43" y="3117"/>
                  </a:lnTo>
                  <a:lnTo>
                    <a:pt x="75" y="2936"/>
                  </a:lnTo>
                  <a:lnTo>
                    <a:pt x="116" y="2759"/>
                  </a:lnTo>
                  <a:lnTo>
                    <a:pt x="165" y="2585"/>
                  </a:lnTo>
                  <a:lnTo>
                    <a:pt x="224" y="2413"/>
                  </a:lnTo>
                  <a:lnTo>
                    <a:pt x="289" y="2247"/>
                  </a:lnTo>
                  <a:lnTo>
                    <a:pt x="364" y="2084"/>
                  </a:lnTo>
                  <a:lnTo>
                    <a:pt x="445" y="1925"/>
                  </a:lnTo>
                  <a:lnTo>
                    <a:pt x="533" y="1771"/>
                  </a:lnTo>
                  <a:lnTo>
                    <a:pt x="628" y="1622"/>
                  </a:lnTo>
                  <a:lnTo>
                    <a:pt x="731" y="1477"/>
                  </a:lnTo>
                  <a:lnTo>
                    <a:pt x="840" y="1339"/>
                  </a:lnTo>
                  <a:lnTo>
                    <a:pt x="956" y="1206"/>
                  </a:lnTo>
                  <a:lnTo>
                    <a:pt x="1078" y="1078"/>
                  </a:lnTo>
                  <a:lnTo>
                    <a:pt x="1206" y="956"/>
                  </a:lnTo>
                  <a:lnTo>
                    <a:pt x="1339" y="840"/>
                  </a:lnTo>
                  <a:lnTo>
                    <a:pt x="1477" y="731"/>
                  </a:lnTo>
                  <a:lnTo>
                    <a:pt x="1622" y="628"/>
                  </a:lnTo>
                  <a:lnTo>
                    <a:pt x="1771" y="533"/>
                  </a:lnTo>
                  <a:lnTo>
                    <a:pt x="1925" y="445"/>
                  </a:lnTo>
                  <a:lnTo>
                    <a:pt x="2084" y="364"/>
                  </a:lnTo>
                  <a:lnTo>
                    <a:pt x="2247" y="289"/>
                  </a:lnTo>
                  <a:lnTo>
                    <a:pt x="2413" y="224"/>
                  </a:lnTo>
                  <a:lnTo>
                    <a:pt x="2585" y="165"/>
                  </a:lnTo>
                  <a:lnTo>
                    <a:pt x="2759" y="116"/>
                  </a:lnTo>
                  <a:lnTo>
                    <a:pt x="2936" y="75"/>
                  </a:lnTo>
                  <a:lnTo>
                    <a:pt x="3117" y="43"/>
                  </a:lnTo>
                  <a:lnTo>
                    <a:pt x="3302" y="19"/>
                  </a:lnTo>
                  <a:lnTo>
                    <a:pt x="3488" y="6"/>
                  </a:lnTo>
                  <a:lnTo>
                    <a:pt x="3677"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53" name="Freeform 30">
              <a:extLst>
                <a:ext uri="{FF2B5EF4-FFF2-40B4-BE49-F238E27FC236}">
                  <a16:creationId xmlns:a16="http://schemas.microsoft.com/office/drawing/2014/main" id="{E7FA5754-4A66-468F-BF7A-F1F77F672539}"/>
                </a:ext>
              </a:extLst>
            </p:cNvPr>
            <p:cNvSpPr>
              <a:spLocks/>
            </p:cNvSpPr>
            <p:nvPr/>
          </p:nvSpPr>
          <p:spPr bwMode="auto">
            <a:xfrm>
              <a:off x="1733" y="917"/>
              <a:ext cx="2321" cy="2321"/>
            </a:xfrm>
            <a:custGeom>
              <a:avLst/>
              <a:gdLst>
                <a:gd name="T0" fmla="*/ 0 w 9284"/>
                <a:gd name="T1" fmla="*/ 0 h 9284"/>
                <a:gd name="T2" fmla="*/ 0 w 9284"/>
                <a:gd name="T3" fmla="*/ 0 h 9284"/>
                <a:gd name="T4" fmla="*/ 0 w 9284"/>
                <a:gd name="T5" fmla="*/ 0 h 9284"/>
                <a:gd name="T6" fmla="*/ 0 w 9284"/>
                <a:gd name="T7" fmla="*/ 0 h 9284"/>
                <a:gd name="T8" fmla="*/ 0 w 9284"/>
                <a:gd name="T9" fmla="*/ 0 h 9284"/>
                <a:gd name="T10" fmla="*/ 0 w 9284"/>
                <a:gd name="T11" fmla="*/ 0 h 9284"/>
                <a:gd name="T12" fmla="*/ 0 w 9284"/>
                <a:gd name="T13" fmla="*/ 0 h 9284"/>
                <a:gd name="T14" fmla="*/ 0 w 9284"/>
                <a:gd name="T15" fmla="*/ 0 h 9284"/>
                <a:gd name="T16" fmla="*/ 0 w 9284"/>
                <a:gd name="T17" fmla="*/ 0 h 9284"/>
                <a:gd name="T18" fmla="*/ 0 w 9284"/>
                <a:gd name="T19" fmla="*/ 0 h 9284"/>
                <a:gd name="T20" fmla="*/ 0 w 9284"/>
                <a:gd name="T21" fmla="*/ 0 h 9284"/>
                <a:gd name="T22" fmla="*/ 0 w 9284"/>
                <a:gd name="T23" fmla="*/ 0 h 9284"/>
                <a:gd name="T24" fmla="*/ 0 w 9284"/>
                <a:gd name="T25" fmla="*/ 0 h 9284"/>
                <a:gd name="T26" fmla="*/ 0 w 9284"/>
                <a:gd name="T27" fmla="*/ 0 h 9284"/>
                <a:gd name="T28" fmla="*/ 0 w 9284"/>
                <a:gd name="T29" fmla="*/ 0 h 9284"/>
                <a:gd name="T30" fmla="*/ 0 w 9284"/>
                <a:gd name="T31" fmla="*/ 0 h 9284"/>
                <a:gd name="T32" fmla="*/ 0 w 9284"/>
                <a:gd name="T33" fmla="*/ 0 h 9284"/>
                <a:gd name="T34" fmla="*/ 0 w 9284"/>
                <a:gd name="T35" fmla="*/ 0 h 9284"/>
                <a:gd name="T36" fmla="*/ 0 w 9284"/>
                <a:gd name="T37" fmla="*/ 0 h 9284"/>
                <a:gd name="T38" fmla="*/ 0 w 9284"/>
                <a:gd name="T39" fmla="*/ 0 h 9284"/>
                <a:gd name="T40" fmla="*/ 0 w 9284"/>
                <a:gd name="T41" fmla="*/ 0 h 9284"/>
                <a:gd name="T42" fmla="*/ 0 w 9284"/>
                <a:gd name="T43" fmla="*/ 0 h 9284"/>
                <a:gd name="T44" fmla="*/ 0 w 9284"/>
                <a:gd name="T45" fmla="*/ 0 h 9284"/>
                <a:gd name="T46" fmla="*/ 0 w 9284"/>
                <a:gd name="T47" fmla="*/ 0 h 9284"/>
                <a:gd name="T48" fmla="*/ 0 w 9284"/>
                <a:gd name="T49" fmla="*/ 0 h 9284"/>
                <a:gd name="T50" fmla="*/ 0 w 9284"/>
                <a:gd name="T51" fmla="*/ 0 h 9284"/>
                <a:gd name="T52" fmla="*/ 0 w 9284"/>
                <a:gd name="T53" fmla="*/ 0 h 9284"/>
                <a:gd name="T54" fmla="*/ 0 w 9284"/>
                <a:gd name="T55" fmla="*/ 0 h 9284"/>
                <a:gd name="T56" fmla="*/ 0 w 9284"/>
                <a:gd name="T57" fmla="*/ 0 h 9284"/>
                <a:gd name="T58" fmla="*/ 0 w 9284"/>
                <a:gd name="T59" fmla="*/ 0 h 9284"/>
                <a:gd name="T60" fmla="*/ 0 w 9284"/>
                <a:gd name="T61" fmla="*/ 0 h 9284"/>
                <a:gd name="T62" fmla="*/ 0 w 9284"/>
                <a:gd name="T63" fmla="*/ 0 h 9284"/>
                <a:gd name="T64" fmla="*/ 0 w 9284"/>
                <a:gd name="T65" fmla="*/ 0 h 9284"/>
                <a:gd name="T66" fmla="*/ 0 w 9284"/>
                <a:gd name="T67" fmla="*/ 0 h 9284"/>
                <a:gd name="T68" fmla="*/ 0 w 9284"/>
                <a:gd name="T69" fmla="*/ 0 h 9284"/>
                <a:gd name="T70" fmla="*/ 0 w 9284"/>
                <a:gd name="T71" fmla="*/ 0 h 9284"/>
                <a:gd name="T72" fmla="*/ 0 w 9284"/>
                <a:gd name="T73" fmla="*/ 0 h 9284"/>
                <a:gd name="T74" fmla="*/ 0 w 9284"/>
                <a:gd name="T75" fmla="*/ 0 h 9284"/>
                <a:gd name="T76" fmla="*/ 0 w 9284"/>
                <a:gd name="T77" fmla="*/ 0 h 9284"/>
                <a:gd name="T78" fmla="*/ 0 w 9284"/>
                <a:gd name="T79" fmla="*/ 0 h 9284"/>
                <a:gd name="T80" fmla="*/ 0 w 9284"/>
                <a:gd name="T81" fmla="*/ 0 h 9284"/>
                <a:gd name="T82" fmla="*/ 0 w 9284"/>
                <a:gd name="T83" fmla="*/ 0 h 9284"/>
                <a:gd name="T84" fmla="*/ 0 w 9284"/>
                <a:gd name="T85" fmla="*/ 0 h 9284"/>
                <a:gd name="T86" fmla="*/ 0 w 9284"/>
                <a:gd name="T87" fmla="*/ 0 h 92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84"/>
                <a:gd name="T133" fmla="*/ 0 h 9284"/>
                <a:gd name="T134" fmla="*/ 9284 w 9284"/>
                <a:gd name="T135" fmla="*/ 9284 h 92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84" h="9284">
                  <a:moveTo>
                    <a:pt x="4636" y="0"/>
                  </a:moveTo>
                  <a:lnTo>
                    <a:pt x="4636" y="0"/>
                  </a:lnTo>
                  <a:lnTo>
                    <a:pt x="4874" y="7"/>
                  </a:lnTo>
                  <a:lnTo>
                    <a:pt x="5110" y="24"/>
                  </a:lnTo>
                  <a:lnTo>
                    <a:pt x="5341" y="53"/>
                  </a:lnTo>
                  <a:lnTo>
                    <a:pt x="5570" y="94"/>
                  </a:lnTo>
                  <a:lnTo>
                    <a:pt x="5795" y="146"/>
                  </a:lnTo>
                  <a:lnTo>
                    <a:pt x="6015" y="209"/>
                  </a:lnTo>
                  <a:lnTo>
                    <a:pt x="6230" y="282"/>
                  </a:lnTo>
                  <a:lnTo>
                    <a:pt x="6442" y="365"/>
                  </a:lnTo>
                  <a:lnTo>
                    <a:pt x="6647" y="458"/>
                  </a:lnTo>
                  <a:lnTo>
                    <a:pt x="6848" y="560"/>
                  </a:lnTo>
                  <a:lnTo>
                    <a:pt x="7042" y="672"/>
                  </a:lnTo>
                  <a:lnTo>
                    <a:pt x="7231" y="793"/>
                  </a:lnTo>
                  <a:lnTo>
                    <a:pt x="7413" y="922"/>
                  </a:lnTo>
                  <a:lnTo>
                    <a:pt x="7589" y="1059"/>
                  </a:lnTo>
                  <a:lnTo>
                    <a:pt x="7758" y="1206"/>
                  </a:lnTo>
                  <a:lnTo>
                    <a:pt x="7919" y="1359"/>
                  </a:lnTo>
                  <a:lnTo>
                    <a:pt x="8073" y="1520"/>
                  </a:lnTo>
                  <a:lnTo>
                    <a:pt x="8220" y="1689"/>
                  </a:lnTo>
                  <a:lnTo>
                    <a:pt x="8358" y="1863"/>
                  </a:lnTo>
                  <a:lnTo>
                    <a:pt x="8488" y="2045"/>
                  </a:lnTo>
                  <a:lnTo>
                    <a:pt x="8609" y="2233"/>
                  </a:lnTo>
                  <a:lnTo>
                    <a:pt x="8721" y="2427"/>
                  </a:lnTo>
                  <a:lnTo>
                    <a:pt x="8824" y="2627"/>
                  </a:lnTo>
                  <a:lnTo>
                    <a:pt x="8918" y="2833"/>
                  </a:lnTo>
                  <a:lnTo>
                    <a:pt x="9001" y="3043"/>
                  </a:lnTo>
                  <a:lnTo>
                    <a:pt x="9074" y="3259"/>
                  </a:lnTo>
                  <a:lnTo>
                    <a:pt x="9138" y="3478"/>
                  </a:lnTo>
                  <a:lnTo>
                    <a:pt x="9190" y="3702"/>
                  </a:lnTo>
                  <a:lnTo>
                    <a:pt x="9231" y="3931"/>
                  </a:lnTo>
                  <a:lnTo>
                    <a:pt x="9260" y="4162"/>
                  </a:lnTo>
                  <a:lnTo>
                    <a:pt x="9277" y="4398"/>
                  </a:lnTo>
                  <a:lnTo>
                    <a:pt x="9284" y="4636"/>
                  </a:lnTo>
                  <a:lnTo>
                    <a:pt x="9277" y="4876"/>
                  </a:lnTo>
                  <a:lnTo>
                    <a:pt x="9260" y="5111"/>
                  </a:lnTo>
                  <a:lnTo>
                    <a:pt x="9231" y="5344"/>
                  </a:lnTo>
                  <a:lnTo>
                    <a:pt x="9190" y="5573"/>
                  </a:lnTo>
                  <a:lnTo>
                    <a:pt x="9138" y="5799"/>
                  </a:lnTo>
                  <a:lnTo>
                    <a:pt x="9074" y="6019"/>
                  </a:lnTo>
                  <a:lnTo>
                    <a:pt x="9001" y="6235"/>
                  </a:lnTo>
                  <a:lnTo>
                    <a:pt x="8918" y="6446"/>
                  </a:lnTo>
                  <a:lnTo>
                    <a:pt x="8824" y="6652"/>
                  </a:lnTo>
                  <a:lnTo>
                    <a:pt x="8721" y="6853"/>
                  </a:lnTo>
                  <a:lnTo>
                    <a:pt x="8609" y="7047"/>
                  </a:lnTo>
                  <a:lnTo>
                    <a:pt x="8488" y="7236"/>
                  </a:lnTo>
                  <a:lnTo>
                    <a:pt x="8358" y="7418"/>
                  </a:lnTo>
                  <a:lnTo>
                    <a:pt x="8220" y="7594"/>
                  </a:lnTo>
                  <a:lnTo>
                    <a:pt x="8073" y="7762"/>
                  </a:lnTo>
                  <a:lnTo>
                    <a:pt x="7919" y="7924"/>
                  </a:lnTo>
                  <a:lnTo>
                    <a:pt x="7758" y="8077"/>
                  </a:lnTo>
                  <a:lnTo>
                    <a:pt x="7589" y="8223"/>
                  </a:lnTo>
                  <a:lnTo>
                    <a:pt x="7413" y="8362"/>
                  </a:lnTo>
                  <a:lnTo>
                    <a:pt x="7231" y="8491"/>
                  </a:lnTo>
                  <a:lnTo>
                    <a:pt x="7042" y="8612"/>
                  </a:lnTo>
                  <a:lnTo>
                    <a:pt x="6848" y="8724"/>
                  </a:lnTo>
                  <a:lnTo>
                    <a:pt x="6647" y="8826"/>
                  </a:lnTo>
                  <a:lnTo>
                    <a:pt x="6442" y="8919"/>
                  </a:lnTo>
                  <a:lnTo>
                    <a:pt x="6230" y="9002"/>
                  </a:lnTo>
                  <a:lnTo>
                    <a:pt x="6015" y="9075"/>
                  </a:lnTo>
                  <a:lnTo>
                    <a:pt x="5795" y="9138"/>
                  </a:lnTo>
                  <a:lnTo>
                    <a:pt x="5570" y="9190"/>
                  </a:lnTo>
                  <a:lnTo>
                    <a:pt x="5341" y="9231"/>
                  </a:lnTo>
                  <a:lnTo>
                    <a:pt x="5110" y="9260"/>
                  </a:lnTo>
                  <a:lnTo>
                    <a:pt x="4874" y="9277"/>
                  </a:lnTo>
                  <a:lnTo>
                    <a:pt x="4636" y="9284"/>
                  </a:lnTo>
                  <a:lnTo>
                    <a:pt x="4399" y="9277"/>
                  </a:lnTo>
                  <a:lnTo>
                    <a:pt x="4165" y="9260"/>
                  </a:lnTo>
                  <a:lnTo>
                    <a:pt x="3933" y="9231"/>
                  </a:lnTo>
                  <a:lnTo>
                    <a:pt x="3706" y="9190"/>
                  </a:lnTo>
                  <a:lnTo>
                    <a:pt x="3482" y="9138"/>
                  </a:lnTo>
                  <a:lnTo>
                    <a:pt x="3263" y="9075"/>
                  </a:lnTo>
                  <a:lnTo>
                    <a:pt x="3049" y="9002"/>
                  </a:lnTo>
                  <a:lnTo>
                    <a:pt x="2838" y="8919"/>
                  </a:lnTo>
                  <a:lnTo>
                    <a:pt x="2632" y="8826"/>
                  </a:lnTo>
                  <a:lnTo>
                    <a:pt x="2432" y="8724"/>
                  </a:lnTo>
                  <a:lnTo>
                    <a:pt x="2238" y="8612"/>
                  </a:lnTo>
                  <a:lnTo>
                    <a:pt x="2051" y="8491"/>
                  </a:lnTo>
                  <a:lnTo>
                    <a:pt x="1868" y="8362"/>
                  </a:lnTo>
                  <a:lnTo>
                    <a:pt x="1693" y="8223"/>
                  </a:lnTo>
                  <a:lnTo>
                    <a:pt x="1525" y="8077"/>
                  </a:lnTo>
                  <a:lnTo>
                    <a:pt x="1364" y="7924"/>
                  </a:lnTo>
                  <a:lnTo>
                    <a:pt x="1210" y="7762"/>
                  </a:lnTo>
                  <a:lnTo>
                    <a:pt x="1063" y="7594"/>
                  </a:lnTo>
                  <a:lnTo>
                    <a:pt x="925" y="7418"/>
                  </a:lnTo>
                  <a:lnTo>
                    <a:pt x="796" y="7236"/>
                  </a:lnTo>
                  <a:lnTo>
                    <a:pt x="675" y="7047"/>
                  </a:lnTo>
                  <a:lnTo>
                    <a:pt x="563" y="6853"/>
                  </a:lnTo>
                  <a:lnTo>
                    <a:pt x="459" y="6652"/>
                  </a:lnTo>
                  <a:lnTo>
                    <a:pt x="366" y="6446"/>
                  </a:lnTo>
                  <a:lnTo>
                    <a:pt x="283" y="6235"/>
                  </a:lnTo>
                  <a:lnTo>
                    <a:pt x="210" y="6019"/>
                  </a:lnTo>
                  <a:lnTo>
                    <a:pt x="146" y="5799"/>
                  </a:lnTo>
                  <a:lnTo>
                    <a:pt x="94" y="5573"/>
                  </a:lnTo>
                  <a:lnTo>
                    <a:pt x="53" y="5344"/>
                  </a:lnTo>
                  <a:lnTo>
                    <a:pt x="24" y="5111"/>
                  </a:lnTo>
                  <a:lnTo>
                    <a:pt x="7" y="4876"/>
                  </a:lnTo>
                  <a:lnTo>
                    <a:pt x="0" y="4636"/>
                  </a:lnTo>
                  <a:lnTo>
                    <a:pt x="7" y="4398"/>
                  </a:lnTo>
                  <a:lnTo>
                    <a:pt x="24" y="4162"/>
                  </a:lnTo>
                  <a:lnTo>
                    <a:pt x="53" y="3931"/>
                  </a:lnTo>
                  <a:lnTo>
                    <a:pt x="94" y="3702"/>
                  </a:lnTo>
                  <a:lnTo>
                    <a:pt x="146" y="3478"/>
                  </a:lnTo>
                  <a:lnTo>
                    <a:pt x="210" y="3259"/>
                  </a:lnTo>
                  <a:lnTo>
                    <a:pt x="283" y="3043"/>
                  </a:lnTo>
                  <a:lnTo>
                    <a:pt x="366" y="2833"/>
                  </a:lnTo>
                  <a:lnTo>
                    <a:pt x="459" y="2627"/>
                  </a:lnTo>
                  <a:lnTo>
                    <a:pt x="563" y="2427"/>
                  </a:lnTo>
                  <a:lnTo>
                    <a:pt x="675" y="2233"/>
                  </a:lnTo>
                  <a:lnTo>
                    <a:pt x="796" y="2045"/>
                  </a:lnTo>
                  <a:lnTo>
                    <a:pt x="925" y="1863"/>
                  </a:lnTo>
                  <a:lnTo>
                    <a:pt x="1063" y="1689"/>
                  </a:lnTo>
                  <a:lnTo>
                    <a:pt x="1210" y="1520"/>
                  </a:lnTo>
                  <a:lnTo>
                    <a:pt x="1364" y="1359"/>
                  </a:lnTo>
                  <a:lnTo>
                    <a:pt x="1525" y="1206"/>
                  </a:lnTo>
                  <a:lnTo>
                    <a:pt x="1693" y="1059"/>
                  </a:lnTo>
                  <a:lnTo>
                    <a:pt x="1868" y="922"/>
                  </a:lnTo>
                  <a:lnTo>
                    <a:pt x="2051" y="793"/>
                  </a:lnTo>
                  <a:lnTo>
                    <a:pt x="2238" y="672"/>
                  </a:lnTo>
                  <a:lnTo>
                    <a:pt x="2432" y="560"/>
                  </a:lnTo>
                  <a:lnTo>
                    <a:pt x="2632" y="458"/>
                  </a:lnTo>
                  <a:lnTo>
                    <a:pt x="2838" y="365"/>
                  </a:lnTo>
                  <a:lnTo>
                    <a:pt x="3049" y="282"/>
                  </a:lnTo>
                  <a:lnTo>
                    <a:pt x="3263" y="209"/>
                  </a:lnTo>
                  <a:lnTo>
                    <a:pt x="3482" y="146"/>
                  </a:lnTo>
                  <a:lnTo>
                    <a:pt x="3706" y="94"/>
                  </a:lnTo>
                  <a:lnTo>
                    <a:pt x="3933" y="53"/>
                  </a:lnTo>
                  <a:lnTo>
                    <a:pt x="4165" y="24"/>
                  </a:lnTo>
                  <a:lnTo>
                    <a:pt x="4399" y="7"/>
                  </a:lnTo>
                  <a:lnTo>
                    <a:pt x="463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54" name="Freeform 31">
              <a:extLst>
                <a:ext uri="{FF2B5EF4-FFF2-40B4-BE49-F238E27FC236}">
                  <a16:creationId xmlns:a16="http://schemas.microsoft.com/office/drawing/2014/main" id="{562EAAD9-9DEF-4A7B-BF6C-F727395E6F43}"/>
                </a:ext>
              </a:extLst>
            </p:cNvPr>
            <p:cNvSpPr>
              <a:spLocks noEditPoints="1"/>
            </p:cNvSpPr>
            <p:nvPr/>
          </p:nvSpPr>
          <p:spPr bwMode="auto">
            <a:xfrm>
              <a:off x="1927" y="982"/>
              <a:ext cx="1933" cy="2219"/>
            </a:xfrm>
            <a:custGeom>
              <a:avLst/>
              <a:gdLst>
                <a:gd name="T0" fmla="*/ 0 w 7736"/>
                <a:gd name="T1" fmla="*/ 0 h 8878"/>
                <a:gd name="T2" fmla="*/ 0 w 7736"/>
                <a:gd name="T3" fmla="*/ 0 h 8878"/>
                <a:gd name="T4" fmla="*/ 0 w 7736"/>
                <a:gd name="T5" fmla="*/ 0 h 8878"/>
                <a:gd name="T6" fmla="*/ 0 w 7736"/>
                <a:gd name="T7" fmla="*/ 0 h 8878"/>
                <a:gd name="T8" fmla="*/ 0 w 7736"/>
                <a:gd name="T9" fmla="*/ 0 h 8878"/>
                <a:gd name="T10" fmla="*/ 0 w 7736"/>
                <a:gd name="T11" fmla="*/ 0 h 8878"/>
                <a:gd name="T12" fmla="*/ 0 w 7736"/>
                <a:gd name="T13" fmla="*/ 0 h 8878"/>
                <a:gd name="T14" fmla="*/ 0 w 7736"/>
                <a:gd name="T15" fmla="*/ 0 h 8878"/>
                <a:gd name="T16" fmla="*/ 0 w 7736"/>
                <a:gd name="T17" fmla="*/ 0 h 8878"/>
                <a:gd name="T18" fmla="*/ 0 w 7736"/>
                <a:gd name="T19" fmla="*/ 0 h 8878"/>
                <a:gd name="T20" fmla="*/ 0 w 7736"/>
                <a:gd name="T21" fmla="*/ 0 h 8878"/>
                <a:gd name="T22" fmla="*/ 0 w 7736"/>
                <a:gd name="T23" fmla="*/ 0 h 8878"/>
                <a:gd name="T24" fmla="*/ 0 w 7736"/>
                <a:gd name="T25" fmla="*/ 0 h 8878"/>
                <a:gd name="T26" fmla="*/ 0 w 7736"/>
                <a:gd name="T27" fmla="*/ 0 h 8878"/>
                <a:gd name="T28" fmla="*/ 0 w 7736"/>
                <a:gd name="T29" fmla="*/ 0 h 8878"/>
                <a:gd name="T30" fmla="*/ 0 w 7736"/>
                <a:gd name="T31" fmla="*/ 0 h 8878"/>
                <a:gd name="T32" fmla="*/ 0 w 7736"/>
                <a:gd name="T33" fmla="*/ 0 h 8878"/>
                <a:gd name="T34" fmla="*/ 0 w 7736"/>
                <a:gd name="T35" fmla="*/ 0 h 8878"/>
                <a:gd name="T36" fmla="*/ 0 w 7736"/>
                <a:gd name="T37" fmla="*/ 0 h 8878"/>
                <a:gd name="T38" fmla="*/ 0 w 7736"/>
                <a:gd name="T39" fmla="*/ 0 h 8878"/>
                <a:gd name="T40" fmla="*/ 0 w 7736"/>
                <a:gd name="T41" fmla="*/ 0 h 8878"/>
                <a:gd name="T42" fmla="*/ 0 w 7736"/>
                <a:gd name="T43" fmla="*/ 0 h 8878"/>
                <a:gd name="T44" fmla="*/ 0 w 7736"/>
                <a:gd name="T45" fmla="*/ 0 h 8878"/>
                <a:gd name="T46" fmla="*/ 0 w 7736"/>
                <a:gd name="T47" fmla="*/ 0 h 8878"/>
                <a:gd name="T48" fmla="*/ 0 w 7736"/>
                <a:gd name="T49" fmla="*/ 0 h 8878"/>
                <a:gd name="T50" fmla="*/ 0 w 7736"/>
                <a:gd name="T51" fmla="*/ 0 h 8878"/>
                <a:gd name="T52" fmla="*/ 0 w 7736"/>
                <a:gd name="T53" fmla="*/ 0 h 8878"/>
                <a:gd name="T54" fmla="*/ 0 w 7736"/>
                <a:gd name="T55" fmla="*/ 0 h 8878"/>
                <a:gd name="T56" fmla="*/ 0 w 7736"/>
                <a:gd name="T57" fmla="*/ 0 h 8878"/>
                <a:gd name="T58" fmla="*/ 0 w 7736"/>
                <a:gd name="T59" fmla="*/ 0 h 8878"/>
                <a:gd name="T60" fmla="*/ 0 w 7736"/>
                <a:gd name="T61" fmla="*/ 0 h 8878"/>
                <a:gd name="T62" fmla="*/ 0 w 7736"/>
                <a:gd name="T63" fmla="*/ 0 h 8878"/>
                <a:gd name="T64" fmla="*/ 0 w 7736"/>
                <a:gd name="T65" fmla="*/ 0 h 8878"/>
                <a:gd name="T66" fmla="*/ 0 w 7736"/>
                <a:gd name="T67" fmla="*/ 0 h 8878"/>
                <a:gd name="T68" fmla="*/ 0 w 7736"/>
                <a:gd name="T69" fmla="*/ 0 h 8878"/>
                <a:gd name="T70" fmla="*/ 0 w 7736"/>
                <a:gd name="T71" fmla="*/ 0 h 8878"/>
                <a:gd name="T72" fmla="*/ 0 w 7736"/>
                <a:gd name="T73" fmla="*/ 0 h 8878"/>
                <a:gd name="T74" fmla="*/ 0 w 7736"/>
                <a:gd name="T75" fmla="*/ 0 h 8878"/>
                <a:gd name="T76" fmla="*/ 0 w 7736"/>
                <a:gd name="T77" fmla="*/ 0 h 8878"/>
                <a:gd name="T78" fmla="*/ 0 w 7736"/>
                <a:gd name="T79" fmla="*/ 0 h 8878"/>
                <a:gd name="T80" fmla="*/ 0 w 7736"/>
                <a:gd name="T81" fmla="*/ 0 h 8878"/>
                <a:gd name="T82" fmla="*/ 0 w 7736"/>
                <a:gd name="T83" fmla="*/ 0 h 8878"/>
                <a:gd name="T84" fmla="*/ 0 w 7736"/>
                <a:gd name="T85" fmla="*/ 0 h 8878"/>
                <a:gd name="T86" fmla="*/ 0 w 7736"/>
                <a:gd name="T87" fmla="*/ 0 h 8878"/>
                <a:gd name="T88" fmla="*/ 0 w 7736"/>
                <a:gd name="T89" fmla="*/ 0 h 8878"/>
                <a:gd name="T90" fmla="*/ 0 w 7736"/>
                <a:gd name="T91" fmla="*/ 0 h 8878"/>
                <a:gd name="T92" fmla="*/ 0 w 7736"/>
                <a:gd name="T93" fmla="*/ 0 h 8878"/>
                <a:gd name="T94" fmla="*/ 0 w 7736"/>
                <a:gd name="T95" fmla="*/ 0 h 8878"/>
                <a:gd name="T96" fmla="*/ 0 w 7736"/>
                <a:gd name="T97" fmla="*/ 0 h 8878"/>
                <a:gd name="T98" fmla="*/ 0 w 7736"/>
                <a:gd name="T99" fmla="*/ 0 h 8878"/>
                <a:gd name="T100" fmla="*/ 0 w 7736"/>
                <a:gd name="T101" fmla="*/ 0 h 8878"/>
                <a:gd name="T102" fmla="*/ 0 w 7736"/>
                <a:gd name="T103" fmla="*/ 0 h 8878"/>
                <a:gd name="T104" fmla="*/ 0 w 7736"/>
                <a:gd name="T105" fmla="*/ 0 h 8878"/>
                <a:gd name="T106" fmla="*/ 0 w 7736"/>
                <a:gd name="T107" fmla="*/ 0 h 8878"/>
                <a:gd name="T108" fmla="*/ 0 w 7736"/>
                <a:gd name="T109" fmla="*/ 0 h 8878"/>
                <a:gd name="T110" fmla="*/ 0 w 7736"/>
                <a:gd name="T111" fmla="*/ 0 h 8878"/>
                <a:gd name="T112" fmla="*/ 0 w 7736"/>
                <a:gd name="T113" fmla="*/ 0 h 8878"/>
                <a:gd name="T114" fmla="*/ 0 w 7736"/>
                <a:gd name="T115" fmla="*/ 0 h 8878"/>
                <a:gd name="T116" fmla="*/ 0 w 7736"/>
                <a:gd name="T117" fmla="*/ 0 h 8878"/>
                <a:gd name="T118" fmla="*/ 0 w 7736"/>
                <a:gd name="T119" fmla="*/ 0 h 8878"/>
                <a:gd name="T120" fmla="*/ 0 w 7736"/>
                <a:gd name="T121" fmla="*/ 0 h 8878"/>
                <a:gd name="T122" fmla="*/ 0 w 7736"/>
                <a:gd name="T123" fmla="*/ 0 h 88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36"/>
                <a:gd name="T187" fmla="*/ 0 h 8878"/>
                <a:gd name="T188" fmla="*/ 7736 w 7736"/>
                <a:gd name="T189" fmla="*/ 8878 h 88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36" h="8878">
                  <a:moveTo>
                    <a:pt x="505" y="6640"/>
                  </a:moveTo>
                  <a:lnTo>
                    <a:pt x="491" y="6640"/>
                  </a:lnTo>
                  <a:lnTo>
                    <a:pt x="481" y="6640"/>
                  </a:lnTo>
                  <a:lnTo>
                    <a:pt x="473" y="6640"/>
                  </a:lnTo>
                  <a:lnTo>
                    <a:pt x="465" y="6640"/>
                  </a:lnTo>
                  <a:lnTo>
                    <a:pt x="458" y="6640"/>
                  </a:lnTo>
                  <a:lnTo>
                    <a:pt x="453" y="6640"/>
                  </a:lnTo>
                  <a:lnTo>
                    <a:pt x="448" y="6640"/>
                  </a:lnTo>
                  <a:lnTo>
                    <a:pt x="444" y="6640"/>
                  </a:lnTo>
                  <a:lnTo>
                    <a:pt x="434" y="6644"/>
                  </a:lnTo>
                  <a:lnTo>
                    <a:pt x="425" y="6645"/>
                  </a:lnTo>
                  <a:lnTo>
                    <a:pt x="416" y="6645"/>
                  </a:lnTo>
                  <a:lnTo>
                    <a:pt x="408" y="6644"/>
                  </a:lnTo>
                  <a:lnTo>
                    <a:pt x="401" y="6643"/>
                  </a:lnTo>
                  <a:lnTo>
                    <a:pt x="393" y="6641"/>
                  </a:lnTo>
                  <a:lnTo>
                    <a:pt x="388" y="6640"/>
                  </a:lnTo>
                  <a:lnTo>
                    <a:pt x="382" y="6640"/>
                  </a:lnTo>
                  <a:lnTo>
                    <a:pt x="382" y="6649"/>
                  </a:lnTo>
                  <a:lnTo>
                    <a:pt x="382" y="6659"/>
                  </a:lnTo>
                  <a:lnTo>
                    <a:pt x="381" y="6668"/>
                  </a:lnTo>
                  <a:lnTo>
                    <a:pt x="381" y="6676"/>
                  </a:lnTo>
                  <a:lnTo>
                    <a:pt x="380" y="6683"/>
                  </a:lnTo>
                  <a:lnTo>
                    <a:pt x="377" y="6691"/>
                  </a:lnTo>
                  <a:lnTo>
                    <a:pt x="373" y="6696"/>
                  </a:lnTo>
                  <a:lnTo>
                    <a:pt x="369" y="6701"/>
                  </a:lnTo>
                  <a:lnTo>
                    <a:pt x="365" y="6711"/>
                  </a:lnTo>
                  <a:lnTo>
                    <a:pt x="360" y="6719"/>
                  </a:lnTo>
                  <a:lnTo>
                    <a:pt x="354" y="6725"/>
                  </a:lnTo>
                  <a:lnTo>
                    <a:pt x="349" y="6731"/>
                  </a:lnTo>
                  <a:lnTo>
                    <a:pt x="344" y="6736"/>
                  </a:lnTo>
                  <a:lnTo>
                    <a:pt x="337" y="6741"/>
                  </a:lnTo>
                  <a:lnTo>
                    <a:pt x="329" y="6747"/>
                  </a:lnTo>
                  <a:lnTo>
                    <a:pt x="320" y="6751"/>
                  </a:lnTo>
                  <a:lnTo>
                    <a:pt x="305" y="6760"/>
                  </a:lnTo>
                  <a:lnTo>
                    <a:pt x="290" y="6767"/>
                  </a:lnTo>
                  <a:lnTo>
                    <a:pt x="275" y="6773"/>
                  </a:lnTo>
                  <a:lnTo>
                    <a:pt x="259" y="6777"/>
                  </a:lnTo>
                  <a:lnTo>
                    <a:pt x="243" y="6780"/>
                  </a:lnTo>
                  <a:lnTo>
                    <a:pt x="227" y="6780"/>
                  </a:lnTo>
                  <a:lnTo>
                    <a:pt x="212" y="6780"/>
                  </a:lnTo>
                  <a:lnTo>
                    <a:pt x="197" y="6776"/>
                  </a:lnTo>
                  <a:lnTo>
                    <a:pt x="184" y="6767"/>
                  </a:lnTo>
                  <a:lnTo>
                    <a:pt x="169" y="6755"/>
                  </a:lnTo>
                  <a:lnTo>
                    <a:pt x="157" y="6744"/>
                  </a:lnTo>
                  <a:lnTo>
                    <a:pt x="145" y="6731"/>
                  </a:lnTo>
                  <a:lnTo>
                    <a:pt x="135" y="6719"/>
                  </a:lnTo>
                  <a:lnTo>
                    <a:pt x="124" y="6705"/>
                  </a:lnTo>
                  <a:lnTo>
                    <a:pt x="118" y="6691"/>
                  </a:lnTo>
                  <a:lnTo>
                    <a:pt x="111" y="6677"/>
                  </a:lnTo>
                  <a:lnTo>
                    <a:pt x="0" y="6492"/>
                  </a:lnTo>
                  <a:lnTo>
                    <a:pt x="418" y="6260"/>
                  </a:lnTo>
                  <a:lnTo>
                    <a:pt x="530" y="6443"/>
                  </a:lnTo>
                  <a:lnTo>
                    <a:pt x="535" y="6457"/>
                  </a:lnTo>
                  <a:lnTo>
                    <a:pt x="541" y="6471"/>
                  </a:lnTo>
                  <a:lnTo>
                    <a:pt x="546" y="6484"/>
                  </a:lnTo>
                  <a:lnTo>
                    <a:pt x="551" y="6498"/>
                  </a:lnTo>
                  <a:lnTo>
                    <a:pt x="555" y="6510"/>
                  </a:lnTo>
                  <a:lnTo>
                    <a:pt x="557" y="6522"/>
                  </a:lnTo>
                  <a:lnTo>
                    <a:pt x="557" y="6532"/>
                  </a:lnTo>
                  <a:lnTo>
                    <a:pt x="554" y="6542"/>
                  </a:lnTo>
                  <a:lnTo>
                    <a:pt x="554" y="6555"/>
                  </a:lnTo>
                  <a:lnTo>
                    <a:pt x="551" y="6568"/>
                  </a:lnTo>
                  <a:lnTo>
                    <a:pt x="549" y="6580"/>
                  </a:lnTo>
                  <a:lnTo>
                    <a:pt x="543" y="6591"/>
                  </a:lnTo>
                  <a:lnTo>
                    <a:pt x="537" y="6603"/>
                  </a:lnTo>
                  <a:lnTo>
                    <a:pt x="529" y="6615"/>
                  </a:lnTo>
                  <a:lnTo>
                    <a:pt x="518" y="6627"/>
                  </a:lnTo>
                  <a:lnTo>
                    <a:pt x="505" y="6640"/>
                  </a:lnTo>
                  <a:close/>
                  <a:moveTo>
                    <a:pt x="444" y="6555"/>
                  </a:moveTo>
                  <a:lnTo>
                    <a:pt x="453" y="6546"/>
                  </a:lnTo>
                  <a:lnTo>
                    <a:pt x="459" y="6536"/>
                  </a:lnTo>
                  <a:lnTo>
                    <a:pt x="465" y="6527"/>
                  </a:lnTo>
                  <a:lnTo>
                    <a:pt x="467" y="6518"/>
                  </a:lnTo>
                  <a:lnTo>
                    <a:pt x="467" y="6512"/>
                  </a:lnTo>
                  <a:lnTo>
                    <a:pt x="465" y="6507"/>
                  </a:lnTo>
                  <a:lnTo>
                    <a:pt x="463" y="6499"/>
                  </a:lnTo>
                  <a:lnTo>
                    <a:pt x="459" y="6491"/>
                  </a:lnTo>
                  <a:lnTo>
                    <a:pt x="457" y="6483"/>
                  </a:lnTo>
                  <a:lnTo>
                    <a:pt x="453" y="6475"/>
                  </a:lnTo>
                  <a:lnTo>
                    <a:pt x="448" y="6466"/>
                  </a:lnTo>
                  <a:lnTo>
                    <a:pt x="444" y="6457"/>
                  </a:lnTo>
                  <a:lnTo>
                    <a:pt x="394" y="6382"/>
                  </a:lnTo>
                  <a:lnTo>
                    <a:pt x="308" y="6431"/>
                  </a:lnTo>
                  <a:lnTo>
                    <a:pt x="357" y="6518"/>
                  </a:lnTo>
                  <a:lnTo>
                    <a:pt x="366" y="6532"/>
                  </a:lnTo>
                  <a:lnTo>
                    <a:pt x="376" y="6540"/>
                  </a:lnTo>
                  <a:lnTo>
                    <a:pt x="385" y="6547"/>
                  </a:lnTo>
                  <a:lnTo>
                    <a:pt x="394" y="6555"/>
                  </a:lnTo>
                  <a:lnTo>
                    <a:pt x="398" y="6559"/>
                  </a:lnTo>
                  <a:lnTo>
                    <a:pt x="404" y="6562"/>
                  </a:lnTo>
                  <a:lnTo>
                    <a:pt x="409" y="6563"/>
                  </a:lnTo>
                  <a:lnTo>
                    <a:pt x="414" y="6564"/>
                  </a:lnTo>
                  <a:lnTo>
                    <a:pt x="420" y="6563"/>
                  </a:lnTo>
                  <a:lnTo>
                    <a:pt x="426" y="6562"/>
                  </a:lnTo>
                  <a:lnTo>
                    <a:pt x="434" y="6559"/>
                  </a:lnTo>
                  <a:lnTo>
                    <a:pt x="444" y="6555"/>
                  </a:lnTo>
                  <a:close/>
                  <a:moveTo>
                    <a:pt x="271" y="6665"/>
                  </a:moveTo>
                  <a:lnTo>
                    <a:pt x="280" y="6660"/>
                  </a:lnTo>
                  <a:lnTo>
                    <a:pt x="287" y="6656"/>
                  </a:lnTo>
                  <a:lnTo>
                    <a:pt x="293" y="6651"/>
                  </a:lnTo>
                  <a:lnTo>
                    <a:pt x="298" y="6644"/>
                  </a:lnTo>
                  <a:lnTo>
                    <a:pt x="302" y="6639"/>
                  </a:lnTo>
                  <a:lnTo>
                    <a:pt x="305" y="6632"/>
                  </a:lnTo>
                  <a:lnTo>
                    <a:pt x="308" y="6624"/>
                  </a:lnTo>
                  <a:lnTo>
                    <a:pt x="308" y="6616"/>
                  </a:lnTo>
                  <a:lnTo>
                    <a:pt x="308" y="6611"/>
                  </a:lnTo>
                  <a:lnTo>
                    <a:pt x="305" y="6606"/>
                  </a:lnTo>
                  <a:lnTo>
                    <a:pt x="304" y="6599"/>
                  </a:lnTo>
                  <a:lnTo>
                    <a:pt x="300" y="6591"/>
                  </a:lnTo>
                  <a:lnTo>
                    <a:pt x="297" y="6584"/>
                  </a:lnTo>
                  <a:lnTo>
                    <a:pt x="293" y="6578"/>
                  </a:lnTo>
                  <a:lnTo>
                    <a:pt x="288" y="6572"/>
                  </a:lnTo>
                  <a:lnTo>
                    <a:pt x="284" y="6567"/>
                  </a:lnTo>
                  <a:lnTo>
                    <a:pt x="235" y="6468"/>
                  </a:lnTo>
                  <a:lnTo>
                    <a:pt x="124" y="6542"/>
                  </a:lnTo>
                  <a:lnTo>
                    <a:pt x="173" y="6628"/>
                  </a:lnTo>
                  <a:lnTo>
                    <a:pt x="179" y="6633"/>
                  </a:lnTo>
                  <a:lnTo>
                    <a:pt x="184" y="6639"/>
                  </a:lnTo>
                  <a:lnTo>
                    <a:pt x="191" y="6645"/>
                  </a:lnTo>
                  <a:lnTo>
                    <a:pt x="197" y="6652"/>
                  </a:lnTo>
                  <a:lnTo>
                    <a:pt x="204" y="6660"/>
                  </a:lnTo>
                  <a:lnTo>
                    <a:pt x="211" y="6667"/>
                  </a:lnTo>
                  <a:lnTo>
                    <a:pt x="217" y="6672"/>
                  </a:lnTo>
                  <a:lnTo>
                    <a:pt x="223" y="6677"/>
                  </a:lnTo>
                  <a:lnTo>
                    <a:pt x="228" y="6677"/>
                  </a:lnTo>
                  <a:lnTo>
                    <a:pt x="233" y="6677"/>
                  </a:lnTo>
                  <a:lnTo>
                    <a:pt x="240" y="6677"/>
                  </a:lnTo>
                  <a:lnTo>
                    <a:pt x="247" y="6676"/>
                  </a:lnTo>
                  <a:lnTo>
                    <a:pt x="253" y="6675"/>
                  </a:lnTo>
                  <a:lnTo>
                    <a:pt x="260" y="6672"/>
                  </a:lnTo>
                  <a:lnTo>
                    <a:pt x="265" y="6669"/>
                  </a:lnTo>
                  <a:lnTo>
                    <a:pt x="271" y="6665"/>
                  </a:lnTo>
                  <a:close/>
                  <a:moveTo>
                    <a:pt x="726" y="7121"/>
                  </a:moveTo>
                  <a:lnTo>
                    <a:pt x="703" y="7134"/>
                  </a:lnTo>
                  <a:lnTo>
                    <a:pt x="680" y="7146"/>
                  </a:lnTo>
                  <a:lnTo>
                    <a:pt x="656" y="7155"/>
                  </a:lnTo>
                  <a:lnTo>
                    <a:pt x="634" y="7164"/>
                  </a:lnTo>
                  <a:lnTo>
                    <a:pt x="611" y="7172"/>
                  </a:lnTo>
                  <a:lnTo>
                    <a:pt x="589" y="7178"/>
                  </a:lnTo>
                  <a:lnTo>
                    <a:pt x="565" y="7180"/>
                  </a:lnTo>
                  <a:lnTo>
                    <a:pt x="542" y="7182"/>
                  </a:lnTo>
                  <a:lnTo>
                    <a:pt x="519" y="7176"/>
                  </a:lnTo>
                  <a:lnTo>
                    <a:pt x="498" y="7168"/>
                  </a:lnTo>
                  <a:lnTo>
                    <a:pt x="478" y="7158"/>
                  </a:lnTo>
                  <a:lnTo>
                    <a:pt x="458" y="7146"/>
                  </a:lnTo>
                  <a:lnTo>
                    <a:pt x="438" y="7132"/>
                  </a:lnTo>
                  <a:lnTo>
                    <a:pt x="420" y="7118"/>
                  </a:lnTo>
                  <a:lnTo>
                    <a:pt x="401" y="7101"/>
                  </a:lnTo>
                  <a:lnTo>
                    <a:pt x="382" y="7083"/>
                  </a:lnTo>
                  <a:lnTo>
                    <a:pt x="369" y="7061"/>
                  </a:lnTo>
                  <a:lnTo>
                    <a:pt x="357" y="7037"/>
                  </a:lnTo>
                  <a:lnTo>
                    <a:pt x="346" y="7014"/>
                  </a:lnTo>
                  <a:lnTo>
                    <a:pt x="338" y="6991"/>
                  </a:lnTo>
                  <a:lnTo>
                    <a:pt x="333" y="6969"/>
                  </a:lnTo>
                  <a:lnTo>
                    <a:pt x="330" y="6945"/>
                  </a:lnTo>
                  <a:lnTo>
                    <a:pt x="330" y="6922"/>
                  </a:lnTo>
                  <a:lnTo>
                    <a:pt x="333" y="6898"/>
                  </a:lnTo>
                  <a:lnTo>
                    <a:pt x="338" y="6876"/>
                  </a:lnTo>
                  <a:lnTo>
                    <a:pt x="346" y="6854"/>
                  </a:lnTo>
                  <a:lnTo>
                    <a:pt x="357" y="6834"/>
                  </a:lnTo>
                  <a:lnTo>
                    <a:pt x="369" y="6814"/>
                  </a:lnTo>
                  <a:lnTo>
                    <a:pt x="382" y="6795"/>
                  </a:lnTo>
                  <a:lnTo>
                    <a:pt x="397" y="6776"/>
                  </a:lnTo>
                  <a:lnTo>
                    <a:pt x="414" y="6757"/>
                  </a:lnTo>
                  <a:lnTo>
                    <a:pt x="432" y="6739"/>
                  </a:lnTo>
                  <a:lnTo>
                    <a:pt x="454" y="6725"/>
                  </a:lnTo>
                  <a:lnTo>
                    <a:pt x="478" y="6713"/>
                  </a:lnTo>
                  <a:lnTo>
                    <a:pt x="501" y="6703"/>
                  </a:lnTo>
                  <a:lnTo>
                    <a:pt x="523" y="6693"/>
                  </a:lnTo>
                  <a:lnTo>
                    <a:pt x="546" y="6687"/>
                  </a:lnTo>
                  <a:lnTo>
                    <a:pt x="570" y="6681"/>
                  </a:lnTo>
                  <a:lnTo>
                    <a:pt x="593" y="6679"/>
                  </a:lnTo>
                  <a:lnTo>
                    <a:pt x="615" y="6677"/>
                  </a:lnTo>
                  <a:lnTo>
                    <a:pt x="638" y="6679"/>
                  </a:lnTo>
                  <a:lnTo>
                    <a:pt x="662" y="6683"/>
                  </a:lnTo>
                  <a:lnTo>
                    <a:pt x="684" y="6689"/>
                  </a:lnTo>
                  <a:lnTo>
                    <a:pt x="706" y="6699"/>
                  </a:lnTo>
                  <a:lnTo>
                    <a:pt x="728" y="6712"/>
                  </a:lnTo>
                  <a:lnTo>
                    <a:pt x="750" y="6729"/>
                  </a:lnTo>
                  <a:lnTo>
                    <a:pt x="770" y="6751"/>
                  </a:lnTo>
                  <a:lnTo>
                    <a:pt x="788" y="6776"/>
                  </a:lnTo>
                  <a:lnTo>
                    <a:pt x="801" y="6795"/>
                  </a:lnTo>
                  <a:lnTo>
                    <a:pt x="812" y="6814"/>
                  </a:lnTo>
                  <a:lnTo>
                    <a:pt x="821" y="6836"/>
                  </a:lnTo>
                  <a:lnTo>
                    <a:pt x="829" y="6857"/>
                  </a:lnTo>
                  <a:lnTo>
                    <a:pt x="833" y="6880"/>
                  </a:lnTo>
                  <a:lnTo>
                    <a:pt x="835" y="6902"/>
                  </a:lnTo>
                  <a:lnTo>
                    <a:pt x="831" y="6925"/>
                  </a:lnTo>
                  <a:lnTo>
                    <a:pt x="824" y="6948"/>
                  </a:lnTo>
                  <a:lnTo>
                    <a:pt x="823" y="6970"/>
                  </a:lnTo>
                  <a:lnTo>
                    <a:pt x="817" y="6991"/>
                  </a:lnTo>
                  <a:lnTo>
                    <a:pt x="809" y="7013"/>
                  </a:lnTo>
                  <a:lnTo>
                    <a:pt x="799" y="7034"/>
                  </a:lnTo>
                  <a:lnTo>
                    <a:pt x="784" y="7054"/>
                  </a:lnTo>
                  <a:lnTo>
                    <a:pt x="767" y="7075"/>
                  </a:lnTo>
                  <a:lnTo>
                    <a:pt x="748" y="7098"/>
                  </a:lnTo>
                  <a:lnTo>
                    <a:pt x="726" y="7121"/>
                  </a:lnTo>
                  <a:close/>
                  <a:moveTo>
                    <a:pt x="493" y="6825"/>
                  </a:moveTo>
                  <a:lnTo>
                    <a:pt x="479" y="6834"/>
                  </a:lnTo>
                  <a:lnTo>
                    <a:pt x="469" y="6845"/>
                  </a:lnTo>
                  <a:lnTo>
                    <a:pt x="459" y="6857"/>
                  </a:lnTo>
                  <a:lnTo>
                    <a:pt x="452" y="6869"/>
                  </a:lnTo>
                  <a:lnTo>
                    <a:pt x="444" y="6882"/>
                  </a:lnTo>
                  <a:lnTo>
                    <a:pt x="436" y="6896"/>
                  </a:lnTo>
                  <a:lnTo>
                    <a:pt x="428" y="6910"/>
                  </a:lnTo>
                  <a:lnTo>
                    <a:pt x="418" y="6924"/>
                  </a:lnTo>
                  <a:lnTo>
                    <a:pt x="414" y="6937"/>
                  </a:lnTo>
                  <a:lnTo>
                    <a:pt x="414" y="6949"/>
                  </a:lnTo>
                  <a:lnTo>
                    <a:pt x="414" y="6961"/>
                  </a:lnTo>
                  <a:lnTo>
                    <a:pt x="417" y="6973"/>
                  </a:lnTo>
                  <a:lnTo>
                    <a:pt x="421" y="6985"/>
                  </a:lnTo>
                  <a:lnTo>
                    <a:pt x="428" y="6997"/>
                  </a:lnTo>
                  <a:lnTo>
                    <a:pt x="434" y="7009"/>
                  </a:lnTo>
                  <a:lnTo>
                    <a:pt x="444" y="7022"/>
                  </a:lnTo>
                  <a:lnTo>
                    <a:pt x="453" y="7035"/>
                  </a:lnTo>
                  <a:lnTo>
                    <a:pt x="463" y="7047"/>
                  </a:lnTo>
                  <a:lnTo>
                    <a:pt x="475" y="7057"/>
                  </a:lnTo>
                  <a:lnTo>
                    <a:pt x="487" y="7066"/>
                  </a:lnTo>
                  <a:lnTo>
                    <a:pt x="501" y="7074"/>
                  </a:lnTo>
                  <a:lnTo>
                    <a:pt x="514" y="7079"/>
                  </a:lnTo>
                  <a:lnTo>
                    <a:pt x="529" y="7082"/>
                  </a:lnTo>
                  <a:lnTo>
                    <a:pt x="542" y="7083"/>
                  </a:lnTo>
                  <a:lnTo>
                    <a:pt x="559" y="7082"/>
                  </a:lnTo>
                  <a:lnTo>
                    <a:pt x="577" y="7079"/>
                  </a:lnTo>
                  <a:lnTo>
                    <a:pt x="593" y="7074"/>
                  </a:lnTo>
                  <a:lnTo>
                    <a:pt x="607" y="7067"/>
                  </a:lnTo>
                  <a:lnTo>
                    <a:pt x="622" y="7061"/>
                  </a:lnTo>
                  <a:lnTo>
                    <a:pt x="636" y="7051"/>
                  </a:lnTo>
                  <a:lnTo>
                    <a:pt x="651" y="7043"/>
                  </a:lnTo>
                  <a:lnTo>
                    <a:pt x="664" y="7034"/>
                  </a:lnTo>
                  <a:lnTo>
                    <a:pt x="678" y="7021"/>
                  </a:lnTo>
                  <a:lnTo>
                    <a:pt x="690" y="7006"/>
                  </a:lnTo>
                  <a:lnTo>
                    <a:pt x="700" y="6993"/>
                  </a:lnTo>
                  <a:lnTo>
                    <a:pt x="711" y="6978"/>
                  </a:lnTo>
                  <a:lnTo>
                    <a:pt x="719" y="6965"/>
                  </a:lnTo>
                  <a:lnTo>
                    <a:pt x="727" y="6952"/>
                  </a:lnTo>
                  <a:lnTo>
                    <a:pt x="734" y="6937"/>
                  </a:lnTo>
                  <a:lnTo>
                    <a:pt x="739" y="6924"/>
                  </a:lnTo>
                  <a:lnTo>
                    <a:pt x="743" y="6913"/>
                  </a:lnTo>
                  <a:lnTo>
                    <a:pt x="744" y="6901"/>
                  </a:lnTo>
                  <a:lnTo>
                    <a:pt x="743" y="6888"/>
                  </a:lnTo>
                  <a:lnTo>
                    <a:pt x="740" y="6874"/>
                  </a:lnTo>
                  <a:lnTo>
                    <a:pt x="736" y="6860"/>
                  </a:lnTo>
                  <a:lnTo>
                    <a:pt x="730" y="6846"/>
                  </a:lnTo>
                  <a:lnTo>
                    <a:pt x="723" y="6836"/>
                  </a:lnTo>
                  <a:lnTo>
                    <a:pt x="714" y="6825"/>
                  </a:lnTo>
                  <a:lnTo>
                    <a:pt x="704" y="6812"/>
                  </a:lnTo>
                  <a:lnTo>
                    <a:pt x="694" y="6801"/>
                  </a:lnTo>
                  <a:lnTo>
                    <a:pt x="682" y="6793"/>
                  </a:lnTo>
                  <a:lnTo>
                    <a:pt x="670" y="6787"/>
                  </a:lnTo>
                  <a:lnTo>
                    <a:pt x="656" y="6781"/>
                  </a:lnTo>
                  <a:lnTo>
                    <a:pt x="643" y="6779"/>
                  </a:lnTo>
                  <a:lnTo>
                    <a:pt x="628" y="6776"/>
                  </a:lnTo>
                  <a:lnTo>
                    <a:pt x="615" y="6776"/>
                  </a:lnTo>
                  <a:lnTo>
                    <a:pt x="602" y="6776"/>
                  </a:lnTo>
                  <a:lnTo>
                    <a:pt x="587" y="6779"/>
                  </a:lnTo>
                  <a:lnTo>
                    <a:pt x="574" y="6781"/>
                  </a:lnTo>
                  <a:lnTo>
                    <a:pt x="559" y="6787"/>
                  </a:lnTo>
                  <a:lnTo>
                    <a:pt x="543" y="6793"/>
                  </a:lnTo>
                  <a:lnTo>
                    <a:pt x="527" y="6801"/>
                  </a:lnTo>
                  <a:lnTo>
                    <a:pt x="510" y="6812"/>
                  </a:lnTo>
                  <a:lnTo>
                    <a:pt x="493" y="6825"/>
                  </a:lnTo>
                  <a:close/>
                  <a:moveTo>
                    <a:pt x="1169" y="7243"/>
                  </a:moveTo>
                  <a:lnTo>
                    <a:pt x="1108" y="7292"/>
                  </a:lnTo>
                  <a:lnTo>
                    <a:pt x="948" y="7121"/>
                  </a:lnTo>
                  <a:lnTo>
                    <a:pt x="861" y="7182"/>
                  </a:lnTo>
                  <a:lnTo>
                    <a:pt x="1021" y="7353"/>
                  </a:lnTo>
                  <a:lnTo>
                    <a:pt x="960" y="7403"/>
                  </a:lnTo>
                  <a:lnTo>
                    <a:pt x="812" y="7243"/>
                  </a:lnTo>
                  <a:lnTo>
                    <a:pt x="714" y="7329"/>
                  </a:lnTo>
                  <a:lnTo>
                    <a:pt x="887" y="7513"/>
                  </a:lnTo>
                  <a:lnTo>
                    <a:pt x="824" y="7576"/>
                  </a:lnTo>
                  <a:lnTo>
                    <a:pt x="591" y="7316"/>
                  </a:lnTo>
                  <a:lnTo>
                    <a:pt x="948" y="6985"/>
                  </a:lnTo>
                  <a:lnTo>
                    <a:pt x="1169" y="7243"/>
                  </a:lnTo>
                  <a:close/>
                  <a:moveTo>
                    <a:pt x="1181" y="7489"/>
                  </a:moveTo>
                  <a:lnTo>
                    <a:pt x="1328" y="7625"/>
                  </a:lnTo>
                  <a:lnTo>
                    <a:pt x="1452" y="7477"/>
                  </a:lnTo>
                  <a:lnTo>
                    <a:pt x="1525" y="7550"/>
                  </a:lnTo>
                  <a:lnTo>
                    <a:pt x="1218" y="7907"/>
                  </a:lnTo>
                  <a:lnTo>
                    <a:pt x="1131" y="7846"/>
                  </a:lnTo>
                  <a:lnTo>
                    <a:pt x="1279" y="7686"/>
                  </a:lnTo>
                  <a:lnTo>
                    <a:pt x="1131" y="7550"/>
                  </a:lnTo>
                  <a:lnTo>
                    <a:pt x="984" y="7710"/>
                  </a:lnTo>
                  <a:lnTo>
                    <a:pt x="911" y="7649"/>
                  </a:lnTo>
                  <a:lnTo>
                    <a:pt x="1230" y="7280"/>
                  </a:lnTo>
                  <a:lnTo>
                    <a:pt x="1304" y="7341"/>
                  </a:lnTo>
                  <a:lnTo>
                    <a:pt x="1181" y="7489"/>
                  </a:lnTo>
                  <a:close/>
                  <a:moveTo>
                    <a:pt x="1551" y="7771"/>
                  </a:moveTo>
                  <a:lnTo>
                    <a:pt x="1722" y="7883"/>
                  </a:lnTo>
                  <a:lnTo>
                    <a:pt x="1833" y="7722"/>
                  </a:lnTo>
                  <a:lnTo>
                    <a:pt x="1907" y="7785"/>
                  </a:lnTo>
                  <a:lnTo>
                    <a:pt x="1648" y="8190"/>
                  </a:lnTo>
                  <a:lnTo>
                    <a:pt x="1563" y="8128"/>
                  </a:lnTo>
                  <a:lnTo>
                    <a:pt x="1673" y="7956"/>
                  </a:lnTo>
                  <a:lnTo>
                    <a:pt x="1513" y="7846"/>
                  </a:lnTo>
                  <a:lnTo>
                    <a:pt x="1390" y="8017"/>
                  </a:lnTo>
                  <a:lnTo>
                    <a:pt x="1316" y="7968"/>
                  </a:lnTo>
                  <a:lnTo>
                    <a:pt x="1575" y="7562"/>
                  </a:lnTo>
                  <a:lnTo>
                    <a:pt x="1661" y="7625"/>
                  </a:lnTo>
                  <a:lnTo>
                    <a:pt x="1551" y="7771"/>
                  </a:lnTo>
                  <a:close/>
                  <a:moveTo>
                    <a:pt x="2251" y="8226"/>
                  </a:moveTo>
                  <a:lnTo>
                    <a:pt x="2237" y="8249"/>
                  </a:lnTo>
                  <a:lnTo>
                    <a:pt x="2223" y="8270"/>
                  </a:lnTo>
                  <a:lnTo>
                    <a:pt x="2208" y="8290"/>
                  </a:lnTo>
                  <a:lnTo>
                    <a:pt x="2193" y="8309"/>
                  </a:lnTo>
                  <a:lnTo>
                    <a:pt x="2176" y="8325"/>
                  </a:lnTo>
                  <a:lnTo>
                    <a:pt x="2157" y="8339"/>
                  </a:lnTo>
                  <a:lnTo>
                    <a:pt x="2137" y="8351"/>
                  </a:lnTo>
                  <a:lnTo>
                    <a:pt x="2116" y="8362"/>
                  </a:lnTo>
                  <a:lnTo>
                    <a:pt x="2092" y="8370"/>
                  </a:lnTo>
                  <a:lnTo>
                    <a:pt x="2070" y="8374"/>
                  </a:lnTo>
                  <a:lnTo>
                    <a:pt x="2046" y="8375"/>
                  </a:lnTo>
                  <a:lnTo>
                    <a:pt x="2023" y="8374"/>
                  </a:lnTo>
                  <a:lnTo>
                    <a:pt x="2000" y="8371"/>
                  </a:lnTo>
                  <a:lnTo>
                    <a:pt x="1978" y="8366"/>
                  </a:lnTo>
                  <a:lnTo>
                    <a:pt x="1954" y="8358"/>
                  </a:lnTo>
                  <a:lnTo>
                    <a:pt x="1931" y="8350"/>
                  </a:lnTo>
                  <a:lnTo>
                    <a:pt x="1909" y="8335"/>
                  </a:lnTo>
                  <a:lnTo>
                    <a:pt x="1887" y="8319"/>
                  </a:lnTo>
                  <a:lnTo>
                    <a:pt x="1869" y="8303"/>
                  </a:lnTo>
                  <a:lnTo>
                    <a:pt x="1851" y="8285"/>
                  </a:lnTo>
                  <a:lnTo>
                    <a:pt x="1837" y="8266"/>
                  </a:lnTo>
                  <a:lnTo>
                    <a:pt x="1825" y="8246"/>
                  </a:lnTo>
                  <a:lnTo>
                    <a:pt x="1815" y="8225"/>
                  </a:lnTo>
                  <a:lnTo>
                    <a:pt x="1809" y="8202"/>
                  </a:lnTo>
                  <a:lnTo>
                    <a:pt x="1805" y="8180"/>
                  </a:lnTo>
                  <a:lnTo>
                    <a:pt x="1802" y="8156"/>
                  </a:lnTo>
                  <a:lnTo>
                    <a:pt x="1801" y="8133"/>
                  </a:lnTo>
                  <a:lnTo>
                    <a:pt x="1802" y="8109"/>
                  </a:lnTo>
                  <a:lnTo>
                    <a:pt x="1805" y="8087"/>
                  </a:lnTo>
                  <a:lnTo>
                    <a:pt x="1811" y="8064"/>
                  </a:lnTo>
                  <a:lnTo>
                    <a:pt x="1821" y="8040"/>
                  </a:lnTo>
                  <a:lnTo>
                    <a:pt x="1833" y="8017"/>
                  </a:lnTo>
                  <a:lnTo>
                    <a:pt x="1847" y="7992"/>
                  </a:lnTo>
                  <a:lnTo>
                    <a:pt x="1863" y="7969"/>
                  </a:lnTo>
                  <a:lnTo>
                    <a:pt x="1879" y="7950"/>
                  </a:lnTo>
                  <a:lnTo>
                    <a:pt x="1897" y="7932"/>
                  </a:lnTo>
                  <a:lnTo>
                    <a:pt x="1914" y="7916"/>
                  </a:lnTo>
                  <a:lnTo>
                    <a:pt x="1931" y="7904"/>
                  </a:lnTo>
                  <a:lnTo>
                    <a:pt x="1950" y="7892"/>
                  </a:lnTo>
                  <a:lnTo>
                    <a:pt x="1968" y="7883"/>
                  </a:lnTo>
                  <a:lnTo>
                    <a:pt x="1991" y="7875"/>
                  </a:lnTo>
                  <a:lnTo>
                    <a:pt x="2015" y="7868"/>
                  </a:lnTo>
                  <a:lnTo>
                    <a:pt x="2038" y="7866"/>
                  </a:lnTo>
                  <a:lnTo>
                    <a:pt x="2060" y="7866"/>
                  </a:lnTo>
                  <a:lnTo>
                    <a:pt x="2083" y="7868"/>
                  </a:lnTo>
                  <a:lnTo>
                    <a:pt x="2107" y="7874"/>
                  </a:lnTo>
                  <a:lnTo>
                    <a:pt x="2129" y="7883"/>
                  </a:lnTo>
                  <a:lnTo>
                    <a:pt x="2152" y="7895"/>
                  </a:lnTo>
                  <a:lnTo>
                    <a:pt x="2175" y="7908"/>
                  </a:lnTo>
                  <a:lnTo>
                    <a:pt x="2196" y="7923"/>
                  </a:lnTo>
                  <a:lnTo>
                    <a:pt x="2216" y="7938"/>
                  </a:lnTo>
                  <a:lnTo>
                    <a:pt x="2233" y="7954"/>
                  </a:lnTo>
                  <a:lnTo>
                    <a:pt x="2248" y="7969"/>
                  </a:lnTo>
                  <a:lnTo>
                    <a:pt x="2260" y="7988"/>
                  </a:lnTo>
                  <a:lnTo>
                    <a:pt x="2269" y="8008"/>
                  </a:lnTo>
                  <a:lnTo>
                    <a:pt x="2276" y="8029"/>
                  </a:lnTo>
                  <a:lnTo>
                    <a:pt x="2284" y="8053"/>
                  </a:lnTo>
                  <a:lnTo>
                    <a:pt x="2288" y="8076"/>
                  </a:lnTo>
                  <a:lnTo>
                    <a:pt x="2288" y="8100"/>
                  </a:lnTo>
                  <a:lnTo>
                    <a:pt x="2286" y="8124"/>
                  </a:lnTo>
                  <a:lnTo>
                    <a:pt x="2281" y="8148"/>
                  </a:lnTo>
                  <a:lnTo>
                    <a:pt x="2273" y="8173"/>
                  </a:lnTo>
                  <a:lnTo>
                    <a:pt x="2264" y="8200"/>
                  </a:lnTo>
                  <a:lnTo>
                    <a:pt x="2251" y="8226"/>
                  </a:lnTo>
                  <a:close/>
                  <a:moveTo>
                    <a:pt x="1919" y="8067"/>
                  </a:moveTo>
                  <a:lnTo>
                    <a:pt x="1911" y="8077"/>
                  </a:lnTo>
                  <a:lnTo>
                    <a:pt x="1905" y="8089"/>
                  </a:lnTo>
                  <a:lnTo>
                    <a:pt x="1901" y="8103"/>
                  </a:lnTo>
                  <a:lnTo>
                    <a:pt x="1897" y="8117"/>
                  </a:lnTo>
                  <a:lnTo>
                    <a:pt x="1895" y="8133"/>
                  </a:lnTo>
                  <a:lnTo>
                    <a:pt x="1894" y="8148"/>
                  </a:lnTo>
                  <a:lnTo>
                    <a:pt x="1894" y="8162"/>
                  </a:lnTo>
                  <a:lnTo>
                    <a:pt x="1894" y="8177"/>
                  </a:lnTo>
                  <a:lnTo>
                    <a:pt x="1895" y="8190"/>
                  </a:lnTo>
                  <a:lnTo>
                    <a:pt x="1901" y="8205"/>
                  </a:lnTo>
                  <a:lnTo>
                    <a:pt x="1907" y="8217"/>
                  </a:lnTo>
                  <a:lnTo>
                    <a:pt x="1915" y="8230"/>
                  </a:lnTo>
                  <a:lnTo>
                    <a:pt x="1926" y="8241"/>
                  </a:lnTo>
                  <a:lnTo>
                    <a:pt x="1937" y="8250"/>
                  </a:lnTo>
                  <a:lnTo>
                    <a:pt x="1947" y="8258"/>
                  </a:lnTo>
                  <a:lnTo>
                    <a:pt x="1956" y="8264"/>
                  </a:lnTo>
                  <a:lnTo>
                    <a:pt x="1974" y="8272"/>
                  </a:lnTo>
                  <a:lnTo>
                    <a:pt x="1991" y="8278"/>
                  </a:lnTo>
                  <a:lnTo>
                    <a:pt x="2007" y="8282"/>
                  </a:lnTo>
                  <a:lnTo>
                    <a:pt x="2022" y="8284"/>
                  </a:lnTo>
                  <a:lnTo>
                    <a:pt x="2036" y="8285"/>
                  </a:lnTo>
                  <a:lnTo>
                    <a:pt x="2051" y="8282"/>
                  </a:lnTo>
                  <a:lnTo>
                    <a:pt x="2064" y="8280"/>
                  </a:lnTo>
                  <a:lnTo>
                    <a:pt x="2079" y="8276"/>
                  </a:lnTo>
                  <a:lnTo>
                    <a:pt x="2092" y="8266"/>
                  </a:lnTo>
                  <a:lnTo>
                    <a:pt x="2104" y="8256"/>
                  </a:lnTo>
                  <a:lnTo>
                    <a:pt x="2116" y="8245"/>
                  </a:lnTo>
                  <a:lnTo>
                    <a:pt x="2127" y="8233"/>
                  </a:lnTo>
                  <a:lnTo>
                    <a:pt x="2136" y="8221"/>
                  </a:lnTo>
                  <a:lnTo>
                    <a:pt x="2147" y="8210"/>
                  </a:lnTo>
                  <a:lnTo>
                    <a:pt x="2156" y="8200"/>
                  </a:lnTo>
                  <a:lnTo>
                    <a:pt x="2165" y="8190"/>
                  </a:lnTo>
                  <a:lnTo>
                    <a:pt x="2173" y="8172"/>
                  </a:lnTo>
                  <a:lnTo>
                    <a:pt x="2181" y="8153"/>
                  </a:lnTo>
                  <a:lnTo>
                    <a:pt x="2187" y="8136"/>
                  </a:lnTo>
                  <a:lnTo>
                    <a:pt x="2191" y="8119"/>
                  </a:lnTo>
                  <a:lnTo>
                    <a:pt x="2193" y="8101"/>
                  </a:lnTo>
                  <a:lnTo>
                    <a:pt x="2195" y="8085"/>
                  </a:lnTo>
                  <a:lnTo>
                    <a:pt x="2193" y="8069"/>
                  </a:lnTo>
                  <a:lnTo>
                    <a:pt x="2189" y="8055"/>
                  </a:lnTo>
                  <a:lnTo>
                    <a:pt x="2184" y="8041"/>
                  </a:lnTo>
                  <a:lnTo>
                    <a:pt x="2177" y="8027"/>
                  </a:lnTo>
                  <a:lnTo>
                    <a:pt x="2171" y="8015"/>
                  </a:lnTo>
                  <a:lnTo>
                    <a:pt x="2161" y="8003"/>
                  </a:lnTo>
                  <a:lnTo>
                    <a:pt x="2152" y="7992"/>
                  </a:lnTo>
                  <a:lnTo>
                    <a:pt x="2141" y="7981"/>
                  </a:lnTo>
                  <a:lnTo>
                    <a:pt x="2129" y="7975"/>
                  </a:lnTo>
                  <a:lnTo>
                    <a:pt x="2116" y="7968"/>
                  </a:lnTo>
                  <a:lnTo>
                    <a:pt x="2103" y="7960"/>
                  </a:lnTo>
                  <a:lnTo>
                    <a:pt x="2088" y="7955"/>
                  </a:lnTo>
                  <a:lnTo>
                    <a:pt x="2075" y="7951"/>
                  </a:lnTo>
                  <a:lnTo>
                    <a:pt x="2062" y="7950"/>
                  </a:lnTo>
                  <a:lnTo>
                    <a:pt x="2050" y="7951"/>
                  </a:lnTo>
                  <a:lnTo>
                    <a:pt x="2038" y="7955"/>
                  </a:lnTo>
                  <a:lnTo>
                    <a:pt x="2027" y="7960"/>
                  </a:lnTo>
                  <a:lnTo>
                    <a:pt x="2018" y="7968"/>
                  </a:lnTo>
                  <a:lnTo>
                    <a:pt x="2004" y="7975"/>
                  </a:lnTo>
                  <a:lnTo>
                    <a:pt x="1990" y="7983"/>
                  </a:lnTo>
                  <a:lnTo>
                    <a:pt x="1976" y="7992"/>
                  </a:lnTo>
                  <a:lnTo>
                    <a:pt x="1963" y="8004"/>
                  </a:lnTo>
                  <a:lnTo>
                    <a:pt x="1951" y="8017"/>
                  </a:lnTo>
                  <a:lnTo>
                    <a:pt x="1939" y="8032"/>
                  </a:lnTo>
                  <a:lnTo>
                    <a:pt x="1929" y="8049"/>
                  </a:lnTo>
                  <a:lnTo>
                    <a:pt x="1919" y="8067"/>
                  </a:lnTo>
                  <a:close/>
                  <a:moveTo>
                    <a:pt x="2682" y="8252"/>
                  </a:moveTo>
                  <a:lnTo>
                    <a:pt x="2680" y="8260"/>
                  </a:lnTo>
                  <a:lnTo>
                    <a:pt x="2678" y="8268"/>
                  </a:lnTo>
                  <a:lnTo>
                    <a:pt x="2674" y="8274"/>
                  </a:lnTo>
                  <a:lnTo>
                    <a:pt x="2667" y="8281"/>
                  </a:lnTo>
                  <a:lnTo>
                    <a:pt x="2662" y="8286"/>
                  </a:lnTo>
                  <a:lnTo>
                    <a:pt x="2655" y="8292"/>
                  </a:lnTo>
                  <a:lnTo>
                    <a:pt x="2650" y="8297"/>
                  </a:lnTo>
                  <a:lnTo>
                    <a:pt x="2644" y="8301"/>
                  </a:lnTo>
                  <a:lnTo>
                    <a:pt x="2639" y="8305"/>
                  </a:lnTo>
                  <a:lnTo>
                    <a:pt x="2634" y="8310"/>
                  </a:lnTo>
                  <a:lnTo>
                    <a:pt x="2627" y="8314"/>
                  </a:lnTo>
                  <a:lnTo>
                    <a:pt x="2620" y="8317"/>
                  </a:lnTo>
                  <a:lnTo>
                    <a:pt x="2613" y="8321"/>
                  </a:lnTo>
                  <a:lnTo>
                    <a:pt x="2606" y="8322"/>
                  </a:lnTo>
                  <a:lnTo>
                    <a:pt x="2601" y="8325"/>
                  </a:lnTo>
                  <a:lnTo>
                    <a:pt x="2595" y="8325"/>
                  </a:lnTo>
                  <a:lnTo>
                    <a:pt x="2603" y="8334"/>
                  </a:lnTo>
                  <a:lnTo>
                    <a:pt x="2610" y="8343"/>
                  </a:lnTo>
                  <a:lnTo>
                    <a:pt x="2615" y="8353"/>
                  </a:lnTo>
                  <a:lnTo>
                    <a:pt x="2619" y="8361"/>
                  </a:lnTo>
                  <a:lnTo>
                    <a:pt x="2622" y="8367"/>
                  </a:lnTo>
                  <a:lnTo>
                    <a:pt x="2626" y="8375"/>
                  </a:lnTo>
                  <a:lnTo>
                    <a:pt x="2628" y="8381"/>
                  </a:lnTo>
                  <a:lnTo>
                    <a:pt x="2632" y="8386"/>
                  </a:lnTo>
                  <a:lnTo>
                    <a:pt x="2632" y="8395"/>
                  </a:lnTo>
                  <a:lnTo>
                    <a:pt x="2632" y="8405"/>
                  </a:lnTo>
                  <a:lnTo>
                    <a:pt x="2632" y="8414"/>
                  </a:lnTo>
                  <a:lnTo>
                    <a:pt x="2631" y="8423"/>
                  </a:lnTo>
                  <a:lnTo>
                    <a:pt x="2630" y="8433"/>
                  </a:lnTo>
                  <a:lnTo>
                    <a:pt x="2627" y="8442"/>
                  </a:lnTo>
                  <a:lnTo>
                    <a:pt x="2624" y="8451"/>
                  </a:lnTo>
                  <a:lnTo>
                    <a:pt x="2620" y="8461"/>
                  </a:lnTo>
                  <a:lnTo>
                    <a:pt x="2615" y="8478"/>
                  </a:lnTo>
                  <a:lnTo>
                    <a:pt x="2609" y="8492"/>
                  </a:lnTo>
                  <a:lnTo>
                    <a:pt x="2601" y="8506"/>
                  </a:lnTo>
                  <a:lnTo>
                    <a:pt x="2593" y="8518"/>
                  </a:lnTo>
                  <a:lnTo>
                    <a:pt x="2582" y="8527"/>
                  </a:lnTo>
                  <a:lnTo>
                    <a:pt x="2571" y="8535"/>
                  </a:lnTo>
                  <a:lnTo>
                    <a:pt x="2559" y="8542"/>
                  </a:lnTo>
                  <a:lnTo>
                    <a:pt x="2546" y="8547"/>
                  </a:lnTo>
                  <a:lnTo>
                    <a:pt x="2531" y="8551"/>
                  </a:lnTo>
                  <a:lnTo>
                    <a:pt x="2515" y="8554"/>
                  </a:lnTo>
                  <a:lnTo>
                    <a:pt x="2499" y="8555"/>
                  </a:lnTo>
                  <a:lnTo>
                    <a:pt x="2482" y="8554"/>
                  </a:lnTo>
                  <a:lnTo>
                    <a:pt x="2465" y="8552"/>
                  </a:lnTo>
                  <a:lnTo>
                    <a:pt x="2448" y="8548"/>
                  </a:lnTo>
                  <a:lnTo>
                    <a:pt x="2429" y="8542"/>
                  </a:lnTo>
                  <a:lnTo>
                    <a:pt x="2410" y="8534"/>
                  </a:lnTo>
                  <a:lnTo>
                    <a:pt x="2215" y="8472"/>
                  </a:lnTo>
                  <a:lnTo>
                    <a:pt x="2374" y="8017"/>
                  </a:lnTo>
                  <a:lnTo>
                    <a:pt x="2583" y="8092"/>
                  </a:lnTo>
                  <a:lnTo>
                    <a:pt x="2597" y="8093"/>
                  </a:lnTo>
                  <a:lnTo>
                    <a:pt x="2611" y="8099"/>
                  </a:lnTo>
                  <a:lnTo>
                    <a:pt x="2623" y="8105"/>
                  </a:lnTo>
                  <a:lnTo>
                    <a:pt x="2635" y="8113"/>
                  </a:lnTo>
                  <a:lnTo>
                    <a:pt x="2646" y="8123"/>
                  </a:lnTo>
                  <a:lnTo>
                    <a:pt x="2655" y="8133"/>
                  </a:lnTo>
                  <a:lnTo>
                    <a:pt x="2663" y="8144"/>
                  </a:lnTo>
                  <a:lnTo>
                    <a:pt x="2668" y="8153"/>
                  </a:lnTo>
                  <a:lnTo>
                    <a:pt x="2674" y="8162"/>
                  </a:lnTo>
                  <a:lnTo>
                    <a:pt x="2678" y="8173"/>
                  </a:lnTo>
                  <a:lnTo>
                    <a:pt x="2682" y="8185"/>
                  </a:lnTo>
                  <a:lnTo>
                    <a:pt x="2684" y="8197"/>
                  </a:lnTo>
                  <a:lnTo>
                    <a:pt x="2686" y="8210"/>
                  </a:lnTo>
                  <a:lnTo>
                    <a:pt x="2687" y="8224"/>
                  </a:lnTo>
                  <a:lnTo>
                    <a:pt x="2686" y="8238"/>
                  </a:lnTo>
                  <a:lnTo>
                    <a:pt x="2682" y="8252"/>
                  </a:lnTo>
                  <a:close/>
                  <a:moveTo>
                    <a:pt x="2583" y="8226"/>
                  </a:moveTo>
                  <a:lnTo>
                    <a:pt x="2583" y="8216"/>
                  </a:lnTo>
                  <a:lnTo>
                    <a:pt x="2583" y="8204"/>
                  </a:lnTo>
                  <a:lnTo>
                    <a:pt x="2583" y="8194"/>
                  </a:lnTo>
                  <a:lnTo>
                    <a:pt x="2583" y="8190"/>
                  </a:lnTo>
                  <a:lnTo>
                    <a:pt x="2579" y="8185"/>
                  </a:lnTo>
                  <a:lnTo>
                    <a:pt x="2574" y="8181"/>
                  </a:lnTo>
                  <a:lnTo>
                    <a:pt x="2569" y="8176"/>
                  </a:lnTo>
                  <a:lnTo>
                    <a:pt x="2562" y="8172"/>
                  </a:lnTo>
                  <a:lnTo>
                    <a:pt x="2554" y="8166"/>
                  </a:lnTo>
                  <a:lnTo>
                    <a:pt x="2545" y="8162"/>
                  </a:lnTo>
                  <a:lnTo>
                    <a:pt x="2534" y="8157"/>
                  </a:lnTo>
                  <a:lnTo>
                    <a:pt x="2522" y="8153"/>
                  </a:lnTo>
                  <a:lnTo>
                    <a:pt x="2436" y="8128"/>
                  </a:lnTo>
                  <a:lnTo>
                    <a:pt x="2398" y="8214"/>
                  </a:lnTo>
                  <a:lnTo>
                    <a:pt x="2497" y="8252"/>
                  </a:lnTo>
                  <a:lnTo>
                    <a:pt x="2506" y="8256"/>
                  </a:lnTo>
                  <a:lnTo>
                    <a:pt x="2514" y="8258"/>
                  </a:lnTo>
                  <a:lnTo>
                    <a:pt x="2521" y="8261"/>
                  </a:lnTo>
                  <a:lnTo>
                    <a:pt x="2527" y="8262"/>
                  </a:lnTo>
                  <a:lnTo>
                    <a:pt x="2535" y="8264"/>
                  </a:lnTo>
                  <a:lnTo>
                    <a:pt x="2542" y="8264"/>
                  </a:lnTo>
                  <a:lnTo>
                    <a:pt x="2550" y="8264"/>
                  </a:lnTo>
                  <a:lnTo>
                    <a:pt x="2558" y="8264"/>
                  </a:lnTo>
                  <a:lnTo>
                    <a:pt x="2562" y="8261"/>
                  </a:lnTo>
                  <a:lnTo>
                    <a:pt x="2571" y="8254"/>
                  </a:lnTo>
                  <a:lnTo>
                    <a:pt x="2579" y="8242"/>
                  </a:lnTo>
                  <a:lnTo>
                    <a:pt x="2583" y="8226"/>
                  </a:lnTo>
                  <a:close/>
                  <a:moveTo>
                    <a:pt x="2522" y="8423"/>
                  </a:moveTo>
                  <a:lnTo>
                    <a:pt x="2526" y="8414"/>
                  </a:lnTo>
                  <a:lnTo>
                    <a:pt x="2529" y="8406"/>
                  </a:lnTo>
                  <a:lnTo>
                    <a:pt x="2530" y="8397"/>
                  </a:lnTo>
                  <a:lnTo>
                    <a:pt x="2531" y="8390"/>
                  </a:lnTo>
                  <a:lnTo>
                    <a:pt x="2530" y="8383"/>
                  </a:lnTo>
                  <a:lnTo>
                    <a:pt x="2529" y="8378"/>
                  </a:lnTo>
                  <a:lnTo>
                    <a:pt x="2526" y="8375"/>
                  </a:lnTo>
                  <a:lnTo>
                    <a:pt x="2522" y="8374"/>
                  </a:lnTo>
                  <a:lnTo>
                    <a:pt x="2521" y="8370"/>
                  </a:lnTo>
                  <a:lnTo>
                    <a:pt x="2518" y="8365"/>
                  </a:lnTo>
                  <a:lnTo>
                    <a:pt x="2513" y="8361"/>
                  </a:lnTo>
                  <a:lnTo>
                    <a:pt x="2506" y="8355"/>
                  </a:lnTo>
                  <a:lnTo>
                    <a:pt x="2499" y="8351"/>
                  </a:lnTo>
                  <a:lnTo>
                    <a:pt x="2490" y="8347"/>
                  </a:lnTo>
                  <a:lnTo>
                    <a:pt x="2482" y="8342"/>
                  </a:lnTo>
                  <a:lnTo>
                    <a:pt x="2473" y="8338"/>
                  </a:lnTo>
                  <a:lnTo>
                    <a:pt x="2374" y="8301"/>
                  </a:lnTo>
                  <a:lnTo>
                    <a:pt x="2337" y="8423"/>
                  </a:lnTo>
                  <a:lnTo>
                    <a:pt x="2436" y="8461"/>
                  </a:lnTo>
                  <a:lnTo>
                    <a:pt x="2444" y="8464"/>
                  </a:lnTo>
                  <a:lnTo>
                    <a:pt x="2452" y="8467"/>
                  </a:lnTo>
                  <a:lnTo>
                    <a:pt x="2459" y="8468"/>
                  </a:lnTo>
                  <a:lnTo>
                    <a:pt x="2466" y="8470"/>
                  </a:lnTo>
                  <a:lnTo>
                    <a:pt x="2473" y="8468"/>
                  </a:lnTo>
                  <a:lnTo>
                    <a:pt x="2481" y="8467"/>
                  </a:lnTo>
                  <a:lnTo>
                    <a:pt x="2489" y="8464"/>
                  </a:lnTo>
                  <a:lnTo>
                    <a:pt x="2497" y="8461"/>
                  </a:lnTo>
                  <a:lnTo>
                    <a:pt x="2506" y="8458"/>
                  </a:lnTo>
                  <a:lnTo>
                    <a:pt x="2514" y="8451"/>
                  </a:lnTo>
                  <a:lnTo>
                    <a:pt x="2519" y="8439"/>
                  </a:lnTo>
                  <a:lnTo>
                    <a:pt x="2522" y="8423"/>
                  </a:lnTo>
                  <a:close/>
                  <a:moveTo>
                    <a:pt x="2903" y="8374"/>
                  </a:moveTo>
                  <a:lnTo>
                    <a:pt x="3001" y="8399"/>
                  </a:lnTo>
                  <a:lnTo>
                    <a:pt x="3018" y="8405"/>
                  </a:lnTo>
                  <a:lnTo>
                    <a:pt x="3036" y="8410"/>
                  </a:lnTo>
                  <a:lnTo>
                    <a:pt x="3052" y="8418"/>
                  </a:lnTo>
                  <a:lnTo>
                    <a:pt x="3068" y="8426"/>
                  </a:lnTo>
                  <a:lnTo>
                    <a:pt x="3082" y="8437"/>
                  </a:lnTo>
                  <a:lnTo>
                    <a:pt x="3096" y="8447"/>
                  </a:lnTo>
                  <a:lnTo>
                    <a:pt x="3110" y="8459"/>
                  </a:lnTo>
                  <a:lnTo>
                    <a:pt x="3123" y="8472"/>
                  </a:lnTo>
                  <a:lnTo>
                    <a:pt x="3133" y="8483"/>
                  </a:lnTo>
                  <a:lnTo>
                    <a:pt x="3139" y="8494"/>
                  </a:lnTo>
                  <a:lnTo>
                    <a:pt x="3146" y="8506"/>
                  </a:lnTo>
                  <a:lnTo>
                    <a:pt x="3150" y="8519"/>
                  </a:lnTo>
                  <a:lnTo>
                    <a:pt x="3153" y="8532"/>
                  </a:lnTo>
                  <a:lnTo>
                    <a:pt x="3154" y="8548"/>
                  </a:lnTo>
                  <a:lnTo>
                    <a:pt x="3153" y="8566"/>
                  </a:lnTo>
                  <a:lnTo>
                    <a:pt x="3149" y="8583"/>
                  </a:lnTo>
                  <a:lnTo>
                    <a:pt x="3143" y="8600"/>
                  </a:lnTo>
                  <a:lnTo>
                    <a:pt x="3137" y="8618"/>
                  </a:lnTo>
                  <a:lnTo>
                    <a:pt x="3129" y="8632"/>
                  </a:lnTo>
                  <a:lnTo>
                    <a:pt x="3119" y="8645"/>
                  </a:lnTo>
                  <a:lnTo>
                    <a:pt x="3108" y="8657"/>
                  </a:lnTo>
                  <a:lnTo>
                    <a:pt x="3096" y="8668"/>
                  </a:lnTo>
                  <a:lnTo>
                    <a:pt x="3080" y="8676"/>
                  </a:lnTo>
                  <a:lnTo>
                    <a:pt x="3062" y="8681"/>
                  </a:lnTo>
                  <a:lnTo>
                    <a:pt x="3049" y="8685"/>
                  </a:lnTo>
                  <a:lnTo>
                    <a:pt x="3034" y="8688"/>
                  </a:lnTo>
                  <a:lnTo>
                    <a:pt x="3020" y="8689"/>
                  </a:lnTo>
                  <a:lnTo>
                    <a:pt x="3004" y="8691"/>
                  </a:lnTo>
                  <a:lnTo>
                    <a:pt x="2988" y="8689"/>
                  </a:lnTo>
                  <a:lnTo>
                    <a:pt x="2969" y="8688"/>
                  </a:lnTo>
                  <a:lnTo>
                    <a:pt x="2949" y="8685"/>
                  </a:lnTo>
                  <a:lnTo>
                    <a:pt x="2928" y="8681"/>
                  </a:lnTo>
                  <a:lnTo>
                    <a:pt x="2743" y="8645"/>
                  </a:lnTo>
                  <a:lnTo>
                    <a:pt x="2841" y="8252"/>
                  </a:lnTo>
                  <a:lnTo>
                    <a:pt x="2743" y="8226"/>
                  </a:lnTo>
                  <a:lnTo>
                    <a:pt x="2755" y="8153"/>
                  </a:lnTo>
                  <a:lnTo>
                    <a:pt x="2940" y="8190"/>
                  </a:lnTo>
                  <a:lnTo>
                    <a:pt x="2903" y="8374"/>
                  </a:lnTo>
                  <a:close/>
                  <a:moveTo>
                    <a:pt x="2879" y="8461"/>
                  </a:moveTo>
                  <a:lnTo>
                    <a:pt x="2853" y="8583"/>
                  </a:lnTo>
                  <a:lnTo>
                    <a:pt x="2940" y="8596"/>
                  </a:lnTo>
                  <a:lnTo>
                    <a:pt x="2949" y="8600"/>
                  </a:lnTo>
                  <a:lnTo>
                    <a:pt x="2960" y="8603"/>
                  </a:lnTo>
                  <a:lnTo>
                    <a:pt x="2970" y="8604"/>
                  </a:lnTo>
                  <a:lnTo>
                    <a:pt x="2981" y="8606"/>
                  </a:lnTo>
                  <a:lnTo>
                    <a:pt x="2990" y="8604"/>
                  </a:lnTo>
                  <a:lnTo>
                    <a:pt x="3000" y="8603"/>
                  </a:lnTo>
                  <a:lnTo>
                    <a:pt x="3008" y="8600"/>
                  </a:lnTo>
                  <a:lnTo>
                    <a:pt x="3013" y="8596"/>
                  </a:lnTo>
                  <a:lnTo>
                    <a:pt x="3022" y="8594"/>
                  </a:lnTo>
                  <a:lnTo>
                    <a:pt x="3032" y="8587"/>
                  </a:lnTo>
                  <a:lnTo>
                    <a:pt x="3041" y="8575"/>
                  </a:lnTo>
                  <a:lnTo>
                    <a:pt x="3050" y="8559"/>
                  </a:lnTo>
                  <a:lnTo>
                    <a:pt x="3050" y="8550"/>
                  </a:lnTo>
                  <a:lnTo>
                    <a:pt x="3050" y="8542"/>
                  </a:lnTo>
                  <a:lnTo>
                    <a:pt x="3049" y="8535"/>
                  </a:lnTo>
                  <a:lnTo>
                    <a:pt x="3048" y="8530"/>
                  </a:lnTo>
                  <a:lnTo>
                    <a:pt x="3044" y="8524"/>
                  </a:lnTo>
                  <a:lnTo>
                    <a:pt x="3040" y="8519"/>
                  </a:lnTo>
                  <a:lnTo>
                    <a:pt x="3033" y="8514"/>
                  </a:lnTo>
                  <a:lnTo>
                    <a:pt x="3025" y="8510"/>
                  </a:lnTo>
                  <a:lnTo>
                    <a:pt x="3024" y="8506"/>
                  </a:lnTo>
                  <a:lnTo>
                    <a:pt x="3021" y="8500"/>
                  </a:lnTo>
                  <a:lnTo>
                    <a:pt x="3016" y="8496"/>
                  </a:lnTo>
                  <a:lnTo>
                    <a:pt x="3010" y="8491"/>
                  </a:lnTo>
                  <a:lnTo>
                    <a:pt x="3002" y="8486"/>
                  </a:lnTo>
                  <a:lnTo>
                    <a:pt x="2994" y="8482"/>
                  </a:lnTo>
                  <a:lnTo>
                    <a:pt x="2986" y="8476"/>
                  </a:lnTo>
                  <a:lnTo>
                    <a:pt x="2977" y="8472"/>
                  </a:lnTo>
                  <a:lnTo>
                    <a:pt x="2879" y="8461"/>
                  </a:lnTo>
                  <a:close/>
                  <a:moveTo>
                    <a:pt x="3320" y="8472"/>
                  </a:moveTo>
                  <a:lnTo>
                    <a:pt x="3407" y="8472"/>
                  </a:lnTo>
                  <a:lnTo>
                    <a:pt x="3415" y="8472"/>
                  </a:lnTo>
                  <a:lnTo>
                    <a:pt x="3423" y="8472"/>
                  </a:lnTo>
                  <a:lnTo>
                    <a:pt x="3430" y="8472"/>
                  </a:lnTo>
                  <a:lnTo>
                    <a:pt x="3436" y="8471"/>
                  </a:lnTo>
                  <a:lnTo>
                    <a:pt x="3442" y="8470"/>
                  </a:lnTo>
                  <a:lnTo>
                    <a:pt x="3447" y="8467"/>
                  </a:lnTo>
                  <a:lnTo>
                    <a:pt x="3452" y="8464"/>
                  </a:lnTo>
                  <a:lnTo>
                    <a:pt x="3456" y="8461"/>
                  </a:lnTo>
                  <a:lnTo>
                    <a:pt x="3465" y="8451"/>
                  </a:lnTo>
                  <a:lnTo>
                    <a:pt x="3472" y="8442"/>
                  </a:lnTo>
                  <a:lnTo>
                    <a:pt x="3477" y="8433"/>
                  </a:lnTo>
                  <a:lnTo>
                    <a:pt x="3480" y="8423"/>
                  </a:lnTo>
                  <a:lnTo>
                    <a:pt x="3483" y="8406"/>
                  </a:lnTo>
                  <a:lnTo>
                    <a:pt x="3483" y="8391"/>
                  </a:lnTo>
                  <a:lnTo>
                    <a:pt x="3479" y="8378"/>
                  </a:lnTo>
                  <a:lnTo>
                    <a:pt x="3472" y="8369"/>
                  </a:lnTo>
                  <a:lnTo>
                    <a:pt x="3460" y="8361"/>
                  </a:lnTo>
                  <a:lnTo>
                    <a:pt x="3446" y="8354"/>
                  </a:lnTo>
                  <a:lnTo>
                    <a:pt x="3428" y="8351"/>
                  </a:lnTo>
                  <a:lnTo>
                    <a:pt x="3407" y="8350"/>
                  </a:lnTo>
                  <a:lnTo>
                    <a:pt x="3398" y="8350"/>
                  </a:lnTo>
                  <a:lnTo>
                    <a:pt x="3388" y="8350"/>
                  </a:lnTo>
                  <a:lnTo>
                    <a:pt x="3379" y="8350"/>
                  </a:lnTo>
                  <a:lnTo>
                    <a:pt x="3371" y="8350"/>
                  </a:lnTo>
                  <a:lnTo>
                    <a:pt x="3364" y="8350"/>
                  </a:lnTo>
                  <a:lnTo>
                    <a:pt x="3356" y="8350"/>
                  </a:lnTo>
                  <a:lnTo>
                    <a:pt x="3351" y="8350"/>
                  </a:lnTo>
                  <a:lnTo>
                    <a:pt x="3346" y="8350"/>
                  </a:lnTo>
                  <a:lnTo>
                    <a:pt x="3342" y="8358"/>
                  </a:lnTo>
                  <a:lnTo>
                    <a:pt x="3336" y="8366"/>
                  </a:lnTo>
                  <a:lnTo>
                    <a:pt x="3332" y="8373"/>
                  </a:lnTo>
                  <a:lnTo>
                    <a:pt x="3328" y="8381"/>
                  </a:lnTo>
                  <a:lnTo>
                    <a:pt x="3326" y="8387"/>
                  </a:lnTo>
                  <a:lnTo>
                    <a:pt x="3323" y="8394"/>
                  </a:lnTo>
                  <a:lnTo>
                    <a:pt x="3320" y="8402"/>
                  </a:lnTo>
                  <a:lnTo>
                    <a:pt x="3320" y="8411"/>
                  </a:lnTo>
                  <a:lnTo>
                    <a:pt x="3222" y="8399"/>
                  </a:lnTo>
                  <a:lnTo>
                    <a:pt x="3230" y="8365"/>
                  </a:lnTo>
                  <a:lnTo>
                    <a:pt x="3243" y="8335"/>
                  </a:lnTo>
                  <a:lnTo>
                    <a:pt x="3261" y="8310"/>
                  </a:lnTo>
                  <a:lnTo>
                    <a:pt x="3283" y="8290"/>
                  </a:lnTo>
                  <a:lnTo>
                    <a:pt x="3308" y="8276"/>
                  </a:lnTo>
                  <a:lnTo>
                    <a:pt x="3338" y="8266"/>
                  </a:lnTo>
                  <a:lnTo>
                    <a:pt x="3371" y="8262"/>
                  </a:lnTo>
                  <a:lnTo>
                    <a:pt x="3407" y="8264"/>
                  </a:lnTo>
                  <a:lnTo>
                    <a:pt x="3430" y="8268"/>
                  </a:lnTo>
                  <a:lnTo>
                    <a:pt x="3451" y="8273"/>
                  </a:lnTo>
                  <a:lnTo>
                    <a:pt x="3469" y="8278"/>
                  </a:lnTo>
                  <a:lnTo>
                    <a:pt x="3488" y="8284"/>
                  </a:lnTo>
                  <a:lnTo>
                    <a:pt x="3505" y="8290"/>
                  </a:lnTo>
                  <a:lnTo>
                    <a:pt x="3520" y="8297"/>
                  </a:lnTo>
                  <a:lnTo>
                    <a:pt x="3532" y="8305"/>
                  </a:lnTo>
                  <a:lnTo>
                    <a:pt x="3543" y="8313"/>
                  </a:lnTo>
                  <a:lnTo>
                    <a:pt x="3552" y="8326"/>
                  </a:lnTo>
                  <a:lnTo>
                    <a:pt x="3560" y="8339"/>
                  </a:lnTo>
                  <a:lnTo>
                    <a:pt x="3568" y="8351"/>
                  </a:lnTo>
                  <a:lnTo>
                    <a:pt x="3575" y="8363"/>
                  </a:lnTo>
                  <a:lnTo>
                    <a:pt x="3580" y="8377"/>
                  </a:lnTo>
                  <a:lnTo>
                    <a:pt x="3583" y="8390"/>
                  </a:lnTo>
                  <a:lnTo>
                    <a:pt x="3581" y="8406"/>
                  </a:lnTo>
                  <a:lnTo>
                    <a:pt x="3579" y="8423"/>
                  </a:lnTo>
                  <a:lnTo>
                    <a:pt x="3579" y="8433"/>
                  </a:lnTo>
                  <a:lnTo>
                    <a:pt x="3576" y="8442"/>
                  </a:lnTo>
                  <a:lnTo>
                    <a:pt x="3575" y="8451"/>
                  </a:lnTo>
                  <a:lnTo>
                    <a:pt x="3571" y="8459"/>
                  </a:lnTo>
                  <a:lnTo>
                    <a:pt x="3568" y="8466"/>
                  </a:lnTo>
                  <a:lnTo>
                    <a:pt x="3564" y="8474"/>
                  </a:lnTo>
                  <a:lnTo>
                    <a:pt x="3559" y="8479"/>
                  </a:lnTo>
                  <a:lnTo>
                    <a:pt x="3555" y="8484"/>
                  </a:lnTo>
                  <a:lnTo>
                    <a:pt x="3545" y="8492"/>
                  </a:lnTo>
                  <a:lnTo>
                    <a:pt x="3536" y="8499"/>
                  </a:lnTo>
                  <a:lnTo>
                    <a:pt x="3527" y="8504"/>
                  </a:lnTo>
                  <a:lnTo>
                    <a:pt x="3517" y="8508"/>
                  </a:lnTo>
                  <a:lnTo>
                    <a:pt x="3508" y="8511"/>
                  </a:lnTo>
                  <a:lnTo>
                    <a:pt x="3499" y="8514"/>
                  </a:lnTo>
                  <a:lnTo>
                    <a:pt x="3489" y="8518"/>
                  </a:lnTo>
                  <a:lnTo>
                    <a:pt x="3480" y="8522"/>
                  </a:lnTo>
                  <a:lnTo>
                    <a:pt x="3489" y="8526"/>
                  </a:lnTo>
                  <a:lnTo>
                    <a:pt x="3501" y="8531"/>
                  </a:lnTo>
                  <a:lnTo>
                    <a:pt x="3512" y="8536"/>
                  </a:lnTo>
                  <a:lnTo>
                    <a:pt x="3523" y="8542"/>
                  </a:lnTo>
                  <a:lnTo>
                    <a:pt x="3532" y="8548"/>
                  </a:lnTo>
                  <a:lnTo>
                    <a:pt x="3541" y="8555"/>
                  </a:lnTo>
                  <a:lnTo>
                    <a:pt x="3549" y="8563"/>
                  </a:lnTo>
                  <a:lnTo>
                    <a:pt x="3555" y="8571"/>
                  </a:lnTo>
                  <a:lnTo>
                    <a:pt x="3559" y="8576"/>
                  </a:lnTo>
                  <a:lnTo>
                    <a:pt x="3561" y="8582"/>
                  </a:lnTo>
                  <a:lnTo>
                    <a:pt x="3564" y="8590"/>
                  </a:lnTo>
                  <a:lnTo>
                    <a:pt x="3565" y="8598"/>
                  </a:lnTo>
                  <a:lnTo>
                    <a:pt x="3567" y="8606"/>
                  </a:lnTo>
                  <a:lnTo>
                    <a:pt x="3567" y="8614"/>
                  </a:lnTo>
                  <a:lnTo>
                    <a:pt x="3567" y="8623"/>
                  </a:lnTo>
                  <a:lnTo>
                    <a:pt x="3567" y="8632"/>
                  </a:lnTo>
                  <a:lnTo>
                    <a:pt x="3565" y="8649"/>
                  </a:lnTo>
                  <a:lnTo>
                    <a:pt x="3563" y="8667"/>
                  </a:lnTo>
                  <a:lnTo>
                    <a:pt x="3557" y="8683"/>
                  </a:lnTo>
                  <a:lnTo>
                    <a:pt x="3551" y="8697"/>
                  </a:lnTo>
                  <a:lnTo>
                    <a:pt x="3541" y="8711"/>
                  </a:lnTo>
                  <a:lnTo>
                    <a:pt x="3531" y="8723"/>
                  </a:lnTo>
                  <a:lnTo>
                    <a:pt x="3519" y="8733"/>
                  </a:lnTo>
                  <a:lnTo>
                    <a:pt x="3505" y="8743"/>
                  </a:lnTo>
                  <a:lnTo>
                    <a:pt x="3491" y="8751"/>
                  </a:lnTo>
                  <a:lnTo>
                    <a:pt x="3475" y="8757"/>
                  </a:lnTo>
                  <a:lnTo>
                    <a:pt x="3459" y="8761"/>
                  </a:lnTo>
                  <a:lnTo>
                    <a:pt x="3440" y="8763"/>
                  </a:lnTo>
                  <a:lnTo>
                    <a:pt x="3422" y="8764"/>
                  </a:lnTo>
                  <a:lnTo>
                    <a:pt x="3402" y="8763"/>
                  </a:lnTo>
                  <a:lnTo>
                    <a:pt x="3380" y="8760"/>
                  </a:lnTo>
                  <a:lnTo>
                    <a:pt x="3358" y="8756"/>
                  </a:lnTo>
                  <a:lnTo>
                    <a:pt x="3339" y="8756"/>
                  </a:lnTo>
                  <a:lnTo>
                    <a:pt x="3320" y="8753"/>
                  </a:lnTo>
                  <a:lnTo>
                    <a:pt x="3303" y="8751"/>
                  </a:lnTo>
                  <a:lnTo>
                    <a:pt x="3286" y="8747"/>
                  </a:lnTo>
                  <a:lnTo>
                    <a:pt x="3269" y="8741"/>
                  </a:lnTo>
                  <a:lnTo>
                    <a:pt x="3253" y="8735"/>
                  </a:lnTo>
                  <a:lnTo>
                    <a:pt x="3237" y="8727"/>
                  </a:lnTo>
                  <a:lnTo>
                    <a:pt x="3222" y="8719"/>
                  </a:lnTo>
                  <a:lnTo>
                    <a:pt x="3210" y="8704"/>
                  </a:lnTo>
                  <a:lnTo>
                    <a:pt x="3199" y="8688"/>
                  </a:lnTo>
                  <a:lnTo>
                    <a:pt x="3191" y="8672"/>
                  </a:lnTo>
                  <a:lnTo>
                    <a:pt x="3186" y="8655"/>
                  </a:lnTo>
                  <a:lnTo>
                    <a:pt x="3182" y="8637"/>
                  </a:lnTo>
                  <a:lnTo>
                    <a:pt x="3181" y="8620"/>
                  </a:lnTo>
                  <a:lnTo>
                    <a:pt x="3182" y="8602"/>
                  </a:lnTo>
                  <a:lnTo>
                    <a:pt x="3186" y="8583"/>
                  </a:lnTo>
                  <a:lnTo>
                    <a:pt x="3285" y="8596"/>
                  </a:lnTo>
                  <a:lnTo>
                    <a:pt x="3285" y="8608"/>
                  </a:lnTo>
                  <a:lnTo>
                    <a:pt x="3285" y="8619"/>
                  </a:lnTo>
                  <a:lnTo>
                    <a:pt x="3285" y="8630"/>
                  </a:lnTo>
                  <a:lnTo>
                    <a:pt x="3286" y="8637"/>
                  </a:lnTo>
                  <a:lnTo>
                    <a:pt x="3287" y="8645"/>
                  </a:lnTo>
                  <a:lnTo>
                    <a:pt x="3290" y="8653"/>
                  </a:lnTo>
                  <a:lnTo>
                    <a:pt x="3292" y="8661"/>
                  </a:lnTo>
                  <a:lnTo>
                    <a:pt x="3296" y="8669"/>
                  </a:lnTo>
                  <a:lnTo>
                    <a:pt x="3302" y="8673"/>
                  </a:lnTo>
                  <a:lnTo>
                    <a:pt x="3308" y="8679"/>
                  </a:lnTo>
                  <a:lnTo>
                    <a:pt x="3315" y="8683"/>
                  </a:lnTo>
                  <a:lnTo>
                    <a:pt x="3324" y="8685"/>
                  </a:lnTo>
                  <a:lnTo>
                    <a:pt x="3334" y="8689"/>
                  </a:lnTo>
                  <a:lnTo>
                    <a:pt x="3344" y="8691"/>
                  </a:lnTo>
                  <a:lnTo>
                    <a:pt x="3356" y="8693"/>
                  </a:lnTo>
                  <a:lnTo>
                    <a:pt x="3370" y="8693"/>
                  </a:lnTo>
                  <a:lnTo>
                    <a:pt x="3379" y="8693"/>
                  </a:lnTo>
                  <a:lnTo>
                    <a:pt x="3388" y="8693"/>
                  </a:lnTo>
                  <a:lnTo>
                    <a:pt x="3398" y="8693"/>
                  </a:lnTo>
                  <a:lnTo>
                    <a:pt x="3407" y="8692"/>
                  </a:lnTo>
                  <a:lnTo>
                    <a:pt x="3416" y="8691"/>
                  </a:lnTo>
                  <a:lnTo>
                    <a:pt x="3426" y="8688"/>
                  </a:lnTo>
                  <a:lnTo>
                    <a:pt x="3435" y="8685"/>
                  </a:lnTo>
                  <a:lnTo>
                    <a:pt x="3444" y="8681"/>
                  </a:lnTo>
                  <a:lnTo>
                    <a:pt x="3448" y="8677"/>
                  </a:lnTo>
                  <a:lnTo>
                    <a:pt x="3453" y="8672"/>
                  </a:lnTo>
                  <a:lnTo>
                    <a:pt x="3457" y="8667"/>
                  </a:lnTo>
                  <a:lnTo>
                    <a:pt x="3460" y="8661"/>
                  </a:lnTo>
                  <a:lnTo>
                    <a:pt x="3464" y="8656"/>
                  </a:lnTo>
                  <a:lnTo>
                    <a:pt x="3465" y="8649"/>
                  </a:lnTo>
                  <a:lnTo>
                    <a:pt x="3468" y="8641"/>
                  </a:lnTo>
                  <a:lnTo>
                    <a:pt x="3468" y="8632"/>
                  </a:lnTo>
                  <a:lnTo>
                    <a:pt x="3468" y="8624"/>
                  </a:lnTo>
                  <a:lnTo>
                    <a:pt x="3468" y="8616"/>
                  </a:lnTo>
                  <a:lnTo>
                    <a:pt x="3468" y="8610"/>
                  </a:lnTo>
                  <a:lnTo>
                    <a:pt x="3467" y="8603"/>
                  </a:lnTo>
                  <a:lnTo>
                    <a:pt x="3465" y="8598"/>
                  </a:lnTo>
                  <a:lnTo>
                    <a:pt x="3463" y="8592"/>
                  </a:lnTo>
                  <a:lnTo>
                    <a:pt x="3460" y="8588"/>
                  </a:lnTo>
                  <a:lnTo>
                    <a:pt x="3456" y="8583"/>
                  </a:lnTo>
                  <a:lnTo>
                    <a:pt x="3452" y="8579"/>
                  </a:lnTo>
                  <a:lnTo>
                    <a:pt x="3447" y="8574"/>
                  </a:lnTo>
                  <a:lnTo>
                    <a:pt x="3442" y="8570"/>
                  </a:lnTo>
                  <a:lnTo>
                    <a:pt x="3436" y="8564"/>
                  </a:lnTo>
                  <a:lnTo>
                    <a:pt x="3430" y="8560"/>
                  </a:lnTo>
                  <a:lnTo>
                    <a:pt x="3423" y="8556"/>
                  </a:lnTo>
                  <a:lnTo>
                    <a:pt x="3415" y="8551"/>
                  </a:lnTo>
                  <a:lnTo>
                    <a:pt x="3407" y="8547"/>
                  </a:lnTo>
                  <a:lnTo>
                    <a:pt x="3320" y="8534"/>
                  </a:lnTo>
                  <a:lnTo>
                    <a:pt x="3320" y="8472"/>
                  </a:lnTo>
                  <a:close/>
                  <a:moveTo>
                    <a:pt x="3604" y="8693"/>
                  </a:moveTo>
                  <a:lnTo>
                    <a:pt x="3628" y="8693"/>
                  </a:lnTo>
                  <a:lnTo>
                    <a:pt x="3637" y="8693"/>
                  </a:lnTo>
                  <a:lnTo>
                    <a:pt x="3645" y="8691"/>
                  </a:lnTo>
                  <a:lnTo>
                    <a:pt x="3652" y="8689"/>
                  </a:lnTo>
                  <a:lnTo>
                    <a:pt x="3657" y="8685"/>
                  </a:lnTo>
                  <a:lnTo>
                    <a:pt x="3662" y="8683"/>
                  </a:lnTo>
                  <a:lnTo>
                    <a:pt x="3668" y="8679"/>
                  </a:lnTo>
                  <a:lnTo>
                    <a:pt x="3673" y="8673"/>
                  </a:lnTo>
                  <a:lnTo>
                    <a:pt x="3677" y="8669"/>
                  </a:lnTo>
                  <a:lnTo>
                    <a:pt x="3681" y="8660"/>
                  </a:lnTo>
                  <a:lnTo>
                    <a:pt x="3685" y="8651"/>
                  </a:lnTo>
                  <a:lnTo>
                    <a:pt x="3688" y="8641"/>
                  </a:lnTo>
                  <a:lnTo>
                    <a:pt x="3689" y="8631"/>
                  </a:lnTo>
                  <a:lnTo>
                    <a:pt x="3689" y="8620"/>
                  </a:lnTo>
                  <a:lnTo>
                    <a:pt x="3690" y="8608"/>
                  </a:lnTo>
                  <a:lnTo>
                    <a:pt x="3690" y="8596"/>
                  </a:lnTo>
                  <a:lnTo>
                    <a:pt x="3690" y="8583"/>
                  </a:lnTo>
                  <a:lnTo>
                    <a:pt x="3690" y="8301"/>
                  </a:lnTo>
                  <a:lnTo>
                    <a:pt x="4059" y="8313"/>
                  </a:lnTo>
                  <a:lnTo>
                    <a:pt x="4046" y="8707"/>
                  </a:lnTo>
                  <a:lnTo>
                    <a:pt x="4095" y="8707"/>
                  </a:lnTo>
                  <a:lnTo>
                    <a:pt x="4095" y="8878"/>
                  </a:lnTo>
                  <a:lnTo>
                    <a:pt x="4010" y="8878"/>
                  </a:lnTo>
                  <a:lnTo>
                    <a:pt x="4010" y="8792"/>
                  </a:lnTo>
                  <a:lnTo>
                    <a:pt x="3690" y="8792"/>
                  </a:lnTo>
                  <a:lnTo>
                    <a:pt x="3677" y="8878"/>
                  </a:lnTo>
                  <a:lnTo>
                    <a:pt x="3604" y="8878"/>
                  </a:lnTo>
                  <a:lnTo>
                    <a:pt x="3604" y="8693"/>
                  </a:lnTo>
                  <a:close/>
                  <a:moveTo>
                    <a:pt x="3949" y="8707"/>
                  </a:moveTo>
                  <a:lnTo>
                    <a:pt x="3949" y="8386"/>
                  </a:lnTo>
                  <a:lnTo>
                    <a:pt x="3787" y="8386"/>
                  </a:lnTo>
                  <a:lnTo>
                    <a:pt x="3787" y="8559"/>
                  </a:lnTo>
                  <a:lnTo>
                    <a:pt x="3787" y="8572"/>
                  </a:lnTo>
                  <a:lnTo>
                    <a:pt x="3785" y="8584"/>
                  </a:lnTo>
                  <a:lnTo>
                    <a:pt x="3784" y="8596"/>
                  </a:lnTo>
                  <a:lnTo>
                    <a:pt x="3780" y="8607"/>
                  </a:lnTo>
                  <a:lnTo>
                    <a:pt x="3777" y="8616"/>
                  </a:lnTo>
                  <a:lnTo>
                    <a:pt x="3773" y="8627"/>
                  </a:lnTo>
                  <a:lnTo>
                    <a:pt x="3768" y="8636"/>
                  </a:lnTo>
                  <a:lnTo>
                    <a:pt x="3764" y="8645"/>
                  </a:lnTo>
                  <a:lnTo>
                    <a:pt x="3764" y="8655"/>
                  </a:lnTo>
                  <a:lnTo>
                    <a:pt x="3761" y="8663"/>
                  </a:lnTo>
                  <a:lnTo>
                    <a:pt x="3758" y="8671"/>
                  </a:lnTo>
                  <a:lnTo>
                    <a:pt x="3754" y="8679"/>
                  </a:lnTo>
                  <a:lnTo>
                    <a:pt x="3749" y="8684"/>
                  </a:lnTo>
                  <a:lnTo>
                    <a:pt x="3742" y="8689"/>
                  </a:lnTo>
                  <a:lnTo>
                    <a:pt x="3736" y="8692"/>
                  </a:lnTo>
                  <a:lnTo>
                    <a:pt x="3726" y="8693"/>
                  </a:lnTo>
                  <a:lnTo>
                    <a:pt x="3949" y="8707"/>
                  </a:lnTo>
                  <a:close/>
                  <a:moveTo>
                    <a:pt x="4501" y="8252"/>
                  </a:moveTo>
                  <a:lnTo>
                    <a:pt x="4366" y="8681"/>
                  </a:lnTo>
                  <a:lnTo>
                    <a:pt x="4362" y="8691"/>
                  </a:lnTo>
                  <a:lnTo>
                    <a:pt x="4360" y="8700"/>
                  </a:lnTo>
                  <a:lnTo>
                    <a:pt x="4356" y="8709"/>
                  </a:lnTo>
                  <a:lnTo>
                    <a:pt x="4353" y="8719"/>
                  </a:lnTo>
                  <a:lnTo>
                    <a:pt x="4349" y="8728"/>
                  </a:lnTo>
                  <a:lnTo>
                    <a:pt x="4344" y="8737"/>
                  </a:lnTo>
                  <a:lnTo>
                    <a:pt x="4337" y="8747"/>
                  </a:lnTo>
                  <a:lnTo>
                    <a:pt x="4329" y="8756"/>
                  </a:lnTo>
                  <a:lnTo>
                    <a:pt x="4321" y="8756"/>
                  </a:lnTo>
                  <a:lnTo>
                    <a:pt x="4313" y="8757"/>
                  </a:lnTo>
                  <a:lnTo>
                    <a:pt x="4305" y="8760"/>
                  </a:lnTo>
                  <a:lnTo>
                    <a:pt x="4298" y="8761"/>
                  </a:lnTo>
                  <a:lnTo>
                    <a:pt x="4292" y="8764"/>
                  </a:lnTo>
                  <a:lnTo>
                    <a:pt x="4284" y="8767"/>
                  </a:lnTo>
                  <a:lnTo>
                    <a:pt x="4276" y="8768"/>
                  </a:lnTo>
                  <a:lnTo>
                    <a:pt x="4268" y="8768"/>
                  </a:lnTo>
                  <a:lnTo>
                    <a:pt x="4259" y="8768"/>
                  </a:lnTo>
                  <a:lnTo>
                    <a:pt x="4251" y="8768"/>
                  </a:lnTo>
                  <a:lnTo>
                    <a:pt x="4244" y="8768"/>
                  </a:lnTo>
                  <a:lnTo>
                    <a:pt x="4239" y="8768"/>
                  </a:lnTo>
                  <a:lnTo>
                    <a:pt x="4233" y="8768"/>
                  </a:lnTo>
                  <a:lnTo>
                    <a:pt x="4228" y="8768"/>
                  </a:lnTo>
                  <a:lnTo>
                    <a:pt x="4223" y="8768"/>
                  </a:lnTo>
                  <a:lnTo>
                    <a:pt x="4219" y="8768"/>
                  </a:lnTo>
                  <a:lnTo>
                    <a:pt x="4207" y="8693"/>
                  </a:lnTo>
                  <a:lnTo>
                    <a:pt x="4216" y="8693"/>
                  </a:lnTo>
                  <a:lnTo>
                    <a:pt x="4223" y="8693"/>
                  </a:lnTo>
                  <a:lnTo>
                    <a:pt x="4228" y="8693"/>
                  </a:lnTo>
                  <a:lnTo>
                    <a:pt x="4231" y="8693"/>
                  </a:lnTo>
                  <a:lnTo>
                    <a:pt x="4240" y="8693"/>
                  </a:lnTo>
                  <a:lnTo>
                    <a:pt x="4248" y="8693"/>
                  </a:lnTo>
                  <a:lnTo>
                    <a:pt x="4255" y="8693"/>
                  </a:lnTo>
                  <a:lnTo>
                    <a:pt x="4260" y="8692"/>
                  </a:lnTo>
                  <a:lnTo>
                    <a:pt x="4265" y="8691"/>
                  </a:lnTo>
                  <a:lnTo>
                    <a:pt x="4271" y="8688"/>
                  </a:lnTo>
                  <a:lnTo>
                    <a:pt x="4276" y="8685"/>
                  </a:lnTo>
                  <a:lnTo>
                    <a:pt x="4280" y="8681"/>
                  </a:lnTo>
                  <a:lnTo>
                    <a:pt x="4284" y="8677"/>
                  </a:lnTo>
                  <a:lnTo>
                    <a:pt x="4286" y="8672"/>
                  </a:lnTo>
                  <a:lnTo>
                    <a:pt x="4289" y="8667"/>
                  </a:lnTo>
                  <a:lnTo>
                    <a:pt x="4290" y="8661"/>
                  </a:lnTo>
                  <a:lnTo>
                    <a:pt x="4292" y="8656"/>
                  </a:lnTo>
                  <a:lnTo>
                    <a:pt x="4292" y="8649"/>
                  </a:lnTo>
                  <a:lnTo>
                    <a:pt x="4292" y="8641"/>
                  </a:lnTo>
                  <a:lnTo>
                    <a:pt x="4292" y="8632"/>
                  </a:lnTo>
                  <a:lnTo>
                    <a:pt x="4083" y="8301"/>
                  </a:lnTo>
                  <a:lnTo>
                    <a:pt x="4193" y="8289"/>
                  </a:lnTo>
                  <a:lnTo>
                    <a:pt x="4329" y="8522"/>
                  </a:lnTo>
                  <a:lnTo>
                    <a:pt x="4390" y="8264"/>
                  </a:lnTo>
                  <a:lnTo>
                    <a:pt x="4501" y="8252"/>
                  </a:lnTo>
                  <a:close/>
                  <a:moveTo>
                    <a:pt x="5239" y="8571"/>
                  </a:moveTo>
                  <a:lnTo>
                    <a:pt x="4648" y="8719"/>
                  </a:lnTo>
                  <a:lnTo>
                    <a:pt x="4538" y="8252"/>
                  </a:lnTo>
                  <a:lnTo>
                    <a:pt x="4636" y="8214"/>
                  </a:lnTo>
                  <a:lnTo>
                    <a:pt x="4723" y="8608"/>
                  </a:lnTo>
                  <a:lnTo>
                    <a:pt x="4871" y="8571"/>
                  </a:lnTo>
                  <a:lnTo>
                    <a:pt x="4784" y="8190"/>
                  </a:lnTo>
                  <a:lnTo>
                    <a:pt x="4883" y="8165"/>
                  </a:lnTo>
                  <a:lnTo>
                    <a:pt x="4969" y="8559"/>
                  </a:lnTo>
                  <a:lnTo>
                    <a:pt x="5129" y="8522"/>
                  </a:lnTo>
                  <a:lnTo>
                    <a:pt x="5042" y="8128"/>
                  </a:lnTo>
                  <a:lnTo>
                    <a:pt x="5129" y="8104"/>
                  </a:lnTo>
                  <a:lnTo>
                    <a:pt x="5239" y="8571"/>
                  </a:lnTo>
                  <a:close/>
                  <a:moveTo>
                    <a:pt x="5326" y="8214"/>
                  </a:moveTo>
                  <a:lnTo>
                    <a:pt x="5509" y="8128"/>
                  </a:lnTo>
                  <a:lnTo>
                    <a:pt x="5436" y="7968"/>
                  </a:lnTo>
                  <a:lnTo>
                    <a:pt x="5535" y="7932"/>
                  </a:lnTo>
                  <a:lnTo>
                    <a:pt x="5718" y="8374"/>
                  </a:lnTo>
                  <a:lnTo>
                    <a:pt x="5620" y="8411"/>
                  </a:lnTo>
                  <a:lnTo>
                    <a:pt x="5547" y="8214"/>
                  </a:lnTo>
                  <a:lnTo>
                    <a:pt x="5362" y="8289"/>
                  </a:lnTo>
                  <a:lnTo>
                    <a:pt x="5436" y="8484"/>
                  </a:lnTo>
                  <a:lnTo>
                    <a:pt x="5350" y="8522"/>
                  </a:lnTo>
                  <a:lnTo>
                    <a:pt x="5165" y="8079"/>
                  </a:lnTo>
                  <a:lnTo>
                    <a:pt x="5251" y="8029"/>
                  </a:lnTo>
                  <a:lnTo>
                    <a:pt x="5326" y="8214"/>
                  </a:lnTo>
                  <a:close/>
                  <a:moveTo>
                    <a:pt x="5915" y="8276"/>
                  </a:moveTo>
                  <a:lnTo>
                    <a:pt x="5817" y="8325"/>
                  </a:lnTo>
                  <a:lnTo>
                    <a:pt x="5584" y="7907"/>
                  </a:lnTo>
                  <a:lnTo>
                    <a:pt x="5657" y="7870"/>
                  </a:lnTo>
                  <a:lnTo>
                    <a:pt x="5829" y="8153"/>
                  </a:lnTo>
                  <a:lnTo>
                    <a:pt x="5842" y="7759"/>
                  </a:lnTo>
                  <a:lnTo>
                    <a:pt x="5927" y="7710"/>
                  </a:lnTo>
                  <a:lnTo>
                    <a:pt x="6173" y="8128"/>
                  </a:lnTo>
                  <a:lnTo>
                    <a:pt x="6088" y="8177"/>
                  </a:lnTo>
                  <a:lnTo>
                    <a:pt x="5927" y="7895"/>
                  </a:lnTo>
                  <a:lnTo>
                    <a:pt x="5915" y="8276"/>
                  </a:lnTo>
                  <a:close/>
                  <a:moveTo>
                    <a:pt x="6370" y="7365"/>
                  </a:moveTo>
                  <a:lnTo>
                    <a:pt x="6389" y="7352"/>
                  </a:lnTo>
                  <a:lnTo>
                    <a:pt x="6408" y="7340"/>
                  </a:lnTo>
                  <a:lnTo>
                    <a:pt x="6425" y="7331"/>
                  </a:lnTo>
                  <a:lnTo>
                    <a:pt x="6442" y="7321"/>
                  </a:lnTo>
                  <a:lnTo>
                    <a:pt x="6459" y="7313"/>
                  </a:lnTo>
                  <a:lnTo>
                    <a:pt x="6475" y="7308"/>
                  </a:lnTo>
                  <a:lnTo>
                    <a:pt x="6491" y="7305"/>
                  </a:lnTo>
                  <a:lnTo>
                    <a:pt x="6506" y="7304"/>
                  </a:lnTo>
                  <a:lnTo>
                    <a:pt x="6527" y="7305"/>
                  </a:lnTo>
                  <a:lnTo>
                    <a:pt x="6547" y="7308"/>
                  </a:lnTo>
                  <a:lnTo>
                    <a:pt x="6566" y="7313"/>
                  </a:lnTo>
                  <a:lnTo>
                    <a:pt x="6583" y="7321"/>
                  </a:lnTo>
                  <a:lnTo>
                    <a:pt x="6598" y="7331"/>
                  </a:lnTo>
                  <a:lnTo>
                    <a:pt x="6613" y="7340"/>
                  </a:lnTo>
                  <a:lnTo>
                    <a:pt x="6627" y="7352"/>
                  </a:lnTo>
                  <a:lnTo>
                    <a:pt x="6640" y="7365"/>
                  </a:lnTo>
                  <a:lnTo>
                    <a:pt x="6567" y="7428"/>
                  </a:lnTo>
                  <a:lnTo>
                    <a:pt x="6558" y="7420"/>
                  </a:lnTo>
                  <a:lnTo>
                    <a:pt x="6549" y="7413"/>
                  </a:lnTo>
                  <a:lnTo>
                    <a:pt x="6539" y="7409"/>
                  </a:lnTo>
                  <a:lnTo>
                    <a:pt x="6530" y="7405"/>
                  </a:lnTo>
                  <a:lnTo>
                    <a:pt x="6521" y="7404"/>
                  </a:lnTo>
                  <a:lnTo>
                    <a:pt x="6511" y="7403"/>
                  </a:lnTo>
                  <a:lnTo>
                    <a:pt x="6502" y="7403"/>
                  </a:lnTo>
                  <a:lnTo>
                    <a:pt x="6493" y="7403"/>
                  </a:lnTo>
                  <a:lnTo>
                    <a:pt x="6483" y="7404"/>
                  </a:lnTo>
                  <a:lnTo>
                    <a:pt x="6474" y="7407"/>
                  </a:lnTo>
                  <a:lnTo>
                    <a:pt x="6466" y="7411"/>
                  </a:lnTo>
                  <a:lnTo>
                    <a:pt x="6457" y="7417"/>
                  </a:lnTo>
                  <a:lnTo>
                    <a:pt x="6448" y="7423"/>
                  </a:lnTo>
                  <a:lnTo>
                    <a:pt x="6438" y="7429"/>
                  </a:lnTo>
                  <a:lnTo>
                    <a:pt x="6429" y="7435"/>
                  </a:lnTo>
                  <a:lnTo>
                    <a:pt x="6420" y="7440"/>
                  </a:lnTo>
                  <a:lnTo>
                    <a:pt x="6412" y="7449"/>
                  </a:lnTo>
                  <a:lnTo>
                    <a:pt x="6404" y="7460"/>
                  </a:lnTo>
                  <a:lnTo>
                    <a:pt x="6397" y="7472"/>
                  </a:lnTo>
                  <a:lnTo>
                    <a:pt x="6392" y="7484"/>
                  </a:lnTo>
                  <a:lnTo>
                    <a:pt x="6388" y="7497"/>
                  </a:lnTo>
                  <a:lnTo>
                    <a:pt x="6385" y="7510"/>
                  </a:lnTo>
                  <a:lnTo>
                    <a:pt x="6382" y="7525"/>
                  </a:lnTo>
                  <a:lnTo>
                    <a:pt x="6382" y="7538"/>
                  </a:lnTo>
                  <a:lnTo>
                    <a:pt x="6384" y="7553"/>
                  </a:lnTo>
                  <a:lnTo>
                    <a:pt x="6386" y="7568"/>
                  </a:lnTo>
                  <a:lnTo>
                    <a:pt x="6392" y="7584"/>
                  </a:lnTo>
                  <a:lnTo>
                    <a:pt x="6400" y="7598"/>
                  </a:lnTo>
                  <a:lnTo>
                    <a:pt x="6409" y="7613"/>
                  </a:lnTo>
                  <a:lnTo>
                    <a:pt x="6420" y="7626"/>
                  </a:lnTo>
                  <a:lnTo>
                    <a:pt x="6432" y="7638"/>
                  </a:lnTo>
                  <a:lnTo>
                    <a:pt x="6445" y="7649"/>
                  </a:lnTo>
                  <a:lnTo>
                    <a:pt x="6454" y="7662"/>
                  </a:lnTo>
                  <a:lnTo>
                    <a:pt x="6465" y="7674"/>
                  </a:lnTo>
                  <a:lnTo>
                    <a:pt x="6477" y="7685"/>
                  </a:lnTo>
                  <a:lnTo>
                    <a:pt x="6489" y="7693"/>
                  </a:lnTo>
                  <a:lnTo>
                    <a:pt x="6502" y="7701"/>
                  </a:lnTo>
                  <a:lnTo>
                    <a:pt x="6515" y="7706"/>
                  </a:lnTo>
                  <a:lnTo>
                    <a:pt x="6529" y="7709"/>
                  </a:lnTo>
                  <a:lnTo>
                    <a:pt x="6542" y="7710"/>
                  </a:lnTo>
                  <a:lnTo>
                    <a:pt x="6555" y="7714"/>
                  </a:lnTo>
                  <a:lnTo>
                    <a:pt x="6570" y="7715"/>
                  </a:lnTo>
                  <a:lnTo>
                    <a:pt x="6583" y="7714"/>
                  </a:lnTo>
                  <a:lnTo>
                    <a:pt x="6597" y="7711"/>
                  </a:lnTo>
                  <a:lnTo>
                    <a:pt x="6609" y="7707"/>
                  </a:lnTo>
                  <a:lnTo>
                    <a:pt x="6620" y="7702"/>
                  </a:lnTo>
                  <a:lnTo>
                    <a:pt x="6631" y="7694"/>
                  </a:lnTo>
                  <a:lnTo>
                    <a:pt x="6640" y="7686"/>
                  </a:lnTo>
                  <a:lnTo>
                    <a:pt x="6650" y="7681"/>
                  </a:lnTo>
                  <a:lnTo>
                    <a:pt x="6659" y="7674"/>
                  </a:lnTo>
                  <a:lnTo>
                    <a:pt x="6667" y="7667"/>
                  </a:lnTo>
                  <a:lnTo>
                    <a:pt x="6675" y="7659"/>
                  </a:lnTo>
                  <a:lnTo>
                    <a:pt x="6680" y="7651"/>
                  </a:lnTo>
                  <a:lnTo>
                    <a:pt x="6686" y="7642"/>
                  </a:lnTo>
                  <a:lnTo>
                    <a:pt x="6688" y="7634"/>
                  </a:lnTo>
                  <a:lnTo>
                    <a:pt x="6690" y="7625"/>
                  </a:lnTo>
                  <a:lnTo>
                    <a:pt x="6690" y="7616"/>
                  </a:lnTo>
                  <a:lnTo>
                    <a:pt x="6690" y="7606"/>
                  </a:lnTo>
                  <a:lnTo>
                    <a:pt x="6688" y="7597"/>
                  </a:lnTo>
                  <a:lnTo>
                    <a:pt x="6687" y="7588"/>
                  </a:lnTo>
                  <a:lnTo>
                    <a:pt x="6684" y="7578"/>
                  </a:lnTo>
                  <a:lnTo>
                    <a:pt x="6679" y="7569"/>
                  </a:lnTo>
                  <a:lnTo>
                    <a:pt x="6674" y="7560"/>
                  </a:lnTo>
                  <a:lnTo>
                    <a:pt x="6666" y="7550"/>
                  </a:lnTo>
                  <a:lnTo>
                    <a:pt x="6739" y="7489"/>
                  </a:lnTo>
                  <a:lnTo>
                    <a:pt x="6752" y="7504"/>
                  </a:lnTo>
                  <a:lnTo>
                    <a:pt x="6763" y="7520"/>
                  </a:lnTo>
                  <a:lnTo>
                    <a:pt x="6771" y="7536"/>
                  </a:lnTo>
                  <a:lnTo>
                    <a:pt x="6778" y="7553"/>
                  </a:lnTo>
                  <a:lnTo>
                    <a:pt x="6783" y="7570"/>
                  </a:lnTo>
                  <a:lnTo>
                    <a:pt x="6785" y="7588"/>
                  </a:lnTo>
                  <a:lnTo>
                    <a:pt x="6788" y="7606"/>
                  </a:lnTo>
                  <a:lnTo>
                    <a:pt x="6788" y="7625"/>
                  </a:lnTo>
                  <a:lnTo>
                    <a:pt x="6783" y="7642"/>
                  </a:lnTo>
                  <a:lnTo>
                    <a:pt x="6776" y="7659"/>
                  </a:lnTo>
                  <a:lnTo>
                    <a:pt x="6770" y="7675"/>
                  </a:lnTo>
                  <a:lnTo>
                    <a:pt x="6760" y="7690"/>
                  </a:lnTo>
                  <a:lnTo>
                    <a:pt x="6748" y="7705"/>
                  </a:lnTo>
                  <a:lnTo>
                    <a:pt x="6735" y="7719"/>
                  </a:lnTo>
                  <a:lnTo>
                    <a:pt x="6720" y="7733"/>
                  </a:lnTo>
                  <a:lnTo>
                    <a:pt x="6703" y="7747"/>
                  </a:lnTo>
                  <a:lnTo>
                    <a:pt x="6684" y="7769"/>
                  </a:lnTo>
                  <a:lnTo>
                    <a:pt x="6664" y="7785"/>
                  </a:lnTo>
                  <a:lnTo>
                    <a:pt x="6643" y="7797"/>
                  </a:lnTo>
                  <a:lnTo>
                    <a:pt x="6620" y="7806"/>
                  </a:lnTo>
                  <a:lnTo>
                    <a:pt x="6599" y="7811"/>
                  </a:lnTo>
                  <a:lnTo>
                    <a:pt x="6577" y="7812"/>
                  </a:lnTo>
                  <a:lnTo>
                    <a:pt x="6553" y="7811"/>
                  </a:lnTo>
                  <a:lnTo>
                    <a:pt x="6530" y="7808"/>
                  </a:lnTo>
                  <a:lnTo>
                    <a:pt x="6507" y="7807"/>
                  </a:lnTo>
                  <a:lnTo>
                    <a:pt x="6485" y="7803"/>
                  </a:lnTo>
                  <a:lnTo>
                    <a:pt x="6462" y="7797"/>
                  </a:lnTo>
                  <a:lnTo>
                    <a:pt x="6441" y="7787"/>
                  </a:lnTo>
                  <a:lnTo>
                    <a:pt x="6421" y="7774"/>
                  </a:lnTo>
                  <a:lnTo>
                    <a:pt x="6402" y="7757"/>
                  </a:lnTo>
                  <a:lnTo>
                    <a:pt x="6385" y="7735"/>
                  </a:lnTo>
                  <a:lnTo>
                    <a:pt x="6370" y="7710"/>
                  </a:lnTo>
                  <a:lnTo>
                    <a:pt x="6353" y="7687"/>
                  </a:lnTo>
                  <a:lnTo>
                    <a:pt x="6336" y="7665"/>
                  </a:lnTo>
                  <a:lnTo>
                    <a:pt x="6321" y="7642"/>
                  </a:lnTo>
                  <a:lnTo>
                    <a:pt x="6309" y="7620"/>
                  </a:lnTo>
                  <a:lnTo>
                    <a:pt x="6298" y="7598"/>
                  </a:lnTo>
                  <a:lnTo>
                    <a:pt x="6290" y="7577"/>
                  </a:lnTo>
                  <a:lnTo>
                    <a:pt x="6285" y="7557"/>
                  </a:lnTo>
                  <a:lnTo>
                    <a:pt x="6284" y="7538"/>
                  </a:lnTo>
                  <a:lnTo>
                    <a:pt x="6285" y="7512"/>
                  </a:lnTo>
                  <a:lnTo>
                    <a:pt x="6290" y="7486"/>
                  </a:lnTo>
                  <a:lnTo>
                    <a:pt x="6298" y="7464"/>
                  </a:lnTo>
                  <a:lnTo>
                    <a:pt x="6309" y="7443"/>
                  </a:lnTo>
                  <a:lnTo>
                    <a:pt x="6321" y="7423"/>
                  </a:lnTo>
                  <a:lnTo>
                    <a:pt x="6336" y="7403"/>
                  </a:lnTo>
                  <a:lnTo>
                    <a:pt x="6353" y="7384"/>
                  </a:lnTo>
                  <a:lnTo>
                    <a:pt x="6370" y="7365"/>
                  </a:lnTo>
                  <a:close/>
                  <a:moveTo>
                    <a:pt x="6985" y="7464"/>
                  </a:moveTo>
                  <a:lnTo>
                    <a:pt x="6912" y="7550"/>
                  </a:lnTo>
                  <a:lnTo>
                    <a:pt x="6567" y="7219"/>
                  </a:lnTo>
                  <a:lnTo>
                    <a:pt x="6628" y="7144"/>
                  </a:lnTo>
                  <a:lnTo>
                    <a:pt x="6875" y="7379"/>
                  </a:lnTo>
                  <a:lnTo>
                    <a:pt x="6764" y="6997"/>
                  </a:lnTo>
                  <a:lnTo>
                    <a:pt x="6837" y="6924"/>
                  </a:lnTo>
                  <a:lnTo>
                    <a:pt x="7194" y="7255"/>
                  </a:lnTo>
                  <a:lnTo>
                    <a:pt x="7121" y="7329"/>
                  </a:lnTo>
                  <a:lnTo>
                    <a:pt x="6887" y="7107"/>
                  </a:lnTo>
                  <a:lnTo>
                    <a:pt x="6985" y="7464"/>
                  </a:lnTo>
                  <a:close/>
                  <a:moveTo>
                    <a:pt x="7440" y="6948"/>
                  </a:moveTo>
                  <a:lnTo>
                    <a:pt x="7072" y="6813"/>
                  </a:lnTo>
                  <a:lnTo>
                    <a:pt x="7292" y="7132"/>
                  </a:lnTo>
                  <a:lnTo>
                    <a:pt x="7231" y="7206"/>
                  </a:lnTo>
                  <a:lnTo>
                    <a:pt x="6948" y="6788"/>
                  </a:lnTo>
                  <a:lnTo>
                    <a:pt x="7022" y="6701"/>
                  </a:lnTo>
                  <a:lnTo>
                    <a:pt x="7513" y="6862"/>
                  </a:lnTo>
                  <a:lnTo>
                    <a:pt x="7440" y="6948"/>
                  </a:lnTo>
                  <a:close/>
                  <a:moveTo>
                    <a:pt x="7588" y="6715"/>
                  </a:moveTo>
                  <a:lnTo>
                    <a:pt x="7539" y="6800"/>
                  </a:lnTo>
                  <a:lnTo>
                    <a:pt x="7109" y="6567"/>
                  </a:lnTo>
                  <a:lnTo>
                    <a:pt x="7170" y="6480"/>
                  </a:lnTo>
                  <a:lnTo>
                    <a:pt x="7452" y="6640"/>
                  </a:lnTo>
                  <a:lnTo>
                    <a:pt x="7269" y="6309"/>
                  </a:lnTo>
                  <a:lnTo>
                    <a:pt x="7318" y="6210"/>
                  </a:lnTo>
                  <a:lnTo>
                    <a:pt x="7736" y="6457"/>
                  </a:lnTo>
                  <a:lnTo>
                    <a:pt x="7686" y="6542"/>
                  </a:lnTo>
                  <a:lnTo>
                    <a:pt x="7403" y="6382"/>
                  </a:lnTo>
                  <a:lnTo>
                    <a:pt x="7588" y="6715"/>
                  </a:lnTo>
                  <a:close/>
                  <a:moveTo>
                    <a:pt x="726" y="1452"/>
                  </a:moveTo>
                  <a:lnTo>
                    <a:pt x="554" y="1636"/>
                  </a:lnTo>
                  <a:lnTo>
                    <a:pt x="627" y="1697"/>
                  </a:lnTo>
                  <a:lnTo>
                    <a:pt x="690" y="1624"/>
                  </a:lnTo>
                  <a:lnTo>
                    <a:pt x="708" y="1610"/>
                  </a:lnTo>
                  <a:lnTo>
                    <a:pt x="727" y="1598"/>
                  </a:lnTo>
                  <a:lnTo>
                    <a:pt x="744" y="1588"/>
                  </a:lnTo>
                  <a:lnTo>
                    <a:pt x="762" y="1577"/>
                  </a:lnTo>
                  <a:lnTo>
                    <a:pt x="779" y="1569"/>
                  </a:lnTo>
                  <a:lnTo>
                    <a:pt x="795" y="1561"/>
                  </a:lnTo>
                  <a:lnTo>
                    <a:pt x="809" y="1554"/>
                  </a:lnTo>
                  <a:lnTo>
                    <a:pt x="824" y="1549"/>
                  </a:lnTo>
                  <a:lnTo>
                    <a:pt x="839" y="1546"/>
                  </a:lnTo>
                  <a:lnTo>
                    <a:pt x="852" y="1546"/>
                  </a:lnTo>
                  <a:lnTo>
                    <a:pt x="867" y="1549"/>
                  </a:lnTo>
                  <a:lnTo>
                    <a:pt x="880" y="1554"/>
                  </a:lnTo>
                  <a:lnTo>
                    <a:pt x="895" y="1561"/>
                  </a:lnTo>
                  <a:lnTo>
                    <a:pt x="908" y="1569"/>
                  </a:lnTo>
                  <a:lnTo>
                    <a:pt x="923" y="1577"/>
                  </a:lnTo>
                  <a:lnTo>
                    <a:pt x="936" y="1586"/>
                  </a:lnTo>
                  <a:lnTo>
                    <a:pt x="948" y="1600"/>
                  </a:lnTo>
                  <a:lnTo>
                    <a:pt x="958" y="1613"/>
                  </a:lnTo>
                  <a:lnTo>
                    <a:pt x="966" y="1625"/>
                  </a:lnTo>
                  <a:lnTo>
                    <a:pt x="973" y="1637"/>
                  </a:lnTo>
                  <a:lnTo>
                    <a:pt x="978" y="1650"/>
                  </a:lnTo>
                  <a:lnTo>
                    <a:pt x="981" y="1663"/>
                  </a:lnTo>
                  <a:lnTo>
                    <a:pt x="984" y="1679"/>
                  </a:lnTo>
                  <a:lnTo>
                    <a:pt x="984" y="1697"/>
                  </a:lnTo>
                  <a:lnTo>
                    <a:pt x="982" y="1711"/>
                  </a:lnTo>
                  <a:lnTo>
                    <a:pt x="980" y="1726"/>
                  </a:lnTo>
                  <a:lnTo>
                    <a:pt x="974" y="1742"/>
                  </a:lnTo>
                  <a:lnTo>
                    <a:pt x="968" y="1758"/>
                  </a:lnTo>
                  <a:lnTo>
                    <a:pt x="958" y="1775"/>
                  </a:lnTo>
                  <a:lnTo>
                    <a:pt x="948" y="1791"/>
                  </a:lnTo>
                  <a:lnTo>
                    <a:pt x="936" y="1806"/>
                  </a:lnTo>
                  <a:lnTo>
                    <a:pt x="923" y="1820"/>
                  </a:lnTo>
                  <a:lnTo>
                    <a:pt x="788" y="1968"/>
                  </a:lnTo>
                  <a:lnTo>
                    <a:pt x="432" y="1647"/>
                  </a:lnTo>
                  <a:lnTo>
                    <a:pt x="664" y="1403"/>
                  </a:lnTo>
                  <a:lnTo>
                    <a:pt x="726" y="1452"/>
                  </a:lnTo>
                  <a:close/>
                  <a:moveTo>
                    <a:pt x="861" y="1771"/>
                  </a:moveTo>
                  <a:lnTo>
                    <a:pt x="869" y="1762"/>
                  </a:lnTo>
                  <a:lnTo>
                    <a:pt x="876" y="1753"/>
                  </a:lnTo>
                  <a:lnTo>
                    <a:pt x="880" y="1743"/>
                  </a:lnTo>
                  <a:lnTo>
                    <a:pt x="884" y="1735"/>
                  </a:lnTo>
                  <a:lnTo>
                    <a:pt x="885" y="1727"/>
                  </a:lnTo>
                  <a:lnTo>
                    <a:pt x="887" y="1721"/>
                  </a:lnTo>
                  <a:lnTo>
                    <a:pt x="887" y="1715"/>
                  </a:lnTo>
                  <a:lnTo>
                    <a:pt x="887" y="1710"/>
                  </a:lnTo>
                  <a:lnTo>
                    <a:pt x="891" y="1705"/>
                  </a:lnTo>
                  <a:lnTo>
                    <a:pt x="892" y="1698"/>
                  </a:lnTo>
                  <a:lnTo>
                    <a:pt x="891" y="1691"/>
                  </a:lnTo>
                  <a:lnTo>
                    <a:pt x="889" y="1685"/>
                  </a:lnTo>
                  <a:lnTo>
                    <a:pt x="887" y="1678"/>
                  </a:lnTo>
                  <a:lnTo>
                    <a:pt x="883" y="1671"/>
                  </a:lnTo>
                  <a:lnTo>
                    <a:pt x="879" y="1666"/>
                  </a:lnTo>
                  <a:lnTo>
                    <a:pt x="873" y="1661"/>
                  </a:lnTo>
                  <a:lnTo>
                    <a:pt x="865" y="1657"/>
                  </a:lnTo>
                  <a:lnTo>
                    <a:pt x="857" y="1653"/>
                  </a:lnTo>
                  <a:lnTo>
                    <a:pt x="851" y="1650"/>
                  </a:lnTo>
                  <a:lnTo>
                    <a:pt x="845" y="1649"/>
                  </a:lnTo>
                  <a:lnTo>
                    <a:pt x="839" y="1649"/>
                  </a:lnTo>
                  <a:lnTo>
                    <a:pt x="833" y="1647"/>
                  </a:lnTo>
                  <a:lnTo>
                    <a:pt x="829" y="1647"/>
                  </a:lnTo>
                  <a:lnTo>
                    <a:pt x="824" y="1647"/>
                  </a:lnTo>
                  <a:lnTo>
                    <a:pt x="816" y="1647"/>
                  </a:lnTo>
                  <a:lnTo>
                    <a:pt x="808" y="1650"/>
                  </a:lnTo>
                  <a:lnTo>
                    <a:pt x="801" y="1653"/>
                  </a:lnTo>
                  <a:lnTo>
                    <a:pt x="793" y="1657"/>
                  </a:lnTo>
                  <a:lnTo>
                    <a:pt x="787" y="1662"/>
                  </a:lnTo>
                  <a:lnTo>
                    <a:pt x="780" y="1669"/>
                  </a:lnTo>
                  <a:lnTo>
                    <a:pt x="772" y="1677"/>
                  </a:lnTo>
                  <a:lnTo>
                    <a:pt x="763" y="1685"/>
                  </a:lnTo>
                  <a:lnTo>
                    <a:pt x="690" y="1759"/>
                  </a:lnTo>
                  <a:lnTo>
                    <a:pt x="788" y="1844"/>
                  </a:lnTo>
                  <a:lnTo>
                    <a:pt x="861" y="1771"/>
                  </a:lnTo>
                  <a:close/>
                  <a:moveTo>
                    <a:pt x="1046" y="1279"/>
                  </a:moveTo>
                  <a:lnTo>
                    <a:pt x="1108" y="1218"/>
                  </a:lnTo>
                  <a:lnTo>
                    <a:pt x="1125" y="1204"/>
                  </a:lnTo>
                  <a:lnTo>
                    <a:pt x="1142" y="1192"/>
                  </a:lnTo>
                  <a:lnTo>
                    <a:pt x="1159" y="1182"/>
                  </a:lnTo>
                  <a:lnTo>
                    <a:pt x="1175" y="1172"/>
                  </a:lnTo>
                  <a:lnTo>
                    <a:pt x="1191" y="1166"/>
                  </a:lnTo>
                  <a:lnTo>
                    <a:pt x="1209" y="1160"/>
                  </a:lnTo>
                  <a:lnTo>
                    <a:pt x="1226" y="1158"/>
                  </a:lnTo>
                  <a:lnTo>
                    <a:pt x="1243" y="1156"/>
                  </a:lnTo>
                  <a:lnTo>
                    <a:pt x="1257" y="1156"/>
                  </a:lnTo>
                  <a:lnTo>
                    <a:pt x="1270" y="1159"/>
                  </a:lnTo>
                  <a:lnTo>
                    <a:pt x="1285" y="1162"/>
                  </a:lnTo>
                  <a:lnTo>
                    <a:pt x="1298" y="1167"/>
                  </a:lnTo>
                  <a:lnTo>
                    <a:pt x="1312" y="1174"/>
                  </a:lnTo>
                  <a:lnTo>
                    <a:pt x="1326" y="1182"/>
                  </a:lnTo>
                  <a:lnTo>
                    <a:pt x="1340" y="1192"/>
                  </a:lnTo>
                  <a:lnTo>
                    <a:pt x="1354" y="1206"/>
                  </a:lnTo>
                  <a:lnTo>
                    <a:pt x="1362" y="1219"/>
                  </a:lnTo>
                  <a:lnTo>
                    <a:pt x="1370" y="1234"/>
                  </a:lnTo>
                  <a:lnTo>
                    <a:pt x="1375" y="1247"/>
                  </a:lnTo>
                  <a:lnTo>
                    <a:pt x="1380" y="1262"/>
                  </a:lnTo>
                  <a:lnTo>
                    <a:pt x="1384" y="1278"/>
                  </a:lnTo>
                  <a:lnTo>
                    <a:pt x="1387" y="1294"/>
                  </a:lnTo>
                  <a:lnTo>
                    <a:pt x="1390" y="1311"/>
                  </a:lnTo>
                  <a:lnTo>
                    <a:pt x="1390" y="1328"/>
                  </a:lnTo>
                  <a:lnTo>
                    <a:pt x="1384" y="1341"/>
                  </a:lnTo>
                  <a:lnTo>
                    <a:pt x="1376" y="1356"/>
                  </a:lnTo>
                  <a:lnTo>
                    <a:pt x="1366" y="1369"/>
                  </a:lnTo>
                  <a:lnTo>
                    <a:pt x="1355" y="1384"/>
                  </a:lnTo>
                  <a:lnTo>
                    <a:pt x="1340" y="1397"/>
                  </a:lnTo>
                  <a:lnTo>
                    <a:pt x="1326" y="1412"/>
                  </a:lnTo>
                  <a:lnTo>
                    <a:pt x="1308" y="1425"/>
                  </a:lnTo>
                  <a:lnTo>
                    <a:pt x="1291" y="1439"/>
                  </a:lnTo>
                  <a:lnTo>
                    <a:pt x="1157" y="1562"/>
                  </a:lnTo>
                  <a:lnTo>
                    <a:pt x="899" y="1255"/>
                  </a:lnTo>
                  <a:lnTo>
                    <a:pt x="824" y="1328"/>
                  </a:lnTo>
                  <a:lnTo>
                    <a:pt x="763" y="1255"/>
                  </a:lnTo>
                  <a:lnTo>
                    <a:pt x="911" y="1131"/>
                  </a:lnTo>
                  <a:lnTo>
                    <a:pt x="1046" y="1279"/>
                  </a:lnTo>
                  <a:close/>
                  <a:moveTo>
                    <a:pt x="1096" y="1340"/>
                  </a:moveTo>
                  <a:lnTo>
                    <a:pt x="1169" y="1439"/>
                  </a:lnTo>
                  <a:lnTo>
                    <a:pt x="1243" y="1377"/>
                  </a:lnTo>
                  <a:lnTo>
                    <a:pt x="1251" y="1372"/>
                  </a:lnTo>
                  <a:lnTo>
                    <a:pt x="1259" y="1367"/>
                  </a:lnTo>
                  <a:lnTo>
                    <a:pt x="1266" y="1360"/>
                  </a:lnTo>
                  <a:lnTo>
                    <a:pt x="1271" y="1352"/>
                  </a:lnTo>
                  <a:lnTo>
                    <a:pt x="1277" y="1345"/>
                  </a:lnTo>
                  <a:lnTo>
                    <a:pt x="1282" y="1339"/>
                  </a:lnTo>
                  <a:lnTo>
                    <a:pt x="1287" y="1333"/>
                  </a:lnTo>
                  <a:lnTo>
                    <a:pt x="1291" y="1328"/>
                  </a:lnTo>
                  <a:lnTo>
                    <a:pt x="1291" y="1320"/>
                  </a:lnTo>
                  <a:lnTo>
                    <a:pt x="1291" y="1312"/>
                  </a:lnTo>
                  <a:lnTo>
                    <a:pt x="1290" y="1305"/>
                  </a:lnTo>
                  <a:lnTo>
                    <a:pt x="1288" y="1299"/>
                  </a:lnTo>
                  <a:lnTo>
                    <a:pt x="1286" y="1294"/>
                  </a:lnTo>
                  <a:lnTo>
                    <a:pt x="1281" y="1288"/>
                  </a:lnTo>
                  <a:lnTo>
                    <a:pt x="1275" y="1283"/>
                  </a:lnTo>
                  <a:lnTo>
                    <a:pt x="1267" y="1279"/>
                  </a:lnTo>
                  <a:lnTo>
                    <a:pt x="1263" y="1263"/>
                  </a:lnTo>
                  <a:lnTo>
                    <a:pt x="1254" y="1251"/>
                  </a:lnTo>
                  <a:lnTo>
                    <a:pt x="1242" y="1244"/>
                  </a:lnTo>
                  <a:lnTo>
                    <a:pt x="1230" y="1242"/>
                  </a:lnTo>
                  <a:lnTo>
                    <a:pt x="1221" y="1247"/>
                  </a:lnTo>
                  <a:lnTo>
                    <a:pt x="1211" y="1251"/>
                  </a:lnTo>
                  <a:lnTo>
                    <a:pt x="1203" y="1256"/>
                  </a:lnTo>
                  <a:lnTo>
                    <a:pt x="1195" y="1260"/>
                  </a:lnTo>
                  <a:lnTo>
                    <a:pt x="1187" y="1266"/>
                  </a:lnTo>
                  <a:lnTo>
                    <a:pt x="1179" y="1270"/>
                  </a:lnTo>
                  <a:lnTo>
                    <a:pt x="1174" y="1275"/>
                  </a:lnTo>
                  <a:lnTo>
                    <a:pt x="1169" y="1279"/>
                  </a:lnTo>
                  <a:lnTo>
                    <a:pt x="1096" y="1340"/>
                  </a:lnTo>
                  <a:close/>
                  <a:moveTo>
                    <a:pt x="1734" y="1107"/>
                  </a:moveTo>
                  <a:lnTo>
                    <a:pt x="1415" y="873"/>
                  </a:lnTo>
                  <a:lnTo>
                    <a:pt x="1537" y="1242"/>
                  </a:lnTo>
                  <a:lnTo>
                    <a:pt x="1452" y="1304"/>
                  </a:lnTo>
                  <a:lnTo>
                    <a:pt x="1304" y="824"/>
                  </a:lnTo>
                  <a:lnTo>
                    <a:pt x="1403" y="751"/>
                  </a:lnTo>
                  <a:lnTo>
                    <a:pt x="1821" y="1046"/>
                  </a:lnTo>
                  <a:lnTo>
                    <a:pt x="1734" y="1107"/>
                  </a:lnTo>
                  <a:close/>
                  <a:moveTo>
                    <a:pt x="1648" y="603"/>
                  </a:moveTo>
                  <a:lnTo>
                    <a:pt x="1956" y="443"/>
                  </a:lnTo>
                  <a:lnTo>
                    <a:pt x="1992" y="516"/>
                  </a:lnTo>
                  <a:lnTo>
                    <a:pt x="1772" y="627"/>
                  </a:lnTo>
                  <a:lnTo>
                    <a:pt x="1956" y="971"/>
                  </a:lnTo>
                  <a:lnTo>
                    <a:pt x="1882" y="1021"/>
                  </a:lnTo>
                  <a:lnTo>
                    <a:pt x="1648" y="603"/>
                  </a:lnTo>
                  <a:close/>
                  <a:moveTo>
                    <a:pt x="2522" y="725"/>
                  </a:moveTo>
                  <a:lnTo>
                    <a:pt x="2448" y="640"/>
                  </a:lnTo>
                  <a:lnTo>
                    <a:pt x="2276" y="701"/>
                  </a:lnTo>
                  <a:lnTo>
                    <a:pt x="2288" y="812"/>
                  </a:lnTo>
                  <a:lnTo>
                    <a:pt x="2189" y="849"/>
                  </a:lnTo>
                  <a:lnTo>
                    <a:pt x="2165" y="345"/>
                  </a:lnTo>
                  <a:lnTo>
                    <a:pt x="2276" y="296"/>
                  </a:lnTo>
                  <a:lnTo>
                    <a:pt x="2620" y="676"/>
                  </a:lnTo>
                  <a:lnTo>
                    <a:pt x="2522" y="725"/>
                  </a:lnTo>
                  <a:close/>
                  <a:moveTo>
                    <a:pt x="2398" y="578"/>
                  </a:moveTo>
                  <a:lnTo>
                    <a:pt x="2251" y="418"/>
                  </a:lnTo>
                  <a:lnTo>
                    <a:pt x="2276" y="627"/>
                  </a:lnTo>
                  <a:lnTo>
                    <a:pt x="2398" y="578"/>
                  </a:lnTo>
                  <a:close/>
                  <a:moveTo>
                    <a:pt x="2706" y="652"/>
                  </a:moveTo>
                  <a:lnTo>
                    <a:pt x="2571" y="197"/>
                  </a:lnTo>
                  <a:lnTo>
                    <a:pt x="2767" y="136"/>
                  </a:lnTo>
                  <a:lnTo>
                    <a:pt x="2782" y="132"/>
                  </a:lnTo>
                  <a:lnTo>
                    <a:pt x="2796" y="131"/>
                  </a:lnTo>
                  <a:lnTo>
                    <a:pt x="2812" y="131"/>
                  </a:lnTo>
                  <a:lnTo>
                    <a:pt x="2829" y="132"/>
                  </a:lnTo>
                  <a:lnTo>
                    <a:pt x="2845" y="136"/>
                  </a:lnTo>
                  <a:lnTo>
                    <a:pt x="2861" y="138"/>
                  </a:lnTo>
                  <a:lnTo>
                    <a:pt x="2876" y="144"/>
                  </a:lnTo>
                  <a:lnTo>
                    <a:pt x="2891" y="148"/>
                  </a:lnTo>
                  <a:lnTo>
                    <a:pt x="2904" y="157"/>
                  </a:lnTo>
                  <a:lnTo>
                    <a:pt x="2916" y="166"/>
                  </a:lnTo>
                  <a:lnTo>
                    <a:pt x="2927" y="177"/>
                  </a:lnTo>
                  <a:lnTo>
                    <a:pt x="2937" y="188"/>
                  </a:lnTo>
                  <a:lnTo>
                    <a:pt x="2945" y="200"/>
                  </a:lnTo>
                  <a:lnTo>
                    <a:pt x="2953" y="213"/>
                  </a:lnTo>
                  <a:lnTo>
                    <a:pt x="2958" y="229"/>
                  </a:lnTo>
                  <a:lnTo>
                    <a:pt x="2964" y="246"/>
                  </a:lnTo>
                  <a:lnTo>
                    <a:pt x="2968" y="264"/>
                  </a:lnTo>
                  <a:lnTo>
                    <a:pt x="2969" y="281"/>
                  </a:lnTo>
                  <a:lnTo>
                    <a:pt x="2969" y="297"/>
                  </a:lnTo>
                  <a:lnTo>
                    <a:pt x="2968" y="313"/>
                  </a:lnTo>
                  <a:lnTo>
                    <a:pt x="2964" y="327"/>
                  </a:lnTo>
                  <a:lnTo>
                    <a:pt x="2961" y="341"/>
                  </a:lnTo>
                  <a:lnTo>
                    <a:pt x="2956" y="355"/>
                  </a:lnTo>
                  <a:lnTo>
                    <a:pt x="2952" y="369"/>
                  </a:lnTo>
                  <a:lnTo>
                    <a:pt x="2947" y="378"/>
                  </a:lnTo>
                  <a:lnTo>
                    <a:pt x="2939" y="387"/>
                  </a:lnTo>
                  <a:lnTo>
                    <a:pt x="2928" y="397"/>
                  </a:lnTo>
                  <a:lnTo>
                    <a:pt x="2915" y="406"/>
                  </a:lnTo>
                  <a:lnTo>
                    <a:pt x="2900" y="415"/>
                  </a:lnTo>
                  <a:lnTo>
                    <a:pt x="2883" y="425"/>
                  </a:lnTo>
                  <a:lnTo>
                    <a:pt x="2863" y="434"/>
                  </a:lnTo>
                  <a:lnTo>
                    <a:pt x="2841" y="443"/>
                  </a:lnTo>
                  <a:lnTo>
                    <a:pt x="2743" y="467"/>
                  </a:lnTo>
                  <a:lnTo>
                    <a:pt x="2792" y="627"/>
                  </a:lnTo>
                  <a:lnTo>
                    <a:pt x="2706" y="652"/>
                  </a:lnTo>
                  <a:close/>
                  <a:moveTo>
                    <a:pt x="2865" y="270"/>
                  </a:moveTo>
                  <a:lnTo>
                    <a:pt x="2864" y="262"/>
                  </a:lnTo>
                  <a:lnTo>
                    <a:pt x="2861" y="254"/>
                  </a:lnTo>
                  <a:lnTo>
                    <a:pt x="2857" y="248"/>
                  </a:lnTo>
                  <a:lnTo>
                    <a:pt x="2853" y="241"/>
                  </a:lnTo>
                  <a:lnTo>
                    <a:pt x="2849" y="236"/>
                  </a:lnTo>
                  <a:lnTo>
                    <a:pt x="2845" y="230"/>
                  </a:lnTo>
                  <a:lnTo>
                    <a:pt x="2843" y="226"/>
                  </a:lnTo>
                  <a:lnTo>
                    <a:pt x="2841" y="221"/>
                  </a:lnTo>
                  <a:lnTo>
                    <a:pt x="2832" y="217"/>
                  </a:lnTo>
                  <a:lnTo>
                    <a:pt x="2824" y="214"/>
                  </a:lnTo>
                  <a:lnTo>
                    <a:pt x="2817" y="213"/>
                  </a:lnTo>
                  <a:lnTo>
                    <a:pt x="2811" y="212"/>
                  </a:lnTo>
                  <a:lnTo>
                    <a:pt x="2803" y="213"/>
                  </a:lnTo>
                  <a:lnTo>
                    <a:pt x="2796" y="214"/>
                  </a:lnTo>
                  <a:lnTo>
                    <a:pt x="2788" y="217"/>
                  </a:lnTo>
                  <a:lnTo>
                    <a:pt x="2780" y="221"/>
                  </a:lnTo>
                  <a:lnTo>
                    <a:pt x="2682" y="246"/>
                  </a:lnTo>
                  <a:lnTo>
                    <a:pt x="2718" y="394"/>
                  </a:lnTo>
                  <a:lnTo>
                    <a:pt x="2804" y="357"/>
                  </a:lnTo>
                  <a:lnTo>
                    <a:pt x="2817" y="357"/>
                  </a:lnTo>
                  <a:lnTo>
                    <a:pt x="2828" y="354"/>
                  </a:lnTo>
                  <a:lnTo>
                    <a:pt x="2836" y="351"/>
                  </a:lnTo>
                  <a:lnTo>
                    <a:pt x="2844" y="347"/>
                  </a:lnTo>
                  <a:lnTo>
                    <a:pt x="2851" y="342"/>
                  </a:lnTo>
                  <a:lnTo>
                    <a:pt x="2856" y="335"/>
                  </a:lnTo>
                  <a:lnTo>
                    <a:pt x="2861" y="329"/>
                  </a:lnTo>
                  <a:lnTo>
                    <a:pt x="2865" y="319"/>
                  </a:lnTo>
                  <a:lnTo>
                    <a:pt x="2865" y="318"/>
                  </a:lnTo>
                  <a:lnTo>
                    <a:pt x="2867" y="315"/>
                  </a:lnTo>
                  <a:lnTo>
                    <a:pt x="2869" y="310"/>
                  </a:lnTo>
                  <a:lnTo>
                    <a:pt x="2871" y="305"/>
                  </a:lnTo>
                  <a:lnTo>
                    <a:pt x="2871" y="297"/>
                  </a:lnTo>
                  <a:lnTo>
                    <a:pt x="2871" y="289"/>
                  </a:lnTo>
                  <a:lnTo>
                    <a:pt x="2869" y="280"/>
                  </a:lnTo>
                  <a:lnTo>
                    <a:pt x="2865" y="270"/>
                  </a:lnTo>
                  <a:close/>
                  <a:moveTo>
                    <a:pt x="3285" y="25"/>
                  </a:moveTo>
                  <a:lnTo>
                    <a:pt x="3307" y="21"/>
                  </a:lnTo>
                  <a:lnTo>
                    <a:pt x="3330" y="20"/>
                  </a:lnTo>
                  <a:lnTo>
                    <a:pt x="3352" y="21"/>
                  </a:lnTo>
                  <a:lnTo>
                    <a:pt x="3374" y="23"/>
                  </a:lnTo>
                  <a:lnTo>
                    <a:pt x="3394" y="28"/>
                  </a:lnTo>
                  <a:lnTo>
                    <a:pt x="3412" y="33"/>
                  </a:lnTo>
                  <a:lnTo>
                    <a:pt x="3430" y="41"/>
                  </a:lnTo>
                  <a:lnTo>
                    <a:pt x="3444" y="49"/>
                  </a:lnTo>
                  <a:lnTo>
                    <a:pt x="3457" y="60"/>
                  </a:lnTo>
                  <a:lnTo>
                    <a:pt x="3469" y="72"/>
                  </a:lnTo>
                  <a:lnTo>
                    <a:pt x="3480" y="87"/>
                  </a:lnTo>
                  <a:lnTo>
                    <a:pt x="3489" y="101"/>
                  </a:lnTo>
                  <a:lnTo>
                    <a:pt x="3499" y="119"/>
                  </a:lnTo>
                  <a:lnTo>
                    <a:pt x="3505" y="136"/>
                  </a:lnTo>
                  <a:lnTo>
                    <a:pt x="3512" y="153"/>
                  </a:lnTo>
                  <a:lnTo>
                    <a:pt x="3517" y="172"/>
                  </a:lnTo>
                  <a:lnTo>
                    <a:pt x="3419" y="185"/>
                  </a:lnTo>
                  <a:lnTo>
                    <a:pt x="3415" y="172"/>
                  </a:lnTo>
                  <a:lnTo>
                    <a:pt x="3410" y="161"/>
                  </a:lnTo>
                  <a:lnTo>
                    <a:pt x="3406" y="152"/>
                  </a:lnTo>
                  <a:lnTo>
                    <a:pt x="3400" y="145"/>
                  </a:lnTo>
                  <a:lnTo>
                    <a:pt x="3396" y="138"/>
                  </a:lnTo>
                  <a:lnTo>
                    <a:pt x="3391" y="133"/>
                  </a:lnTo>
                  <a:lnTo>
                    <a:pt x="3387" y="128"/>
                  </a:lnTo>
                  <a:lnTo>
                    <a:pt x="3382" y="123"/>
                  </a:lnTo>
                  <a:lnTo>
                    <a:pt x="3368" y="119"/>
                  </a:lnTo>
                  <a:lnTo>
                    <a:pt x="3356" y="113"/>
                  </a:lnTo>
                  <a:lnTo>
                    <a:pt x="3346" y="109"/>
                  </a:lnTo>
                  <a:lnTo>
                    <a:pt x="3335" y="107"/>
                  </a:lnTo>
                  <a:lnTo>
                    <a:pt x="3324" y="103"/>
                  </a:lnTo>
                  <a:lnTo>
                    <a:pt x="3315" y="101"/>
                  </a:lnTo>
                  <a:lnTo>
                    <a:pt x="3306" y="99"/>
                  </a:lnTo>
                  <a:lnTo>
                    <a:pt x="3296" y="99"/>
                  </a:lnTo>
                  <a:lnTo>
                    <a:pt x="3283" y="104"/>
                  </a:lnTo>
                  <a:lnTo>
                    <a:pt x="3269" y="111"/>
                  </a:lnTo>
                  <a:lnTo>
                    <a:pt x="3257" y="117"/>
                  </a:lnTo>
                  <a:lnTo>
                    <a:pt x="3243" y="127"/>
                  </a:lnTo>
                  <a:lnTo>
                    <a:pt x="3233" y="136"/>
                  </a:lnTo>
                  <a:lnTo>
                    <a:pt x="3223" y="146"/>
                  </a:lnTo>
                  <a:lnTo>
                    <a:pt x="3215" y="158"/>
                  </a:lnTo>
                  <a:lnTo>
                    <a:pt x="3210" y="172"/>
                  </a:lnTo>
                  <a:lnTo>
                    <a:pt x="3202" y="182"/>
                  </a:lnTo>
                  <a:lnTo>
                    <a:pt x="3197" y="194"/>
                  </a:lnTo>
                  <a:lnTo>
                    <a:pt x="3191" y="209"/>
                  </a:lnTo>
                  <a:lnTo>
                    <a:pt x="3189" y="225"/>
                  </a:lnTo>
                  <a:lnTo>
                    <a:pt x="3187" y="241"/>
                  </a:lnTo>
                  <a:lnTo>
                    <a:pt x="3186" y="260"/>
                  </a:lnTo>
                  <a:lnTo>
                    <a:pt x="3186" y="277"/>
                  </a:lnTo>
                  <a:lnTo>
                    <a:pt x="3186" y="296"/>
                  </a:lnTo>
                  <a:lnTo>
                    <a:pt x="3187" y="310"/>
                  </a:lnTo>
                  <a:lnTo>
                    <a:pt x="3190" y="325"/>
                  </a:lnTo>
                  <a:lnTo>
                    <a:pt x="3195" y="341"/>
                  </a:lnTo>
                  <a:lnTo>
                    <a:pt x="3201" y="355"/>
                  </a:lnTo>
                  <a:lnTo>
                    <a:pt x="3209" y="370"/>
                  </a:lnTo>
                  <a:lnTo>
                    <a:pt x="3217" y="383"/>
                  </a:lnTo>
                  <a:lnTo>
                    <a:pt x="3226" y="395"/>
                  </a:lnTo>
                  <a:lnTo>
                    <a:pt x="3235" y="406"/>
                  </a:lnTo>
                  <a:lnTo>
                    <a:pt x="3245" y="415"/>
                  </a:lnTo>
                  <a:lnTo>
                    <a:pt x="3255" y="423"/>
                  </a:lnTo>
                  <a:lnTo>
                    <a:pt x="3267" y="431"/>
                  </a:lnTo>
                  <a:lnTo>
                    <a:pt x="3279" y="438"/>
                  </a:lnTo>
                  <a:lnTo>
                    <a:pt x="3292" y="443"/>
                  </a:lnTo>
                  <a:lnTo>
                    <a:pt x="3306" y="446"/>
                  </a:lnTo>
                  <a:lnTo>
                    <a:pt x="3320" y="446"/>
                  </a:lnTo>
                  <a:lnTo>
                    <a:pt x="3334" y="443"/>
                  </a:lnTo>
                  <a:lnTo>
                    <a:pt x="3347" y="442"/>
                  </a:lnTo>
                  <a:lnTo>
                    <a:pt x="3359" y="439"/>
                  </a:lnTo>
                  <a:lnTo>
                    <a:pt x="3370" y="435"/>
                  </a:lnTo>
                  <a:lnTo>
                    <a:pt x="3379" y="430"/>
                  </a:lnTo>
                  <a:lnTo>
                    <a:pt x="3388" y="426"/>
                  </a:lnTo>
                  <a:lnTo>
                    <a:pt x="3395" y="422"/>
                  </a:lnTo>
                  <a:lnTo>
                    <a:pt x="3402" y="419"/>
                  </a:lnTo>
                  <a:lnTo>
                    <a:pt x="3407" y="418"/>
                  </a:lnTo>
                  <a:lnTo>
                    <a:pt x="3412" y="409"/>
                  </a:lnTo>
                  <a:lnTo>
                    <a:pt x="3418" y="399"/>
                  </a:lnTo>
                  <a:lnTo>
                    <a:pt x="3424" y="390"/>
                  </a:lnTo>
                  <a:lnTo>
                    <a:pt x="3430" y="381"/>
                  </a:lnTo>
                  <a:lnTo>
                    <a:pt x="3436" y="373"/>
                  </a:lnTo>
                  <a:lnTo>
                    <a:pt x="3440" y="363"/>
                  </a:lnTo>
                  <a:lnTo>
                    <a:pt x="3443" y="354"/>
                  </a:lnTo>
                  <a:lnTo>
                    <a:pt x="3444" y="345"/>
                  </a:lnTo>
                  <a:lnTo>
                    <a:pt x="3543" y="319"/>
                  </a:lnTo>
                  <a:lnTo>
                    <a:pt x="3543" y="342"/>
                  </a:lnTo>
                  <a:lnTo>
                    <a:pt x="3540" y="362"/>
                  </a:lnTo>
                  <a:lnTo>
                    <a:pt x="3536" y="381"/>
                  </a:lnTo>
                  <a:lnTo>
                    <a:pt x="3532" y="397"/>
                  </a:lnTo>
                  <a:lnTo>
                    <a:pt x="3525" y="413"/>
                  </a:lnTo>
                  <a:lnTo>
                    <a:pt x="3516" y="427"/>
                  </a:lnTo>
                  <a:lnTo>
                    <a:pt x="3505" y="442"/>
                  </a:lnTo>
                  <a:lnTo>
                    <a:pt x="3493" y="455"/>
                  </a:lnTo>
                  <a:lnTo>
                    <a:pt x="3479" y="469"/>
                  </a:lnTo>
                  <a:lnTo>
                    <a:pt x="3463" y="480"/>
                  </a:lnTo>
                  <a:lnTo>
                    <a:pt x="3447" y="491"/>
                  </a:lnTo>
                  <a:lnTo>
                    <a:pt x="3428" y="499"/>
                  </a:lnTo>
                  <a:lnTo>
                    <a:pt x="3410" y="507"/>
                  </a:lnTo>
                  <a:lnTo>
                    <a:pt x="3390" y="512"/>
                  </a:lnTo>
                  <a:lnTo>
                    <a:pt x="3368" y="515"/>
                  </a:lnTo>
                  <a:lnTo>
                    <a:pt x="3346" y="516"/>
                  </a:lnTo>
                  <a:lnTo>
                    <a:pt x="3323" y="520"/>
                  </a:lnTo>
                  <a:lnTo>
                    <a:pt x="3299" y="520"/>
                  </a:lnTo>
                  <a:lnTo>
                    <a:pt x="3277" y="519"/>
                  </a:lnTo>
                  <a:lnTo>
                    <a:pt x="3255" y="516"/>
                  </a:lnTo>
                  <a:lnTo>
                    <a:pt x="3233" y="511"/>
                  </a:lnTo>
                  <a:lnTo>
                    <a:pt x="3211" y="502"/>
                  </a:lnTo>
                  <a:lnTo>
                    <a:pt x="3191" y="492"/>
                  </a:lnTo>
                  <a:lnTo>
                    <a:pt x="3173" y="479"/>
                  </a:lnTo>
                  <a:lnTo>
                    <a:pt x="3155" y="465"/>
                  </a:lnTo>
                  <a:lnTo>
                    <a:pt x="3141" y="447"/>
                  </a:lnTo>
                  <a:lnTo>
                    <a:pt x="3127" y="429"/>
                  </a:lnTo>
                  <a:lnTo>
                    <a:pt x="3117" y="407"/>
                  </a:lnTo>
                  <a:lnTo>
                    <a:pt x="3106" y="385"/>
                  </a:lnTo>
                  <a:lnTo>
                    <a:pt x="3100" y="361"/>
                  </a:lnTo>
                  <a:lnTo>
                    <a:pt x="3093" y="335"/>
                  </a:lnTo>
                  <a:lnTo>
                    <a:pt x="3088" y="307"/>
                  </a:lnTo>
                  <a:lnTo>
                    <a:pt x="3088" y="280"/>
                  </a:lnTo>
                  <a:lnTo>
                    <a:pt x="3088" y="253"/>
                  </a:lnTo>
                  <a:lnTo>
                    <a:pt x="3089" y="226"/>
                  </a:lnTo>
                  <a:lnTo>
                    <a:pt x="3092" y="200"/>
                  </a:lnTo>
                  <a:lnTo>
                    <a:pt x="3097" y="176"/>
                  </a:lnTo>
                  <a:lnTo>
                    <a:pt x="3102" y="152"/>
                  </a:lnTo>
                  <a:lnTo>
                    <a:pt x="3112" y="131"/>
                  </a:lnTo>
                  <a:lnTo>
                    <a:pt x="3123" y="111"/>
                  </a:lnTo>
                  <a:lnTo>
                    <a:pt x="3138" y="93"/>
                  </a:lnTo>
                  <a:lnTo>
                    <a:pt x="3155" y="79"/>
                  </a:lnTo>
                  <a:lnTo>
                    <a:pt x="3174" y="65"/>
                  </a:lnTo>
                  <a:lnTo>
                    <a:pt x="3194" y="53"/>
                  </a:lnTo>
                  <a:lnTo>
                    <a:pt x="3215" y="44"/>
                  </a:lnTo>
                  <a:lnTo>
                    <a:pt x="3238" y="37"/>
                  </a:lnTo>
                  <a:lnTo>
                    <a:pt x="3261" y="31"/>
                  </a:lnTo>
                  <a:lnTo>
                    <a:pt x="3285" y="25"/>
                  </a:lnTo>
                  <a:close/>
                  <a:moveTo>
                    <a:pt x="3726" y="0"/>
                  </a:moveTo>
                  <a:lnTo>
                    <a:pt x="3738" y="197"/>
                  </a:lnTo>
                  <a:lnTo>
                    <a:pt x="3911" y="0"/>
                  </a:lnTo>
                  <a:lnTo>
                    <a:pt x="4046" y="0"/>
                  </a:lnTo>
                  <a:lnTo>
                    <a:pt x="3850" y="197"/>
                  </a:lnTo>
                  <a:lnTo>
                    <a:pt x="4071" y="479"/>
                  </a:lnTo>
                  <a:lnTo>
                    <a:pt x="3949" y="479"/>
                  </a:lnTo>
                  <a:lnTo>
                    <a:pt x="3787" y="258"/>
                  </a:lnTo>
                  <a:lnTo>
                    <a:pt x="3738" y="319"/>
                  </a:lnTo>
                  <a:lnTo>
                    <a:pt x="3738" y="492"/>
                  </a:lnTo>
                  <a:lnTo>
                    <a:pt x="3641" y="492"/>
                  </a:lnTo>
                  <a:lnTo>
                    <a:pt x="3628" y="12"/>
                  </a:lnTo>
                  <a:lnTo>
                    <a:pt x="3726" y="0"/>
                  </a:lnTo>
                  <a:close/>
                  <a:moveTo>
                    <a:pt x="4428" y="516"/>
                  </a:moveTo>
                  <a:lnTo>
                    <a:pt x="4402" y="418"/>
                  </a:lnTo>
                  <a:lnTo>
                    <a:pt x="4231" y="394"/>
                  </a:lnTo>
                  <a:lnTo>
                    <a:pt x="4181" y="492"/>
                  </a:lnTo>
                  <a:lnTo>
                    <a:pt x="4083" y="479"/>
                  </a:lnTo>
                  <a:lnTo>
                    <a:pt x="4305" y="25"/>
                  </a:lnTo>
                  <a:lnTo>
                    <a:pt x="4416" y="37"/>
                  </a:lnTo>
                  <a:lnTo>
                    <a:pt x="4538" y="542"/>
                  </a:lnTo>
                  <a:lnTo>
                    <a:pt x="4428" y="516"/>
                  </a:lnTo>
                  <a:close/>
                  <a:moveTo>
                    <a:pt x="4390" y="333"/>
                  </a:moveTo>
                  <a:lnTo>
                    <a:pt x="4354" y="123"/>
                  </a:lnTo>
                  <a:lnTo>
                    <a:pt x="4268" y="319"/>
                  </a:lnTo>
                  <a:lnTo>
                    <a:pt x="4390" y="333"/>
                  </a:lnTo>
                  <a:close/>
                  <a:moveTo>
                    <a:pt x="5239" y="725"/>
                  </a:moveTo>
                  <a:lnTo>
                    <a:pt x="5239" y="615"/>
                  </a:lnTo>
                  <a:lnTo>
                    <a:pt x="5054" y="566"/>
                  </a:lnTo>
                  <a:lnTo>
                    <a:pt x="4993" y="640"/>
                  </a:lnTo>
                  <a:lnTo>
                    <a:pt x="4895" y="615"/>
                  </a:lnTo>
                  <a:lnTo>
                    <a:pt x="5214" y="209"/>
                  </a:lnTo>
                  <a:lnTo>
                    <a:pt x="5312" y="246"/>
                  </a:lnTo>
                  <a:lnTo>
                    <a:pt x="5338" y="763"/>
                  </a:lnTo>
                  <a:lnTo>
                    <a:pt x="5239" y="725"/>
                  </a:lnTo>
                  <a:close/>
                  <a:moveTo>
                    <a:pt x="5227" y="542"/>
                  </a:moveTo>
                  <a:lnTo>
                    <a:pt x="5227" y="319"/>
                  </a:lnTo>
                  <a:lnTo>
                    <a:pt x="5104" y="492"/>
                  </a:lnTo>
                  <a:lnTo>
                    <a:pt x="5227" y="542"/>
                  </a:lnTo>
                  <a:close/>
                  <a:moveTo>
                    <a:pt x="5411" y="800"/>
                  </a:moveTo>
                  <a:lnTo>
                    <a:pt x="5645" y="369"/>
                  </a:lnTo>
                  <a:lnTo>
                    <a:pt x="5817" y="467"/>
                  </a:lnTo>
                  <a:lnTo>
                    <a:pt x="5834" y="476"/>
                  </a:lnTo>
                  <a:lnTo>
                    <a:pt x="5850" y="486"/>
                  </a:lnTo>
                  <a:lnTo>
                    <a:pt x="5862" y="496"/>
                  </a:lnTo>
                  <a:lnTo>
                    <a:pt x="5874" y="506"/>
                  </a:lnTo>
                  <a:lnTo>
                    <a:pt x="5883" y="516"/>
                  </a:lnTo>
                  <a:lnTo>
                    <a:pt x="5891" y="528"/>
                  </a:lnTo>
                  <a:lnTo>
                    <a:pt x="5898" y="540"/>
                  </a:lnTo>
                  <a:lnTo>
                    <a:pt x="5903" y="554"/>
                  </a:lnTo>
                  <a:lnTo>
                    <a:pt x="5907" y="568"/>
                  </a:lnTo>
                  <a:lnTo>
                    <a:pt x="5910" y="583"/>
                  </a:lnTo>
                  <a:lnTo>
                    <a:pt x="5911" y="599"/>
                  </a:lnTo>
                  <a:lnTo>
                    <a:pt x="5911" y="615"/>
                  </a:lnTo>
                  <a:lnTo>
                    <a:pt x="5909" y="631"/>
                  </a:lnTo>
                  <a:lnTo>
                    <a:pt x="5905" y="647"/>
                  </a:lnTo>
                  <a:lnTo>
                    <a:pt x="5899" y="661"/>
                  </a:lnTo>
                  <a:lnTo>
                    <a:pt x="5891" y="676"/>
                  </a:lnTo>
                  <a:lnTo>
                    <a:pt x="5882" y="693"/>
                  </a:lnTo>
                  <a:lnTo>
                    <a:pt x="5873" y="708"/>
                  </a:lnTo>
                  <a:lnTo>
                    <a:pt x="5862" y="721"/>
                  </a:lnTo>
                  <a:lnTo>
                    <a:pt x="5851" y="733"/>
                  </a:lnTo>
                  <a:lnTo>
                    <a:pt x="5839" y="743"/>
                  </a:lnTo>
                  <a:lnTo>
                    <a:pt x="5826" y="751"/>
                  </a:lnTo>
                  <a:lnTo>
                    <a:pt x="5810" y="757"/>
                  </a:lnTo>
                  <a:lnTo>
                    <a:pt x="5793" y="763"/>
                  </a:lnTo>
                  <a:lnTo>
                    <a:pt x="5780" y="767"/>
                  </a:lnTo>
                  <a:lnTo>
                    <a:pt x="5765" y="768"/>
                  </a:lnTo>
                  <a:lnTo>
                    <a:pt x="5752" y="767"/>
                  </a:lnTo>
                  <a:lnTo>
                    <a:pt x="5737" y="764"/>
                  </a:lnTo>
                  <a:lnTo>
                    <a:pt x="5724" y="760"/>
                  </a:lnTo>
                  <a:lnTo>
                    <a:pt x="5709" y="755"/>
                  </a:lnTo>
                  <a:lnTo>
                    <a:pt x="5696" y="747"/>
                  </a:lnTo>
                  <a:lnTo>
                    <a:pt x="5682" y="739"/>
                  </a:lnTo>
                  <a:lnTo>
                    <a:pt x="5584" y="689"/>
                  </a:lnTo>
                  <a:lnTo>
                    <a:pt x="5497" y="836"/>
                  </a:lnTo>
                  <a:lnTo>
                    <a:pt x="5411" y="800"/>
                  </a:lnTo>
                  <a:close/>
                  <a:moveTo>
                    <a:pt x="5805" y="640"/>
                  </a:moveTo>
                  <a:lnTo>
                    <a:pt x="5809" y="631"/>
                  </a:lnTo>
                  <a:lnTo>
                    <a:pt x="5811" y="622"/>
                  </a:lnTo>
                  <a:lnTo>
                    <a:pt x="5813" y="612"/>
                  </a:lnTo>
                  <a:lnTo>
                    <a:pt x="5814" y="604"/>
                  </a:lnTo>
                  <a:lnTo>
                    <a:pt x="5813" y="596"/>
                  </a:lnTo>
                  <a:lnTo>
                    <a:pt x="5811" y="590"/>
                  </a:lnTo>
                  <a:lnTo>
                    <a:pt x="5809" y="583"/>
                  </a:lnTo>
                  <a:lnTo>
                    <a:pt x="5805" y="578"/>
                  </a:lnTo>
                  <a:lnTo>
                    <a:pt x="5802" y="563"/>
                  </a:lnTo>
                  <a:lnTo>
                    <a:pt x="5797" y="555"/>
                  </a:lnTo>
                  <a:lnTo>
                    <a:pt x="5789" y="548"/>
                  </a:lnTo>
                  <a:lnTo>
                    <a:pt x="5780" y="542"/>
                  </a:lnTo>
                  <a:lnTo>
                    <a:pt x="5694" y="492"/>
                  </a:lnTo>
                  <a:lnTo>
                    <a:pt x="5620" y="615"/>
                  </a:lnTo>
                  <a:lnTo>
                    <a:pt x="5706" y="652"/>
                  </a:lnTo>
                  <a:lnTo>
                    <a:pt x="5712" y="660"/>
                  </a:lnTo>
                  <a:lnTo>
                    <a:pt x="5717" y="665"/>
                  </a:lnTo>
                  <a:lnTo>
                    <a:pt x="5724" y="671"/>
                  </a:lnTo>
                  <a:lnTo>
                    <a:pt x="5732" y="673"/>
                  </a:lnTo>
                  <a:lnTo>
                    <a:pt x="5738" y="675"/>
                  </a:lnTo>
                  <a:lnTo>
                    <a:pt x="5745" y="676"/>
                  </a:lnTo>
                  <a:lnTo>
                    <a:pt x="5750" y="676"/>
                  </a:lnTo>
                  <a:lnTo>
                    <a:pt x="5756" y="676"/>
                  </a:lnTo>
                  <a:lnTo>
                    <a:pt x="5764" y="675"/>
                  </a:lnTo>
                  <a:lnTo>
                    <a:pt x="5772" y="672"/>
                  </a:lnTo>
                  <a:lnTo>
                    <a:pt x="5778" y="668"/>
                  </a:lnTo>
                  <a:lnTo>
                    <a:pt x="5785" y="663"/>
                  </a:lnTo>
                  <a:lnTo>
                    <a:pt x="5790" y="656"/>
                  </a:lnTo>
                  <a:lnTo>
                    <a:pt x="5795" y="651"/>
                  </a:lnTo>
                  <a:lnTo>
                    <a:pt x="5801" y="645"/>
                  </a:lnTo>
                  <a:lnTo>
                    <a:pt x="5805" y="640"/>
                  </a:lnTo>
                  <a:close/>
                  <a:moveTo>
                    <a:pt x="5817" y="1009"/>
                  </a:moveTo>
                  <a:lnTo>
                    <a:pt x="6088" y="603"/>
                  </a:lnTo>
                  <a:lnTo>
                    <a:pt x="6199" y="676"/>
                  </a:lnTo>
                  <a:lnTo>
                    <a:pt x="6088" y="1046"/>
                  </a:lnTo>
                  <a:lnTo>
                    <a:pt x="6370" y="787"/>
                  </a:lnTo>
                  <a:lnTo>
                    <a:pt x="6493" y="861"/>
                  </a:lnTo>
                  <a:lnTo>
                    <a:pt x="6223" y="1267"/>
                  </a:lnTo>
                  <a:lnTo>
                    <a:pt x="6149" y="1218"/>
                  </a:lnTo>
                  <a:lnTo>
                    <a:pt x="6346" y="898"/>
                  </a:lnTo>
                  <a:lnTo>
                    <a:pt x="6370" y="885"/>
                  </a:lnTo>
                  <a:lnTo>
                    <a:pt x="6346" y="898"/>
                  </a:lnTo>
                  <a:lnTo>
                    <a:pt x="6063" y="1168"/>
                  </a:lnTo>
                  <a:lnTo>
                    <a:pt x="5976" y="1107"/>
                  </a:lnTo>
                  <a:lnTo>
                    <a:pt x="6100" y="751"/>
                  </a:lnTo>
                  <a:lnTo>
                    <a:pt x="6112" y="713"/>
                  </a:lnTo>
                  <a:lnTo>
                    <a:pt x="6088" y="751"/>
                  </a:lnTo>
                  <a:lnTo>
                    <a:pt x="5903" y="1058"/>
                  </a:lnTo>
                  <a:lnTo>
                    <a:pt x="5817" y="1009"/>
                  </a:lnTo>
                  <a:close/>
                  <a:moveTo>
                    <a:pt x="6382" y="1415"/>
                  </a:moveTo>
                  <a:lnTo>
                    <a:pt x="6309" y="1340"/>
                  </a:lnTo>
                  <a:lnTo>
                    <a:pt x="6628" y="983"/>
                  </a:lnTo>
                  <a:lnTo>
                    <a:pt x="6690" y="1046"/>
                  </a:lnTo>
                  <a:lnTo>
                    <a:pt x="6481" y="1304"/>
                  </a:lnTo>
                  <a:lnTo>
                    <a:pt x="6849" y="1180"/>
                  </a:lnTo>
                  <a:lnTo>
                    <a:pt x="6936" y="1242"/>
                  </a:lnTo>
                  <a:lnTo>
                    <a:pt x="6616" y="1612"/>
                  </a:lnTo>
                  <a:lnTo>
                    <a:pt x="6542" y="1549"/>
                  </a:lnTo>
                  <a:lnTo>
                    <a:pt x="6764" y="1304"/>
                  </a:lnTo>
                  <a:lnTo>
                    <a:pt x="6382" y="1415"/>
                  </a:lnTo>
                  <a:close/>
                  <a:moveTo>
                    <a:pt x="6666" y="1661"/>
                  </a:moveTo>
                  <a:lnTo>
                    <a:pt x="6912" y="1636"/>
                  </a:lnTo>
                  <a:lnTo>
                    <a:pt x="6908" y="1626"/>
                  </a:lnTo>
                  <a:lnTo>
                    <a:pt x="6904" y="1616"/>
                  </a:lnTo>
                  <a:lnTo>
                    <a:pt x="6903" y="1605"/>
                  </a:lnTo>
                  <a:lnTo>
                    <a:pt x="6903" y="1593"/>
                  </a:lnTo>
                  <a:lnTo>
                    <a:pt x="6903" y="1581"/>
                  </a:lnTo>
                  <a:lnTo>
                    <a:pt x="6904" y="1570"/>
                  </a:lnTo>
                  <a:lnTo>
                    <a:pt x="6908" y="1560"/>
                  </a:lnTo>
                  <a:lnTo>
                    <a:pt x="6912" y="1549"/>
                  </a:lnTo>
                  <a:lnTo>
                    <a:pt x="6912" y="1540"/>
                  </a:lnTo>
                  <a:lnTo>
                    <a:pt x="6915" y="1530"/>
                  </a:lnTo>
                  <a:lnTo>
                    <a:pt x="6917" y="1521"/>
                  </a:lnTo>
                  <a:lnTo>
                    <a:pt x="6921" y="1512"/>
                  </a:lnTo>
                  <a:lnTo>
                    <a:pt x="6927" y="1504"/>
                  </a:lnTo>
                  <a:lnTo>
                    <a:pt x="6932" y="1494"/>
                  </a:lnTo>
                  <a:lnTo>
                    <a:pt x="6940" y="1485"/>
                  </a:lnTo>
                  <a:lnTo>
                    <a:pt x="6948" y="1476"/>
                  </a:lnTo>
                  <a:lnTo>
                    <a:pt x="6962" y="1468"/>
                  </a:lnTo>
                  <a:lnTo>
                    <a:pt x="6976" y="1460"/>
                  </a:lnTo>
                  <a:lnTo>
                    <a:pt x="6990" y="1455"/>
                  </a:lnTo>
                  <a:lnTo>
                    <a:pt x="7005" y="1449"/>
                  </a:lnTo>
                  <a:lnTo>
                    <a:pt x="7021" y="1448"/>
                  </a:lnTo>
                  <a:lnTo>
                    <a:pt x="7037" y="1447"/>
                  </a:lnTo>
                  <a:lnTo>
                    <a:pt x="7054" y="1448"/>
                  </a:lnTo>
                  <a:lnTo>
                    <a:pt x="7072" y="1452"/>
                  </a:lnTo>
                  <a:lnTo>
                    <a:pt x="7085" y="1456"/>
                  </a:lnTo>
                  <a:lnTo>
                    <a:pt x="7100" y="1461"/>
                  </a:lnTo>
                  <a:lnTo>
                    <a:pt x="7113" y="1468"/>
                  </a:lnTo>
                  <a:lnTo>
                    <a:pt x="7127" y="1474"/>
                  </a:lnTo>
                  <a:lnTo>
                    <a:pt x="7141" y="1484"/>
                  </a:lnTo>
                  <a:lnTo>
                    <a:pt x="7154" y="1494"/>
                  </a:lnTo>
                  <a:lnTo>
                    <a:pt x="7169" y="1508"/>
                  </a:lnTo>
                  <a:lnTo>
                    <a:pt x="7182" y="1525"/>
                  </a:lnTo>
                  <a:lnTo>
                    <a:pt x="7292" y="1647"/>
                  </a:lnTo>
                  <a:lnTo>
                    <a:pt x="6936" y="1968"/>
                  </a:lnTo>
                  <a:lnTo>
                    <a:pt x="6875" y="1906"/>
                  </a:lnTo>
                  <a:lnTo>
                    <a:pt x="7010" y="1771"/>
                  </a:lnTo>
                  <a:lnTo>
                    <a:pt x="6973" y="1722"/>
                  </a:lnTo>
                  <a:lnTo>
                    <a:pt x="6752" y="1746"/>
                  </a:lnTo>
                  <a:lnTo>
                    <a:pt x="6666" y="1661"/>
                  </a:lnTo>
                  <a:close/>
                  <a:moveTo>
                    <a:pt x="7010" y="1647"/>
                  </a:moveTo>
                  <a:lnTo>
                    <a:pt x="7072" y="1722"/>
                  </a:lnTo>
                  <a:lnTo>
                    <a:pt x="7170" y="1636"/>
                  </a:lnTo>
                  <a:lnTo>
                    <a:pt x="7109" y="1562"/>
                  </a:lnTo>
                  <a:lnTo>
                    <a:pt x="7098" y="1553"/>
                  </a:lnTo>
                  <a:lnTo>
                    <a:pt x="7088" y="1546"/>
                  </a:lnTo>
                  <a:lnTo>
                    <a:pt x="7077" y="1541"/>
                  </a:lnTo>
                  <a:lnTo>
                    <a:pt x="7065" y="1538"/>
                  </a:lnTo>
                  <a:lnTo>
                    <a:pt x="7053" y="1540"/>
                  </a:lnTo>
                  <a:lnTo>
                    <a:pt x="7042" y="1544"/>
                  </a:lnTo>
                  <a:lnTo>
                    <a:pt x="7032" y="1550"/>
                  </a:lnTo>
                  <a:lnTo>
                    <a:pt x="7022" y="1562"/>
                  </a:lnTo>
                  <a:lnTo>
                    <a:pt x="7018" y="1566"/>
                  </a:lnTo>
                  <a:lnTo>
                    <a:pt x="7013" y="1572"/>
                  </a:lnTo>
                  <a:lnTo>
                    <a:pt x="7009" y="1577"/>
                  </a:lnTo>
                  <a:lnTo>
                    <a:pt x="7005" y="1582"/>
                  </a:lnTo>
                  <a:lnTo>
                    <a:pt x="7002" y="1588"/>
                  </a:lnTo>
                  <a:lnTo>
                    <a:pt x="7000" y="1594"/>
                  </a:lnTo>
                  <a:lnTo>
                    <a:pt x="6997" y="1602"/>
                  </a:lnTo>
                  <a:lnTo>
                    <a:pt x="6997" y="1612"/>
                  </a:lnTo>
                  <a:lnTo>
                    <a:pt x="6997" y="1621"/>
                  </a:lnTo>
                  <a:lnTo>
                    <a:pt x="6998" y="1629"/>
                  </a:lnTo>
                  <a:lnTo>
                    <a:pt x="7002" y="1638"/>
                  </a:lnTo>
                  <a:lnTo>
                    <a:pt x="7010" y="16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855" name="Freeform 32">
              <a:extLst>
                <a:ext uri="{FF2B5EF4-FFF2-40B4-BE49-F238E27FC236}">
                  <a16:creationId xmlns:a16="http://schemas.microsoft.com/office/drawing/2014/main" id="{9A60BC28-7DDB-4F8E-B858-610D7C21E33A}"/>
                </a:ext>
              </a:extLst>
            </p:cNvPr>
            <p:cNvSpPr>
              <a:spLocks/>
            </p:cNvSpPr>
            <p:nvPr/>
          </p:nvSpPr>
          <p:spPr bwMode="auto">
            <a:xfrm>
              <a:off x="1927" y="2546"/>
              <a:ext cx="139" cy="130"/>
            </a:xfrm>
            <a:custGeom>
              <a:avLst/>
              <a:gdLst>
                <a:gd name="T0" fmla="*/ 0 w 557"/>
                <a:gd name="T1" fmla="*/ 0 h 520"/>
                <a:gd name="T2" fmla="*/ 0 w 557"/>
                <a:gd name="T3" fmla="*/ 0 h 520"/>
                <a:gd name="T4" fmla="*/ 0 w 557"/>
                <a:gd name="T5" fmla="*/ 0 h 520"/>
                <a:gd name="T6" fmla="*/ 0 w 557"/>
                <a:gd name="T7" fmla="*/ 0 h 520"/>
                <a:gd name="T8" fmla="*/ 0 w 557"/>
                <a:gd name="T9" fmla="*/ 0 h 520"/>
                <a:gd name="T10" fmla="*/ 0 w 557"/>
                <a:gd name="T11" fmla="*/ 0 h 520"/>
                <a:gd name="T12" fmla="*/ 0 w 557"/>
                <a:gd name="T13" fmla="*/ 0 h 520"/>
                <a:gd name="T14" fmla="*/ 0 w 557"/>
                <a:gd name="T15" fmla="*/ 0 h 520"/>
                <a:gd name="T16" fmla="*/ 0 w 557"/>
                <a:gd name="T17" fmla="*/ 0 h 520"/>
                <a:gd name="T18" fmla="*/ 0 w 557"/>
                <a:gd name="T19" fmla="*/ 0 h 520"/>
                <a:gd name="T20" fmla="*/ 0 w 557"/>
                <a:gd name="T21" fmla="*/ 0 h 520"/>
                <a:gd name="T22" fmla="*/ 0 w 557"/>
                <a:gd name="T23" fmla="*/ 0 h 520"/>
                <a:gd name="T24" fmla="*/ 0 w 557"/>
                <a:gd name="T25" fmla="*/ 0 h 520"/>
                <a:gd name="T26" fmla="*/ 0 w 557"/>
                <a:gd name="T27" fmla="*/ 0 h 520"/>
                <a:gd name="T28" fmla="*/ 0 w 557"/>
                <a:gd name="T29" fmla="*/ 0 h 520"/>
                <a:gd name="T30" fmla="*/ 0 w 557"/>
                <a:gd name="T31" fmla="*/ 0 h 520"/>
                <a:gd name="T32" fmla="*/ 0 w 557"/>
                <a:gd name="T33" fmla="*/ 0 h 520"/>
                <a:gd name="T34" fmla="*/ 0 w 557"/>
                <a:gd name="T35" fmla="*/ 0 h 520"/>
                <a:gd name="T36" fmla="*/ 0 w 557"/>
                <a:gd name="T37" fmla="*/ 0 h 520"/>
                <a:gd name="T38" fmla="*/ 0 w 557"/>
                <a:gd name="T39" fmla="*/ 0 h 520"/>
                <a:gd name="T40" fmla="*/ 0 w 557"/>
                <a:gd name="T41" fmla="*/ 0 h 520"/>
                <a:gd name="T42" fmla="*/ 0 w 557"/>
                <a:gd name="T43" fmla="*/ 0 h 520"/>
                <a:gd name="T44" fmla="*/ 0 w 557"/>
                <a:gd name="T45" fmla="*/ 0 h 520"/>
                <a:gd name="T46" fmla="*/ 0 w 557"/>
                <a:gd name="T47" fmla="*/ 0 h 520"/>
                <a:gd name="T48" fmla="*/ 0 w 557"/>
                <a:gd name="T49" fmla="*/ 0 h 520"/>
                <a:gd name="T50" fmla="*/ 0 w 557"/>
                <a:gd name="T51" fmla="*/ 0 h 520"/>
                <a:gd name="T52" fmla="*/ 0 w 557"/>
                <a:gd name="T53" fmla="*/ 0 h 520"/>
                <a:gd name="T54" fmla="*/ 0 w 557"/>
                <a:gd name="T55" fmla="*/ 0 h 520"/>
                <a:gd name="T56" fmla="*/ 0 w 557"/>
                <a:gd name="T57" fmla="*/ 0 h 520"/>
                <a:gd name="T58" fmla="*/ 0 w 557"/>
                <a:gd name="T59" fmla="*/ 0 h 520"/>
                <a:gd name="T60" fmla="*/ 0 w 557"/>
                <a:gd name="T61" fmla="*/ 0 h 520"/>
                <a:gd name="T62" fmla="*/ 0 w 557"/>
                <a:gd name="T63" fmla="*/ 0 h 520"/>
                <a:gd name="T64" fmla="*/ 0 w 557"/>
                <a:gd name="T65" fmla="*/ 0 h 520"/>
                <a:gd name="T66" fmla="*/ 0 w 557"/>
                <a:gd name="T67" fmla="*/ 0 h 520"/>
                <a:gd name="T68" fmla="*/ 0 w 557"/>
                <a:gd name="T69" fmla="*/ 0 h 520"/>
                <a:gd name="T70" fmla="*/ 0 w 557"/>
                <a:gd name="T71" fmla="*/ 0 h 520"/>
                <a:gd name="T72" fmla="*/ 0 w 557"/>
                <a:gd name="T73" fmla="*/ 0 h 520"/>
                <a:gd name="T74" fmla="*/ 0 w 557"/>
                <a:gd name="T75" fmla="*/ 0 h 5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7"/>
                <a:gd name="T115" fmla="*/ 0 h 520"/>
                <a:gd name="T116" fmla="*/ 557 w 557"/>
                <a:gd name="T117" fmla="*/ 520 h 5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7" h="520">
                  <a:moveTo>
                    <a:pt x="505" y="380"/>
                  </a:moveTo>
                  <a:lnTo>
                    <a:pt x="505" y="380"/>
                  </a:lnTo>
                  <a:lnTo>
                    <a:pt x="491" y="380"/>
                  </a:lnTo>
                  <a:lnTo>
                    <a:pt x="481" y="380"/>
                  </a:lnTo>
                  <a:lnTo>
                    <a:pt x="473" y="380"/>
                  </a:lnTo>
                  <a:lnTo>
                    <a:pt x="465" y="380"/>
                  </a:lnTo>
                  <a:lnTo>
                    <a:pt x="458" y="380"/>
                  </a:lnTo>
                  <a:lnTo>
                    <a:pt x="453" y="380"/>
                  </a:lnTo>
                  <a:lnTo>
                    <a:pt x="448" y="380"/>
                  </a:lnTo>
                  <a:lnTo>
                    <a:pt x="444" y="380"/>
                  </a:lnTo>
                  <a:lnTo>
                    <a:pt x="434" y="384"/>
                  </a:lnTo>
                  <a:lnTo>
                    <a:pt x="425" y="385"/>
                  </a:lnTo>
                  <a:lnTo>
                    <a:pt x="416" y="385"/>
                  </a:lnTo>
                  <a:lnTo>
                    <a:pt x="408" y="384"/>
                  </a:lnTo>
                  <a:lnTo>
                    <a:pt x="401" y="383"/>
                  </a:lnTo>
                  <a:lnTo>
                    <a:pt x="393" y="381"/>
                  </a:lnTo>
                  <a:lnTo>
                    <a:pt x="388" y="380"/>
                  </a:lnTo>
                  <a:lnTo>
                    <a:pt x="382" y="380"/>
                  </a:lnTo>
                  <a:lnTo>
                    <a:pt x="382" y="389"/>
                  </a:lnTo>
                  <a:lnTo>
                    <a:pt x="382" y="399"/>
                  </a:lnTo>
                  <a:lnTo>
                    <a:pt x="381" y="408"/>
                  </a:lnTo>
                  <a:lnTo>
                    <a:pt x="381" y="416"/>
                  </a:lnTo>
                  <a:lnTo>
                    <a:pt x="380" y="423"/>
                  </a:lnTo>
                  <a:lnTo>
                    <a:pt x="377" y="431"/>
                  </a:lnTo>
                  <a:lnTo>
                    <a:pt x="373" y="436"/>
                  </a:lnTo>
                  <a:lnTo>
                    <a:pt x="369" y="441"/>
                  </a:lnTo>
                  <a:lnTo>
                    <a:pt x="365" y="451"/>
                  </a:lnTo>
                  <a:lnTo>
                    <a:pt x="360" y="459"/>
                  </a:lnTo>
                  <a:lnTo>
                    <a:pt x="354" y="465"/>
                  </a:lnTo>
                  <a:lnTo>
                    <a:pt x="349" y="471"/>
                  </a:lnTo>
                  <a:lnTo>
                    <a:pt x="344" y="476"/>
                  </a:lnTo>
                  <a:lnTo>
                    <a:pt x="337" y="481"/>
                  </a:lnTo>
                  <a:lnTo>
                    <a:pt x="329" y="487"/>
                  </a:lnTo>
                  <a:lnTo>
                    <a:pt x="320" y="491"/>
                  </a:lnTo>
                  <a:lnTo>
                    <a:pt x="305" y="500"/>
                  </a:lnTo>
                  <a:lnTo>
                    <a:pt x="290" y="507"/>
                  </a:lnTo>
                  <a:lnTo>
                    <a:pt x="275" y="513"/>
                  </a:lnTo>
                  <a:lnTo>
                    <a:pt x="259" y="517"/>
                  </a:lnTo>
                  <a:lnTo>
                    <a:pt x="243" y="520"/>
                  </a:lnTo>
                  <a:lnTo>
                    <a:pt x="227" y="520"/>
                  </a:lnTo>
                  <a:lnTo>
                    <a:pt x="212" y="520"/>
                  </a:lnTo>
                  <a:lnTo>
                    <a:pt x="197" y="516"/>
                  </a:lnTo>
                  <a:lnTo>
                    <a:pt x="184" y="507"/>
                  </a:lnTo>
                  <a:lnTo>
                    <a:pt x="169" y="495"/>
                  </a:lnTo>
                  <a:lnTo>
                    <a:pt x="157" y="484"/>
                  </a:lnTo>
                  <a:lnTo>
                    <a:pt x="145" y="471"/>
                  </a:lnTo>
                  <a:lnTo>
                    <a:pt x="135" y="459"/>
                  </a:lnTo>
                  <a:lnTo>
                    <a:pt x="124" y="445"/>
                  </a:lnTo>
                  <a:lnTo>
                    <a:pt x="118" y="431"/>
                  </a:lnTo>
                  <a:lnTo>
                    <a:pt x="111" y="417"/>
                  </a:lnTo>
                  <a:lnTo>
                    <a:pt x="0" y="232"/>
                  </a:lnTo>
                  <a:lnTo>
                    <a:pt x="418" y="0"/>
                  </a:lnTo>
                  <a:lnTo>
                    <a:pt x="530" y="183"/>
                  </a:lnTo>
                  <a:lnTo>
                    <a:pt x="535" y="197"/>
                  </a:lnTo>
                  <a:lnTo>
                    <a:pt x="541" y="211"/>
                  </a:lnTo>
                  <a:lnTo>
                    <a:pt x="546" y="224"/>
                  </a:lnTo>
                  <a:lnTo>
                    <a:pt x="551" y="238"/>
                  </a:lnTo>
                  <a:lnTo>
                    <a:pt x="555" y="250"/>
                  </a:lnTo>
                  <a:lnTo>
                    <a:pt x="557" y="262"/>
                  </a:lnTo>
                  <a:lnTo>
                    <a:pt x="557" y="272"/>
                  </a:lnTo>
                  <a:lnTo>
                    <a:pt x="554" y="282"/>
                  </a:lnTo>
                  <a:lnTo>
                    <a:pt x="554" y="295"/>
                  </a:lnTo>
                  <a:lnTo>
                    <a:pt x="551" y="308"/>
                  </a:lnTo>
                  <a:lnTo>
                    <a:pt x="549" y="320"/>
                  </a:lnTo>
                  <a:lnTo>
                    <a:pt x="543" y="331"/>
                  </a:lnTo>
                  <a:lnTo>
                    <a:pt x="537" y="343"/>
                  </a:lnTo>
                  <a:lnTo>
                    <a:pt x="529" y="355"/>
                  </a:lnTo>
                  <a:lnTo>
                    <a:pt x="518" y="367"/>
                  </a:lnTo>
                  <a:lnTo>
                    <a:pt x="505" y="38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56" name="Freeform 33">
              <a:extLst>
                <a:ext uri="{FF2B5EF4-FFF2-40B4-BE49-F238E27FC236}">
                  <a16:creationId xmlns:a16="http://schemas.microsoft.com/office/drawing/2014/main" id="{1CA6B66E-8630-44A2-86FB-FCC59C1A62BE}"/>
                </a:ext>
              </a:extLst>
            </p:cNvPr>
            <p:cNvSpPr>
              <a:spLocks/>
            </p:cNvSpPr>
            <p:nvPr/>
          </p:nvSpPr>
          <p:spPr bwMode="auto">
            <a:xfrm>
              <a:off x="2003" y="2577"/>
              <a:ext cx="40" cy="46"/>
            </a:xfrm>
            <a:custGeom>
              <a:avLst/>
              <a:gdLst>
                <a:gd name="T0" fmla="*/ 0 w 159"/>
                <a:gd name="T1" fmla="*/ 0 h 182"/>
                <a:gd name="T2" fmla="*/ 0 w 159"/>
                <a:gd name="T3" fmla="*/ 0 h 182"/>
                <a:gd name="T4" fmla="*/ 0 w 159"/>
                <a:gd name="T5" fmla="*/ 0 h 182"/>
                <a:gd name="T6" fmla="*/ 0 w 159"/>
                <a:gd name="T7" fmla="*/ 0 h 182"/>
                <a:gd name="T8" fmla="*/ 0 w 159"/>
                <a:gd name="T9" fmla="*/ 0 h 182"/>
                <a:gd name="T10" fmla="*/ 0 w 159"/>
                <a:gd name="T11" fmla="*/ 0 h 182"/>
                <a:gd name="T12" fmla="*/ 0 w 159"/>
                <a:gd name="T13" fmla="*/ 0 h 182"/>
                <a:gd name="T14" fmla="*/ 0 w 159"/>
                <a:gd name="T15" fmla="*/ 0 h 182"/>
                <a:gd name="T16" fmla="*/ 0 w 159"/>
                <a:gd name="T17" fmla="*/ 0 h 182"/>
                <a:gd name="T18" fmla="*/ 0 w 159"/>
                <a:gd name="T19" fmla="*/ 0 h 182"/>
                <a:gd name="T20" fmla="*/ 0 w 159"/>
                <a:gd name="T21" fmla="*/ 0 h 182"/>
                <a:gd name="T22" fmla="*/ 0 w 159"/>
                <a:gd name="T23" fmla="*/ 0 h 182"/>
                <a:gd name="T24" fmla="*/ 0 w 159"/>
                <a:gd name="T25" fmla="*/ 0 h 182"/>
                <a:gd name="T26" fmla="*/ 0 w 159"/>
                <a:gd name="T27" fmla="*/ 0 h 182"/>
                <a:gd name="T28" fmla="*/ 0 w 159"/>
                <a:gd name="T29" fmla="*/ 0 h 182"/>
                <a:gd name="T30" fmla="*/ 0 w 159"/>
                <a:gd name="T31" fmla="*/ 0 h 182"/>
                <a:gd name="T32" fmla="*/ 0 w 159"/>
                <a:gd name="T33" fmla="*/ 0 h 182"/>
                <a:gd name="T34" fmla="*/ 0 w 159"/>
                <a:gd name="T35" fmla="*/ 0 h 182"/>
                <a:gd name="T36" fmla="*/ 0 w 159"/>
                <a:gd name="T37" fmla="*/ 0 h 182"/>
                <a:gd name="T38" fmla="*/ 0 w 159"/>
                <a:gd name="T39" fmla="*/ 0 h 182"/>
                <a:gd name="T40" fmla="*/ 0 w 159"/>
                <a:gd name="T41" fmla="*/ 0 h 182"/>
                <a:gd name="T42" fmla="*/ 0 w 159"/>
                <a:gd name="T43" fmla="*/ 0 h 182"/>
                <a:gd name="T44" fmla="*/ 0 w 159"/>
                <a:gd name="T45" fmla="*/ 0 h 182"/>
                <a:gd name="T46" fmla="*/ 0 w 159"/>
                <a:gd name="T47" fmla="*/ 0 h 182"/>
                <a:gd name="T48" fmla="*/ 0 w 159"/>
                <a:gd name="T49" fmla="*/ 0 h 182"/>
                <a:gd name="T50" fmla="*/ 0 w 159"/>
                <a:gd name="T51" fmla="*/ 0 h 182"/>
                <a:gd name="T52" fmla="*/ 0 w 159"/>
                <a:gd name="T53" fmla="*/ 0 h 182"/>
                <a:gd name="T54" fmla="*/ 0 w 159"/>
                <a:gd name="T55" fmla="*/ 0 h 182"/>
                <a:gd name="T56" fmla="*/ 0 w 159"/>
                <a:gd name="T57" fmla="*/ 0 h 182"/>
                <a:gd name="T58" fmla="*/ 0 w 159"/>
                <a:gd name="T59" fmla="*/ 0 h 182"/>
                <a:gd name="T60" fmla="*/ 0 w 159"/>
                <a:gd name="T61" fmla="*/ 0 h 182"/>
                <a:gd name="T62" fmla="*/ 0 w 159"/>
                <a:gd name="T63" fmla="*/ 0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182"/>
                <a:gd name="T98" fmla="*/ 159 w 159"/>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182">
                  <a:moveTo>
                    <a:pt x="136" y="173"/>
                  </a:moveTo>
                  <a:lnTo>
                    <a:pt x="136" y="173"/>
                  </a:lnTo>
                  <a:lnTo>
                    <a:pt x="145" y="164"/>
                  </a:lnTo>
                  <a:lnTo>
                    <a:pt x="151" y="154"/>
                  </a:lnTo>
                  <a:lnTo>
                    <a:pt x="157" y="145"/>
                  </a:lnTo>
                  <a:lnTo>
                    <a:pt x="159" y="136"/>
                  </a:lnTo>
                  <a:lnTo>
                    <a:pt x="159" y="130"/>
                  </a:lnTo>
                  <a:lnTo>
                    <a:pt x="157" y="125"/>
                  </a:lnTo>
                  <a:lnTo>
                    <a:pt x="155" y="117"/>
                  </a:lnTo>
                  <a:lnTo>
                    <a:pt x="151" y="109"/>
                  </a:lnTo>
                  <a:lnTo>
                    <a:pt x="149" y="101"/>
                  </a:lnTo>
                  <a:lnTo>
                    <a:pt x="145" y="93"/>
                  </a:lnTo>
                  <a:lnTo>
                    <a:pt x="140" y="84"/>
                  </a:lnTo>
                  <a:lnTo>
                    <a:pt x="136" y="75"/>
                  </a:lnTo>
                  <a:lnTo>
                    <a:pt x="86" y="0"/>
                  </a:lnTo>
                  <a:lnTo>
                    <a:pt x="0" y="49"/>
                  </a:lnTo>
                  <a:lnTo>
                    <a:pt x="49" y="136"/>
                  </a:lnTo>
                  <a:lnTo>
                    <a:pt x="58" y="150"/>
                  </a:lnTo>
                  <a:lnTo>
                    <a:pt x="68" y="158"/>
                  </a:lnTo>
                  <a:lnTo>
                    <a:pt x="77" y="165"/>
                  </a:lnTo>
                  <a:lnTo>
                    <a:pt x="86" y="173"/>
                  </a:lnTo>
                  <a:lnTo>
                    <a:pt x="90" y="177"/>
                  </a:lnTo>
                  <a:lnTo>
                    <a:pt x="96" y="180"/>
                  </a:lnTo>
                  <a:lnTo>
                    <a:pt x="101" y="181"/>
                  </a:lnTo>
                  <a:lnTo>
                    <a:pt x="106" y="182"/>
                  </a:lnTo>
                  <a:lnTo>
                    <a:pt x="112" y="181"/>
                  </a:lnTo>
                  <a:lnTo>
                    <a:pt x="118" y="180"/>
                  </a:lnTo>
                  <a:lnTo>
                    <a:pt x="126" y="177"/>
                  </a:lnTo>
                  <a:lnTo>
                    <a:pt x="136" y="17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57" name="Freeform 34">
              <a:extLst>
                <a:ext uri="{FF2B5EF4-FFF2-40B4-BE49-F238E27FC236}">
                  <a16:creationId xmlns:a16="http://schemas.microsoft.com/office/drawing/2014/main" id="{D17FB0A0-599A-4D0B-82B2-219E00E771B1}"/>
                </a:ext>
              </a:extLst>
            </p:cNvPr>
            <p:cNvSpPr>
              <a:spLocks/>
            </p:cNvSpPr>
            <p:nvPr/>
          </p:nvSpPr>
          <p:spPr bwMode="auto">
            <a:xfrm>
              <a:off x="1958" y="2599"/>
              <a:ext cx="45" cy="52"/>
            </a:xfrm>
            <a:custGeom>
              <a:avLst/>
              <a:gdLst>
                <a:gd name="T0" fmla="*/ 0 w 184"/>
                <a:gd name="T1" fmla="*/ 0 h 209"/>
                <a:gd name="T2" fmla="*/ 0 w 184"/>
                <a:gd name="T3" fmla="*/ 0 h 209"/>
                <a:gd name="T4" fmla="*/ 0 w 184"/>
                <a:gd name="T5" fmla="*/ 0 h 209"/>
                <a:gd name="T6" fmla="*/ 0 w 184"/>
                <a:gd name="T7" fmla="*/ 0 h 209"/>
                <a:gd name="T8" fmla="*/ 0 w 184"/>
                <a:gd name="T9" fmla="*/ 0 h 209"/>
                <a:gd name="T10" fmla="*/ 0 w 184"/>
                <a:gd name="T11" fmla="*/ 0 h 209"/>
                <a:gd name="T12" fmla="*/ 0 w 184"/>
                <a:gd name="T13" fmla="*/ 0 h 209"/>
                <a:gd name="T14" fmla="*/ 0 w 184"/>
                <a:gd name="T15" fmla="*/ 0 h 209"/>
                <a:gd name="T16" fmla="*/ 0 w 184"/>
                <a:gd name="T17" fmla="*/ 0 h 209"/>
                <a:gd name="T18" fmla="*/ 0 w 184"/>
                <a:gd name="T19" fmla="*/ 0 h 209"/>
                <a:gd name="T20" fmla="*/ 0 w 184"/>
                <a:gd name="T21" fmla="*/ 0 h 209"/>
                <a:gd name="T22" fmla="*/ 0 w 184"/>
                <a:gd name="T23" fmla="*/ 0 h 209"/>
                <a:gd name="T24" fmla="*/ 0 w 184"/>
                <a:gd name="T25" fmla="*/ 0 h 209"/>
                <a:gd name="T26" fmla="*/ 0 w 184"/>
                <a:gd name="T27" fmla="*/ 0 h 209"/>
                <a:gd name="T28" fmla="*/ 0 w 184"/>
                <a:gd name="T29" fmla="*/ 0 h 209"/>
                <a:gd name="T30" fmla="*/ 0 w 184"/>
                <a:gd name="T31" fmla="*/ 0 h 209"/>
                <a:gd name="T32" fmla="*/ 0 w 184"/>
                <a:gd name="T33" fmla="*/ 0 h 209"/>
                <a:gd name="T34" fmla="*/ 0 w 184"/>
                <a:gd name="T35" fmla="*/ 0 h 209"/>
                <a:gd name="T36" fmla="*/ 0 w 184"/>
                <a:gd name="T37" fmla="*/ 0 h 209"/>
                <a:gd name="T38" fmla="*/ 0 w 184"/>
                <a:gd name="T39" fmla="*/ 0 h 209"/>
                <a:gd name="T40" fmla="*/ 0 w 184"/>
                <a:gd name="T41" fmla="*/ 0 h 209"/>
                <a:gd name="T42" fmla="*/ 0 w 184"/>
                <a:gd name="T43" fmla="*/ 0 h 209"/>
                <a:gd name="T44" fmla="*/ 0 w 184"/>
                <a:gd name="T45" fmla="*/ 0 h 209"/>
                <a:gd name="T46" fmla="*/ 0 w 184"/>
                <a:gd name="T47" fmla="*/ 0 h 209"/>
                <a:gd name="T48" fmla="*/ 0 w 184"/>
                <a:gd name="T49" fmla="*/ 0 h 209"/>
                <a:gd name="T50" fmla="*/ 0 w 184"/>
                <a:gd name="T51" fmla="*/ 0 h 209"/>
                <a:gd name="T52" fmla="*/ 0 w 184"/>
                <a:gd name="T53" fmla="*/ 0 h 209"/>
                <a:gd name="T54" fmla="*/ 0 w 184"/>
                <a:gd name="T55" fmla="*/ 0 h 209"/>
                <a:gd name="T56" fmla="*/ 0 w 184"/>
                <a:gd name="T57" fmla="*/ 0 h 209"/>
                <a:gd name="T58" fmla="*/ 0 w 184"/>
                <a:gd name="T59" fmla="*/ 0 h 209"/>
                <a:gd name="T60" fmla="*/ 0 w 184"/>
                <a:gd name="T61" fmla="*/ 0 h 209"/>
                <a:gd name="T62" fmla="*/ 0 w 184"/>
                <a:gd name="T63" fmla="*/ 0 h 209"/>
                <a:gd name="T64" fmla="*/ 0 w 184"/>
                <a:gd name="T65" fmla="*/ 0 h 209"/>
                <a:gd name="T66" fmla="*/ 0 w 184"/>
                <a:gd name="T67" fmla="*/ 0 h 209"/>
                <a:gd name="T68" fmla="*/ 0 w 184"/>
                <a:gd name="T69" fmla="*/ 0 h 209"/>
                <a:gd name="T70" fmla="*/ 0 w 184"/>
                <a:gd name="T71" fmla="*/ 0 h 209"/>
                <a:gd name="T72" fmla="*/ 0 w 184"/>
                <a:gd name="T73" fmla="*/ 0 h 209"/>
                <a:gd name="T74" fmla="*/ 0 w 184"/>
                <a:gd name="T75" fmla="*/ 0 h 209"/>
                <a:gd name="T76" fmla="*/ 0 w 184"/>
                <a:gd name="T77" fmla="*/ 0 h 209"/>
                <a:gd name="T78" fmla="*/ 0 w 184"/>
                <a:gd name="T79" fmla="*/ 0 h 2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209"/>
                <a:gd name="T122" fmla="*/ 184 w 184"/>
                <a:gd name="T123" fmla="*/ 209 h 2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209">
                  <a:moveTo>
                    <a:pt x="147" y="197"/>
                  </a:moveTo>
                  <a:lnTo>
                    <a:pt x="147" y="197"/>
                  </a:lnTo>
                  <a:lnTo>
                    <a:pt x="156" y="192"/>
                  </a:lnTo>
                  <a:lnTo>
                    <a:pt x="163" y="188"/>
                  </a:lnTo>
                  <a:lnTo>
                    <a:pt x="169" y="183"/>
                  </a:lnTo>
                  <a:lnTo>
                    <a:pt x="174" y="176"/>
                  </a:lnTo>
                  <a:lnTo>
                    <a:pt x="178" y="171"/>
                  </a:lnTo>
                  <a:lnTo>
                    <a:pt x="181" y="164"/>
                  </a:lnTo>
                  <a:lnTo>
                    <a:pt x="184" y="156"/>
                  </a:lnTo>
                  <a:lnTo>
                    <a:pt x="184" y="148"/>
                  </a:lnTo>
                  <a:lnTo>
                    <a:pt x="184" y="143"/>
                  </a:lnTo>
                  <a:lnTo>
                    <a:pt x="181" y="138"/>
                  </a:lnTo>
                  <a:lnTo>
                    <a:pt x="180" y="131"/>
                  </a:lnTo>
                  <a:lnTo>
                    <a:pt x="176" y="123"/>
                  </a:lnTo>
                  <a:lnTo>
                    <a:pt x="173" y="116"/>
                  </a:lnTo>
                  <a:lnTo>
                    <a:pt x="169" y="110"/>
                  </a:lnTo>
                  <a:lnTo>
                    <a:pt x="164" y="104"/>
                  </a:lnTo>
                  <a:lnTo>
                    <a:pt x="160" y="99"/>
                  </a:lnTo>
                  <a:lnTo>
                    <a:pt x="111" y="0"/>
                  </a:lnTo>
                  <a:lnTo>
                    <a:pt x="0" y="74"/>
                  </a:lnTo>
                  <a:lnTo>
                    <a:pt x="49" y="160"/>
                  </a:lnTo>
                  <a:lnTo>
                    <a:pt x="55" y="165"/>
                  </a:lnTo>
                  <a:lnTo>
                    <a:pt x="60" y="171"/>
                  </a:lnTo>
                  <a:lnTo>
                    <a:pt x="67" y="177"/>
                  </a:lnTo>
                  <a:lnTo>
                    <a:pt x="73" y="184"/>
                  </a:lnTo>
                  <a:lnTo>
                    <a:pt x="80" y="192"/>
                  </a:lnTo>
                  <a:lnTo>
                    <a:pt x="87" y="199"/>
                  </a:lnTo>
                  <a:lnTo>
                    <a:pt x="93" y="204"/>
                  </a:lnTo>
                  <a:lnTo>
                    <a:pt x="99" y="209"/>
                  </a:lnTo>
                  <a:lnTo>
                    <a:pt x="104" y="209"/>
                  </a:lnTo>
                  <a:lnTo>
                    <a:pt x="109" y="209"/>
                  </a:lnTo>
                  <a:lnTo>
                    <a:pt x="116" y="209"/>
                  </a:lnTo>
                  <a:lnTo>
                    <a:pt x="123" y="208"/>
                  </a:lnTo>
                  <a:lnTo>
                    <a:pt x="129" y="207"/>
                  </a:lnTo>
                  <a:lnTo>
                    <a:pt x="136" y="204"/>
                  </a:lnTo>
                  <a:lnTo>
                    <a:pt x="141" y="201"/>
                  </a:lnTo>
                  <a:lnTo>
                    <a:pt x="147" y="19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58" name="Freeform 35">
              <a:extLst>
                <a:ext uri="{FF2B5EF4-FFF2-40B4-BE49-F238E27FC236}">
                  <a16:creationId xmlns:a16="http://schemas.microsoft.com/office/drawing/2014/main" id="{2CD4DA49-8CAA-4513-B579-C562D79E4D93}"/>
                </a:ext>
              </a:extLst>
            </p:cNvPr>
            <p:cNvSpPr>
              <a:spLocks/>
            </p:cNvSpPr>
            <p:nvPr/>
          </p:nvSpPr>
          <p:spPr bwMode="auto">
            <a:xfrm>
              <a:off x="2009" y="2651"/>
              <a:ext cx="126" cy="126"/>
            </a:xfrm>
            <a:custGeom>
              <a:avLst/>
              <a:gdLst>
                <a:gd name="T0" fmla="*/ 0 w 505"/>
                <a:gd name="T1" fmla="*/ 0 h 505"/>
                <a:gd name="T2" fmla="*/ 0 w 505"/>
                <a:gd name="T3" fmla="*/ 0 h 505"/>
                <a:gd name="T4" fmla="*/ 0 w 505"/>
                <a:gd name="T5" fmla="*/ 0 h 505"/>
                <a:gd name="T6" fmla="*/ 0 w 505"/>
                <a:gd name="T7" fmla="*/ 0 h 505"/>
                <a:gd name="T8" fmla="*/ 0 w 505"/>
                <a:gd name="T9" fmla="*/ 0 h 505"/>
                <a:gd name="T10" fmla="*/ 0 w 505"/>
                <a:gd name="T11" fmla="*/ 0 h 505"/>
                <a:gd name="T12" fmla="*/ 0 w 505"/>
                <a:gd name="T13" fmla="*/ 0 h 505"/>
                <a:gd name="T14" fmla="*/ 0 w 505"/>
                <a:gd name="T15" fmla="*/ 0 h 505"/>
                <a:gd name="T16" fmla="*/ 0 w 505"/>
                <a:gd name="T17" fmla="*/ 0 h 505"/>
                <a:gd name="T18" fmla="*/ 0 w 505"/>
                <a:gd name="T19" fmla="*/ 0 h 505"/>
                <a:gd name="T20" fmla="*/ 0 w 505"/>
                <a:gd name="T21" fmla="*/ 0 h 505"/>
                <a:gd name="T22" fmla="*/ 0 w 505"/>
                <a:gd name="T23" fmla="*/ 0 h 505"/>
                <a:gd name="T24" fmla="*/ 0 w 505"/>
                <a:gd name="T25" fmla="*/ 0 h 505"/>
                <a:gd name="T26" fmla="*/ 0 w 505"/>
                <a:gd name="T27" fmla="*/ 0 h 505"/>
                <a:gd name="T28" fmla="*/ 0 w 505"/>
                <a:gd name="T29" fmla="*/ 0 h 505"/>
                <a:gd name="T30" fmla="*/ 0 w 505"/>
                <a:gd name="T31" fmla="*/ 0 h 505"/>
                <a:gd name="T32" fmla="*/ 0 w 505"/>
                <a:gd name="T33" fmla="*/ 0 h 505"/>
                <a:gd name="T34" fmla="*/ 0 w 505"/>
                <a:gd name="T35" fmla="*/ 0 h 505"/>
                <a:gd name="T36" fmla="*/ 0 w 505"/>
                <a:gd name="T37" fmla="*/ 0 h 505"/>
                <a:gd name="T38" fmla="*/ 0 w 505"/>
                <a:gd name="T39" fmla="*/ 0 h 505"/>
                <a:gd name="T40" fmla="*/ 0 w 505"/>
                <a:gd name="T41" fmla="*/ 0 h 505"/>
                <a:gd name="T42" fmla="*/ 0 w 505"/>
                <a:gd name="T43" fmla="*/ 0 h 505"/>
                <a:gd name="T44" fmla="*/ 0 w 505"/>
                <a:gd name="T45" fmla="*/ 0 h 505"/>
                <a:gd name="T46" fmla="*/ 0 w 505"/>
                <a:gd name="T47" fmla="*/ 0 h 505"/>
                <a:gd name="T48" fmla="*/ 0 w 505"/>
                <a:gd name="T49" fmla="*/ 0 h 505"/>
                <a:gd name="T50" fmla="*/ 0 w 505"/>
                <a:gd name="T51" fmla="*/ 0 h 505"/>
                <a:gd name="T52" fmla="*/ 0 w 505"/>
                <a:gd name="T53" fmla="*/ 0 h 505"/>
                <a:gd name="T54" fmla="*/ 0 w 505"/>
                <a:gd name="T55" fmla="*/ 0 h 505"/>
                <a:gd name="T56" fmla="*/ 0 w 505"/>
                <a:gd name="T57" fmla="*/ 0 h 505"/>
                <a:gd name="T58" fmla="*/ 0 w 505"/>
                <a:gd name="T59" fmla="*/ 0 h 505"/>
                <a:gd name="T60" fmla="*/ 0 w 505"/>
                <a:gd name="T61" fmla="*/ 0 h 505"/>
                <a:gd name="T62" fmla="*/ 0 w 505"/>
                <a:gd name="T63" fmla="*/ 0 h 505"/>
                <a:gd name="T64" fmla="*/ 0 w 505"/>
                <a:gd name="T65" fmla="*/ 0 h 505"/>
                <a:gd name="T66" fmla="*/ 0 w 505"/>
                <a:gd name="T67" fmla="*/ 0 h 505"/>
                <a:gd name="T68" fmla="*/ 0 w 505"/>
                <a:gd name="T69" fmla="*/ 0 h 505"/>
                <a:gd name="T70" fmla="*/ 0 w 505"/>
                <a:gd name="T71" fmla="*/ 0 h 5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505"/>
                <a:gd name="T110" fmla="*/ 505 w 505"/>
                <a:gd name="T111" fmla="*/ 505 h 5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505">
                  <a:moveTo>
                    <a:pt x="396" y="444"/>
                  </a:moveTo>
                  <a:lnTo>
                    <a:pt x="396" y="444"/>
                  </a:lnTo>
                  <a:lnTo>
                    <a:pt x="373" y="457"/>
                  </a:lnTo>
                  <a:lnTo>
                    <a:pt x="350" y="469"/>
                  </a:lnTo>
                  <a:lnTo>
                    <a:pt x="326" y="478"/>
                  </a:lnTo>
                  <a:lnTo>
                    <a:pt x="304" y="487"/>
                  </a:lnTo>
                  <a:lnTo>
                    <a:pt x="281" y="495"/>
                  </a:lnTo>
                  <a:lnTo>
                    <a:pt x="259" y="501"/>
                  </a:lnTo>
                  <a:lnTo>
                    <a:pt x="235" y="503"/>
                  </a:lnTo>
                  <a:lnTo>
                    <a:pt x="212" y="505"/>
                  </a:lnTo>
                  <a:lnTo>
                    <a:pt x="189" y="499"/>
                  </a:lnTo>
                  <a:lnTo>
                    <a:pt x="168" y="491"/>
                  </a:lnTo>
                  <a:lnTo>
                    <a:pt x="148" y="481"/>
                  </a:lnTo>
                  <a:lnTo>
                    <a:pt x="128" y="469"/>
                  </a:lnTo>
                  <a:lnTo>
                    <a:pt x="108" y="455"/>
                  </a:lnTo>
                  <a:lnTo>
                    <a:pt x="90" y="441"/>
                  </a:lnTo>
                  <a:lnTo>
                    <a:pt x="71" y="424"/>
                  </a:lnTo>
                  <a:lnTo>
                    <a:pt x="52" y="406"/>
                  </a:lnTo>
                  <a:lnTo>
                    <a:pt x="39" y="384"/>
                  </a:lnTo>
                  <a:lnTo>
                    <a:pt x="27" y="360"/>
                  </a:lnTo>
                  <a:lnTo>
                    <a:pt x="16" y="337"/>
                  </a:lnTo>
                  <a:lnTo>
                    <a:pt x="8" y="314"/>
                  </a:lnTo>
                  <a:lnTo>
                    <a:pt x="3" y="292"/>
                  </a:lnTo>
                  <a:lnTo>
                    <a:pt x="0" y="268"/>
                  </a:lnTo>
                  <a:lnTo>
                    <a:pt x="0" y="245"/>
                  </a:lnTo>
                  <a:lnTo>
                    <a:pt x="3" y="221"/>
                  </a:lnTo>
                  <a:lnTo>
                    <a:pt x="8" y="199"/>
                  </a:lnTo>
                  <a:lnTo>
                    <a:pt x="16" y="177"/>
                  </a:lnTo>
                  <a:lnTo>
                    <a:pt x="27" y="157"/>
                  </a:lnTo>
                  <a:lnTo>
                    <a:pt x="39" y="137"/>
                  </a:lnTo>
                  <a:lnTo>
                    <a:pt x="52" y="118"/>
                  </a:lnTo>
                  <a:lnTo>
                    <a:pt x="67" y="99"/>
                  </a:lnTo>
                  <a:lnTo>
                    <a:pt x="84" y="80"/>
                  </a:lnTo>
                  <a:lnTo>
                    <a:pt x="102" y="62"/>
                  </a:lnTo>
                  <a:lnTo>
                    <a:pt x="124" y="48"/>
                  </a:lnTo>
                  <a:lnTo>
                    <a:pt x="148" y="36"/>
                  </a:lnTo>
                  <a:lnTo>
                    <a:pt x="171" y="26"/>
                  </a:lnTo>
                  <a:lnTo>
                    <a:pt x="193" y="16"/>
                  </a:lnTo>
                  <a:lnTo>
                    <a:pt x="216" y="10"/>
                  </a:lnTo>
                  <a:lnTo>
                    <a:pt x="240" y="4"/>
                  </a:lnTo>
                  <a:lnTo>
                    <a:pt x="263" y="2"/>
                  </a:lnTo>
                  <a:lnTo>
                    <a:pt x="285" y="0"/>
                  </a:lnTo>
                  <a:lnTo>
                    <a:pt x="308" y="2"/>
                  </a:lnTo>
                  <a:lnTo>
                    <a:pt x="332" y="6"/>
                  </a:lnTo>
                  <a:lnTo>
                    <a:pt x="354" y="12"/>
                  </a:lnTo>
                  <a:lnTo>
                    <a:pt x="376" y="22"/>
                  </a:lnTo>
                  <a:lnTo>
                    <a:pt x="398" y="35"/>
                  </a:lnTo>
                  <a:lnTo>
                    <a:pt x="420" y="52"/>
                  </a:lnTo>
                  <a:lnTo>
                    <a:pt x="440" y="74"/>
                  </a:lnTo>
                  <a:lnTo>
                    <a:pt x="458" y="99"/>
                  </a:lnTo>
                  <a:lnTo>
                    <a:pt x="471" y="118"/>
                  </a:lnTo>
                  <a:lnTo>
                    <a:pt x="482" y="137"/>
                  </a:lnTo>
                  <a:lnTo>
                    <a:pt x="491" y="159"/>
                  </a:lnTo>
                  <a:lnTo>
                    <a:pt x="499" y="180"/>
                  </a:lnTo>
                  <a:lnTo>
                    <a:pt x="503" y="203"/>
                  </a:lnTo>
                  <a:lnTo>
                    <a:pt x="505" y="225"/>
                  </a:lnTo>
                  <a:lnTo>
                    <a:pt x="501" y="248"/>
                  </a:lnTo>
                  <a:lnTo>
                    <a:pt x="494" y="271"/>
                  </a:lnTo>
                  <a:lnTo>
                    <a:pt x="493" y="293"/>
                  </a:lnTo>
                  <a:lnTo>
                    <a:pt x="487" y="314"/>
                  </a:lnTo>
                  <a:lnTo>
                    <a:pt x="479" y="336"/>
                  </a:lnTo>
                  <a:lnTo>
                    <a:pt x="469" y="357"/>
                  </a:lnTo>
                  <a:lnTo>
                    <a:pt x="454" y="377"/>
                  </a:lnTo>
                  <a:lnTo>
                    <a:pt x="437" y="398"/>
                  </a:lnTo>
                  <a:lnTo>
                    <a:pt x="418" y="421"/>
                  </a:lnTo>
                  <a:lnTo>
                    <a:pt x="396" y="44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59" name="Freeform 36">
              <a:extLst>
                <a:ext uri="{FF2B5EF4-FFF2-40B4-BE49-F238E27FC236}">
                  <a16:creationId xmlns:a16="http://schemas.microsoft.com/office/drawing/2014/main" id="{20EC729C-D7AB-4EA5-8708-6BFC7FDBB19D}"/>
                </a:ext>
              </a:extLst>
            </p:cNvPr>
            <p:cNvSpPr>
              <a:spLocks/>
            </p:cNvSpPr>
            <p:nvPr/>
          </p:nvSpPr>
          <p:spPr bwMode="auto">
            <a:xfrm>
              <a:off x="2030" y="2675"/>
              <a:ext cx="83" cy="77"/>
            </a:xfrm>
            <a:custGeom>
              <a:avLst/>
              <a:gdLst>
                <a:gd name="T0" fmla="*/ 0 w 330"/>
                <a:gd name="T1" fmla="*/ 0 h 307"/>
                <a:gd name="T2" fmla="*/ 0 w 330"/>
                <a:gd name="T3" fmla="*/ 0 h 307"/>
                <a:gd name="T4" fmla="*/ 0 w 330"/>
                <a:gd name="T5" fmla="*/ 0 h 307"/>
                <a:gd name="T6" fmla="*/ 0 w 330"/>
                <a:gd name="T7" fmla="*/ 0 h 307"/>
                <a:gd name="T8" fmla="*/ 0 w 330"/>
                <a:gd name="T9" fmla="*/ 0 h 307"/>
                <a:gd name="T10" fmla="*/ 0 w 330"/>
                <a:gd name="T11" fmla="*/ 0 h 307"/>
                <a:gd name="T12" fmla="*/ 0 w 330"/>
                <a:gd name="T13" fmla="*/ 0 h 307"/>
                <a:gd name="T14" fmla="*/ 0 w 330"/>
                <a:gd name="T15" fmla="*/ 0 h 307"/>
                <a:gd name="T16" fmla="*/ 0 w 330"/>
                <a:gd name="T17" fmla="*/ 0 h 307"/>
                <a:gd name="T18" fmla="*/ 0 w 330"/>
                <a:gd name="T19" fmla="*/ 0 h 307"/>
                <a:gd name="T20" fmla="*/ 0 w 330"/>
                <a:gd name="T21" fmla="*/ 0 h 307"/>
                <a:gd name="T22" fmla="*/ 0 w 330"/>
                <a:gd name="T23" fmla="*/ 0 h 307"/>
                <a:gd name="T24" fmla="*/ 0 w 330"/>
                <a:gd name="T25" fmla="*/ 0 h 307"/>
                <a:gd name="T26" fmla="*/ 0 w 330"/>
                <a:gd name="T27" fmla="*/ 0 h 307"/>
                <a:gd name="T28" fmla="*/ 0 w 330"/>
                <a:gd name="T29" fmla="*/ 0 h 307"/>
                <a:gd name="T30" fmla="*/ 0 w 330"/>
                <a:gd name="T31" fmla="*/ 0 h 307"/>
                <a:gd name="T32" fmla="*/ 0 w 330"/>
                <a:gd name="T33" fmla="*/ 0 h 307"/>
                <a:gd name="T34" fmla="*/ 0 w 330"/>
                <a:gd name="T35" fmla="*/ 0 h 307"/>
                <a:gd name="T36" fmla="*/ 0 w 330"/>
                <a:gd name="T37" fmla="*/ 0 h 307"/>
                <a:gd name="T38" fmla="*/ 0 w 330"/>
                <a:gd name="T39" fmla="*/ 0 h 307"/>
                <a:gd name="T40" fmla="*/ 0 w 330"/>
                <a:gd name="T41" fmla="*/ 0 h 307"/>
                <a:gd name="T42" fmla="*/ 0 w 330"/>
                <a:gd name="T43" fmla="*/ 0 h 307"/>
                <a:gd name="T44" fmla="*/ 0 w 330"/>
                <a:gd name="T45" fmla="*/ 0 h 307"/>
                <a:gd name="T46" fmla="*/ 0 w 330"/>
                <a:gd name="T47" fmla="*/ 0 h 307"/>
                <a:gd name="T48" fmla="*/ 0 w 330"/>
                <a:gd name="T49" fmla="*/ 0 h 307"/>
                <a:gd name="T50" fmla="*/ 0 w 330"/>
                <a:gd name="T51" fmla="*/ 0 h 307"/>
                <a:gd name="T52" fmla="*/ 0 w 330"/>
                <a:gd name="T53" fmla="*/ 0 h 307"/>
                <a:gd name="T54" fmla="*/ 0 w 330"/>
                <a:gd name="T55" fmla="*/ 0 h 307"/>
                <a:gd name="T56" fmla="*/ 0 w 330"/>
                <a:gd name="T57" fmla="*/ 0 h 307"/>
                <a:gd name="T58" fmla="*/ 0 w 330"/>
                <a:gd name="T59" fmla="*/ 0 h 307"/>
                <a:gd name="T60" fmla="*/ 0 w 330"/>
                <a:gd name="T61" fmla="*/ 0 h 307"/>
                <a:gd name="T62" fmla="*/ 0 w 330"/>
                <a:gd name="T63" fmla="*/ 0 h 307"/>
                <a:gd name="T64" fmla="*/ 0 w 330"/>
                <a:gd name="T65" fmla="*/ 0 h 307"/>
                <a:gd name="T66" fmla="*/ 0 w 330"/>
                <a:gd name="T67" fmla="*/ 0 h 307"/>
                <a:gd name="T68" fmla="*/ 0 w 330"/>
                <a:gd name="T69" fmla="*/ 0 h 307"/>
                <a:gd name="T70" fmla="*/ 0 w 330"/>
                <a:gd name="T71" fmla="*/ 0 h 3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0"/>
                <a:gd name="T109" fmla="*/ 0 h 307"/>
                <a:gd name="T110" fmla="*/ 330 w 330"/>
                <a:gd name="T111" fmla="*/ 307 h 3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0" h="307">
                  <a:moveTo>
                    <a:pt x="79" y="49"/>
                  </a:moveTo>
                  <a:lnTo>
                    <a:pt x="79" y="49"/>
                  </a:lnTo>
                  <a:lnTo>
                    <a:pt x="65" y="58"/>
                  </a:lnTo>
                  <a:lnTo>
                    <a:pt x="55" y="69"/>
                  </a:lnTo>
                  <a:lnTo>
                    <a:pt x="45" y="81"/>
                  </a:lnTo>
                  <a:lnTo>
                    <a:pt x="38" y="93"/>
                  </a:lnTo>
                  <a:lnTo>
                    <a:pt x="30" y="106"/>
                  </a:lnTo>
                  <a:lnTo>
                    <a:pt x="22" y="120"/>
                  </a:lnTo>
                  <a:lnTo>
                    <a:pt x="14" y="134"/>
                  </a:lnTo>
                  <a:lnTo>
                    <a:pt x="4" y="148"/>
                  </a:lnTo>
                  <a:lnTo>
                    <a:pt x="0" y="161"/>
                  </a:lnTo>
                  <a:lnTo>
                    <a:pt x="0" y="173"/>
                  </a:lnTo>
                  <a:lnTo>
                    <a:pt x="0" y="185"/>
                  </a:lnTo>
                  <a:lnTo>
                    <a:pt x="3" y="197"/>
                  </a:lnTo>
                  <a:lnTo>
                    <a:pt x="7" y="209"/>
                  </a:lnTo>
                  <a:lnTo>
                    <a:pt x="14" y="221"/>
                  </a:lnTo>
                  <a:lnTo>
                    <a:pt x="20" y="233"/>
                  </a:lnTo>
                  <a:lnTo>
                    <a:pt x="30" y="246"/>
                  </a:lnTo>
                  <a:lnTo>
                    <a:pt x="39" y="259"/>
                  </a:lnTo>
                  <a:lnTo>
                    <a:pt x="49" y="271"/>
                  </a:lnTo>
                  <a:lnTo>
                    <a:pt x="61" y="281"/>
                  </a:lnTo>
                  <a:lnTo>
                    <a:pt x="73" y="290"/>
                  </a:lnTo>
                  <a:lnTo>
                    <a:pt x="87" y="298"/>
                  </a:lnTo>
                  <a:lnTo>
                    <a:pt x="100" y="303"/>
                  </a:lnTo>
                  <a:lnTo>
                    <a:pt x="115" y="306"/>
                  </a:lnTo>
                  <a:lnTo>
                    <a:pt x="128" y="307"/>
                  </a:lnTo>
                  <a:lnTo>
                    <a:pt x="145" y="306"/>
                  </a:lnTo>
                  <a:lnTo>
                    <a:pt x="163" y="303"/>
                  </a:lnTo>
                  <a:lnTo>
                    <a:pt x="179" y="298"/>
                  </a:lnTo>
                  <a:lnTo>
                    <a:pt x="193" y="291"/>
                  </a:lnTo>
                  <a:lnTo>
                    <a:pt x="208" y="285"/>
                  </a:lnTo>
                  <a:lnTo>
                    <a:pt x="222" y="275"/>
                  </a:lnTo>
                  <a:lnTo>
                    <a:pt x="237" y="267"/>
                  </a:lnTo>
                  <a:lnTo>
                    <a:pt x="250" y="258"/>
                  </a:lnTo>
                  <a:lnTo>
                    <a:pt x="264" y="245"/>
                  </a:lnTo>
                  <a:lnTo>
                    <a:pt x="276" y="230"/>
                  </a:lnTo>
                  <a:lnTo>
                    <a:pt x="286" y="217"/>
                  </a:lnTo>
                  <a:lnTo>
                    <a:pt x="297" y="202"/>
                  </a:lnTo>
                  <a:lnTo>
                    <a:pt x="305" y="189"/>
                  </a:lnTo>
                  <a:lnTo>
                    <a:pt x="313" y="176"/>
                  </a:lnTo>
                  <a:lnTo>
                    <a:pt x="320" y="161"/>
                  </a:lnTo>
                  <a:lnTo>
                    <a:pt x="325" y="148"/>
                  </a:lnTo>
                  <a:lnTo>
                    <a:pt x="329" y="137"/>
                  </a:lnTo>
                  <a:lnTo>
                    <a:pt x="330" y="125"/>
                  </a:lnTo>
                  <a:lnTo>
                    <a:pt x="329" y="112"/>
                  </a:lnTo>
                  <a:lnTo>
                    <a:pt x="326" y="98"/>
                  </a:lnTo>
                  <a:lnTo>
                    <a:pt x="322" y="84"/>
                  </a:lnTo>
                  <a:lnTo>
                    <a:pt x="316" y="70"/>
                  </a:lnTo>
                  <a:lnTo>
                    <a:pt x="309" y="60"/>
                  </a:lnTo>
                  <a:lnTo>
                    <a:pt x="300" y="49"/>
                  </a:lnTo>
                  <a:lnTo>
                    <a:pt x="290" y="36"/>
                  </a:lnTo>
                  <a:lnTo>
                    <a:pt x="280" y="25"/>
                  </a:lnTo>
                  <a:lnTo>
                    <a:pt x="268" y="17"/>
                  </a:lnTo>
                  <a:lnTo>
                    <a:pt x="256" y="11"/>
                  </a:lnTo>
                  <a:lnTo>
                    <a:pt x="242" y="5"/>
                  </a:lnTo>
                  <a:lnTo>
                    <a:pt x="229" y="3"/>
                  </a:lnTo>
                  <a:lnTo>
                    <a:pt x="214" y="0"/>
                  </a:lnTo>
                  <a:lnTo>
                    <a:pt x="201" y="0"/>
                  </a:lnTo>
                  <a:lnTo>
                    <a:pt x="188" y="0"/>
                  </a:lnTo>
                  <a:lnTo>
                    <a:pt x="173" y="3"/>
                  </a:lnTo>
                  <a:lnTo>
                    <a:pt x="160" y="5"/>
                  </a:lnTo>
                  <a:lnTo>
                    <a:pt x="145" y="11"/>
                  </a:lnTo>
                  <a:lnTo>
                    <a:pt x="129" y="17"/>
                  </a:lnTo>
                  <a:lnTo>
                    <a:pt x="113" y="25"/>
                  </a:lnTo>
                  <a:lnTo>
                    <a:pt x="96" y="36"/>
                  </a:lnTo>
                  <a:lnTo>
                    <a:pt x="79" y="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0" name="Freeform 37">
              <a:extLst>
                <a:ext uri="{FF2B5EF4-FFF2-40B4-BE49-F238E27FC236}">
                  <a16:creationId xmlns:a16="http://schemas.microsoft.com/office/drawing/2014/main" id="{770F59F3-302D-4671-8432-13578DDAE78B}"/>
                </a:ext>
              </a:extLst>
            </p:cNvPr>
            <p:cNvSpPr>
              <a:spLocks/>
            </p:cNvSpPr>
            <p:nvPr/>
          </p:nvSpPr>
          <p:spPr bwMode="auto">
            <a:xfrm>
              <a:off x="2074" y="2728"/>
              <a:ext cx="145" cy="147"/>
            </a:xfrm>
            <a:custGeom>
              <a:avLst/>
              <a:gdLst>
                <a:gd name="T0" fmla="*/ 0 w 578"/>
                <a:gd name="T1" fmla="*/ 0 h 591"/>
                <a:gd name="T2" fmla="*/ 0 w 578"/>
                <a:gd name="T3" fmla="*/ 0 h 591"/>
                <a:gd name="T4" fmla="*/ 0 w 578"/>
                <a:gd name="T5" fmla="*/ 0 h 591"/>
                <a:gd name="T6" fmla="*/ 0 w 578"/>
                <a:gd name="T7" fmla="*/ 0 h 591"/>
                <a:gd name="T8" fmla="*/ 0 w 578"/>
                <a:gd name="T9" fmla="*/ 0 h 591"/>
                <a:gd name="T10" fmla="*/ 0 w 578"/>
                <a:gd name="T11" fmla="*/ 0 h 591"/>
                <a:gd name="T12" fmla="*/ 0 w 578"/>
                <a:gd name="T13" fmla="*/ 0 h 591"/>
                <a:gd name="T14" fmla="*/ 0 w 578"/>
                <a:gd name="T15" fmla="*/ 0 h 591"/>
                <a:gd name="T16" fmla="*/ 0 w 578"/>
                <a:gd name="T17" fmla="*/ 0 h 591"/>
                <a:gd name="T18" fmla="*/ 0 w 578"/>
                <a:gd name="T19" fmla="*/ 0 h 591"/>
                <a:gd name="T20" fmla="*/ 0 w 578"/>
                <a:gd name="T21" fmla="*/ 0 h 591"/>
                <a:gd name="T22" fmla="*/ 0 w 578"/>
                <a:gd name="T23" fmla="*/ 0 h 591"/>
                <a:gd name="T24" fmla="*/ 0 w 578"/>
                <a:gd name="T25" fmla="*/ 0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8"/>
                <a:gd name="T40" fmla="*/ 0 h 591"/>
                <a:gd name="T41" fmla="*/ 578 w 578"/>
                <a:gd name="T42" fmla="*/ 591 h 5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8" h="591">
                  <a:moveTo>
                    <a:pt x="578" y="258"/>
                  </a:moveTo>
                  <a:lnTo>
                    <a:pt x="517" y="307"/>
                  </a:lnTo>
                  <a:lnTo>
                    <a:pt x="357" y="136"/>
                  </a:lnTo>
                  <a:lnTo>
                    <a:pt x="270" y="197"/>
                  </a:lnTo>
                  <a:lnTo>
                    <a:pt x="430" y="368"/>
                  </a:lnTo>
                  <a:lnTo>
                    <a:pt x="369" y="418"/>
                  </a:lnTo>
                  <a:lnTo>
                    <a:pt x="221" y="258"/>
                  </a:lnTo>
                  <a:lnTo>
                    <a:pt x="123" y="344"/>
                  </a:lnTo>
                  <a:lnTo>
                    <a:pt x="296" y="528"/>
                  </a:lnTo>
                  <a:lnTo>
                    <a:pt x="233" y="591"/>
                  </a:lnTo>
                  <a:lnTo>
                    <a:pt x="0" y="331"/>
                  </a:lnTo>
                  <a:lnTo>
                    <a:pt x="357" y="0"/>
                  </a:lnTo>
                  <a:lnTo>
                    <a:pt x="578" y="25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1" name="Freeform 38">
              <a:extLst>
                <a:ext uri="{FF2B5EF4-FFF2-40B4-BE49-F238E27FC236}">
                  <a16:creationId xmlns:a16="http://schemas.microsoft.com/office/drawing/2014/main" id="{7949792B-42C3-4565-8A0D-BB685441160C}"/>
                </a:ext>
              </a:extLst>
            </p:cNvPr>
            <p:cNvSpPr>
              <a:spLocks/>
            </p:cNvSpPr>
            <p:nvPr/>
          </p:nvSpPr>
          <p:spPr bwMode="auto">
            <a:xfrm>
              <a:off x="2154" y="2802"/>
              <a:ext cx="154" cy="156"/>
            </a:xfrm>
            <a:custGeom>
              <a:avLst/>
              <a:gdLst>
                <a:gd name="T0" fmla="*/ 0 w 614"/>
                <a:gd name="T1" fmla="*/ 0 h 627"/>
                <a:gd name="T2" fmla="*/ 0 w 614"/>
                <a:gd name="T3" fmla="*/ 0 h 627"/>
                <a:gd name="T4" fmla="*/ 0 w 614"/>
                <a:gd name="T5" fmla="*/ 0 h 627"/>
                <a:gd name="T6" fmla="*/ 0 w 614"/>
                <a:gd name="T7" fmla="*/ 0 h 627"/>
                <a:gd name="T8" fmla="*/ 0 w 614"/>
                <a:gd name="T9" fmla="*/ 0 h 627"/>
                <a:gd name="T10" fmla="*/ 0 w 614"/>
                <a:gd name="T11" fmla="*/ 0 h 627"/>
                <a:gd name="T12" fmla="*/ 0 w 614"/>
                <a:gd name="T13" fmla="*/ 0 h 627"/>
                <a:gd name="T14" fmla="*/ 0 w 614"/>
                <a:gd name="T15" fmla="*/ 0 h 627"/>
                <a:gd name="T16" fmla="*/ 0 w 614"/>
                <a:gd name="T17" fmla="*/ 0 h 627"/>
                <a:gd name="T18" fmla="*/ 0 w 614"/>
                <a:gd name="T19" fmla="*/ 0 h 627"/>
                <a:gd name="T20" fmla="*/ 0 w 614"/>
                <a:gd name="T21" fmla="*/ 0 h 627"/>
                <a:gd name="T22" fmla="*/ 0 w 614"/>
                <a:gd name="T23" fmla="*/ 0 h 627"/>
                <a:gd name="T24" fmla="*/ 0 w 614"/>
                <a:gd name="T25" fmla="*/ 0 h 6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4"/>
                <a:gd name="T40" fmla="*/ 0 h 627"/>
                <a:gd name="T41" fmla="*/ 614 w 614"/>
                <a:gd name="T42" fmla="*/ 627 h 6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4" h="627">
                  <a:moveTo>
                    <a:pt x="270" y="209"/>
                  </a:moveTo>
                  <a:lnTo>
                    <a:pt x="417" y="345"/>
                  </a:lnTo>
                  <a:lnTo>
                    <a:pt x="541" y="197"/>
                  </a:lnTo>
                  <a:lnTo>
                    <a:pt x="614" y="270"/>
                  </a:lnTo>
                  <a:lnTo>
                    <a:pt x="307" y="627"/>
                  </a:lnTo>
                  <a:lnTo>
                    <a:pt x="220" y="566"/>
                  </a:lnTo>
                  <a:lnTo>
                    <a:pt x="368" y="406"/>
                  </a:lnTo>
                  <a:lnTo>
                    <a:pt x="220" y="270"/>
                  </a:lnTo>
                  <a:lnTo>
                    <a:pt x="73" y="430"/>
                  </a:lnTo>
                  <a:lnTo>
                    <a:pt x="0" y="369"/>
                  </a:lnTo>
                  <a:lnTo>
                    <a:pt x="319" y="0"/>
                  </a:lnTo>
                  <a:lnTo>
                    <a:pt x="393" y="61"/>
                  </a:lnTo>
                  <a:lnTo>
                    <a:pt x="270" y="20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2" name="Freeform 39">
              <a:extLst>
                <a:ext uri="{FF2B5EF4-FFF2-40B4-BE49-F238E27FC236}">
                  <a16:creationId xmlns:a16="http://schemas.microsoft.com/office/drawing/2014/main" id="{359A1F47-8184-4336-95D6-EAAF4ACF16D1}"/>
                </a:ext>
              </a:extLst>
            </p:cNvPr>
            <p:cNvSpPr>
              <a:spLocks/>
            </p:cNvSpPr>
            <p:nvPr/>
          </p:nvSpPr>
          <p:spPr bwMode="auto">
            <a:xfrm>
              <a:off x="2256" y="2872"/>
              <a:ext cx="147" cy="157"/>
            </a:xfrm>
            <a:custGeom>
              <a:avLst/>
              <a:gdLst>
                <a:gd name="T0" fmla="*/ 0 w 591"/>
                <a:gd name="T1" fmla="*/ 0 h 628"/>
                <a:gd name="T2" fmla="*/ 0 w 591"/>
                <a:gd name="T3" fmla="*/ 0 h 628"/>
                <a:gd name="T4" fmla="*/ 0 w 591"/>
                <a:gd name="T5" fmla="*/ 0 h 628"/>
                <a:gd name="T6" fmla="*/ 0 w 591"/>
                <a:gd name="T7" fmla="*/ 0 h 628"/>
                <a:gd name="T8" fmla="*/ 0 w 591"/>
                <a:gd name="T9" fmla="*/ 0 h 628"/>
                <a:gd name="T10" fmla="*/ 0 w 591"/>
                <a:gd name="T11" fmla="*/ 0 h 628"/>
                <a:gd name="T12" fmla="*/ 0 w 591"/>
                <a:gd name="T13" fmla="*/ 0 h 628"/>
                <a:gd name="T14" fmla="*/ 0 w 591"/>
                <a:gd name="T15" fmla="*/ 0 h 628"/>
                <a:gd name="T16" fmla="*/ 0 w 591"/>
                <a:gd name="T17" fmla="*/ 0 h 628"/>
                <a:gd name="T18" fmla="*/ 0 w 591"/>
                <a:gd name="T19" fmla="*/ 0 h 628"/>
                <a:gd name="T20" fmla="*/ 0 w 591"/>
                <a:gd name="T21" fmla="*/ 0 h 628"/>
                <a:gd name="T22" fmla="*/ 0 w 591"/>
                <a:gd name="T23" fmla="*/ 0 h 628"/>
                <a:gd name="T24" fmla="*/ 0 w 591"/>
                <a:gd name="T25" fmla="*/ 0 h 6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1"/>
                <a:gd name="T40" fmla="*/ 0 h 628"/>
                <a:gd name="T41" fmla="*/ 591 w 591"/>
                <a:gd name="T42" fmla="*/ 628 h 6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1" h="628">
                  <a:moveTo>
                    <a:pt x="235" y="209"/>
                  </a:moveTo>
                  <a:lnTo>
                    <a:pt x="406" y="321"/>
                  </a:lnTo>
                  <a:lnTo>
                    <a:pt x="517" y="160"/>
                  </a:lnTo>
                  <a:lnTo>
                    <a:pt x="591" y="223"/>
                  </a:lnTo>
                  <a:lnTo>
                    <a:pt x="332" y="628"/>
                  </a:lnTo>
                  <a:lnTo>
                    <a:pt x="247" y="566"/>
                  </a:lnTo>
                  <a:lnTo>
                    <a:pt x="357" y="394"/>
                  </a:lnTo>
                  <a:lnTo>
                    <a:pt x="197" y="284"/>
                  </a:lnTo>
                  <a:lnTo>
                    <a:pt x="74" y="455"/>
                  </a:lnTo>
                  <a:lnTo>
                    <a:pt x="0" y="406"/>
                  </a:lnTo>
                  <a:lnTo>
                    <a:pt x="259" y="0"/>
                  </a:lnTo>
                  <a:lnTo>
                    <a:pt x="345" y="63"/>
                  </a:lnTo>
                  <a:lnTo>
                    <a:pt x="235" y="20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3" name="Freeform 40">
              <a:extLst>
                <a:ext uri="{FF2B5EF4-FFF2-40B4-BE49-F238E27FC236}">
                  <a16:creationId xmlns:a16="http://schemas.microsoft.com/office/drawing/2014/main" id="{271162E5-E90E-4D7D-88F2-2878988C7DEC}"/>
                </a:ext>
              </a:extLst>
            </p:cNvPr>
            <p:cNvSpPr>
              <a:spLocks/>
            </p:cNvSpPr>
            <p:nvPr/>
          </p:nvSpPr>
          <p:spPr bwMode="auto">
            <a:xfrm>
              <a:off x="2377" y="2948"/>
              <a:ext cx="121" cy="127"/>
            </a:xfrm>
            <a:custGeom>
              <a:avLst/>
              <a:gdLst>
                <a:gd name="T0" fmla="*/ 0 w 487"/>
                <a:gd name="T1" fmla="*/ 0 h 509"/>
                <a:gd name="T2" fmla="*/ 0 w 487"/>
                <a:gd name="T3" fmla="*/ 0 h 509"/>
                <a:gd name="T4" fmla="*/ 0 w 487"/>
                <a:gd name="T5" fmla="*/ 0 h 509"/>
                <a:gd name="T6" fmla="*/ 0 w 487"/>
                <a:gd name="T7" fmla="*/ 0 h 509"/>
                <a:gd name="T8" fmla="*/ 0 w 487"/>
                <a:gd name="T9" fmla="*/ 0 h 509"/>
                <a:gd name="T10" fmla="*/ 0 w 487"/>
                <a:gd name="T11" fmla="*/ 0 h 509"/>
                <a:gd name="T12" fmla="*/ 0 w 487"/>
                <a:gd name="T13" fmla="*/ 0 h 509"/>
                <a:gd name="T14" fmla="*/ 0 w 487"/>
                <a:gd name="T15" fmla="*/ 0 h 509"/>
                <a:gd name="T16" fmla="*/ 0 w 487"/>
                <a:gd name="T17" fmla="*/ 0 h 509"/>
                <a:gd name="T18" fmla="*/ 0 w 487"/>
                <a:gd name="T19" fmla="*/ 0 h 509"/>
                <a:gd name="T20" fmla="*/ 0 w 487"/>
                <a:gd name="T21" fmla="*/ 0 h 509"/>
                <a:gd name="T22" fmla="*/ 0 w 487"/>
                <a:gd name="T23" fmla="*/ 0 h 509"/>
                <a:gd name="T24" fmla="*/ 0 w 487"/>
                <a:gd name="T25" fmla="*/ 0 h 509"/>
                <a:gd name="T26" fmla="*/ 0 w 487"/>
                <a:gd name="T27" fmla="*/ 0 h 509"/>
                <a:gd name="T28" fmla="*/ 0 w 487"/>
                <a:gd name="T29" fmla="*/ 0 h 509"/>
                <a:gd name="T30" fmla="*/ 0 w 487"/>
                <a:gd name="T31" fmla="*/ 0 h 509"/>
                <a:gd name="T32" fmla="*/ 0 w 487"/>
                <a:gd name="T33" fmla="*/ 0 h 509"/>
                <a:gd name="T34" fmla="*/ 0 w 487"/>
                <a:gd name="T35" fmla="*/ 0 h 509"/>
                <a:gd name="T36" fmla="*/ 0 w 487"/>
                <a:gd name="T37" fmla="*/ 0 h 509"/>
                <a:gd name="T38" fmla="*/ 0 w 487"/>
                <a:gd name="T39" fmla="*/ 0 h 509"/>
                <a:gd name="T40" fmla="*/ 0 w 487"/>
                <a:gd name="T41" fmla="*/ 0 h 509"/>
                <a:gd name="T42" fmla="*/ 0 w 487"/>
                <a:gd name="T43" fmla="*/ 0 h 509"/>
                <a:gd name="T44" fmla="*/ 0 w 487"/>
                <a:gd name="T45" fmla="*/ 0 h 509"/>
                <a:gd name="T46" fmla="*/ 0 w 487"/>
                <a:gd name="T47" fmla="*/ 0 h 509"/>
                <a:gd name="T48" fmla="*/ 0 w 487"/>
                <a:gd name="T49" fmla="*/ 0 h 509"/>
                <a:gd name="T50" fmla="*/ 0 w 487"/>
                <a:gd name="T51" fmla="*/ 0 h 509"/>
                <a:gd name="T52" fmla="*/ 0 w 487"/>
                <a:gd name="T53" fmla="*/ 0 h 509"/>
                <a:gd name="T54" fmla="*/ 0 w 487"/>
                <a:gd name="T55" fmla="*/ 0 h 509"/>
                <a:gd name="T56" fmla="*/ 0 w 487"/>
                <a:gd name="T57" fmla="*/ 0 h 509"/>
                <a:gd name="T58" fmla="*/ 0 w 487"/>
                <a:gd name="T59" fmla="*/ 0 h 509"/>
                <a:gd name="T60" fmla="*/ 0 w 487"/>
                <a:gd name="T61" fmla="*/ 0 h 509"/>
                <a:gd name="T62" fmla="*/ 0 w 487"/>
                <a:gd name="T63" fmla="*/ 0 h 509"/>
                <a:gd name="T64" fmla="*/ 0 w 487"/>
                <a:gd name="T65" fmla="*/ 0 h 509"/>
                <a:gd name="T66" fmla="*/ 0 w 487"/>
                <a:gd name="T67" fmla="*/ 0 h 509"/>
                <a:gd name="T68" fmla="*/ 0 w 487"/>
                <a:gd name="T69" fmla="*/ 0 h 509"/>
                <a:gd name="T70" fmla="*/ 0 w 487"/>
                <a:gd name="T71" fmla="*/ 0 h 5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7"/>
                <a:gd name="T109" fmla="*/ 0 h 509"/>
                <a:gd name="T110" fmla="*/ 487 w 487"/>
                <a:gd name="T111" fmla="*/ 509 h 5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7" h="509">
                  <a:moveTo>
                    <a:pt x="450" y="360"/>
                  </a:moveTo>
                  <a:lnTo>
                    <a:pt x="450" y="360"/>
                  </a:lnTo>
                  <a:lnTo>
                    <a:pt x="436" y="383"/>
                  </a:lnTo>
                  <a:lnTo>
                    <a:pt x="422" y="404"/>
                  </a:lnTo>
                  <a:lnTo>
                    <a:pt x="407" y="424"/>
                  </a:lnTo>
                  <a:lnTo>
                    <a:pt x="392" y="443"/>
                  </a:lnTo>
                  <a:lnTo>
                    <a:pt x="375" y="459"/>
                  </a:lnTo>
                  <a:lnTo>
                    <a:pt x="356" y="473"/>
                  </a:lnTo>
                  <a:lnTo>
                    <a:pt x="336" y="485"/>
                  </a:lnTo>
                  <a:lnTo>
                    <a:pt x="315" y="496"/>
                  </a:lnTo>
                  <a:lnTo>
                    <a:pt x="291" y="504"/>
                  </a:lnTo>
                  <a:lnTo>
                    <a:pt x="269" y="508"/>
                  </a:lnTo>
                  <a:lnTo>
                    <a:pt x="245" y="509"/>
                  </a:lnTo>
                  <a:lnTo>
                    <a:pt x="222" y="508"/>
                  </a:lnTo>
                  <a:lnTo>
                    <a:pt x="199" y="505"/>
                  </a:lnTo>
                  <a:lnTo>
                    <a:pt x="177" y="500"/>
                  </a:lnTo>
                  <a:lnTo>
                    <a:pt x="153" y="492"/>
                  </a:lnTo>
                  <a:lnTo>
                    <a:pt x="130" y="484"/>
                  </a:lnTo>
                  <a:lnTo>
                    <a:pt x="108" y="469"/>
                  </a:lnTo>
                  <a:lnTo>
                    <a:pt x="86" y="453"/>
                  </a:lnTo>
                  <a:lnTo>
                    <a:pt x="68" y="437"/>
                  </a:lnTo>
                  <a:lnTo>
                    <a:pt x="50" y="419"/>
                  </a:lnTo>
                  <a:lnTo>
                    <a:pt x="36" y="400"/>
                  </a:lnTo>
                  <a:lnTo>
                    <a:pt x="24" y="380"/>
                  </a:lnTo>
                  <a:lnTo>
                    <a:pt x="14" y="359"/>
                  </a:lnTo>
                  <a:lnTo>
                    <a:pt x="8" y="336"/>
                  </a:lnTo>
                  <a:lnTo>
                    <a:pt x="4" y="314"/>
                  </a:lnTo>
                  <a:lnTo>
                    <a:pt x="1" y="290"/>
                  </a:lnTo>
                  <a:lnTo>
                    <a:pt x="0" y="267"/>
                  </a:lnTo>
                  <a:lnTo>
                    <a:pt x="1" y="243"/>
                  </a:lnTo>
                  <a:lnTo>
                    <a:pt x="4" y="221"/>
                  </a:lnTo>
                  <a:lnTo>
                    <a:pt x="10" y="198"/>
                  </a:lnTo>
                  <a:lnTo>
                    <a:pt x="20" y="174"/>
                  </a:lnTo>
                  <a:lnTo>
                    <a:pt x="32" y="151"/>
                  </a:lnTo>
                  <a:lnTo>
                    <a:pt x="46" y="126"/>
                  </a:lnTo>
                  <a:lnTo>
                    <a:pt x="62" y="103"/>
                  </a:lnTo>
                  <a:lnTo>
                    <a:pt x="78" y="84"/>
                  </a:lnTo>
                  <a:lnTo>
                    <a:pt x="96" y="66"/>
                  </a:lnTo>
                  <a:lnTo>
                    <a:pt x="113" y="50"/>
                  </a:lnTo>
                  <a:lnTo>
                    <a:pt x="130" y="38"/>
                  </a:lnTo>
                  <a:lnTo>
                    <a:pt x="149" y="26"/>
                  </a:lnTo>
                  <a:lnTo>
                    <a:pt x="167" y="17"/>
                  </a:lnTo>
                  <a:lnTo>
                    <a:pt x="190" y="9"/>
                  </a:lnTo>
                  <a:lnTo>
                    <a:pt x="214" y="2"/>
                  </a:lnTo>
                  <a:lnTo>
                    <a:pt x="237" y="0"/>
                  </a:lnTo>
                  <a:lnTo>
                    <a:pt x="259" y="0"/>
                  </a:lnTo>
                  <a:lnTo>
                    <a:pt x="282" y="2"/>
                  </a:lnTo>
                  <a:lnTo>
                    <a:pt x="306" y="8"/>
                  </a:lnTo>
                  <a:lnTo>
                    <a:pt x="328" y="17"/>
                  </a:lnTo>
                  <a:lnTo>
                    <a:pt x="351" y="29"/>
                  </a:lnTo>
                  <a:lnTo>
                    <a:pt x="374" y="42"/>
                  </a:lnTo>
                  <a:lnTo>
                    <a:pt x="395" y="57"/>
                  </a:lnTo>
                  <a:lnTo>
                    <a:pt x="415" y="72"/>
                  </a:lnTo>
                  <a:lnTo>
                    <a:pt x="432" y="88"/>
                  </a:lnTo>
                  <a:lnTo>
                    <a:pt x="447" y="103"/>
                  </a:lnTo>
                  <a:lnTo>
                    <a:pt x="459" y="122"/>
                  </a:lnTo>
                  <a:lnTo>
                    <a:pt x="468" y="142"/>
                  </a:lnTo>
                  <a:lnTo>
                    <a:pt x="475" y="163"/>
                  </a:lnTo>
                  <a:lnTo>
                    <a:pt x="483" y="187"/>
                  </a:lnTo>
                  <a:lnTo>
                    <a:pt x="487" y="210"/>
                  </a:lnTo>
                  <a:lnTo>
                    <a:pt x="487" y="234"/>
                  </a:lnTo>
                  <a:lnTo>
                    <a:pt x="485" y="258"/>
                  </a:lnTo>
                  <a:lnTo>
                    <a:pt x="480" y="282"/>
                  </a:lnTo>
                  <a:lnTo>
                    <a:pt x="472" y="307"/>
                  </a:lnTo>
                  <a:lnTo>
                    <a:pt x="463" y="334"/>
                  </a:lnTo>
                  <a:lnTo>
                    <a:pt x="450" y="36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4" name="Freeform 41">
              <a:extLst>
                <a:ext uri="{FF2B5EF4-FFF2-40B4-BE49-F238E27FC236}">
                  <a16:creationId xmlns:a16="http://schemas.microsoft.com/office/drawing/2014/main" id="{AD243F4D-FCB5-477A-B889-C44F40ECAE67}"/>
                </a:ext>
              </a:extLst>
            </p:cNvPr>
            <p:cNvSpPr>
              <a:spLocks/>
            </p:cNvSpPr>
            <p:nvPr/>
          </p:nvSpPr>
          <p:spPr bwMode="auto">
            <a:xfrm>
              <a:off x="2400" y="2969"/>
              <a:ext cx="75" cy="84"/>
            </a:xfrm>
            <a:custGeom>
              <a:avLst/>
              <a:gdLst>
                <a:gd name="T0" fmla="*/ 0 w 301"/>
                <a:gd name="T1" fmla="*/ 0 h 335"/>
                <a:gd name="T2" fmla="*/ 0 w 301"/>
                <a:gd name="T3" fmla="*/ 0 h 335"/>
                <a:gd name="T4" fmla="*/ 0 w 301"/>
                <a:gd name="T5" fmla="*/ 0 h 335"/>
                <a:gd name="T6" fmla="*/ 0 w 301"/>
                <a:gd name="T7" fmla="*/ 0 h 335"/>
                <a:gd name="T8" fmla="*/ 0 w 301"/>
                <a:gd name="T9" fmla="*/ 0 h 335"/>
                <a:gd name="T10" fmla="*/ 0 w 301"/>
                <a:gd name="T11" fmla="*/ 0 h 335"/>
                <a:gd name="T12" fmla="*/ 0 w 301"/>
                <a:gd name="T13" fmla="*/ 0 h 335"/>
                <a:gd name="T14" fmla="*/ 0 w 301"/>
                <a:gd name="T15" fmla="*/ 0 h 335"/>
                <a:gd name="T16" fmla="*/ 0 w 301"/>
                <a:gd name="T17" fmla="*/ 0 h 335"/>
                <a:gd name="T18" fmla="*/ 0 w 301"/>
                <a:gd name="T19" fmla="*/ 0 h 335"/>
                <a:gd name="T20" fmla="*/ 0 w 301"/>
                <a:gd name="T21" fmla="*/ 0 h 335"/>
                <a:gd name="T22" fmla="*/ 0 w 301"/>
                <a:gd name="T23" fmla="*/ 0 h 335"/>
                <a:gd name="T24" fmla="*/ 0 w 301"/>
                <a:gd name="T25" fmla="*/ 0 h 335"/>
                <a:gd name="T26" fmla="*/ 0 w 301"/>
                <a:gd name="T27" fmla="*/ 0 h 335"/>
                <a:gd name="T28" fmla="*/ 0 w 301"/>
                <a:gd name="T29" fmla="*/ 0 h 335"/>
                <a:gd name="T30" fmla="*/ 0 w 301"/>
                <a:gd name="T31" fmla="*/ 0 h 335"/>
                <a:gd name="T32" fmla="*/ 0 w 301"/>
                <a:gd name="T33" fmla="*/ 0 h 335"/>
                <a:gd name="T34" fmla="*/ 0 w 301"/>
                <a:gd name="T35" fmla="*/ 0 h 335"/>
                <a:gd name="T36" fmla="*/ 0 w 301"/>
                <a:gd name="T37" fmla="*/ 0 h 335"/>
                <a:gd name="T38" fmla="*/ 0 w 301"/>
                <a:gd name="T39" fmla="*/ 0 h 335"/>
                <a:gd name="T40" fmla="*/ 0 w 301"/>
                <a:gd name="T41" fmla="*/ 0 h 335"/>
                <a:gd name="T42" fmla="*/ 0 w 301"/>
                <a:gd name="T43" fmla="*/ 0 h 335"/>
                <a:gd name="T44" fmla="*/ 0 w 301"/>
                <a:gd name="T45" fmla="*/ 0 h 335"/>
                <a:gd name="T46" fmla="*/ 0 w 301"/>
                <a:gd name="T47" fmla="*/ 0 h 335"/>
                <a:gd name="T48" fmla="*/ 0 w 301"/>
                <a:gd name="T49" fmla="*/ 0 h 335"/>
                <a:gd name="T50" fmla="*/ 0 w 301"/>
                <a:gd name="T51" fmla="*/ 0 h 335"/>
                <a:gd name="T52" fmla="*/ 0 w 301"/>
                <a:gd name="T53" fmla="*/ 0 h 335"/>
                <a:gd name="T54" fmla="*/ 0 w 301"/>
                <a:gd name="T55" fmla="*/ 0 h 335"/>
                <a:gd name="T56" fmla="*/ 0 w 301"/>
                <a:gd name="T57" fmla="*/ 0 h 335"/>
                <a:gd name="T58" fmla="*/ 0 w 301"/>
                <a:gd name="T59" fmla="*/ 0 h 335"/>
                <a:gd name="T60" fmla="*/ 0 w 301"/>
                <a:gd name="T61" fmla="*/ 0 h 335"/>
                <a:gd name="T62" fmla="*/ 0 w 301"/>
                <a:gd name="T63" fmla="*/ 0 h 335"/>
                <a:gd name="T64" fmla="*/ 0 w 301"/>
                <a:gd name="T65" fmla="*/ 0 h 335"/>
                <a:gd name="T66" fmla="*/ 0 w 301"/>
                <a:gd name="T67" fmla="*/ 0 h 335"/>
                <a:gd name="T68" fmla="*/ 0 w 301"/>
                <a:gd name="T69" fmla="*/ 0 h 335"/>
                <a:gd name="T70" fmla="*/ 0 w 301"/>
                <a:gd name="T71" fmla="*/ 0 h 3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335"/>
                <a:gd name="T110" fmla="*/ 301 w 301"/>
                <a:gd name="T111" fmla="*/ 335 h 3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335">
                  <a:moveTo>
                    <a:pt x="25" y="117"/>
                  </a:moveTo>
                  <a:lnTo>
                    <a:pt x="25" y="117"/>
                  </a:lnTo>
                  <a:lnTo>
                    <a:pt x="17" y="127"/>
                  </a:lnTo>
                  <a:lnTo>
                    <a:pt x="11" y="139"/>
                  </a:lnTo>
                  <a:lnTo>
                    <a:pt x="7" y="153"/>
                  </a:lnTo>
                  <a:lnTo>
                    <a:pt x="3" y="167"/>
                  </a:lnTo>
                  <a:lnTo>
                    <a:pt x="1" y="183"/>
                  </a:lnTo>
                  <a:lnTo>
                    <a:pt x="0" y="198"/>
                  </a:lnTo>
                  <a:lnTo>
                    <a:pt x="0" y="212"/>
                  </a:lnTo>
                  <a:lnTo>
                    <a:pt x="0" y="227"/>
                  </a:lnTo>
                  <a:lnTo>
                    <a:pt x="1" y="240"/>
                  </a:lnTo>
                  <a:lnTo>
                    <a:pt x="7" y="255"/>
                  </a:lnTo>
                  <a:lnTo>
                    <a:pt x="13" y="267"/>
                  </a:lnTo>
                  <a:lnTo>
                    <a:pt x="21" y="280"/>
                  </a:lnTo>
                  <a:lnTo>
                    <a:pt x="32" y="291"/>
                  </a:lnTo>
                  <a:lnTo>
                    <a:pt x="43" y="300"/>
                  </a:lnTo>
                  <a:lnTo>
                    <a:pt x="53" y="308"/>
                  </a:lnTo>
                  <a:lnTo>
                    <a:pt x="62" y="314"/>
                  </a:lnTo>
                  <a:lnTo>
                    <a:pt x="80" y="322"/>
                  </a:lnTo>
                  <a:lnTo>
                    <a:pt x="97" y="328"/>
                  </a:lnTo>
                  <a:lnTo>
                    <a:pt x="113" y="332"/>
                  </a:lnTo>
                  <a:lnTo>
                    <a:pt x="128" y="334"/>
                  </a:lnTo>
                  <a:lnTo>
                    <a:pt x="142" y="335"/>
                  </a:lnTo>
                  <a:lnTo>
                    <a:pt x="157" y="332"/>
                  </a:lnTo>
                  <a:lnTo>
                    <a:pt x="170" y="330"/>
                  </a:lnTo>
                  <a:lnTo>
                    <a:pt x="185" y="326"/>
                  </a:lnTo>
                  <a:lnTo>
                    <a:pt x="198" y="316"/>
                  </a:lnTo>
                  <a:lnTo>
                    <a:pt x="210" y="306"/>
                  </a:lnTo>
                  <a:lnTo>
                    <a:pt x="222" y="295"/>
                  </a:lnTo>
                  <a:lnTo>
                    <a:pt x="233" y="283"/>
                  </a:lnTo>
                  <a:lnTo>
                    <a:pt x="242" y="271"/>
                  </a:lnTo>
                  <a:lnTo>
                    <a:pt x="253" y="260"/>
                  </a:lnTo>
                  <a:lnTo>
                    <a:pt x="262" y="250"/>
                  </a:lnTo>
                  <a:lnTo>
                    <a:pt x="271" y="240"/>
                  </a:lnTo>
                  <a:lnTo>
                    <a:pt x="279" y="222"/>
                  </a:lnTo>
                  <a:lnTo>
                    <a:pt x="287" y="203"/>
                  </a:lnTo>
                  <a:lnTo>
                    <a:pt x="293" y="186"/>
                  </a:lnTo>
                  <a:lnTo>
                    <a:pt x="297" y="169"/>
                  </a:lnTo>
                  <a:lnTo>
                    <a:pt x="299" y="151"/>
                  </a:lnTo>
                  <a:lnTo>
                    <a:pt x="301" y="135"/>
                  </a:lnTo>
                  <a:lnTo>
                    <a:pt x="299" y="119"/>
                  </a:lnTo>
                  <a:lnTo>
                    <a:pt x="295" y="105"/>
                  </a:lnTo>
                  <a:lnTo>
                    <a:pt x="290" y="91"/>
                  </a:lnTo>
                  <a:lnTo>
                    <a:pt x="283" y="77"/>
                  </a:lnTo>
                  <a:lnTo>
                    <a:pt x="277" y="65"/>
                  </a:lnTo>
                  <a:lnTo>
                    <a:pt x="267" y="53"/>
                  </a:lnTo>
                  <a:lnTo>
                    <a:pt x="258" y="42"/>
                  </a:lnTo>
                  <a:lnTo>
                    <a:pt x="247" y="31"/>
                  </a:lnTo>
                  <a:lnTo>
                    <a:pt x="235" y="25"/>
                  </a:lnTo>
                  <a:lnTo>
                    <a:pt x="222" y="18"/>
                  </a:lnTo>
                  <a:lnTo>
                    <a:pt x="209" y="10"/>
                  </a:lnTo>
                  <a:lnTo>
                    <a:pt x="194" y="5"/>
                  </a:lnTo>
                  <a:lnTo>
                    <a:pt x="181" y="1"/>
                  </a:lnTo>
                  <a:lnTo>
                    <a:pt x="168" y="0"/>
                  </a:lnTo>
                  <a:lnTo>
                    <a:pt x="156" y="1"/>
                  </a:lnTo>
                  <a:lnTo>
                    <a:pt x="144" y="5"/>
                  </a:lnTo>
                  <a:lnTo>
                    <a:pt x="133" y="10"/>
                  </a:lnTo>
                  <a:lnTo>
                    <a:pt x="124" y="18"/>
                  </a:lnTo>
                  <a:lnTo>
                    <a:pt x="110" y="25"/>
                  </a:lnTo>
                  <a:lnTo>
                    <a:pt x="96" y="33"/>
                  </a:lnTo>
                  <a:lnTo>
                    <a:pt x="82" y="42"/>
                  </a:lnTo>
                  <a:lnTo>
                    <a:pt x="69" y="54"/>
                  </a:lnTo>
                  <a:lnTo>
                    <a:pt x="57" y="67"/>
                  </a:lnTo>
                  <a:lnTo>
                    <a:pt x="45" y="82"/>
                  </a:lnTo>
                  <a:lnTo>
                    <a:pt x="35" y="99"/>
                  </a:lnTo>
                  <a:lnTo>
                    <a:pt x="25" y="11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5" name="Freeform 42">
              <a:extLst>
                <a:ext uri="{FF2B5EF4-FFF2-40B4-BE49-F238E27FC236}">
                  <a16:creationId xmlns:a16="http://schemas.microsoft.com/office/drawing/2014/main" id="{E75C87AA-D51D-4494-AFE6-FC916C8892B2}"/>
                </a:ext>
              </a:extLst>
            </p:cNvPr>
            <p:cNvSpPr>
              <a:spLocks/>
            </p:cNvSpPr>
            <p:nvPr/>
          </p:nvSpPr>
          <p:spPr bwMode="auto">
            <a:xfrm>
              <a:off x="2480" y="2986"/>
              <a:ext cx="118" cy="134"/>
            </a:xfrm>
            <a:custGeom>
              <a:avLst/>
              <a:gdLst>
                <a:gd name="T0" fmla="*/ 0 w 472"/>
                <a:gd name="T1" fmla="*/ 0 h 538"/>
                <a:gd name="T2" fmla="*/ 0 w 472"/>
                <a:gd name="T3" fmla="*/ 0 h 538"/>
                <a:gd name="T4" fmla="*/ 0 w 472"/>
                <a:gd name="T5" fmla="*/ 0 h 538"/>
                <a:gd name="T6" fmla="*/ 0 w 472"/>
                <a:gd name="T7" fmla="*/ 0 h 538"/>
                <a:gd name="T8" fmla="*/ 0 w 472"/>
                <a:gd name="T9" fmla="*/ 0 h 538"/>
                <a:gd name="T10" fmla="*/ 0 w 472"/>
                <a:gd name="T11" fmla="*/ 0 h 538"/>
                <a:gd name="T12" fmla="*/ 0 w 472"/>
                <a:gd name="T13" fmla="*/ 0 h 538"/>
                <a:gd name="T14" fmla="*/ 0 w 472"/>
                <a:gd name="T15" fmla="*/ 0 h 538"/>
                <a:gd name="T16" fmla="*/ 0 w 472"/>
                <a:gd name="T17" fmla="*/ 0 h 538"/>
                <a:gd name="T18" fmla="*/ 0 w 472"/>
                <a:gd name="T19" fmla="*/ 0 h 538"/>
                <a:gd name="T20" fmla="*/ 0 w 472"/>
                <a:gd name="T21" fmla="*/ 0 h 538"/>
                <a:gd name="T22" fmla="*/ 0 w 472"/>
                <a:gd name="T23" fmla="*/ 0 h 538"/>
                <a:gd name="T24" fmla="*/ 0 w 472"/>
                <a:gd name="T25" fmla="*/ 0 h 538"/>
                <a:gd name="T26" fmla="*/ 0 w 472"/>
                <a:gd name="T27" fmla="*/ 0 h 538"/>
                <a:gd name="T28" fmla="*/ 0 w 472"/>
                <a:gd name="T29" fmla="*/ 0 h 538"/>
                <a:gd name="T30" fmla="*/ 0 w 472"/>
                <a:gd name="T31" fmla="*/ 0 h 538"/>
                <a:gd name="T32" fmla="*/ 0 w 472"/>
                <a:gd name="T33" fmla="*/ 0 h 538"/>
                <a:gd name="T34" fmla="*/ 0 w 472"/>
                <a:gd name="T35" fmla="*/ 0 h 538"/>
                <a:gd name="T36" fmla="*/ 0 w 472"/>
                <a:gd name="T37" fmla="*/ 0 h 538"/>
                <a:gd name="T38" fmla="*/ 0 w 472"/>
                <a:gd name="T39" fmla="*/ 0 h 538"/>
                <a:gd name="T40" fmla="*/ 0 w 472"/>
                <a:gd name="T41" fmla="*/ 0 h 538"/>
                <a:gd name="T42" fmla="*/ 0 w 472"/>
                <a:gd name="T43" fmla="*/ 0 h 538"/>
                <a:gd name="T44" fmla="*/ 0 w 472"/>
                <a:gd name="T45" fmla="*/ 0 h 538"/>
                <a:gd name="T46" fmla="*/ 0 w 472"/>
                <a:gd name="T47" fmla="*/ 0 h 538"/>
                <a:gd name="T48" fmla="*/ 0 w 472"/>
                <a:gd name="T49" fmla="*/ 0 h 538"/>
                <a:gd name="T50" fmla="*/ 0 w 472"/>
                <a:gd name="T51" fmla="*/ 0 h 538"/>
                <a:gd name="T52" fmla="*/ 0 w 472"/>
                <a:gd name="T53" fmla="*/ 0 h 538"/>
                <a:gd name="T54" fmla="*/ 0 w 472"/>
                <a:gd name="T55" fmla="*/ 0 h 538"/>
                <a:gd name="T56" fmla="*/ 0 w 472"/>
                <a:gd name="T57" fmla="*/ 0 h 538"/>
                <a:gd name="T58" fmla="*/ 0 w 472"/>
                <a:gd name="T59" fmla="*/ 0 h 538"/>
                <a:gd name="T60" fmla="*/ 0 w 472"/>
                <a:gd name="T61" fmla="*/ 0 h 538"/>
                <a:gd name="T62" fmla="*/ 0 w 472"/>
                <a:gd name="T63" fmla="*/ 0 h 538"/>
                <a:gd name="T64" fmla="*/ 0 w 472"/>
                <a:gd name="T65" fmla="*/ 0 h 538"/>
                <a:gd name="T66" fmla="*/ 0 w 472"/>
                <a:gd name="T67" fmla="*/ 0 h 538"/>
                <a:gd name="T68" fmla="*/ 0 w 472"/>
                <a:gd name="T69" fmla="*/ 0 h 538"/>
                <a:gd name="T70" fmla="*/ 0 w 472"/>
                <a:gd name="T71" fmla="*/ 0 h 538"/>
                <a:gd name="T72" fmla="*/ 0 w 472"/>
                <a:gd name="T73" fmla="*/ 0 h 538"/>
                <a:gd name="T74" fmla="*/ 0 w 472"/>
                <a:gd name="T75" fmla="*/ 0 h 5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38"/>
                <a:gd name="T116" fmla="*/ 472 w 472"/>
                <a:gd name="T117" fmla="*/ 538 h 5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38">
                  <a:moveTo>
                    <a:pt x="467" y="235"/>
                  </a:moveTo>
                  <a:lnTo>
                    <a:pt x="467" y="235"/>
                  </a:lnTo>
                  <a:lnTo>
                    <a:pt x="465" y="243"/>
                  </a:lnTo>
                  <a:lnTo>
                    <a:pt x="463" y="251"/>
                  </a:lnTo>
                  <a:lnTo>
                    <a:pt x="459" y="257"/>
                  </a:lnTo>
                  <a:lnTo>
                    <a:pt x="452" y="264"/>
                  </a:lnTo>
                  <a:lnTo>
                    <a:pt x="447" y="269"/>
                  </a:lnTo>
                  <a:lnTo>
                    <a:pt x="440" y="275"/>
                  </a:lnTo>
                  <a:lnTo>
                    <a:pt x="435" y="280"/>
                  </a:lnTo>
                  <a:lnTo>
                    <a:pt x="429" y="284"/>
                  </a:lnTo>
                  <a:lnTo>
                    <a:pt x="424" y="288"/>
                  </a:lnTo>
                  <a:lnTo>
                    <a:pt x="419" y="293"/>
                  </a:lnTo>
                  <a:lnTo>
                    <a:pt x="412" y="297"/>
                  </a:lnTo>
                  <a:lnTo>
                    <a:pt x="405" y="300"/>
                  </a:lnTo>
                  <a:lnTo>
                    <a:pt x="398" y="304"/>
                  </a:lnTo>
                  <a:lnTo>
                    <a:pt x="391" y="305"/>
                  </a:lnTo>
                  <a:lnTo>
                    <a:pt x="386" y="308"/>
                  </a:lnTo>
                  <a:lnTo>
                    <a:pt x="380" y="308"/>
                  </a:lnTo>
                  <a:lnTo>
                    <a:pt x="388" y="317"/>
                  </a:lnTo>
                  <a:lnTo>
                    <a:pt x="395" y="326"/>
                  </a:lnTo>
                  <a:lnTo>
                    <a:pt x="400" y="336"/>
                  </a:lnTo>
                  <a:lnTo>
                    <a:pt x="404" y="344"/>
                  </a:lnTo>
                  <a:lnTo>
                    <a:pt x="407" y="350"/>
                  </a:lnTo>
                  <a:lnTo>
                    <a:pt x="411" y="358"/>
                  </a:lnTo>
                  <a:lnTo>
                    <a:pt x="413" y="364"/>
                  </a:lnTo>
                  <a:lnTo>
                    <a:pt x="417" y="369"/>
                  </a:lnTo>
                  <a:lnTo>
                    <a:pt x="417" y="378"/>
                  </a:lnTo>
                  <a:lnTo>
                    <a:pt x="417" y="388"/>
                  </a:lnTo>
                  <a:lnTo>
                    <a:pt x="417" y="397"/>
                  </a:lnTo>
                  <a:lnTo>
                    <a:pt x="416" y="406"/>
                  </a:lnTo>
                  <a:lnTo>
                    <a:pt x="415" y="416"/>
                  </a:lnTo>
                  <a:lnTo>
                    <a:pt x="412" y="425"/>
                  </a:lnTo>
                  <a:lnTo>
                    <a:pt x="409" y="434"/>
                  </a:lnTo>
                  <a:lnTo>
                    <a:pt x="405" y="444"/>
                  </a:lnTo>
                  <a:lnTo>
                    <a:pt x="400" y="461"/>
                  </a:lnTo>
                  <a:lnTo>
                    <a:pt x="394" y="475"/>
                  </a:lnTo>
                  <a:lnTo>
                    <a:pt x="386" y="489"/>
                  </a:lnTo>
                  <a:lnTo>
                    <a:pt x="378" y="501"/>
                  </a:lnTo>
                  <a:lnTo>
                    <a:pt x="367" y="510"/>
                  </a:lnTo>
                  <a:lnTo>
                    <a:pt x="356" y="518"/>
                  </a:lnTo>
                  <a:lnTo>
                    <a:pt x="344" y="525"/>
                  </a:lnTo>
                  <a:lnTo>
                    <a:pt x="331" y="530"/>
                  </a:lnTo>
                  <a:lnTo>
                    <a:pt x="316" y="534"/>
                  </a:lnTo>
                  <a:lnTo>
                    <a:pt x="300" y="537"/>
                  </a:lnTo>
                  <a:lnTo>
                    <a:pt x="284" y="538"/>
                  </a:lnTo>
                  <a:lnTo>
                    <a:pt x="267" y="537"/>
                  </a:lnTo>
                  <a:lnTo>
                    <a:pt x="250" y="535"/>
                  </a:lnTo>
                  <a:lnTo>
                    <a:pt x="233" y="531"/>
                  </a:lnTo>
                  <a:lnTo>
                    <a:pt x="214" y="525"/>
                  </a:lnTo>
                  <a:lnTo>
                    <a:pt x="195" y="517"/>
                  </a:lnTo>
                  <a:lnTo>
                    <a:pt x="0" y="455"/>
                  </a:lnTo>
                  <a:lnTo>
                    <a:pt x="159" y="0"/>
                  </a:lnTo>
                  <a:lnTo>
                    <a:pt x="368" y="75"/>
                  </a:lnTo>
                  <a:lnTo>
                    <a:pt x="382" y="76"/>
                  </a:lnTo>
                  <a:lnTo>
                    <a:pt x="396" y="82"/>
                  </a:lnTo>
                  <a:lnTo>
                    <a:pt x="408" y="88"/>
                  </a:lnTo>
                  <a:lnTo>
                    <a:pt x="420" y="96"/>
                  </a:lnTo>
                  <a:lnTo>
                    <a:pt x="431" y="106"/>
                  </a:lnTo>
                  <a:lnTo>
                    <a:pt x="440" y="116"/>
                  </a:lnTo>
                  <a:lnTo>
                    <a:pt x="448" y="127"/>
                  </a:lnTo>
                  <a:lnTo>
                    <a:pt x="453" y="136"/>
                  </a:lnTo>
                  <a:lnTo>
                    <a:pt x="459" y="145"/>
                  </a:lnTo>
                  <a:lnTo>
                    <a:pt x="463" y="156"/>
                  </a:lnTo>
                  <a:lnTo>
                    <a:pt x="467" y="168"/>
                  </a:lnTo>
                  <a:lnTo>
                    <a:pt x="469" y="180"/>
                  </a:lnTo>
                  <a:lnTo>
                    <a:pt x="471" y="193"/>
                  </a:lnTo>
                  <a:lnTo>
                    <a:pt x="472" y="207"/>
                  </a:lnTo>
                  <a:lnTo>
                    <a:pt x="471" y="221"/>
                  </a:lnTo>
                  <a:lnTo>
                    <a:pt x="467" y="2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6" name="Freeform 43">
              <a:extLst>
                <a:ext uri="{FF2B5EF4-FFF2-40B4-BE49-F238E27FC236}">
                  <a16:creationId xmlns:a16="http://schemas.microsoft.com/office/drawing/2014/main" id="{C3BF0CC3-DEF9-42D9-9438-759D01953E37}"/>
                </a:ext>
              </a:extLst>
            </p:cNvPr>
            <p:cNvSpPr>
              <a:spLocks/>
            </p:cNvSpPr>
            <p:nvPr/>
          </p:nvSpPr>
          <p:spPr bwMode="auto">
            <a:xfrm>
              <a:off x="2526" y="3013"/>
              <a:ext cx="46" cy="34"/>
            </a:xfrm>
            <a:custGeom>
              <a:avLst/>
              <a:gdLst>
                <a:gd name="T0" fmla="*/ 0 w 185"/>
                <a:gd name="T1" fmla="*/ 0 h 136"/>
                <a:gd name="T2" fmla="*/ 0 w 185"/>
                <a:gd name="T3" fmla="*/ 0 h 136"/>
                <a:gd name="T4" fmla="*/ 0 w 185"/>
                <a:gd name="T5" fmla="*/ 0 h 136"/>
                <a:gd name="T6" fmla="*/ 0 w 185"/>
                <a:gd name="T7" fmla="*/ 0 h 136"/>
                <a:gd name="T8" fmla="*/ 0 w 185"/>
                <a:gd name="T9" fmla="*/ 0 h 136"/>
                <a:gd name="T10" fmla="*/ 0 w 185"/>
                <a:gd name="T11" fmla="*/ 0 h 136"/>
                <a:gd name="T12" fmla="*/ 0 w 185"/>
                <a:gd name="T13" fmla="*/ 0 h 136"/>
                <a:gd name="T14" fmla="*/ 0 w 185"/>
                <a:gd name="T15" fmla="*/ 0 h 136"/>
                <a:gd name="T16" fmla="*/ 0 w 185"/>
                <a:gd name="T17" fmla="*/ 0 h 136"/>
                <a:gd name="T18" fmla="*/ 0 w 185"/>
                <a:gd name="T19" fmla="*/ 0 h 136"/>
                <a:gd name="T20" fmla="*/ 0 w 185"/>
                <a:gd name="T21" fmla="*/ 0 h 136"/>
                <a:gd name="T22" fmla="*/ 0 w 185"/>
                <a:gd name="T23" fmla="*/ 0 h 136"/>
                <a:gd name="T24" fmla="*/ 0 w 185"/>
                <a:gd name="T25" fmla="*/ 0 h 136"/>
                <a:gd name="T26" fmla="*/ 0 w 185"/>
                <a:gd name="T27" fmla="*/ 0 h 136"/>
                <a:gd name="T28" fmla="*/ 0 w 185"/>
                <a:gd name="T29" fmla="*/ 0 h 136"/>
                <a:gd name="T30" fmla="*/ 0 w 185"/>
                <a:gd name="T31" fmla="*/ 0 h 136"/>
                <a:gd name="T32" fmla="*/ 0 w 185"/>
                <a:gd name="T33" fmla="*/ 0 h 136"/>
                <a:gd name="T34" fmla="*/ 0 w 185"/>
                <a:gd name="T35" fmla="*/ 0 h 136"/>
                <a:gd name="T36" fmla="*/ 0 w 185"/>
                <a:gd name="T37" fmla="*/ 0 h 136"/>
                <a:gd name="T38" fmla="*/ 0 w 185"/>
                <a:gd name="T39" fmla="*/ 0 h 136"/>
                <a:gd name="T40" fmla="*/ 0 w 185"/>
                <a:gd name="T41" fmla="*/ 0 h 136"/>
                <a:gd name="T42" fmla="*/ 0 w 185"/>
                <a:gd name="T43" fmla="*/ 0 h 136"/>
                <a:gd name="T44" fmla="*/ 0 w 185"/>
                <a:gd name="T45" fmla="*/ 0 h 136"/>
                <a:gd name="T46" fmla="*/ 0 w 185"/>
                <a:gd name="T47" fmla="*/ 0 h 136"/>
                <a:gd name="T48" fmla="*/ 0 w 185"/>
                <a:gd name="T49" fmla="*/ 0 h 136"/>
                <a:gd name="T50" fmla="*/ 0 w 185"/>
                <a:gd name="T51" fmla="*/ 0 h 136"/>
                <a:gd name="T52" fmla="*/ 0 w 185"/>
                <a:gd name="T53" fmla="*/ 0 h 136"/>
                <a:gd name="T54" fmla="*/ 0 w 185"/>
                <a:gd name="T55" fmla="*/ 0 h 136"/>
                <a:gd name="T56" fmla="*/ 0 w 185"/>
                <a:gd name="T57" fmla="*/ 0 h 136"/>
                <a:gd name="T58" fmla="*/ 0 w 185"/>
                <a:gd name="T59" fmla="*/ 0 h 136"/>
                <a:gd name="T60" fmla="*/ 0 w 185"/>
                <a:gd name="T61" fmla="*/ 0 h 136"/>
                <a:gd name="T62" fmla="*/ 0 w 185"/>
                <a:gd name="T63" fmla="*/ 0 h 1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36"/>
                <a:gd name="T98" fmla="*/ 185 w 185"/>
                <a:gd name="T99" fmla="*/ 136 h 1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36">
                  <a:moveTo>
                    <a:pt x="185" y="98"/>
                  </a:moveTo>
                  <a:lnTo>
                    <a:pt x="185" y="98"/>
                  </a:lnTo>
                  <a:lnTo>
                    <a:pt x="185" y="88"/>
                  </a:lnTo>
                  <a:lnTo>
                    <a:pt x="185" y="76"/>
                  </a:lnTo>
                  <a:lnTo>
                    <a:pt x="185" y="66"/>
                  </a:lnTo>
                  <a:lnTo>
                    <a:pt x="185" y="62"/>
                  </a:lnTo>
                  <a:lnTo>
                    <a:pt x="181" y="57"/>
                  </a:lnTo>
                  <a:lnTo>
                    <a:pt x="176" y="53"/>
                  </a:lnTo>
                  <a:lnTo>
                    <a:pt x="171" y="48"/>
                  </a:lnTo>
                  <a:lnTo>
                    <a:pt x="164" y="44"/>
                  </a:lnTo>
                  <a:lnTo>
                    <a:pt x="156" y="38"/>
                  </a:lnTo>
                  <a:lnTo>
                    <a:pt x="147" y="34"/>
                  </a:lnTo>
                  <a:lnTo>
                    <a:pt x="136" y="29"/>
                  </a:lnTo>
                  <a:lnTo>
                    <a:pt x="124" y="25"/>
                  </a:lnTo>
                  <a:lnTo>
                    <a:pt x="38" y="0"/>
                  </a:lnTo>
                  <a:lnTo>
                    <a:pt x="0" y="86"/>
                  </a:lnTo>
                  <a:lnTo>
                    <a:pt x="99" y="124"/>
                  </a:lnTo>
                  <a:lnTo>
                    <a:pt x="108" y="128"/>
                  </a:lnTo>
                  <a:lnTo>
                    <a:pt x="116" y="130"/>
                  </a:lnTo>
                  <a:lnTo>
                    <a:pt x="123" y="133"/>
                  </a:lnTo>
                  <a:lnTo>
                    <a:pt x="129" y="134"/>
                  </a:lnTo>
                  <a:lnTo>
                    <a:pt x="137" y="136"/>
                  </a:lnTo>
                  <a:lnTo>
                    <a:pt x="144" y="136"/>
                  </a:lnTo>
                  <a:lnTo>
                    <a:pt x="152" y="136"/>
                  </a:lnTo>
                  <a:lnTo>
                    <a:pt x="160" y="136"/>
                  </a:lnTo>
                  <a:lnTo>
                    <a:pt x="164" y="133"/>
                  </a:lnTo>
                  <a:lnTo>
                    <a:pt x="173" y="126"/>
                  </a:lnTo>
                  <a:lnTo>
                    <a:pt x="181" y="114"/>
                  </a:lnTo>
                  <a:lnTo>
                    <a:pt x="185" y="9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7" name="Freeform 44">
              <a:extLst>
                <a:ext uri="{FF2B5EF4-FFF2-40B4-BE49-F238E27FC236}">
                  <a16:creationId xmlns:a16="http://schemas.microsoft.com/office/drawing/2014/main" id="{DDB0666A-4869-4F37-9905-3472430D9A9E}"/>
                </a:ext>
              </a:extLst>
            </p:cNvPr>
            <p:cNvSpPr>
              <a:spLocks/>
            </p:cNvSpPr>
            <p:nvPr/>
          </p:nvSpPr>
          <p:spPr bwMode="auto">
            <a:xfrm>
              <a:off x="2511" y="3057"/>
              <a:ext cx="48" cy="42"/>
            </a:xfrm>
            <a:custGeom>
              <a:avLst/>
              <a:gdLst>
                <a:gd name="T0" fmla="*/ 0 w 194"/>
                <a:gd name="T1" fmla="*/ 0 h 169"/>
                <a:gd name="T2" fmla="*/ 0 w 194"/>
                <a:gd name="T3" fmla="*/ 0 h 169"/>
                <a:gd name="T4" fmla="*/ 0 w 194"/>
                <a:gd name="T5" fmla="*/ 0 h 169"/>
                <a:gd name="T6" fmla="*/ 0 w 194"/>
                <a:gd name="T7" fmla="*/ 0 h 169"/>
                <a:gd name="T8" fmla="*/ 0 w 194"/>
                <a:gd name="T9" fmla="*/ 0 h 169"/>
                <a:gd name="T10" fmla="*/ 0 w 194"/>
                <a:gd name="T11" fmla="*/ 0 h 169"/>
                <a:gd name="T12" fmla="*/ 0 w 194"/>
                <a:gd name="T13" fmla="*/ 0 h 169"/>
                <a:gd name="T14" fmla="*/ 0 w 194"/>
                <a:gd name="T15" fmla="*/ 0 h 169"/>
                <a:gd name="T16" fmla="*/ 0 w 194"/>
                <a:gd name="T17" fmla="*/ 0 h 169"/>
                <a:gd name="T18" fmla="*/ 0 w 194"/>
                <a:gd name="T19" fmla="*/ 0 h 169"/>
                <a:gd name="T20" fmla="*/ 0 w 194"/>
                <a:gd name="T21" fmla="*/ 0 h 169"/>
                <a:gd name="T22" fmla="*/ 0 w 194"/>
                <a:gd name="T23" fmla="*/ 0 h 169"/>
                <a:gd name="T24" fmla="*/ 0 w 194"/>
                <a:gd name="T25" fmla="*/ 0 h 169"/>
                <a:gd name="T26" fmla="*/ 0 w 194"/>
                <a:gd name="T27" fmla="*/ 0 h 169"/>
                <a:gd name="T28" fmla="*/ 0 w 194"/>
                <a:gd name="T29" fmla="*/ 0 h 169"/>
                <a:gd name="T30" fmla="*/ 0 w 194"/>
                <a:gd name="T31" fmla="*/ 0 h 169"/>
                <a:gd name="T32" fmla="*/ 0 w 194"/>
                <a:gd name="T33" fmla="*/ 0 h 169"/>
                <a:gd name="T34" fmla="*/ 0 w 194"/>
                <a:gd name="T35" fmla="*/ 0 h 169"/>
                <a:gd name="T36" fmla="*/ 0 w 194"/>
                <a:gd name="T37" fmla="*/ 0 h 169"/>
                <a:gd name="T38" fmla="*/ 0 w 194"/>
                <a:gd name="T39" fmla="*/ 0 h 169"/>
                <a:gd name="T40" fmla="*/ 0 w 194"/>
                <a:gd name="T41" fmla="*/ 0 h 169"/>
                <a:gd name="T42" fmla="*/ 0 w 194"/>
                <a:gd name="T43" fmla="*/ 0 h 169"/>
                <a:gd name="T44" fmla="*/ 0 w 194"/>
                <a:gd name="T45" fmla="*/ 0 h 169"/>
                <a:gd name="T46" fmla="*/ 0 w 194"/>
                <a:gd name="T47" fmla="*/ 0 h 169"/>
                <a:gd name="T48" fmla="*/ 0 w 194"/>
                <a:gd name="T49" fmla="*/ 0 h 169"/>
                <a:gd name="T50" fmla="*/ 0 w 194"/>
                <a:gd name="T51" fmla="*/ 0 h 169"/>
                <a:gd name="T52" fmla="*/ 0 w 194"/>
                <a:gd name="T53" fmla="*/ 0 h 169"/>
                <a:gd name="T54" fmla="*/ 0 w 194"/>
                <a:gd name="T55" fmla="*/ 0 h 169"/>
                <a:gd name="T56" fmla="*/ 0 w 194"/>
                <a:gd name="T57" fmla="*/ 0 h 169"/>
                <a:gd name="T58" fmla="*/ 0 w 194"/>
                <a:gd name="T59" fmla="*/ 0 h 169"/>
                <a:gd name="T60" fmla="*/ 0 w 194"/>
                <a:gd name="T61" fmla="*/ 0 h 169"/>
                <a:gd name="T62" fmla="*/ 0 w 194"/>
                <a:gd name="T63" fmla="*/ 0 h 169"/>
                <a:gd name="T64" fmla="*/ 0 w 194"/>
                <a:gd name="T65" fmla="*/ 0 h 169"/>
                <a:gd name="T66" fmla="*/ 0 w 194"/>
                <a:gd name="T67" fmla="*/ 0 h 169"/>
                <a:gd name="T68" fmla="*/ 0 w 194"/>
                <a:gd name="T69" fmla="*/ 0 h 169"/>
                <a:gd name="T70" fmla="*/ 0 w 194"/>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169"/>
                <a:gd name="T110" fmla="*/ 194 w 194"/>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169">
                  <a:moveTo>
                    <a:pt x="185" y="122"/>
                  </a:moveTo>
                  <a:lnTo>
                    <a:pt x="185" y="122"/>
                  </a:lnTo>
                  <a:lnTo>
                    <a:pt x="189" y="113"/>
                  </a:lnTo>
                  <a:lnTo>
                    <a:pt x="192" y="105"/>
                  </a:lnTo>
                  <a:lnTo>
                    <a:pt x="193" y="96"/>
                  </a:lnTo>
                  <a:lnTo>
                    <a:pt x="194" y="89"/>
                  </a:lnTo>
                  <a:lnTo>
                    <a:pt x="193" y="82"/>
                  </a:lnTo>
                  <a:lnTo>
                    <a:pt x="192" y="77"/>
                  </a:lnTo>
                  <a:lnTo>
                    <a:pt x="189" y="74"/>
                  </a:lnTo>
                  <a:lnTo>
                    <a:pt x="185" y="73"/>
                  </a:lnTo>
                  <a:lnTo>
                    <a:pt x="184" y="69"/>
                  </a:lnTo>
                  <a:lnTo>
                    <a:pt x="181" y="64"/>
                  </a:lnTo>
                  <a:lnTo>
                    <a:pt x="176" y="60"/>
                  </a:lnTo>
                  <a:lnTo>
                    <a:pt x="169" y="54"/>
                  </a:lnTo>
                  <a:lnTo>
                    <a:pt x="162" y="50"/>
                  </a:lnTo>
                  <a:lnTo>
                    <a:pt x="153" y="46"/>
                  </a:lnTo>
                  <a:lnTo>
                    <a:pt x="145" y="41"/>
                  </a:lnTo>
                  <a:lnTo>
                    <a:pt x="136" y="37"/>
                  </a:lnTo>
                  <a:lnTo>
                    <a:pt x="37" y="0"/>
                  </a:lnTo>
                  <a:lnTo>
                    <a:pt x="0" y="122"/>
                  </a:lnTo>
                  <a:lnTo>
                    <a:pt x="99" y="160"/>
                  </a:lnTo>
                  <a:lnTo>
                    <a:pt x="107" y="163"/>
                  </a:lnTo>
                  <a:lnTo>
                    <a:pt x="115" y="166"/>
                  </a:lnTo>
                  <a:lnTo>
                    <a:pt x="122" y="167"/>
                  </a:lnTo>
                  <a:lnTo>
                    <a:pt x="129" y="169"/>
                  </a:lnTo>
                  <a:lnTo>
                    <a:pt x="136" y="167"/>
                  </a:lnTo>
                  <a:lnTo>
                    <a:pt x="144" y="166"/>
                  </a:lnTo>
                  <a:lnTo>
                    <a:pt x="152" y="163"/>
                  </a:lnTo>
                  <a:lnTo>
                    <a:pt x="160" y="160"/>
                  </a:lnTo>
                  <a:lnTo>
                    <a:pt x="169" y="157"/>
                  </a:lnTo>
                  <a:lnTo>
                    <a:pt x="177" y="150"/>
                  </a:lnTo>
                  <a:lnTo>
                    <a:pt x="182" y="138"/>
                  </a:lnTo>
                  <a:lnTo>
                    <a:pt x="185" y="1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8" name="Freeform 45">
              <a:extLst>
                <a:ext uri="{FF2B5EF4-FFF2-40B4-BE49-F238E27FC236}">
                  <a16:creationId xmlns:a16="http://schemas.microsoft.com/office/drawing/2014/main" id="{CDBC4AEC-2EB9-455B-9601-0674ED86DCAE}"/>
                </a:ext>
              </a:extLst>
            </p:cNvPr>
            <p:cNvSpPr>
              <a:spLocks/>
            </p:cNvSpPr>
            <p:nvPr/>
          </p:nvSpPr>
          <p:spPr bwMode="auto">
            <a:xfrm>
              <a:off x="2612" y="3020"/>
              <a:ext cx="103" cy="134"/>
            </a:xfrm>
            <a:custGeom>
              <a:avLst/>
              <a:gdLst>
                <a:gd name="T0" fmla="*/ 0 w 411"/>
                <a:gd name="T1" fmla="*/ 0 h 538"/>
                <a:gd name="T2" fmla="*/ 0 w 411"/>
                <a:gd name="T3" fmla="*/ 0 h 538"/>
                <a:gd name="T4" fmla="*/ 0 w 411"/>
                <a:gd name="T5" fmla="*/ 0 h 538"/>
                <a:gd name="T6" fmla="*/ 0 w 411"/>
                <a:gd name="T7" fmla="*/ 0 h 538"/>
                <a:gd name="T8" fmla="*/ 0 w 411"/>
                <a:gd name="T9" fmla="*/ 0 h 538"/>
                <a:gd name="T10" fmla="*/ 0 w 411"/>
                <a:gd name="T11" fmla="*/ 0 h 538"/>
                <a:gd name="T12" fmla="*/ 0 w 411"/>
                <a:gd name="T13" fmla="*/ 0 h 538"/>
                <a:gd name="T14" fmla="*/ 0 w 411"/>
                <a:gd name="T15" fmla="*/ 0 h 538"/>
                <a:gd name="T16" fmla="*/ 0 w 411"/>
                <a:gd name="T17" fmla="*/ 0 h 538"/>
                <a:gd name="T18" fmla="*/ 0 w 411"/>
                <a:gd name="T19" fmla="*/ 0 h 538"/>
                <a:gd name="T20" fmla="*/ 0 w 411"/>
                <a:gd name="T21" fmla="*/ 0 h 538"/>
                <a:gd name="T22" fmla="*/ 0 w 411"/>
                <a:gd name="T23" fmla="*/ 0 h 538"/>
                <a:gd name="T24" fmla="*/ 0 w 411"/>
                <a:gd name="T25" fmla="*/ 0 h 538"/>
                <a:gd name="T26" fmla="*/ 0 w 411"/>
                <a:gd name="T27" fmla="*/ 0 h 538"/>
                <a:gd name="T28" fmla="*/ 0 w 411"/>
                <a:gd name="T29" fmla="*/ 0 h 538"/>
                <a:gd name="T30" fmla="*/ 0 w 411"/>
                <a:gd name="T31" fmla="*/ 0 h 538"/>
                <a:gd name="T32" fmla="*/ 0 w 411"/>
                <a:gd name="T33" fmla="*/ 0 h 538"/>
                <a:gd name="T34" fmla="*/ 0 w 411"/>
                <a:gd name="T35" fmla="*/ 0 h 538"/>
                <a:gd name="T36" fmla="*/ 0 w 411"/>
                <a:gd name="T37" fmla="*/ 0 h 538"/>
                <a:gd name="T38" fmla="*/ 0 w 411"/>
                <a:gd name="T39" fmla="*/ 0 h 538"/>
                <a:gd name="T40" fmla="*/ 0 w 411"/>
                <a:gd name="T41" fmla="*/ 0 h 538"/>
                <a:gd name="T42" fmla="*/ 0 w 411"/>
                <a:gd name="T43" fmla="*/ 0 h 538"/>
                <a:gd name="T44" fmla="*/ 0 w 411"/>
                <a:gd name="T45" fmla="*/ 0 h 538"/>
                <a:gd name="T46" fmla="*/ 0 w 411"/>
                <a:gd name="T47" fmla="*/ 0 h 538"/>
                <a:gd name="T48" fmla="*/ 0 w 411"/>
                <a:gd name="T49" fmla="*/ 0 h 538"/>
                <a:gd name="T50" fmla="*/ 0 w 411"/>
                <a:gd name="T51" fmla="*/ 0 h 538"/>
                <a:gd name="T52" fmla="*/ 0 w 411"/>
                <a:gd name="T53" fmla="*/ 0 h 538"/>
                <a:gd name="T54" fmla="*/ 0 w 411"/>
                <a:gd name="T55" fmla="*/ 0 h 538"/>
                <a:gd name="T56" fmla="*/ 0 w 411"/>
                <a:gd name="T57" fmla="*/ 0 h 538"/>
                <a:gd name="T58" fmla="*/ 0 w 411"/>
                <a:gd name="T59" fmla="*/ 0 h 538"/>
                <a:gd name="T60" fmla="*/ 0 w 411"/>
                <a:gd name="T61" fmla="*/ 0 h 538"/>
                <a:gd name="T62" fmla="*/ 0 w 411"/>
                <a:gd name="T63" fmla="*/ 0 h 538"/>
                <a:gd name="T64" fmla="*/ 0 w 411"/>
                <a:gd name="T65" fmla="*/ 0 h 538"/>
                <a:gd name="T66" fmla="*/ 0 w 411"/>
                <a:gd name="T67" fmla="*/ 0 h 538"/>
                <a:gd name="T68" fmla="*/ 0 w 411"/>
                <a:gd name="T69" fmla="*/ 0 h 538"/>
                <a:gd name="T70" fmla="*/ 0 w 411"/>
                <a:gd name="T71" fmla="*/ 0 h 538"/>
                <a:gd name="T72" fmla="*/ 0 w 411"/>
                <a:gd name="T73" fmla="*/ 0 h 538"/>
                <a:gd name="T74" fmla="*/ 0 w 411"/>
                <a:gd name="T75" fmla="*/ 0 h 538"/>
                <a:gd name="T76" fmla="*/ 0 w 411"/>
                <a:gd name="T77" fmla="*/ 0 h 538"/>
                <a:gd name="T78" fmla="*/ 0 w 411"/>
                <a:gd name="T79" fmla="*/ 0 h 538"/>
                <a:gd name="T80" fmla="*/ 0 w 411"/>
                <a:gd name="T81" fmla="*/ 0 h 538"/>
                <a:gd name="T82" fmla="*/ 0 w 411"/>
                <a:gd name="T83" fmla="*/ 0 h 538"/>
                <a:gd name="T84" fmla="*/ 0 w 411"/>
                <a:gd name="T85" fmla="*/ 0 h 538"/>
                <a:gd name="T86" fmla="*/ 0 w 411"/>
                <a:gd name="T87" fmla="*/ 0 h 5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1"/>
                <a:gd name="T133" fmla="*/ 0 h 538"/>
                <a:gd name="T134" fmla="*/ 411 w 411"/>
                <a:gd name="T135" fmla="*/ 538 h 5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1" h="538">
                  <a:moveTo>
                    <a:pt x="160" y="221"/>
                  </a:moveTo>
                  <a:lnTo>
                    <a:pt x="258" y="246"/>
                  </a:lnTo>
                  <a:lnTo>
                    <a:pt x="275" y="252"/>
                  </a:lnTo>
                  <a:lnTo>
                    <a:pt x="293" y="257"/>
                  </a:lnTo>
                  <a:lnTo>
                    <a:pt x="309" y="265"/>
                  </a:lnTo>
                  <a:lnTo>
                    <a:pt x="325" y="273"/>
                  </a:lnTo>
                  <a:lnTo>
                    <a:pt x="339" y="284"/>
                  </a:lnTo>
                  <a:lnTo>
                    <a:pt x="353" y="294"/>
                  </a:lnTo>
                  <a:lnTo>
                    <a:pt x="367" y="306"/>
                  </a:lnTo>
                  <a:lnTo>
                    <a:pt x="380" y="319"/>
                  </a:lnTo>
                  <a:lnTo>
                    <a:pt x="390" y="330"/>
                  </a:lnTo>
                  <a:lnTo>
                    <a:pt x="396" y="341"/>
                  </a:lnTo>
                  <a:lnTo>
                    <a:pt x="403" y="353"/>
                  </a:lnTo>
                  <a:lnTo>
                    <a:pt x="407" y="366"/>
                  </a:lnTo>
                  <a:lnTo>
                    <a:pt x="410" y="379"/>
                  </a:lnTo>
                  <a:lnTo>
                    <a:pt x="411" y="395"/>
                  </a:lnTo>
                  <a:lnTo>
                    <a:pt x="410" y="413"/>
                  </a:lnTo>
                  <a:lnTo>
                    <a:pt x="406" y="430"/>
                  </a:lnTo>
                  <a:lnTo>
                    <a:pt x="400" y="447"/>
                  </a:lnTo>
                  <a:lnTo>
                    <a:pt x="394" y="465"/>
                  </a:lnTo>
                  <a:lnTo>
                    <a:pt x="386" y="479"/>
                  </a:lnTo>
                  <a:lnTo>
                    <a:pt x="376" y="492"/>
                  </a:lnTo>
                  <a:lnTo>
                    <a:pt x="365" y="504"/>
                  </a:lnTo>
                  <a:lnTo>
                    <a:pt x="353" y="515"/>
                  </a:lnTo>
                  <a:lnTo>
                    <a:pt x="337" y="523"/>
                  </a:lnTo>
                  <a:lnTo>
                    <a:pt x="319" y="528"/>
                  </a:lnTo>
                  <a:lnTo>
                    <a:pt x="306" y="532"/>
                  </a:lnTo>
                  <a:lnTo>
                    <a:pt x="291" y="535"/>
                  </a:lnTo>
                  <a:lnTo>
                    <a:pt x="277" y="536"/>
                  </a:lnTo>
                  <a:lnTo>
                    <a:pt x="261" y="538"/>
                  </a:lnTo>
                  <a:lnTo>
                    <a:pt x="245" y="536"/>
                  </a:lnTo>
                  <a:lnTo>
                    <a:pt x="226" y="535"/>
                  </a:lnTo>
                  <a:lnTo>
                    <a:pt x="206" y="532"/>
                  </a:lnTo>
                  <a:lnTo>
                    <a:pt x="185" y="528"/>
                  </a:lnTo>
                  <a:lnTo>
                    <a:pt x="0" y="492"/>
                  </a:lnTo>
                  <a:lnTo>
                    <a:pt x="98" y="99"/>
                  </a:lnTo>
                  <a:lnTo>
                    <a:pt x="0" y="73"/>
                  </a:lnTo>
                  <a:lnTo>
                    <a:pt x="12" y="0"/>
                  </a:lnTo>
                  <a:lnTo>
                    <a:pt x="197" y="37"/>
                  </a:lnTo>
                  <a:lnTo>
                    <a:pt x="160" y="22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69" name="Freeform 46">
              <a:extLst>
                <a:ext uri="{FF2B5EF4-FFF2-40B4-BE49-F238E27FC236}">
                  <a16:creationId xmlns:a16="http://schemas.microsoft.com/office/drawing/2014/main" id="{1D96DA5F-FFAD-46EE-B2E1-5FDB0E86B1FF}"/>
                </a:ext>
              </a:extLst>
            </p:cNvPr>
            <p:cNvSpPr>
              <a:spLocks/>
            </p:cNvSpPr>
            <p:nvPr/>
          </p:nvSpPr>
          <p:spPr bwMode="auto">
            <a:xfrm>
              <a:off x="2640" y="3097"/>
              <a:ext cx="49" cy="36"/>
            </a:xfrm>
            <a:custGeom>
              <a:avLst/>
              <a:gdLst>
                <a:gd name="T0" fmla="*/ 0 w 197"/>
                <a:gd name="T1" fmla="*/ 0 h 145"/>
                <a:gd name="T2" fmla="*/ 0 w 197"/>
                <a:gd name="T3" fmla="*/ 0 h 145"/>
                <a:gd name="T4" fmla="*/ 0 w 197"/>
                <a:gd name="T5" fmla="*/ 0 h 145"/>
                <a:gd name="T6" fmla="*/ 0 w 197"/>
                <a:gd name="T7" fmla="*/ 0 h 145"/>
                <a:gd name="T8" fmla="*/ 0 w 197"/>
                <a:gd name="T9" fmla="*/ 0 h 145"/>
                <a:gd name="T10" fmla="*/ 0 w 197"/>
                <a:gd name="T11" fmla="*/ 0 h 145"/>
                <a:gd name="T12" fmla="*/ 0 w 197"/>
                <a:gd name="T13" fmla="*/ 0 h 145"/>
                <a:gd name="T14" fmla="*/ 0 w 197"/>
                <a:gd name="T15" fmla="*/ 0 h 145"/>
                <a:gd name="T16" fmla="*/ 0 w 197"/>
                <a:gd name="T17" fmla="*/ 0 h 145"/>
                <a:gd name="T18" fmla="*/ 0 w 197"/>
                <a:gd name="T19" fmla="*/ 0 h 145"/>
                <a:gd name="T20" fmla="*/ 0 w 197"/>
                <a:gd name="T21" fmla="*/ 0 h 145"/>
                <a:gd name="T22" fmla="*/ 0 w 197"/>
                <a:gd name="T23" fmla="*/ 0 h 145"/>
                <a:gd name="T24" fmla="*/ 0 w 197"/>
                <a:gd name="T25" fmla="*/ 0 h 145"/>
                <a:gd name="T26" fmla="*/ 0 w 197"/>
                <a:gd name="T27" fmla="*/ 0 h 145"/>
                <a:gd name="T28" fmla="*/ 0 w 197"/>
                <a:gd name="T29" fmla="*/ 0 h 145"/>
                <a:gd name="T30" fmla="*/ 0 w 197"/>
                <a:gd name="T31" fmla="*/ 0 h 145"/>
                <a:gd name="T32" fmla="*/ 0 w 197"/>
                <a:gd name="T33" fmla="*/ 0 h 145"/>
                <a:gd name="T34" fmla="*/ 0 w 197"/>
                <a:gd name="T35" fmla="*/ 0 h 145"/>
                <a:gd name="T36" fmla="*/ 0 w 197"/>
                <a:gd name="T37" fmla="*/ 0 h 145"/>
                <a:gd name="T38" fmla="*/ 0 w 197"/>
                <a:gd name="T39" fmla="*/ 0 h 145"/>
                <a:gd name="T40" fmla="*/ 0 w 197"/>
                <a:gd name="T41" fmla="*/ 0 h 145"/>
                <a:gd name="T42" fmla="*/ 0 w 197"/>
                <a:gd name="T43" fmla="*/ 0 h 145"/>
                <a:gd name="T44" fmla="*/ 0 w 197"/>
                <a:gd name="T45" fmla="*/ 0 h 145"/>
                <a:gd name="T46" fmla="*/ 0 w 197"/>
                <a:gd name="T47" fmla="*/ 0 h 145"/>
                <a:gd name="T48" fmla="*/ 0 w 197"/>
                <a:gd name="T49" fmla="*/ 0 h 145"/>
                <a:gd name="T50" fmla="*/ 0 w 197"/>
                <a:gd name="T51" fmla="*/ 0 h 145"/>
                <a:gd name="T52" fmla="*/ 0 w 197"/>
                <a:gd name="T53" fmla="*/ 0 h 145"/>
                <a:gd name="T54" fmla="*/ 0 w 197"/>
                <a:gd name="T55" fmla="*/ 0 h 145"/>
                <a:gd name="T56" fmla="*/ 0 w 197"/>
                <a:gd name="T57" fmla="*/ 0 h 145"/>
                <a:gd name="T58" fmla="*/ 0 w 197"/>
                <a:gd name="T59" fmla="*/ 0 h 145"/>
                <a:gd name="T60" fmla="*/ 0 w 197"/>
                <a:gd name="T61" fmla="*/ 0 h 145"/>
                <a:gd name="T62" fmla="*/ 0 w 197"/>
                <a:gd name="T63" fmla="*/ 0 h 145"/>
                <a:gd name="T64" fmla="*/ 0 w 197"/>
                <a:gd name="T65" fmla="*/ 0 h 145"/>
                <a:gd name="T66" fmla="*/ 0 w 197"/>
                <a:gd name="T67" fmla="*/ 0 h 145"/>
                <a:gd name="T68" fmla="*/ 0 w 197"/>
                <a:gd name="T69" fmla="*/ 0 h 145"/>
                <a:gd name="T70" fmla="*/ 0 w 197"/>
                <a:gd name="T71" fmla="*/ 0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145"/>
                <a:gd name="T110" fmla="*/ 197 w 197"/>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145">
                  <a:moveTo>
                    <a:pt x="26" y="0"/>
                  </a:moveTo>
                  <a:lnTo>
                    <a:pt x="0" y="122"/>
                  </a:lnTo>
                  <a:lnTo>
                    <a:pt x="87" y="135"/>
                  </a:lnTo>
                  <a:lnTo>
                    <a:pt x="96" y="139"/>
                  </a:lnTo>
                  <a:lnTo>
                    <a:pt x="107" y="142"/>
                  </a:lnTo>
                  <a:lnTo>
                    <a:pt x="117" y="143"/>
                  </a:lnTo>
                  <a:lnTo>
                    <a:pt x="128" y="145"/>
                  </a:lnTo>
                  <a:lnTo>
                    <a:pt x="137" y="143"/>
                  </a:lnTo>
                  <a:lnTo>
                    <a:pt x="147" y="142"/>
                  </a:lnTo>
                  <a:lnTo>
                    <a:pt x="155" y="139"/>
                  </a:lnTo>
                  <a:lnTo>
                    <a:pt x="160" y="135"/>
                  </a:lnTo>
                  <a:lnTo>
                    <a:pt x="169" y="133"/>
                  </a:lnTo>
                  <a:lnTo>
                    <a:pt x="179" y="126"/>
                  </a:lnTo>
                  <a:lnTo>
                    <a:pt x="188" y="114"/>
                  </a:lnTo>
                  <a:lnTo>
                    <a:pt x="197" y="98"/>
                  </a:lnTo>
                  <a:lnTo>
                    <a:pt x="197" y="89"/>
                  </a:lnTo>
                  <a:lnTo>
                    <a:pt x="197" y="81"/>
                  </a:lnTo>
                  <a:lnTo>
                    <a:pt x="196" y="74"/>
                  </a:lnTo>
                  <a:lnTo>
                    <a:pt x="195" y="69"/>
                  </a:lnTo>
                  <a:lnTo>
                    <a:pt x="191" y="63"/>
                  </a:lnTo>
                  <a:lnTo>
                    <a:pt x="187" y="58"/>
                  </a:lnTo>
                  <a:lnTo>
                    <a:pt x="180" y="53"/>
                  </a:lnTo>
                  <a:lnTo>
                    <a:pt x="172" y="49"/>
                  </a:lnTo>
                  <a:lnTo>
                    <a:pt x="171" y="45"/>
                  </a:lnTo>
                  <a:lnTo>
                    <a:pt x="168" y="39"/>
                  </a:lnTo>
                  <a:lnTo>
                    <a:pt x="163" y="35"/>
                  </a:lnTo>
                  <a:lnTo>
                    <a:pt x="157" y="30"/>
                  </a:lnTo>
                  <a:lnTo>
                    <a:pt x="149" y="25"/>
                  </a:lnTo>
                  <a:lnTo>
                    <a:pt x="141" y="21"/>
                  </a:lnTo>
                  <a:lnTo>
                    <a:pt x="133" y="15"/>
                  </a:lnTo>
                  <a:lnTo>
                    <a:pt x="124" y="11"/>
                  </a:lnTo>
                  <a:lnTo>
                    <a:pt x="2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0" name="Freeform 47">
              <a:extLst>
                <a:ext uri="{FF2B5EF4-FFF2-40B4-BE49-F238E27FC236}">
                  <a16:creationId xmlns:a16="http://schemas.microsoft.com/office/drawing/2014/main" id="{64E0FE74-1E81-4069-94BE-88D4B3567181}"/>
                </a:ext>
              </a:extLst>
            </p:cNvPr>
            <p:cNvSpPr>
              <a:spLocks/>
            </p:cNvSpPr>
            <p:nvPr/>
          </p:nvSpPr>
          <p:spPr bwMode="auto">
            <a:xfrm>
              <a:off x="2722" y="3047"/>
              <a:ext cx="100" cy="125"/>
            </a:xfrm>
            <a:custGeom>
              <a:avLst/>
              <a:gdLst>
                <a:gd name="T0" fmla="*/ 0 w 402"/>
                <a:gd name="T1" fmla="*/ 0 h 502"/>
                <a:gd name="T2" fmla="*/ 0 w 402"/>
                <a:gd name="T3" fmla="*/ 0 h 502"/>
                <a:gd name="T4" fmla="*/ 0 w 402"/>
                <a:gd name="T5" fmla="*/ 0 h 502"/>
                <a:gd name="T6" fmla="*/ 0 w 402"/>
                <a:gd name="T7" fmla="*/ 0 h 502"/>
                <a:gd name="T8" fmla="*/ 0 w 402"/>
                <a:gd name="T9" fmla="*/ 0 h 502"/>
                <a:gd name="T10" fmla="*/ 0 w 402"/>
                <a:gd name="T11" fmla="*/ 0 h 502"/>
                <a:gd name="T12" fmla="*/ 0 w 402"/>
                <a:gd name="T13" fmla="*/ 0 h 502"/>
                <a:gd name="T14" fmla="*/ 0 w 402"/>
                <a:gd name="T15" fmla="*/ 0 h 502"/>
                <a:gd name="T16" fmla="*/ 0 w 402"/>
                <a:gd name="T17" fmla="*/ 0 h 502"/>
                <a:gd name="T18" fmla="*/ 0 w 402"/>
                <a:gd name="T19" fmla="*/ 0 h 502"/>
                <a:gd name="T20" fmla="*/ 0 w 402"/>
                <a:gd name="T21" fmla="*/ 0 h 502"/>
                <a:gd name="T22" fmla="*/ 0 w 402"/>
                <a:gd name="T23" fmla="*/ 0 h 502"/>
                <a:gd name="T24" fmla="*/ 0 w 402"/>
                <a:gd name="T25" fmla="*/ 0 h 502"/>
                <a:gd name="T26" fmla="*/ 0 w 402"/>
                <a:gd name="T27" fmla="*/ 0 h 502"/>
                <a:gd name="T28" fmla="*/ 0 w 402"/>
                <a:gd name="T29" fmla="*/ 0 h 502"/>
                <a:gd name="T30" fmla="*/ 0 w 402"/>
                <a:gd name="T31" fmla="*/ 0 h 502"/>
                <a:gd name="T32" fmla="*/ 0 w 402"/>
                <a:gd name="T33" fmla="*/ 0 h 502"/>
                <a:gd name="T34" fmla="*/ 0 w 402"/>
                <a:gd name="T35" fmla="*/ 0 h 502"/>
                <a:gd name="T36" fmla="*/ 0 w 402"/>
                <a:gd name="T37" fmla="*/ 0 h 502"/>
                <a:gd name="T38" fmla="*/ 0 w 402"/>
                <a:gd name="T39" fmla="*/ 0 h 502"/>
                <a:gd name="T40" fmla="*/ 0 w 402"/>
                <a:gd name="T41" fmla="*/ 0 h 502"/>
                <a:gd name="T42" fmla="*/ 0 w 402"/>
                <a:gd name="T43" fmla="*/ 0 h 502"/>
                <a:gd name="T44" fmla="*/ 0 w 402"/>
                <a:gd name="T45" fmla="*/ 0 h 502"/>
                <a:gd name="T46" fmla="*/ 0 w 402"/>
                <a:gd name="T47" fmla="*/ 0 h 502"/>
                <a:gd name="T48" fmla="*/ 0 w 402"/>
                <a:gd name="T49" fmla="*/ 0 h 502"/>
                <a:gd name="T50" fmla="*/ 0 w 402"/>
                <a:gd name="T51" fmla="*/ 0 h 502"/>
                <a:gd name="T52" fmla="*/ 0 w 402"/>
                <a:gd name="T53" fmla="*/ 0 h 502"/>
                <a:gd name="T54" fmla="*/ 0 w 402"/>
                <a:gd name="T55" fmla="*/ 0 h 502"/>
                <a:gd name="T56" fmla="*/ 0 w 402"/>
                <a:gd name="T57" fmla="*/ 0 h 502"/>
                <a:gd name="T58" fmla="*/ 0 w 402"/>
                <a:gd name="T59" fmla="*/ 0 h 502"/>
                <a:gd name="T60" fmla="*/ 0 w 402"/>
                <a:gd name="T61" fmla="*/ 0 h 502"/>
                <a:gd name="T62" fmla="*/ 0 w 402"/>
                <a:gd name="T63" fmla="*/ 0 h 502"/>
                <a:gd name="T64" fmla="*/ 0 w 402"/>
                <a:gd name="T65" fmla="*/ 0 h 502"/>
                <a:gd name="T66" fmla="*/ 0 w 402"/>
                <a:gd name="T67" fmla="*/ 0 h 502"/>
                <a:gd name="T68" fmla="*/ 0 w 402"/>
                <a:gd name="T69" fmla="*/ 0 h 502"/>
                <a:gd name="T70" fmla="*/ 0 w 402"/>
                <a:gd name="T71" fmla="*/ 0 h 502"/>
                <a:gd name="T72" fmla="*/ 0 w 402"/>
                <a:gd name="T73" fmla="*/ 0 h 502"/>
                <a:gd name="T74" fmla="*/ 0 w 402"/>
                <a:gd name="T75" fmla="*/ 0 h 502"/>
                <a:gd name="T76" fmla="*/ 0 w 402"/>
                <a:gd name="T77" fmla="*/ 0 h 502"/>
                <a:gd name="T78" fmla="*/ 0 w 402"/>
                <a:gd name="T79" fmla="*/ 0 h 502"/>
                <a:gd name="T80" fmla="*/ 0 w 402"/>
                <a:gd name="T81" fmla="*/ 0 h 502"/>
                <a:gd name="T82" fmla="*/ 0 w 402"/>
                <a:gd name="T83" fmla="*/ 0 h 502"/>
                <a:gd name="T84" fmla="*/ 0 w 402"/>
                <a:gd name="T85" fmla="*/ 0 h 502"/>
                <a:gd name="T86" fmla="*/ 0 w 402"/>
                <a:gd name="T87" fmla="*/ 0 h 502"/>
                <a:gd name="T88" fmla="*/ 0 w 402"/>
                <a:gd name="T89" fmla="*/ 0 h 502"/>
                <a:gd name="T90" fmla="*/ 0 w 402"/>
                <a:gd name="T91" fmla="*/ 0 h 502"/>
                <a:gd name="T92" fmla="*/ 0 w 402"/>
                <a:gd name="T93" fmla="*/ 0 h 502"/>
                <a:gd name="T94" fmla="*/ 0 w 402"/>
                <a:gd name="T95" fmla="*/ 0 h 502"/>
                <a:gd name="T96" fmla="*/ 0 w 402"/>
                <a:gd name="T97" fmla="*/ 0 h 502"/>
                <a:gd name="T98" fmla="*/ 0 w 402"/>
                <a:gd name="T99" fmla="*/ 0 h 5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2"/>
                <a:gd name="T151" fmla="*/ 0 h 502"/>
                <a:gd name="T152" fmla="*/ 402 w 402"/>
                <a:gd name="T153" fmla="*/ 502 h 5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2" h="502">
                  <a:moveTo>
                    <a:pt x="139" y="210"/>
                  </a:moveTo>
                  <a:lnTo>
                    <a:pt x="226" y="210"/>
                  </a:lnTo>
                  <a:lnTo>
                    <a:pt x="234" y="210"/>
                  </a:lnTo>
                  <a:lnTo>
                    <a:pt x="242" y="210"/>
                  </a:lnTo>
                  <a:lnTo>
                    <a:pt x="249" y="210"/>
                  </a:lnTo>
                  <a:lnTo>
                    <a:pt x="255" y="209"/>
                  </a:lnTo>
                  <a:lnTo>
                    <a:pt x="261" y="208"/>
                  </a:lnTo>
                  <a:lnTo>
                    <a:pt x="266" y="205"/>
                  </a:lnTo>
                  <a:lnTo>
                    <a:pt x="271" y="202"/>
                  </a:lnTo>
                  <a:lnTo>
                    <a:pt x="275" y="199"/>
                  </a:lnTo>
                  <a:lnTo>
                    <a:pt x="284" y="189"/>
                  </a:lnTo>
                  <a:lnTo>
                    <a:pt x="291" y="180"/>
                  </a:lnTo>
                  <a:lnTo>
                    <a:pt x="296" y="171"/>
                  </a:lnTo>
                  <a:lnTo>
                    <a:pt x="299" y="161"/>
                  </a:lnTo>
                  <a:lnTo>
                    <a:pt x="302" y="144"/>
                  </a:lnTo>
                  <a:lnTo>
                    <a:pt x="302" y="129"/>
                  </a:lnTo>
                  <a:lnTo>
                    <a:pt x="298" y="116"/>
                  </a:lnTo>
                  <a:lnTo>
                    <a:pt x="291" y="107"/>
                  </a:lnTo>
                  <a:lnTo>
                    <a:pt x="279" y="99"/>
                  </a:lnTo>
                  <a:lnTo>
                    <a:pt x="265" y="92"/>
                  </a:lnTo>
                  <a:lnTo>
                    <a:pt x="247" y="89"/>
                  </a:lnTo>
                  <a:lnTo>
                    <a:pt x="226" y="88"/>
                  </a:lnTo>
                  <a:lnTo>
                    <a:pt x="217" y="88"/>
                  </a:lnTo>
                  <a:lnTo>
                    <a:pt x="207" y="88"/>
                  </a:lnTo>
                  <a:lnTo>
                    <a:pt x="198" y="88"/>
                  </a:lnTo>
                  <a:lnTo>
                    <a:pt x="190" y="88"/>
                  </a:lnTo>
                  <a:lnTo>
                    <a:pt x="183" y="88"/>
                  </a:lnTo>
                  <a:lnTo>
                    <a:pt x="175" y="88"/>
                  </a:lnTo>
                  <a:lnTo>
                    <a:pt x="170" y="88"/>
                  </a:lnTo>
                  <a:lnTo>
                    <a:pt x="165" y="88"/>
                  </a:lnTo>
                  <a:lnTo>
                    <a:pt x="161" y="96"/>
                  </a:lnTo>
                  <a:lnTo>
                    <a:pt x="155" y="104"/>
                  </a:lnTo>
                  <a:lnTo>
                    <a:pt x="151" y="111"/>
                  </a:lnTo>
                  <a:lnTo>
                    <a:pt x="147" y="119"/>
                  </a:lnTo>
                  <a:lnTo>
                    <a:pt x="145" y="125"/>
                  </a:lnTo>
                  <a:lnTo>
                    <a:pt x="142" y="132"/>
                  </a:lnTo>
                  <a:lnTo>
                    <a:pt x="139" y="140"/>
                  </a:lnTo>
                  <a:lnTo>
                    <a:pt x="139" y="149"/>
                  </a:lnTo>
                  <a:lnTo>
                    <a:pt x="41" y="137"/>
                  </a:lnTo>
                  <a:lnTo>
                    <a:pt x="49" y="103"/>
                  </a:lnTo>
                  <a:lnTo>
                    <a:pt x="62" y="73"/>
                  </a:lnTo>
                  <a:lnTo>
                    <a:pt x="80" y="48"/>
                  </a:lnTo>
                  <a:lnTo>
                    <a:pt x="102" y="28"/>
                  </a:lnTo>
                  <a:lnTo>
                    <a:pt x="127" y="14"/>
                  </a:lnTo>
                  <a:lnTo>
                    <a:pt x="157" y="4"/>
                  </a:lnTo>
                  <a:lnTo>
                    <a:pt x="190" y="0"/>
                  </a:lnTo>
                  <a:lnTo>
                    <a:pt x="226" y="2"/>
                  </a:lnTo>
                  <a:lnTo>
                    <a:pt x="249" y="6"/>
                  </a:lnTo>
                  <a:lnTo>
                    <a:pt x="270" y="11"/>
                  </a:lnTo>
                  <a:lnTo>
                    <a:pt x="288" y="16"/>
                  </a:lnTo>
                  <a:lnTo>
                    <a:pt x="307" y="22"/>
                  </a:lnTo>
                  <a:lnTo>
                    <a:pt x="324" y="28"/>
                  </a:lnTo>
                  <a:lnTo>
                    <a:pt x="339" y="35"/>
                  </a:lnTo>
                  <a:lnTo>
                    <a:pt x="351" y="43"/>
                  </a:lnTo>
                  <a:lnTo>
                    <a:pt x="362" y="51"/>
                  </a:lnTo>
                  <a:lnTo>
                    <a:pt x="371" y="64"/>
                  </a:lnTo>
                  <a:lnTo>
                    <a:pt x="379" y="77"/>
                  </a:lnTo>
                  <a:lnTo>
                    <a:pt x="387" y="89"/>
                  </a:lnTo>
                  <a:lnTo>
                    <a:pt x="394" y="101"/>
                  </a:lnTo>
                  <a:lnTo>
                    <a:pt x="399" y="115"/>
                  </a:lnTo>
                  <a:lnTo>
                    <a:pt x="402" y="128"/>
                  </a:lnTo>
                  <a:lnTo>
                    <a:pt x="400" y="144"/>
                  </a:lnTo>
                  <a:lnTo>
                    <a:pt x="398" y="161"/>
                  </a:lnTo>
                  <a:lnTo>
                    <a:pt x="398" y="171"/>
                  </a:lnTo>
                  <a:lnTo>
                    <a:pt x="395" y="180"/>
                  </a:lnTo>
                  <a:lnTo>
                    <a:pt x="394" y="189"/>
                  </a:lnTo>
                  <a:lnTo>
                    <a:pt x="390" y="197"/>
                  </a:lnTo>
                  <a:lnTo>
                    <a:pt x="387" y="204"/>
                  </a:lnTo>
                  <a:lnTo>
                    <a:pt x="383" y="212"/>
                  </a:lnTo>
                  <a:lnTo>
                    <a:pt x="378" y="217"/>
                  </a:lnTo>
                  <a:lnTo>
                    <a:pt x="374" y="222"/>
                  </a:lnTo>
                  <a:lnTo>
                    <a:pt x="364" y="230"/>
                  </a:lnTo>
                  <a:lnTo>
                    <a:pt x="355" y="237"/>
                  </a:lnTo>
                  <a:lnTo>
                    <a:pt x="346" y="242"/>
                  </a:lnTo>
                  <a:lnTo>
                    <a:pt x="336" y="246"/>
                  </a:lnTo>
                  <a:lnTo>
                    <a:pt x="327" y="249"/>
                  </a:lnTo>
                  <a:lnTo>
                    <a:pt x="318" y="252"/>
                  </a:lnTo>
                  <a:lnTo>
                    <a:pt x="308" y="256"/>
                  </a:lnTo>
                  <a:lnTo>
                    <a:pt x="299" y="260"/>
                  </a:lnTo>
                  <a:lnTo>
                    <a:pt x="308" y="264"/>
                  </a:lnTo>
                  <a:lnTo>
                    <a:pt x="320" y="269"/>
                  </a:lnTo>
                  <a:lnTo>
                    <a:pt x="331" y="274"/>
                  </a:lnTo>
                  <a:lnTo>
                    <a:pt x="342" y="280"/>
                  </a:lnTo>
                  <a:lnTo>
                    <a:pt x="351" y="286"/>
                  </a:lnTo>
                  <a:lnTo>
                    <a:pt x="360" y="293"/>
                  </a:lnTo>
                  <a:lnTo>
                    <a:pt x="368" y="301"/>
                  </a:lnTo>
                  <a:lnTo>
                    <a:pt x="374" y="309"/>
                  </a:lnTo>
                  <a:lnTo>
                    <a:pt x="378" y="314"/>
                  </a:lnTo>
                  <a:lnTo>
                    <a:pt x="380" y="320"/>
                  </a:lnTo>
                  <a:lnTo>
                    <a:pt x="383" y="328"/>
                  </a:lnTo>
                  <a:lnTo>
                    <a:pt x="384" y="336"/>
                  </a:lnTo>
                  <a:lnTo>
                    <a:pt x="386" y="344"/>
                  </a:lnTo>
                  <a:lnTo>
                    <a:pt x="386" y="352"/>
                  </a:lnTo>
                  <a:lnTo>
                    <a:pt x="386" y="361"/>
                  </a:lnTo>
                  <a:lnTo>
                    <a:pt x="386" y="370"/>
                  </a:lnTo>
                  <a:lnTo>
                    <a:pt x="384" y="387"/>
                  </a:lnTo>
                  <a:lnTo>
                    <a:pt x="382" y="405"/>
                  </a:lnTo>
                  <a:lnTo>
                    <a:pt x="376" y="421"/>
                  </a:lnTo>
                  <a:lnTo>
                    <a:pt x="370" y="435"/>
                  </a:lnTo>
                  <a:lnTo>
                    <a:pt x="360" y="449"/>
                  </a:lnTo>
                  <a:lnTo>
                    <a:pt x="350" y="461"/>
                  </a:lnTo>
                  <a:lnTo>
                    <a:pt x="338" y="471"/>
                  </a:lnTo>
                  <a:lnTo>
                    <a:pt x="324" y="481"/>
                  </a:lnTo>
                  <a:lnTo>
                    <a:pt x="310" y="489"/>
                  </a:lnTo>
                  <a:lnTo>
                    <a:pt x="294" y="495"/>
                  </a:lnTo>
                  <a:lnTo>
                    <a:pt x="278" y="499"/>
                  </a:lnTo>
                  <a:lnTo>
                    <a:pt x="259" y="501"/>
                  </a:lnTo>
                  <a:lnTo>
                    <a:pt x="241" y="502"/>
                  </a:lnTo>
                  <a:lnTo>
                    <a:pt x="221" y="501"/>
                  </a:lnTo>
                  <a:lnTo>
                    <a:pt x="199" y="498"/>
                  </a:lnTo>
                  <a:lnTo>
                    <a:pt x="177" y="494"/>
                  </a:lnTo>
                  <a:lnTo>
                    <a:pt x="158" y="494"/>
                  </a:lnTo>
                  <a:lnTo>
                    <a:pt x="139" y="491"/>
                  </a:lnTo>
                  <a:lnTo>
                    <a:pt x="122" y="489"/>
                  </a:lnTo>
                  <a:lnTo>
                    <a:pt x="105" y="485"/>
                  </a:lnTo>
                  <a:lnTo>
                    <a:pt x="88" y="479"/>
                  </a:lnTo>
                  <a:lnTo>
                    <a:pt x="72" y="473"/>
                  </a:lnTo>
                  <a:lnTo>
                    <a:pt x="56" y="465"/>
                  </a:lnTo>
                  <a:lnTo>
                    <a:pt x="41" y="457"/>
                  </a:lnTo>
                  <a:lnTo>
                    <a:pt x="29" y="442"/>
                  </a:lnTo>
                  <a:lnTo>
                    <a:pt x="18" y="426"/>
                  </a:lnTo>
                  <a:lnTo>
                    <a:pt x="10" y="410"/>
                  </a:lnTo>
                  <a:lnTo>
                    <a:pt x="5" y="393"/>
                  </a:lnTo>
                  <a:lnTo>
                    <a:pt x="1" y="375"/>
                  </a:lnTo>
                  <a:lnTo>
                    <a:pt x="0" y="358"/>
                  </a:lnTo>
                  <a:lnTo>
                    <a:pt x="1" y="340"/>
                  </a:lnTo>
                  <a:lnTo>
                    <a:pt x="5" y="321"/>
                  </a:lnTo>
                  <a:lnTo>
                    <a:pt x="104" y="334"/>
                  </a:lnTo>
                  <a:lnTo>
                    <a:pt x="104" y="346"/>
                  </a:lnTo>
                  <a:lnTo>
                    <a:pt x="104" y="357"/>
                  </a:lnTo>
                  <a:lnTo>
                    <a:pt x="104" y="368"/>
                  </a:lnTo>
                  <a:lnTo>
                    <a:pt x="105" y="375"/>
                  </a:lnTo>
                  <a:lnTo>
                    <a:pt x="106" y="383"/>
                  </a:lnTo>
                  <a:lnTo>
                    <a:pt x="109" y="391"/>
                  </a:lnTo>
                  <a:lnTo>
                    <a:pt x="111" y="399"/>
                  </a:lnTo>
                  <a:lnTo>
                    <a:pt x="115" y="407"/>
                  </a:lnTo>
                  <a:lnTo>
                    <a:pt x="121" y="411"/>
                  </a:lnTo>
                  <a:lnTo>
                    <a:pt x="127" y="417"/>
                  </a:lnTo>
                  <a:lnTo>
                    <a:pt x="134" y="421"/>
                  </a:lnTo>
                  <a:lnTo>
                    <a:pt x="143" y="423"/>
                  </a:lnTo>
                  <a:lnTo>
                    <a:pt x="153" y="427"/>
                  </a:lnTo>
                  <a:lnTo>
                    <a:pt x="163" y="429"/>
                  </a:lnTo>
                  <a:lnTo>
                    <a:pt x="175" y="431"/>
                  </a:lnTo>
                  <a:lnTo>
                    <a:pt x="189" y="431"/>
                  </a:lnTo>
                  <a:lnTo>
                    <a:pt x="198" y="431"/>
                  </a:lnTo>
                  <a:lnTo>
                    <a:pt x="207" y="431"/>
                  </a:lnTo>
                  <a:lnTo>
                    <a:pt x="217" y="431"/>
                  </a:lnTo>
                  <a:lnTo>
                    <a:pt x="226" y="430"/>
                  </a:lnTo>
                  <a:lnTo>
                    <a:pt x="235" y="429"/>
                  </a:lnTo>
                  <a:lnTo>
                    <a:pt x="245" y="426"/>
                  </a:lnTo>
                  <a:lnTo>
                    <a:pt x="254" y="423"/>
                  </a:lnTo>
                  <a:lnTo>
                    <a:pt x="263" y="419"/>
                  </a:lnTo>
                  <a:lnTo>
                    <a:pt x="267" y="415"/>
                  </a:lnTo>
                  <a:lnTo>
                    <a:pt x="272" y="410"/>
                  </a:lnTo>
                  <a:lnTo>
                    <a:pt x="276" y="405"/>
                  </a:lnTo>
                  <a:lnTo>
                    <a:pt x="279" y="399"/>
                  </a:lnTo>
                  <a:lnTo>
                    <a:pt x="283" y="394"/>
                  </a:lnTo>
                  <a:lnTo>
                    <a:pt x="284" y="387"/>
                  </a:lnTo>
                  <a:lnTo>
                    <a:pt x="287" y="379"/>
                  </a:lnTo>
                  <a:lnTo>
                    <a:pt x="287" y="370"/>
                  </a:lnTo>
                  <a:lnTo>
                    <a:pt x="287" y="362"/>
                  </a:lnTo>
                  <a:lnTo>
                    <a:pt x="287" y="354"/>
                  </a:lnTo>
                  <a:lnTo>
                    <a:pt x="287" y="348"/>
                  </a:lnTo>
                  <a:lnTo>
                    <a:pt x="286" y="341"/>
                  </a:lnTo>
                  <a:lnTo>
                    <a:pt x="284" y="336"/>
                  </a:lnTo>
                  <a:lnTo>
                    <a:pt x="282" y="330"/>
                  </a:lnTo>
                  <a:lnTo>
                    <a:pt x="279" y="326"/>
                  </a:lnTo>
                  <a:lnTo>
                    <a:pt x="275" y="321"/>
                  </a:lnTo>
                  <a:lnTo>
                    <a:pt x="271" y="317"/>
                  </a:lnTo>
                  <a:lnTo>
                    <a:pt x="266" y="312"/>
                  </a:lnTo>
                  <a:lnTo>
                    <a:pt x="261" y="308"/>
                  </a:lnTo>
                  <a:lnTo>
                    <a:pt x="255" y="302"/>
                  </a:lnTo>
                  <a:lnTo>
                    <a:pt x="249" y="298"/>
                  </a:lnTo>
                  <a:lnTo>
                    <a:pt x="242" y="294"/>
                  </a:lnTo>
                  <a:lnTo>
                    <a:pt x="234" y="289"/>
                  </a:lnTo>
                  <a:lnTo>
                    <a:pt x="226" y="285"/>
                  </a:lnTo>
                  <a:lnTo>
                    <a:pt x="139" y="272"/>
                  </a:lnTo>
                  <a:lnTo>
                    <a:pt x="139" y="2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1" name="Freeform 48">
              <a:extLst>
                <a:ext uri="{FF2B5EF4-FFF2-40B4-BE49-F238E27FC236}">
                  <a16:creationId xmlns:a16="http://schemas.microsoft.com/office/drawing/2014/main" id="{4C4D94D9-4785-40EB-82FE-10413AC0C66E}"/>
                </a:ext>
              </a:extLst>
            </p:cNvPr>
            <p:cNvSpPr>
              <a:spLocks/>
            </p:cNvSpPr>
            <p:nvPr/>
          </p:nvSpPr>
          <p:spPr bwMode="auto">
            <a:xfrm>
              <a:off x="2827" y="3057"/>
              <a:ext cx="123" cy="144"/>
            </a:xfrm>
            <a:custGeom>
              <a:avLst/>
              <a:gdLst>
                <a:gd name="T0" fmla="*/ 0 w 491"/>
                <a:gd name="T1" fmla="*/ 0 h 577"/>
                <a:gd name="T2" fmla="*/ 0 w 491"/>
                <a:gd name="T3" fmla="*/ 0 h 577"/>
                <a:gd name="T4" fmla="*/ 0 w 491"/>
                <a:gd name="T5" fmla="*/ 0 h 577"/>
                <a:gd name="T6" fmla="*/ 0 w 491"/>
                <a:gd name="T7" fmla="*/ 0 h 577"/>
                <a:gd name="T8" fmla="*/ 0 w 491"/>
                <a:gd name="T9" fmla="*/ 0 h 577"/>
                <a:gd name="T10" fmla="*/ 0 w 491"/>
                <a:gd name="T11" fmla="*/ 0 h 577"/>
                <a:gd name="T12" fmla="*/ 0 w 491"/>
                <a:gd name="T13" fmla="*/ 0 h 577"/>
                <a:gd name="T14" fmla="*/ 0 w 491"/>
                <a:gd name="T15" fmla="*/ 0 h 577"/>
                <a:gd name="T16" fmla="*/ 0 w 491"/>
                <a:gd name="T17" fmla="*/ 0 h 577"/>
                <a:gd name="T18" fmla="*/ 0 w 491"/>
                <a:gd name="T19" fmla="*/ 0 h 577"/>
                <a:gd name="T20" fmla="*/ 0 w 491"/>
                <a:gd name="T21" fmla="*/ 0 h 577"/>
                <a:gd name="T22" fmla="*/ 0 w 491"/>
                <a:gd name="T23" fmla="*/ 0 h 577"/>
                <a:gd name="T24" fmla="*/ 0 w 491"/>
                <a:gd name="T25" fmla="*/ 0 h 577"/>
                <a:gd name="T26" fmla="*/ 0 w 491"/>
                <a:gd name="T27" fmla="*/ 0 h 577"/>
                <a:gd name="T28" fmla="*/ 0 w 491"/>
                <a:gd name="T29" fmla="*/ 0 h 577"/>
                <a:gd name="T30" fmla="*/ 0 w 491"/>
                <a:gd name="T31" fmla="*/ 0 h 577"/>
                <a:gd name="T32" fmla="*/ 0 w 491"/>
                <a:gd name="T33" fmla="*/ 0 h 577"/>
                <a:gd name="T34" fmla="*/ 0 w 491"/>
                <a:gd name="T35" fmla="*/ 0 h 577"/>
                <a:gd name="T36" fmla="*/ 0 w 491"/>
                <a:gd name="T37" fmla="*/ 0 h 577"/>
                <a:gd name="T38" fmla="*/ 0 w 491"/>
                <a:gd name="T39" fmla="*/ 0 h 577"/>
                <a:gd name="T40" fmla="*/ 0 w 491"/>
                <a:gd name="T41" fmla="*/ 0 h 577"/>
                <a:gd name="T42" fmla="*/ 0 w 491"/>
                <a:gd name="T43" fmla="*/ 0 h 577"/>
                <a:gd name="T44" fmla="*/ 0 w 491"/>
                <a:gd name="T45" fmla="*/ 0 h 577"/>
                <a:gd name="T46" fmla="*/ 0 w 491"/>
                <a:gd name="T47" fmla="*/ 0 h 577"/>
                <a:gd name="T48" fmla="*/ 0 w 491"/>
                <a:gd name="T49" fmla="*/ 0 h 577"/>
                <a:gd name="T50" fmla="*/ 0 w 491"/>
                <a:gd name="T51" fmla="*/ 0 h 577"/>
                <a:gd name="T52" fmla="*/ 0 w 491"/>
                <a:gd name="T53" fmla="*/ 0 h 577"/>
                <a:gd name="T54" fmla="*/ 0 w 491"/>
                <a:gd name="T55" fmla="*/ 0 h 577"/>
                <a:gd name="T56" fmla="*/ 0 w 491"/>
                <a:gd name="T57" fmla="*/ 0 h 577"/>
                <a:gd name="T58" fmla="*/ 0 w 491"/>
                <a:gd name="T59" fmla="*/ 0 h 577"/>
                <a:gd name="T60" fmla="*/ 0 w 491"/>
                <a:gd name="T61" fmla="*/ 0 h 5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1"/>
                <a:gd name="T94" fmla="*/ 0 h 577"/>
                <a:gd name="T95" fmla="*/ 491 w 491"/>
                <a:gd name="T96" fmla="*/ 577 h 5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1" h="577">
                  <a:moveTo>
                    <a:pt x="0" y="392"/>
                  </a:moveTo>
                  <a:lnTo>
                    <a:pt x="24" y="392"/>
                  </a:lnTo>
                  <a:lnTo>
                    <a:pt x="33" y="392"/>
                  </a:lnTo>
                  <a:lnTo>
                    <a:pt x="41" y="390"/>
                  </a:lnTo>
                  <a:lnTo>
                    <a:pt x="48" y="388"/>
                  </a:lnTo>
                  <a:lnTo>
                    <a:pt x="53" y="384"/>
                  </a:lnTo>
                  <a:lnTo>
                    <a:pt x="58" y="382"/>
                  </a:lnTo>
                  <a:lnTo>
                    <a:pt x="64" y="378"/>
                  </a:lnTo>
                  <a:lnTo>
                    <a:pt x="69" y="372"/>
                  </a:lnTo>
                  <a:lnTo>
                    <a:pt x="73" y="368"/>
                  </a:lnTo>
                  <a:lnTo>
                    <a:pt x="77" y="359"/>
                  </a:lnTo>
                  <a:lnTo>
                    <a:pt x="81" y="350"/>
                  </a:lnTo>
                  <a:lnTo>
                    <a:pt x="84" y="340"/>
                  </a:lnTo>
                  <a:lnTo>
                    <a:pt x="85" y="330"/>
                  </a:lnTo>
                  <a:lnTo>
                    <a:pt x="85" y="319"/>
                  </a:lnTo>
                  <a:lnTo>
                    <a:pt x="86" y="307"/>
                  </a:lnTo>
                  <a:lnTo>
                    <a:pt x="86" y="295"/>
                  </a:lnTo>
                  <a:lnTo>
                    <a:pt x="86" y="282"/>
                  </a:lnTo>
                  <a:lnTo>
                    <a:pt x="86" y="0"/>
                  </a:lnTo>
                  <a:lnTo>
                    <a:pt x="455" y="12"/>
                  </a:lnTo>
                  <a:lnTo>
                    <a:pt x="442" y="406"/>
                  </a:lnTo>
                  <a:lnTo>
                    <a:pt x="491" y="406"/>
                  </a:lnTo>
                  <a:lnTo>
                    <a:pt x="491" y="577"/>
                  </a:lnTo>
                  <a:lnTo>
                    <a:pt x="406" y="577"/>
                  </a:lnTo>
                  <a:lnTo>
                    <a:pt x="406" y="491"/>
                  </a:lnTo>
                  <a:lnTo>
                    <a:pt x="86" y="491"/>
                  </a:lnTo>
                  <a:lnTo>
                    <a:pt x="73" y="577"/>
                  </a:lnTo>
                  <a:lnTo>
                    <a:pt x="0" y="577"/>
                  </a:lnTo>
                  <a:lnTo>
                    <a:pt x="0" y="39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2" name="Freeform 49">
              <a:extLst>
                <a:ext uri="{FF2B5EF4-FFF2-40B4-BE49-F238E27FC236}">
                  <a16:creationId xmlns:a16="http://schemas.microsoft.com/office/drawing/2014/main" id="{10C7C60B-66EC-45AC-9AFF-DD332E9EAA00}"/>
                </a:ext>
              </a:extLst>
            </p:cNvPr>
            <p:cNvSpPr>
              <a:spLocks/>
            </p:cNvSpPr>
            <p:nvPr/>
          </p:nvSpPr>
          <p:spPr bwMode="auto">
            <a:xfrm>
              <a:off x="2858" y="3078"/>
              <a:ext cx="56" cy="80"/>
            </a:xfrm>
            <a:custGeom>
              <a:avLst/>
              <a:gdLst>
                <a:gd name="T0" fmla="*/ 0 w 223"/>
                <a:gd name="T1" fmla="*/ 0 h 321"/>
                <a:gd name="T2" fmla="*/ 0 w 223"/>
                <a:gd name="T3" fmla="*/ 0 h 321"/>
                <a:gd name="T4" fmla="*/ 0 w 223"/>
                <a:gd name="T5" fmla="*/ 0 h 321"/>
                <a:gd name="T6" fmla="*/ 0 w 223"/>
                <a:gd name="T7" fmla="*/ 0 h 321"/>
                <a:gd name="T8" fmla="*/ 0 w 223"/>
                <a:gd name="T9" fmla="*/ 0 h 321"/>
                <a:gd name="T10" fmla="*/ 0 w 223"/>
                <a:gd name="T11" fmla="*/ 0 h 321"/>
                <a:gd name="T12" fmla="*/ 0 w 223"/>
                <a:gd name="T13" fmla="*/ 0 h 321"/>
                <a:gd name="T14" fmla="*/ 0 w 223"/>
                <a:gd name="T15" fmla="*/ 0 h 321"/>
                <a:gd name="T16" fmla="*/ 0 w 223"/>
                <a:gd name="T17" fmla="*/ 0 h 321"/>
                <a:gd name="T18" fmla="*/ 0 w 223"/>
                <a:gd name="T19" fmla="*/ 0 h 321"/>
                <a:gd name="T20" fmla="*/ 0 w 223"/>
                <a:gd name="T21" fmla="*/ 0 h 321"/>
                <a:gd name="T22" fmla="*/ 0 w 223"/>
                <a:gd name="T23" fmla="*/ 0 h 321"/>
                <a:gd name="T24" fmla="*/ 0 w 223"/>
                <a:gd name="T25" fmla="*/ 0 h 321"/>
                <a:gd name="T26" fmla="*/ 0 w 223"/>
                <a:gd name="T27" fmla="*/ 0 h 321"/>
                <a:gd name="T28" fmla="*/ 0 w 223"/>
                <a:gd name="T29" fmla="*/ 0 h 321"/>
                <a:gd name="T30" fmla="*/ 0 w 223"/>
                <a:gd name="T31" fmla="*/ 0 h 321"/>
                <a:gd name="T32" fmla="*/ 0 w 223"/>
                <a:gd name="T33" fmla="*/ 0 h 321"/>
                <a:gd name="T34" fmla="*/ 0 w 223"/>
                <a:gd name="T35" fmla="*/ 0 h 321"/>
                <a:gd name="T36" fmla="*/ 0 w 223"/>
                <a:gd name="T37" fmla="*/ 0 h 321"/>
                <a:gd name="T38" fmla="*/ 0 w 223"/>
                <a:gd name="T39" fmla="*/ 0 h 321"/>
                <a:gd name="T40" fmla="*/ 0 w 223"/>
                <a:gd name="T41" fmla="*/ 0 h 321"/>
                <a:gd name="T42" fmla="*/ 0 w 223"/>
                <a:gd name="T43" fmla="*/ 0 h 321"/>
                <a:gd name="T44" fmla="*/ 0 w 223"/>
                <a:gd name="T45" fmla="*/ 0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3"/>
                <a:gd name="T70" fmla="*/ 0 h 321"/>
                <a:gd name="T71" fmla="*/ 223 w 223"/>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3" h="321">
                  <a:moveTo>
                    <a:pt x="223" y="321"/>
                  </a:moveTo>
                  <a:lnTo>
                    <a:pt x="223" y="0"/>
                  </a:lnTo>
                  <a:lnTo>
                    <a:pt x="61" y="0"/>
                  </a:lnTo>
                  <a:lnTo>
                    <a:pt x="61" y="173"/>
                  </a:lnTo>
                  <a:lnTo>
                    <a:pt x="61" y="186"/>
                  </a:lnTo>
                  <a:lnTo>
                    <a:pt x="59" y="198"/>
                  </a:lnTo>
                  <a:lnTo>
                    <a:pt x="58" y="210"/>
                  </a:lnTo>
                  <a:lnTo>
                    <a:pt x="54" y="221"/>
                  </a:lnTo>
                  <a:lnTo>
                    <a:pt x="51" y="230"/>
                  </a:lnTo>
                  <a:lnTo>
                    <a:pt x="47" y="241"/>
                  </a:lnTo>
                  <a:lnTo>
                    <a:pt x="42" y="250"/>
                  </a:lnTo>
                  <a:lnTo>
                    <a:pt x="38" y="259"/>
                  </a:lnTo>
                  <a:lnTo>
                    <a:pt x="38" y="269"/>
                  </a:lnTo>
                  <a:lnTo>
                    <a:pt x="35" y="277"/>
                  </a:lnTo>
                  <a:lnTo>
                    <a:pt x="32" y="285"/>
                  </a:lnTo>
                  <a:lnTo>
                    <a:pt x="28" y="293"/>
                  </a:lnTo>
                  <a:lnTo>
                    <a:pt x="23" y="298"/>
                  </a:lnTo>
                  <a:lnTo>
                    <a:pt x="16" y="303"/>
                  </a:lnTo>
                  <a:lnTo>
                    <a:pt x="10" y="306"/>
                  </a:lnTo>
                  <a:lnTo>
                    <a:pt x="0" y="307"/>
                  </a:lnTo>
                  <a:lnTo>
                    <a:pt x="223" y="32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3" name="Freeform 50">
              <a:extLst>
                <a:ext uri="{FF2B5EF4-FFF2-40B4-BE49-F238E27FC236}">
                  <a16:creationId xmlns:a16="http://schemas.microsoft.com/office/drawing/2014/main" id="{847B0F04-88D8-4A0A-9F44-0E6A1E548F09}"/>
                </a:ext>
              </a:extLst>
            </p:cNvPr>
            <p:cNvSpPr>
              <a:spLocks/>
            </p:cNvSpPr>
            <p:nvPr/>
          </p:nvSpPr>
          <p:spPr bwMode="auto">
            <a:xfrm>
              <a:off x="2947" y="3044"/>
              <a:ext cx="105" cy="129"/>
            </a:xfrm>
            <a:custGeom>
              <a:avLst/>
              <a:gdLst>
                <a:gd name="T0" fmla="*/ 0 w 418"/>
                <a:gd name="T1" fmla="*/ 0 h 516"/>
                <a:gd name="T2" fmla="*/ 0 w 418"/>
                <a:gd name="T3" fmla="*/ 0 h 516"/>
                <a:gd name="T4" fmla="*/ 0 w 418"/>
                <a:gd name="T5" fmla="*/ 0 h 516"/>
                <a:gd name="T6" fmla="*/ 0 w 418"/>
                <a:gd name="T7" fmla="*/ 0 h 516"/>
                <a:gd name="T8" fmla="*/ 0 w 418"/>
                <a:gd name="T9" fmla="*/ 0 h 516"/>
                <a:gd name="T10" fmla="*/ 0 w 418"/>
                <a:gd name="T11" fmla="*/ 0 h 516"/>
                <a:gd name="T12" fmla="*/ 0 w 418"/>
                <a:gd name="T13" fmla="*/ 0 h 516"/>
                <a:gd name="T14" fmla="*/ 0 w 418"/>
                <a:gd name="T15" fmla="*/ 0 h 516"/>
                <a:gd name="T16" fmla="*/ 0 w 418"/>
                <a:gd name="T17" fmla="*/ 0 h 516"/>
                <a:gd name="T18" fmla="*/ 0 w 418"/>
                <a:gd name="T19" fmla="*/ 0 h 516"/>
                <a:gd name="T20" fmla="*/ 0 w 418"/>
                <a:gd name="T21" fmla="*/ 0 h 516"/>
                <a:gd name="T22" fmla="*/ 0 w 418"/>
                <a:gd name="T23" fmla="*/ 0 h 516"/>
                <a:gd name="T24" fmla="*/ 0 w 418"/>
                <a:gd name="T25" fmla="*/ 0 h 516"/>
                <a:gd name="T26" fmla="*/ 0 w 418"/>
                <a:gd name="T27" fmla="*/ 0 h 516"/>
                <a:gd name="T28" fmla="*/ 0 w 418"/>
                <a:gd name="T29" fmla="*/ 0 h 516"/>
                <a:gd name="T30" fmla="*/ 0 w 418"/>
                <a:gd name="T31" fmla="*/ 0 h 516"/>
                <a:gd name="T32" fmla="*/ 0 w 418"/>
                <a:gd name="T33" fmla="*/ 0 h 516"/>
                <a:gd name="T34" fmla="*/ 0 w 418"/>
                <a:gd name="T35" fmla="*/ 0 h 516"/>
                <a:gd name="T36" fmla="*/ 0 w 418"/>
                <a:gd name="T37" fmla="*/ 0 h 516"/>
                <a:gd name="T38" fmla="*/ 0 w 418"/>
                <a:gd name="T39" fmla="*/ 0 h 516"/>
                <a:gd name="T40" fmla="*/ 0 w 418"/>
                <a:gd name="T41" fmla="*/ 0 h 516"/>
                <a:gd name="T42" fmla="*/ 0 w 418"/>
                <a:gd name="T43" fmla="*/ 0 h 516"/>
                <a:gd name="T44" fmla="*/ 0 w 418"/>
                <a:gd name="T45" fmla="*/ 0 h 516"/>
                <a:gd name="T46" fmla="*/ 0 w 418"/>
                <a:gd name="T47" fmla="*/ 0 h 516"/>
                <a:gd name="T48" fmla="*/ 0 w 418"/>
                <a:gd name="T49" fmla="*/ 0 h 516"/>
                <a:gd name="T50" fmla="*/ 0 w 418"/>
                <a:gd name="T51" fmla="*/ 0 h 516"/>
                <a:gd name="T52" fmla="*/ 0 w 418"/>
                <a:gd name="T53" fmla="*/ 0 h 516"/>
                <a:gd name="T54" fmla="*/ 0 w 418"/>
                <a:gd name="T55" fmla="*/ 0 h 516"/>
                <a:gd name="T56" fmla="*/ 0 w 418"/>
                <a:gd name="T57" fmla="*/ 0 h 516"/>
                <a:gd name="T58" fmla="*/ 0 w 418"/>
                <a:gd name="T59" fmla="*/ 0 h 516"/>
                <a:gd name="T60" fmla="*/ 0 w 418"/>
                <a:gd name="T61" fmla="*/ 0 h 516"/>
                <a:gd name="T62" fmla="*/ 0 w 418"/>
                <a:gd name="T63" fmla="*/ 0 h 516"/>
                <a:gd name="T64" fmla="*/ 0 w 418"/>
                <a:gd name="T65" fmla="*/ 0 h 516"/>
                <a:gd name="T66" fmla="*/ 0 w 418"/>
                <a:gd name="T67" fmla="*/ 0 h 516"/>
                <a:gd name="T68" fmla="*/ 0 w 418"/>
                <a:gd name="T69" fmla="*/ 0 h 516"/>
                <a:gd name="T70" fmla="*/ 0 w 418"/>
                <a:gd name="T71" fmla="*/ 0 h 516"/>
                <a:gd name="T72" fmla="*/ 0 w 418"/>
                <a:gd name="T73" fmla="*/ 0 h 516"/>
                <a:gd name="T74" fmla="*/ 0 w 418"/>
                <a:gd name="T75" fmla="*/ 0 h 516"/>
                <a:gd name="T76" fmla="*/ 0 w 418"/>
                <a:gd name="T77" fmla="*/ 0 h 516"/>
                <a:gd name="T78" fmla="*/ 0 w 418"/>
                <a:gd name="T79" fmla="*/ 0 h 516"/>
                <a:gd name="T80" fmla="*/ 0 w 418"/>
                <a:gd name="T81" fmla="*/ 0 h 516"/>
                <a:gd name="T82" fmla="*/ 0 w 418"/>
                <a:gd name="T83" fmla="*/ 0 h 516"/>
                <a:gd name="T84" fmla="*/ 0 w 418"/>
                <a:gd name="T85" fmla="*/ 0 h 516"/>
                <a:gd name="T86" fmla="*/ 0 w 418"/>
                <a:gd name="T87" fmla="*/ 0 h 516"/>
                <a:gd name="T88" fmla="*/ 0 w 418"/>
                <a:gd name="T89" fmla="*/ 0 h 516"/>
                <a:gd name="T90" fmla="*/ 0 w 418"/>
                <a:gd name="T91" fmla="*/ 0 h 516"/>
                <a:gd name="T92" fmla="*/ 0 w 418"/>
                <a:gd name="T93" fmla="*/ 0 h 516"/>
                <a:gd name="T94" fmla="*/ 0 w 418"/>
                <a:gd name="T95" fmla="*/ 0 h 516"/>
                <a:gd name="T96" fmla="*/ 0 w 418"/>
                <a:gd name="T97" fmla="*/ 0 h 516"/>
                <a:gd name="T98" fmla="*/ 0 w 418"/>
                <a:gd name="T99" fmla="*/ 0 h 516"/>
                <a:gd name="T100" fmla="*/ 0 w 418"/>
                <a:gd name="T101" fmla="*/ 0 h 516"/>
                <a:gd name="T102" fmla="*/ 0 w 418"/>
                <a:gd name="T103" fmla="*/ 0 h 516"/>
                <a:gd name="T104" fmla="*/ 0 w 418"/>
                <a:gd name="T105" fmla="*/ 0 h 516"/>
                <a:gd name="T106" fmla="*/ 0 w 418"/>
                <a:gd name="T107" fmla="*/ 0 h 516"/>
                <a:gd name="T108" fmla="*/ 0 w 418"/>
                <a:gd name="T109" fmla="*/ 0 h 516"/>
                <a:gd name="T110" fmla="*/ 0 w 418"/>
                <a:gd name="T111" fmla="*/ 0 h 516"/>
                <a:gd name="T112" fmla="*/ 0 w 418"/>
                <a:gd name="T113" fmla="*/ 0 h 516"/>
                <a:gd name="T114" fmla="*/ 0 w 418"/>
                <a:gd name="T115" fmla="*/ 0 h 5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8"/>
                <a:gd name="T175" fmla="*/ 0 h 516"/>
                <a:gd name="T176" fmla="*/ 418 w 418"/>
                <a:gd name="T177" fmla="*/ 516 h 5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8" h="516">
                  <a:moveTo>
                    <a:pt x="418" y="0"/>
                  </a:moveTo>
                  <a:lnTo>
                    <a:pt x="283" y="429"/>
                  </a:lnTo>
                  <a:lnTo>
                    <a:pt x="279" y="439"/>
                  </a:lnTo>
                  <a:lnTo>
                    <a:pt x="277" y="448"/>
                  </a:lnTo>
                  <a:lnTo>
                    <a:pt x="273" y="457"/>
                  </a:lnTo>
                  <a:lnTo>
                    <a:pt x="270" y="467"/>
                  </a:lnTo>
                  <a:lnTo>
                    <a:pt x="266" y="476"/>
                  </a:lnTo>
                  <a:lnTo>
                    <a:pt x="261" y="485"/>
                  </a:lnTo>
                  <a:lnTo>
                    <a:pt x="254" y="495"/>
                  </a:lnTo>
                  <a:lnTo>
                    <a:pt x="246" y="504"/>
                  </a:lnTo>
                  <a:lnTo>
                    <a:pt x="238" y="504"/>
                  </a:lnTo>
                  <a:lnTo>
                    <a:pt x="230" y="505"/>
                  </a:lnTo>
                  <a:lnTo>
                    <a:pt x="222" y="508"/>
                  </a:lnTo>
                  <a:lnTo>
                    <a:pt x="215" y="509"/>
                  </a:lnTo>
                  <a:lnTo>
                    <a:pt x="209" y="512"/>
                  </a:lnTo>
                  <a:lnTo>
                    <a:pt x="201" y="515"/>
                  </a:lnTo>
                  <a:lnTo>
                    <a:pt x="193" y="516"/>
                  </a:lnTo>
                  <a:lnTo>
                    <a:pt x="185" y="516"/>
                  </a:lnTo>
                  <a:lnTo>
                    <a:pt x="176" y="516"/>
                  </a:lnTo>
                  <a:lnTo>
                    <a:pt x="168" y="516"/>
                  </a:lnTo>
                  <a:lnTo>
                    <a:pt x="161" y="516"/>
                  </a:lnTo>
                  <a:lnTo>
                    <a:pt x="156" y="516"/>
                  </a:lnTo>
                  <a:lnTo>
                    <a:pt x="150" y="516"/>
                  </a:lnTo>
                  <a:lnTo>
                    <a:pt x="145" y="516"/>
                  </a:lnTo>
                  <a:lnTo>
                    <a:pt x="140" y="516"/>
                  </a:lnTo>
                  <a:lnTo>
                    <a:pt x="136" y="516"/>
                  </a:lnTo>
                  <a:lnTo>
                    <a:pt x="124" y="441"/>
                  </a:lnTo>
                  <a:lnTo>
                    <a:pt x="133" y="441"/>
                  </a:lnTo>
                  <a:lnTo>
                    <a:pt x="140" y="441"/>
                  </a:lnTo>
                  <a:lnTo>
                    <a:pt x="145" y="441"/>
                  </a:lnTo>
                  <a:lnTo>
                    <a:pt x="148" y="441"/>
                  </a:lnTo>
                  <a:lnTo>
                    <a:pt x="157" y="441"/>
                  </a:lnTo>
                  <a:lnTo>
                    <a:pt x="165" y="441"/>
                  </a:lnTo>
                  <a:lnTo>
                    <a:pt x="172" y="441"/>
                  </a:lnTo>
                  <a:lnTo>
                    <a:pt x="177" y="440"/>
                  </a:lnTo>
                  <a:lnTo>
                    <a:pt x="182" y="439"/>
                  </a:lnTo>
                  <a:lnTo>
                    <a:pt x="188" y="436"/>
                  </a:lnTo>
                  <a:lnTo>
                    <a:pt x="193" y="433"/>
                  </a:lnTo>
                  <a:lnTo>
                    <a:pt x="197" y="429"/>
                  </a:lnTo>
                  <a:lnTo>
                    <a:pt x="201" y="425"/>
                  </a:lnTo>
                  <a:lnTo>
                    <a:pt x="203" y="420"/>
                  </a:lnTo>
                  <a:lnTo>
                    <a:pt x="206" y="415"/>
                  </a:lnTo>
                  <a:lnTo>
                    <a:pt x="207" y="409"/>
                  </a:lnTo>
                  <a:lnTo>
                    <a:pt x="209" y="404"/>
                  </a:lnTo>
                  <a:lnTo>
                    <a:pt x="209" y="397"/>
                  </a:lnTo>
                  <a:lnTo>
                    <a:pt x="209" y="389"/>
                  </a:lnTo>
                  <a:lnTo>
                    <a:pt x="209" y="380"/>
                  </a:lnTo>
                  <a:lnTo>
                    <a:pt x="0" y="49"/>
                  </a:lnTo>
                  <a:lnTo>
                    <a:pt x="110" y="37"/>
                  </a:lnTo>
                  <a:lnTo>
                    <a:pt x="246" y="270"/>
                  </a:lnTo>
                  <a:lnTo>
                    <a:pt x="307" y="12"/>
                  </a:lnTo>
                  <a:lnTo>
                    <a:pt x="41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4" name="Freeform 51">
              <a:extLst>
                <a:ext uri="{FF2B5EF4-FFF2-40B4-BE49-F238E27FC236}">
                  <a16:creationId xmlns:a16="http://schemas.microsoft.com/office/drawing/2014/main" id="{BB0642D0-73F8-4870-8729-A0847C6D4933}"/>
                </a:ext>
              </a:extLst>
            </p:cNvPr>
            <p:cNvSpPr>
              <a:spLocks/>
            </p:cNvSpPr>
            <p:nvPr/>
          </p:nvSpPr>
          <p:spPr bwMode="auto">
            <a:xfrm>
              <a:off x="3061" y="3007"/>
              <a:ext cx="175" cy="154"/>
            </a:xfrm>
            <a:custGeom>
              <a:avLst/>
              <a:gdLst>
                <a:gd name="T0" fmla="*/ 0 w 701"/>
                <a:gd name="T1" fmla="*/ 0 h 615"/>
                <a:gd name="T2" fmla="*/ 0 w 701"/>
                <a:gd name="T3" fmla="*/ 0 h 615"/>
                <a:gd name="T4" fmla="*/ 0 w 701"/>
                <a:gd name="T5" fmla="*/ 0 h 615"/>
                <a:gd name="T6" fmla="*/ 0 w 701"/>
                <a:gd name="T7" fmla="*/ 0 h 615"/>
                <a:gd name="T8" fmla="*/ 0 w 701"/>
                <a:gd name="T9" fmla="*/ 0 h 615"/>
                <a:gd name="T10" fmla="*/ 0 w 701"/>
                <a:gd name="T11" fmla="*/ 0 h 615"/>
                <a:gd name="T12" fmla="*/ 0 w 701"/>
                <a:gd name="T13" fmla="*/ 0 h 615"/>
                <a:gd name="T14" fmla="*/ 0 w 701"/>
                <a:gd name="T15" fmla="*/ 0 h 615"/>
                <a:gd name="T16" fmla="*/ 0 w 701"/>
                <a:gd name="T17" fmla="*/ 0 h 615"/>
                <a:gd name="T18" fmla="*/ 0 w 701"/>
                <a:gd name="T19" fmla="*/ 0 h 615"/>
                <a:gd name="T20" fmla="*/ 0 w 701"/>
                <a:gd name="T21" fmla="*/ 0 h 615"/>
                <a:gd name="T22" fmla="*/ 0 w 701"/>
                <a:gd name="T23" fmla="*/ 0 h 615"/>
                <a:gd name="T24" fmla="*/ 0 w 701"/>
                <a:gd name="T25" fmla="*/ 0 h 6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1"/>
                <a:gd name="T40" fmla="*/ 0 h 615"/>
                <a:gd name="T41" fmla="*/ 701 w 701"/>
                <a:gd name="T42" fmla="*/ 615 h 6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1" h="615">
                  <a:moveTo>
                    <a:pt x="701" y="467"/>
                  </a:moveTo>
                  <a:lnTo>
                    <a:pt x="110" y="615"/>
                  </a:lnTo>
                  <a:lnTo>
                    <a:pt x="0" y="148"/>
                  </a:lnTo>
                  <a:lnTo>
                    <a:pt x="98" y="110"/>
                  </a:lnTo>
                  <a:lnTo>
                    <a:pt x="185" y="504"/>
                  </a:lnTo>
                  <a:lnTo>
                    <a:pt x="333" y="467"/>
                  </a:lnTo>
                  <a:lnTo>
                    <a:pt x="246" y="86"/>
                  </a:lnTo>
                  <a:lnTo>
                    <a:pt x="345" y="61"/>
                  </a:lnTo>
                  <a:lnTo>
                    <a:pt x="431" y="455"/>
                  </a:lnTo>
                  <a:lnTo>
                    <a:pt x="591" y="418"/>
                  </a:lnTo>
                  <a:lnTo>
                    <a:pt x="504" y="24"/>
                  </a:lnTo>
                  <a:lnTo>
                    <a:pt x="591" y="0"/>
                  </a:lnTo>
                  <a:lnTo>
                    <a:pt x="701" y="46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5" name="Freeform 52">
              <a:extLst>
                <a:ext uri="{FF2B5EF4-FFF2-40B4-BE49-F238E27FC236}">
                  <a16:creationId xmlns:a16="http://schemas.microsoft.com/office/drawing/2014/main" id="{ACEC1438-B26C-4C1C-B2CC-1E35EDA80E6F}"/>
                </a:ext>
              </a:extLst>
            </p:cNvPr>
            <p:cNvSpPr>
              <a:spLocks/>
            </p:cNvSpPr>
            <p:nvPr/>
          </p:nvSpPr>
          <p:spPr bwMode="auto">
            <a:xfrm>
              <a:off x="3218" y="2965"/>
              <a:ext cx="138" cy="147"/>
            </a:xfrm>
            <a:custGeom>
              <a:avLst/>
              <a:gdLst>
                <a:gd name="T0" fmla="*/ 0 w 553"/>
                <a:gd name="T1" fmla="*/ 0 h 590"/>
                <a:gd name="T2" fmla="*/ 0 w 553"/>
                <a:gd name="T3" fmla="*/ 0 h 590"/>
                <a:gd name="T4" fmla="*/ 0 w 553"/>
                <a:gd name="T5" fmla="*/ 0 h 590"/>
                <a:gd name="T6" fmla="*/ 0 w 553"/>
                <a:gd name="T7" fmla="*/ 0 h 590"/>
                <a:gd name="T8" fmla="*/ 0 w 553"/>
                <a:gd name="T9" fmla="*/ 0 h 590"/>
                <a:gd name="T10" fmla="*/ 0 w 553"/>
                <a:gd name="T11" fmla="*/ 0 h 590"/>
                <a:gd name="T12" fmla="*/ 0 w 553"/>
                <a:gd name="T13" fmla="*/ 0 h 590"/>
                <a:gd name="T14" fmla="*/ 0 w 553"/>
                <a:gd name="T15" fmla="*/ 0 h 590"/>
                <a:gd name="T16" fmla="*/ 0 w 553"/>
                <a:gd name="T17" fmla="*/ 0 h 590"/>
                <a:gd name="T18" fmla="*/ 0 w 553"/>
                <a:gd name="T19" fmla="*/ 0 h 590"/>
                <a:gd name="T20" fmla="*/ 0 w 553"/>
                <a:gd name="T21" fmla="*/ 0 h 590"/>
                <a:gd name="T22" fmla="*/ 0 w 553"/>
                <a:gd name="T23" fmla="*/ 0 h 590"/>
                <a:gd name="T24" fmla="*/ 0 w 553"/>
                <a:gd name="T25" fmla="*/ 0 h 5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3"/>
                <a:gd name="T40" fmla="*/ 0 h 590"/>
                <a:gd name="T41" fmla="*/ 553 w 553"/>
                <a:gd name="T42" fmla="*/ 590 h 5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3" h="590">
                  <a:moveTo>
                    <a:pt x="161" y="282"/>
                  </a:moveTo>
                  <a:lnTo>
                    <a:pt x="344" y="196"/>
                  </a:lnTo>
                  <a:lnTo>
                    <a:pt x="271" y="36"/>
                  </a:lnTo>
                  <a:lnTo>
                    <a:pt x="370" y="0"/>
                  </a:lnTo>
                  <a:lnTo>
                    <a:pt x="553" y="442"/>
                  </a:lnTo>
                  <a:lnTo>
                    <a:pt x="455" y="479"/>
                  </a:lnTo>
                  <a:lnTo>
                    <a:pt x="382" y="282"/>
                  </a:lnTo>
                  <a:lnTo>
                    <a:pt x="197" y="357"/>
                  </a:lnTo>
                  <a:lnTo>
                    <a:pt x="271" y="552"/>
                  </a:lnTo>
                  <a:lnTo>
                    <a:pt x="185" y="590"/>
                  </a:lnTo>
                  <a:lnTo>
                    <a:pt x="0" y="147"/>
                  </a:lnTo>
                  <a:lnTo>
                    <a:pt x="86" y="97"/>
                  </a:lnTo>
                  <a:lnTo>
                    <a:pt x="161" y="28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6" name="Freeform 53">
              <a:extLst>
                <a:ext uri="{FF2B5EF4-FFF2-40B4-BE49-F238E27FC236}">
                  <a16:creationId xmlns:a16="http://schemas.microsoft.com/office/drawing/2014/main" id="{063062B3-4D1D-4387-8E28-52AABA3EFDBE}"/>
                </a:ext>
              </a:extLst>
            </p:cNvPr>
            <p:cNvSpPr>
              <a:spLocks/>
            </p:cNvSpPr>
            <p:nvPr/>
          </p:nvSpPr>
          <p:spPr bwMode="auto">
            <a:xfrm>
              <a:off x="3322" y="2909"/>
              <a:ext cx="148" cy="154"/>
            </a:xfrm>
            <a:custGeom>
              <a:avLst/>
              <a:gdLst>
                <a:gd name="T0" fmla="*/ 0 w 589"/>
                <a:gd name="T1" fmla="*/ 0 h 615"/>
                <a:gd name="T2" fmla="*/ 0 w 589"/>
                <a:gd name="T3" fmla="*/ 0 h 615"/>
                <a:gd name="T4" fmla="*/ 0 w 589"/>
                <a:gd name="T5" fmla="*/ 0 h 615"/>
                <a:gd name="T6" fmla="*/ 0 w 589"/>
                <a:gd name="T7" fmla="*/ 0 h 615"/>
                <a:gd name="T8" fmla="*/ 0 w 589"/>
                <a:gd name="T9" fmla="*/ 0 h 615"/>
                <a:gd name="T10" fmla="*/ 0 w 589"/>
                <a:gd name="T11" fmla="*/ 0 h 615"/>
                <a:gd name="T12" fmla="*/ 0 w 589"/>
                <a:gd name="T13" fmla="*/ 0 h 615"/>
                <a:gd name="T14" fmla="*/ 0 w 589"/>
                <a:gd name="T15" fmla="*/ 0 h 615"/>
                <a:gd name="T16" fmla="*/ 0 w 589"/>
                <a:gd name="T17" fmla="*/ 0 h 615"/>
                <a:gd name="T18" fmla="*/ 0 w 589"/>
                <a:gd name="T19" fmla="*/ 0 h 615"/>
                <a:gd name="T20" fmla="*/ 0 w 589"/>
                <a:gd name="T21" fmla="*/ 0 h 6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9"/>
                <a:gd name="T34" fmla="*/ 0 h 615"/>
                <a:gd name="T35" fmla="*/ 589 w 589"/>
                <a:gd name="T36" fmla="*/ 615 h 6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9" h="615">
                  <a:moveTo>
                    <a:pt x="331" y="566"/>
                  </a:moveTo>
                  <a:lnTo>
                    <a:pt x="233" y="615"/>
                  </a:lnTo>
                  <a:lnTo>
                    <a:pt x="0" y="197"/>
                  </a:lnTo>
                  <a:lnTo>
                    <a:pt x="73" y="160"/>
                  </a:lnTo>
                  <a:lnTo>
                    <a:pt x="245" y="443"/>
                  </a:lnTo>
                  <a:lnTo>
                    <a:pt x="258" y="49"/>
                  </a:lnTo>
                  <a:lnTo>
                    <a:pt x="343" y="0"/>
                  </a:lnTo>
                  <a:lnTo>
                    <a:pt x="589" y="418"/>
                  </a:lnTo>
                  <a:lnTo>
                    <a:pt x="504" y="467"/>
                  </a:lnTo>
                  <a:lnTo>
                    <a:pt x="343" y="185"/>
                  </a:lnTo>
                  <a:lnTo>
                    <a:pt x="331" y="56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7" name="Freeform 54">
              <a:extLst>
                <a:ext uri="{FF2B5EF4-FFF2-40B4-BE49-F238E27FC236}">
                  <a16:creationId xmlns:a16="http://schemas.microsoft.com/office/drawing/2014/main" id="{1DA9FAA6-5D4B-4258-A801-94CEA38D6A9E}"/>
                </a:ext>
              </a:extLst>
            </p:cNvPr>
            <p:cNvSpPr>
              <a:spLocks/>
            </p:cNvSpPr>
            <p:nvPr/>
          </p:nvSpPr>
          <p:spPr bwMode="auto">
            <a:xfrm>
              <a:off x="3497" y="2808"/>
              <a:ext cx="127" cy="127"/>
            </a:xfrm>
            <a:custGeom>
              <a:avLst/>
              <a:gdLst>
                <a:gd name="T0" fmla="*/ 0 w 504"/>
                <a:gd name="T1" fmla="*/ 0 h 508"/>
                <a:gd name="T2" fmla="*/ 0 w 504"/>
                <a:gd name="T3" fmla="*/ 0 h 508"/>
                <a:gd name="T4" fmla="*/ 0 w 504"/>
                <a:gd name="T5" fmla="*/ 0 h 508"/>
                <a:gd name="T6" fmla="*/ 0 w 504"/>
                <a:gd name="T7" fmla="*/ 0 h 508"/>
                <a:gd name="T8" fmla="*/ 0 w 504"/>
                <a:gd name="T9" fmla="*/ 0 h 508"/>
                <a:gd name="T10" fmla="*/ 0 w 504"/>
                <a:gd name="T11" fmla="*/ 0 h 508"/>
                <a:gd name="T12" fmla="*/ 0 w 504"/>
                <a:gd name="T13" fmla="*/ 0 h 508"/>
                <a:gd name="T14" fmla="*/ 0 w 504"/>
                <a:gd name="T15" fmla="*/ 0 h 508"/>
                <a:gd name="T16" fmla="*/ 0 w 504"/>
                <a:gd name="T17" fmla="*/ 0 h 508"/>
                <a:gd name="T18" fmla="*/ 0 w 504"/>
                <a:gd name="T19" fmla="*/ 0 h 508"/>
                <a:gd name="T20" fmla="*/ 0 w 504"/>
                <a:gd name="T21" fmla="*/ 0 h 508"/>
                <a:gd name="T22" fmla="*/ 0 w 504"/>
                <a:gd name="T23" fmla="*/ 0 h 508"/>
                <a:gd name="T24" fmla="*/ 0 w 504"/>
                <a:gd name="T25" fmla="*/ 0 h 508"/>
                <a:gd name="T26" fmla="*/ 0 w 504"/>
                <a:gd name="T27" fmla="*/ 0 h 508"/>
                <a:gd name="T28" fmla="*/ 0 w 504"/>
                <a:gd name="T29" fmla="*/ 0 h 508"/>
                <a:gd name="T30" fmla="*/ 0 w 504"/>
                <a:gd name="T31" fmla="*/ 0 h 508"/>
                <a:gd name="T32" fmla="*/ 0 w 504"/>
                <a:gd name="T33" fmla="*/ 0 h 508"/>
                <a:gd name="T34" fmla="*/ 0 w 504"/>
                <a:gd name="T35" fmla="*/ 0 h 508"/>
                <a:gd name="T36" fmla="*/ 0 w 504"/>
                <a:gd name="T37" fmla="*/ 0 h 508"/>
                <a:gd name="T38" fmla="*/ 0 w 504"/>
                <a:gd name="T39" fmla="*/ 0 h 508"/>
                <a:gd name="T40" fmla="*/ 0 w 504"/>
                <a:gd name="T41" fmla="*/ 0 h 508"/>
                <a:gd name="T42" fmla="*/ 0 w 504"/>
                <a:gd name="T43" fmla="*/ 0 h 508"/>
                <a:gd name="T44" fmla="*/ 0 w 504"/>
                <a:gd name="T45" fmla="*/ 0 h 508"/>
                <a:gd name="T46" fmla="*/ 0 w 504"/>
                <a:gd name="T47" fmla="*/ 0 h 508"/>
                <a:gd name="T48" fmla="*/ 0 w 504"/>
                <a:gd name="T49" fmla="*/ 0 h 508"/>
                <a:gd name="T50" fmla="*/ 0 w 504"/>
                <a:gd name="T51" fmla="*/ 0 h 508"/>
                <a:gd name="T52" fmla="*/ 0 w 504"/>
                <a:gd name="T53" fmla="*/ 0 h 508"/>
                <a:gd name="T54" fmla="*/ 0 w 504"/>
                <a:gd name="T55" fmla="*/ 0 h 508"/>
                <a:gd name="T56" fmla="*/ 0 w 504"/>
                <a:gd name="T57" fmla="*/ 0 h 508"/>
                <a:gd name="T58" fmla="*/ 0 w 504"/>
                <a:gd name="T59" fmla="*/ 0 h 508"/>
                <a:gd name="T60" fmla="*/ 0 w 504"/>
                <a:gd name="T61" fmla="*/ 0 h 508"/>
                <a:gd name="T62" fmla="*/ 0 w 504"/>
                <a:gd name="T63" fmla="*/ 0 h 508"/>
                <a:gd name="T64" fmla="*/ 0 w 504"/>
                <a:gd name="T65" fmla="*/ 0 h 508"/>
                <a:gd name="T66" fmla="*/ 0 w 504"/>
                <a:gd name="T67" fmla="*/ 0 h 508"/>
                <a:gd name="T68" fmla="*/ 0 w 504"/>
                <a:gd name="T69" fmla="*/ 0 h 508"/>
                <a:gd name="T70" fmla="*/ 0 w 504"/>
                <a:gd name="T71" fmla="*/ 0 h 508"/>
                <a:gd name="T72" fmla="*/ 0 w 504"/>
                <a:gd name="T73" fmla="*/ 0 h 508"/>
                <a:gd name="T74" fmla="*/ 0 w 504"/>
                <a:gd name="T75" fmla="*/ 0 h 508"/>
                <a:gd name="T76" fmla="*/ 0 w 504"/>
                <a:gd name="T77" fmla="*/ 0 h 508"/>
                <a:gd name="T78" fmla="*/ 0 w 504"/>
                <a:gd name="T79" fmla="*/ 0 h 508"/>
                <a:gd name="T80" fmla="*/ 0 w 504"/>
                <a:gd name="T81" fmla="*/ 0 h 508"/>
                <a:gd name="T82" fmla="*/ 0 w 504"/>
                <a:gd name="T83" fmla="*/ 0 h 508"/>
                <a:gd name="T84" fmla="*/ 0 w 504"/>
                <a:gd name="T85" fmla="*/ 0 h 508"/>
                <a:gd name="T86" fmla="*/ 0 w 504"/>
                <a:gd name="T87" fmla="*/ 0 h 508"/>
                <a:gd name="T88" fmla="*/ 0 w 504"/>
                <a:gd name="T89" fmla="*/ 0 h 508"/>
                <a:gd name="T90" fmla="*/ 0 w 504"/>
                <a:gd name="T91" fmla="*/ 0 h 508"/>
                <a:gd name="T92" fmla="*/ 0 w 504"/>
                <a:gd name="T93" fmla="*/ 0 h 508"/>
                <a:gd name="T94" fmla="*/ 0 w 504"/>
                <a:gd name="T95" fmla="*/ 0 h 508"/>
                <a:gd name="T96" fmla="*/ 0 w 504"/>
                <a:gd name="T97" fmla="*/ 0 h 5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4"/>
                <a:gd name="T148" fmla="*/ 0 h 508"/>
                <a:gd name="T149" fmla="*/ 504 w 504"/>
                <a:gd name="T150" fmla="*/ 508 h 5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4" h="508">
                  <a:moveTo>
                    <a:pt x="86" y="61"/>
                  </a:moveTo>
                  <a:lnTo>
                    <a:pt x="86" y="61"/>
                  </a:lnTo>
                  <a:lnTo>
                    <a:pt x="105" y="48"/>
                  </a:lnTo>
                  <a:lnTo>
                    <a:pt x="124" y="36"/>
                  </a:lnTo>
                  <a:lnTo>
                    <a:pt x="141" y="27"/>
                  </a:lnTo>
                  <a:lnTo>
                    <a:pt x="158" y="17"/>
                  </a:lnTo>
                  <a:lnTo>
                    <a:pt x="175" y="9"/>
                  </a:lnTo>
                  <a:lnTo>
                    <a:pt x="191" y="4"/>
                  </a:lnTo>
                  <a:lnTo>
                    <a:pt x="207" y="1"/>
                  </a:lnTo>
                  <a:lnTo>
                    <a:pt x="222" y="0"/>
                  </a:lnTo>
                  <a:lnTo>
                    <a:pt x="243" y="1"/>
                  </a:lnTo>
                  <a:lnTo>
                    <a:pt x="263" y="4"/>
                  </a:lnTo>
                  <a:lnTo>
                    <a:pt x="282" y="9"/>
                  </a:lnTo>
                  <a:lnTo>
                    <a:pt x="299" y="17"/>
                  </a:lnTo>
                  <a:lnTo>
                    <a:pt x="314" y="27"/>
                  </a:lnTo>
                  <a:lnTo>
                    <a:pt x="329" y="36"/>
                  </a:lnTo>
                  <a:lnTo>
                    <a:pt x="343" y="48"/>
                  </a:lnTo>
                  <a:lnTo>
                    <a:pt x="356" y="61"/>
                  </a:lnTo>
                  <a:lnTo>
                    <a:pt x="283" y="124"/>
                  </a:lnTo>
                  <a:lnTo>
                    <a:pt x="274" y="116"/>
                  </a:lnTo>
                  <a:lnTo>
                    <a:pt x="265" y="109"/>
                  </a:lnTo>
                  <a:lnTo>
                    <a:pt x="255" y="105"/>
                  </a:lnTo>
                  <a:lnTo>
                    <a:pt x="246" y="101"/>
                  </a:lnTo>
                  <a:lnTo>
                    <a:pt x="237" y="100"/>
                  </a:lnTo>
                  <a:lnTo>
                    <a:pt x="227" y="99"/>
                  </a:lnTo>
                  <a:lnTo>
                    <a:pt x="218" y="99"/>
                  </a:lnTo>
                  <a:lnTo>
                    <a:pt x="209" y="99"/>
                  </a:lnTo>
                  <a:lnTo>
                    <a:pt x="199" y="100"/>
                  </a:lnTo>
                  <a:lnTo>
                    <a:pt x="190" y="103"/>
                  </a:lnTo>
                  <a:lnTo>
                    <a:pt x="182" y="107"/>
                  </a:lnTo>
                  <a:lnTo>
                    <a:pt x="173" y="113"/>
                  </a:lnTo>
                  <a:lnTo>
                    <a:pt x="164" y="119"/>
                  </a:lnTo>
                  <a:lnTo>
                    <a:pt x="154" y="125"/>
                  </a:lnTo>
                  <a:lnTo>
                    <a:pt x="145" y="131"/>
                  </a:lnTo>
                  <a:lnTo>
                    <a:pt x="136" y="136"/>
                  </a:lnTo>
                  <a:lnTo>
                    <a:pt x="128" y="145"/>
                  </a:lnTo>
                  <a:lnTo>
                    <a:pt x="120" y="156"/>
                  </a:lnTo>
                  <a:lnTo>
                    <a:pt x="113" y="168"/>
                  </a:lnTo>
                  <a:lnTo>
                    <a:pt x="108" y="180"/>
                  </a:lnTo>
                  <a:lnTo>
                    <a:pt x="104" y="193"/>
                  </a:lnTo>
                  <a:lnTo>
                    <a:pt x="101" y="206"/>
                  </a:lnTo>
                  <a:lnTo>
                    <a:pt x="98" y="221"/>
                  </a:lnTo>
                  <a:lnTo>
                    <a:pt x="98" y="234"/>
                  </a:lnTo>
                  <a:lnTo>
                    <a:pt x="100" y="249"/>
                  </a:lnTo>
                  <a:lnTo>
                    <a:pt x="102" y="264"/>
                  </a:lnTo>
                  <a:lnTo>
                    <a:pt x="108" y="280"/>
                  </a:lnTo>
                  <a:lnTo>
                    <a:pt x="116" y="294"/>
                  </a:lnTo>
                  <a:lnTo>
                    <a:pt x="125" y="309"/>
                  </a:lnTo>
                  <a:lnTo>
                    <a:pt x="136" y="322"/>
                  </a:lnTo>
                  <a:lnTo>
                    <a:pt x="148" y="334"/>
                  </a:lnTo>
                  <a:lnTo>
                    <a:pt x="161" y="345"/>
                  </a:lnTo>
                  <a:lnTo>
                    <a:pt x="170" y="358"/>
                  </a:lnTo>
                  <a:lnTo>
                    <a:pt x="181" y="370"/>
                  </a:lnTo>
                  <a:lnTo>
                    <a:pt x="193" y="381"/>
                  </a:lnTo>
                  <a:lnTo>
                    <a:pt x="205" y="389"/>
                  </a:lnTo>
                  <a:lnTo>
                    <a:pt x="218" y="397"/>
                  </a:lnTo>
                  <a:lnTo>
                    <a:pt x="231" y="402"/>
                  </a:lnTo>
                  <a:lnTo>
                    <a:pt x="245" y="405"/>
                  </a:lnTo>
                  <a:lnTo>
                    <a:pt x="258" y="406"/>
                  </a:lnTo>
                  <a:lnTo>
                    <a:pt x="271" y="410"/>
                  </a:lnTo>
                  <a:lnTo>
                    <a:pt x="286" y="411"/>
                  </a:lnTo>
                  <a:lnTo>
                    <a:pt x="299" y="410"/>
                  </a:lnTo>
                  <a:lnTo>
                    <a:pt x="313" y="407"/>
                  </a:lnTo>
                  <a:lnTo>
                    <a:pt x="325" y="403"/>
                  </a:lnTo>
                  <a:lnTo>
                    <a:pt x="336" y="398"/>
                  </a:lnTo>
                  <a:lnTo>
                    <a:pt x="347" y="390"/>
                  </a:lnTo>
                  <a:lnTo>
                    <a:pt x="356" y="382"/>
                  </a:lnTo>
                  <a:lnTo>
                    <a:pt x="366" y="377"/>
                  </a:lnTo>
                  <a:lnTo>
                    <a:pt x="375" y="370"/>
                  </a:lnTo>
                  <a:lnTo>
                    <a:pt x="383" y="363"/>
                  </a:lnTo>
                  <a:lnTo>
                    <a:pt x="391" y="355"/>
                  </a:lnTo>
                  <a:lnTo>
                    <a:pt x="396" y="347"/>
                  </a:lnTo>
                  <a:lnTo>
                    <a:pt x="402" y="338"/>
                  </a:lnTo>
                  <a:lnTo>
                    <a:pt x="404" y="330"/>
                  </a:lnTo>
                  <a:lnTo>
                    <a:pt x="406" y="321"/>
                  </a:lnTo>
                  <a:lnTo>
                    <a:pt x="406" y="312"/>
                  </a:lnTo>
                  <a:lnTo>
                    <a:pt x="406" y="302"/>
                  </a:lnTo>
                  <a:lnTo>
                    <a:pt x="404" y="293"/>
                  </a:lnTo>
                  <a:lnTo>
                    <a:pt x="403" y="284"/>
                  </a:lnTo>
                  <a:lnTo>
                    <a:pt x="400" y="274"/>
                  </a:lnTo>
                  <a:lnTo>
                    <a:pt x="395" y="265"/>
                  </a:lnTo>
                  <a:lnTo>
                    <a:pt x="390" y="256"/>
                  </a:lnTo>
                  <a:lnTo>
                    <a:pt x="382" y="246"/>
                  </a:lnTo>
                  <a:lnTo>
                    <a:pt x="455" y="185"/>
                  </a:lnTo>
                  <a:lnTo>
                    <a:pt x="468" y="200"/>
                  </a:lnTo>
                  <a:lnTo>
                    <a:pt x="479" y="216"/>
                  </a:lnTo>
                  <a:lnTo>
                    <a:pt x="487" y="232"/>
                  </a:lnTo>
                  <a:lnTo>
                    <a:pt x="494" y="249"/>
                  </a:lnTo>
                  <a:lnTo>
                    <a:pt x="499" y="266"/>
                  </a:lnTo>
                  <a:lnTo>
                    <a:pt x="501" y="284"/>
                  </a:lnTo>
                  <a:lnTo>
                    <a:pt x="504" y="302"/>
                  </a:lnTo>
                  <a:lnTo>
                    <a:pt x="504" y="321"/>
                  </a:lnTo>
                  <a:lnTo>
                    <a:pt x="499" y="338"/>
                  </a:lnTo>
                  <a:lnTo>
                    <a:pt x="492" y="355"/>
                  </a:lnTo>
                  <a:lnTo>
                    <a:pt x="486" y="371"/>
                  </a:lnTo>
                  <a:lnTo>
                    <a:pt x="476" y="386"/>
                  </a:lnTo>
                  <a:lnTo>
                    <a:pt x="464" y="401"/>
                  </a:lnTo>
                  <a:lnTo>
                    <a:pt x="451" y="415"/>
                  </a:lnTo>
                  <a:lnTo>
                    <a:pt x="436" y="429"/>
                  </a:lnTo>
                  <a:lnTo>
                    <a:pt x="419" y="443"/>
                  </a:lnTo>
                  <a:lnTo>
                    <a:pt x="400" y="465"/>
                  </a:lnTo>
                  <a:lnTo>
                    <a:pt x="380" y="481"/>
                  </a:lnTo>
                  <a:lnTo>
                    <a:pt x="359" y="493"/>
                  </a:lnTo>
                  <a:lnTo>
                    <a:pt x="336" y="502"/>
                  </a:lnTo>
                  <a:lnTo>
                    <a:pt x="315" y="507"/>
                  </a:lnTo>
                  <a:lnTo>
                    <a:pt x="293" y="508"/>
                  </a:lnTo>
                  <a:lnTo>
                    <a:pt x="269" y="507"/>
                  </a:lnTo>
                  <a:lnTo>
                    <a:pt x="246" y="504"/>
                  </a:lnTo>
                  <a:lnTo>
                    <a:pt x="223" y="503"/>
                  </a:lnTo>
                  <a:lnTo>
                    <a:pt x="201" y="499"/>
                  </a:lnTo>
                  <a:lnTo>
                    <a:pt x="178" y="493"/>
                  </a:lnTo>
                  <a:lnTo>
                    <a:pt x="157" y="483"/>
                  </a:lnTo>
                  <a:lnTo>
                    <a:pt x="137" y="470"/>
                  </a:lnTo>
                  <a:lnTo>
                    <a:pt x="118" y="453"/>
                  </a:lnTo>
                  <a:lnTo>
                    <a:pt x="101" y="431"/>
                  </a:lnTo>
                  <a:lnTo>
                    <a:pt x="86" y="406"/>
                  </a:lnTo>
                  <a:lnTo>
                    <a:pt x="69" y="383"/>
                  </a:lnTo>
                  <a:lnTo>
                    <a:pt x="52" y="361"/>
                  </a:lnTo>
                  <a:lnTo>
                    <a:pt x="37" y="338"/>
                  </a:lnTo>
                  <a:lnTo>
                    <a:pt x="25" y="316"/>
                  </a:lnTo>
                  <a:lnTo>
                    <a:pt x="14" y="294"/>
                  </a:lnTo>
                  <a:lnTo>
                    <a:pt x="6" y="273"/>
                  </a:lnTo>
                  <a:lnTo>
                    <a:pt x="1" y="253"/>
                  </a:lnTo>
                  <a:lnTo>
                    <a:pt x="0" y="234"/>
                  </a:lnTo>
                  <a:lnTo>
                    <a:pt x="1" y="208"/>
                  </a:lnTo>
                  <a:lnTo>
                    <a:pt x="6" y="182"/>
                  </a:lnTo>
                  <a:lnTo>
                    <a:pt x="14" y="160"/>
                  </a:lnTo>
                  <a:lnTo>
                    <a:pt x="25" y="139"/>
                  </a:lnTo>
                  <a:lnTo>
                    <a:pt x="37" y="119"/>
                  </a:lnTo>
                  <a:lnTo>
                    <a:pt x="52" y="99"/>
                  </a:lnTo>
                  <a:lnTo>
                    <a:pt x="69" y="80"/>
                  </a:lnTo>
                  <a:lnTo>
                    <a:pt x="86" y="6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8" name="Freeform 55">
              <a:extLst>
                <a:ext uri="{FF2B5EF4-FFF2-40B4-BE49-F238E27FC236}">
                  <a16:creationId xmlns:a16="http://schemas.microsoft.com/office/drawing/2014/main" id="{2A94011B-31C0-4527-B818-818FCE8730E5}"/>
                </a:ext>
              </a:extLst>
            </p:cNvPr>
            <p:cNvSpPr>
              <a:spLocks/>
            </p:cNvSpPr>
            <p:nvPr/>
          </p:nvSpPr>
          <p:spPr bwMode="auto">
            <a:xfrm>
              <a:off x="3568" y="2712"/>
              <a:ext cx="157" cy="157"/>
            </a:xfrm>
            <a:custGeom>
              <a:avLst/>
              <a:gdLst>
                <a:gd name="T0" fmla="*/ 0 w 627"/>
                <a:gd name="T1" fmla="*/ 0 h 626"/>
                <a:gd name="T2" fmla="*/ 0 w 627"/>
                <a:gd name="T3" fmla="*/ 0 h 626"/>
                <a:gd name="T4" fmla="*/ 0 w 627"/>
                <a:gd name="T5" fmla="*/ 0 h 626"/>
                <a:gd name="T6" fmla="*/ 0 w 627"/>
                <a:gd name="T7" fmla="*/ 0 h 626"/>
                <a:gd name="T8" fmla="*/ 0 w 627"/>
                <a:gd name="T9" fmla="*/ 0 h 626"/>
                <a:gd name="T10" fmla="*/ 0 w 627"/>
                <a:gd name="T11" fmla="*/ 0 h 626"/>
                <a:gd name="T12" fmla="*/ 0 w 627"/>
                <a:gd name="T13" fmla="*/ 0 h 626"/>
                <a:gd name="T14" fmla="*/ 0 w 627"/>
                <a:gd name="T15" fmla="*/ 0 h 626"/>
                <a:gd name="T16" fmla="*/ 0 w 627"/>
                <a:gd name="T17" fmla="*/ 0 h 626"/>
                <a:gd name="T18" fmla="*/ 0 w 627"/>
                <a:gd name="T19" fmla="*/ 0 h 626"/>
                <a:gd name="T20" fmla="*/ 0 w 627"/>
                <a:gd name="T21" fmla="*/ 0 h 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7"/>
                <a:gd name="T34" fmla="*/ 0 h 626"/>
                <a:gd name="T35" fmla="*/ 627 w 627"/>
                <a:gd name="T36" fmla="*/ 626 h 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7" h="626">
                  <a:moveTo>
                    <a:pt x="418" y="540"/>
                  </a:moveTo>
                  <a:lnTo>
                    <a:pt x="345" y="626"/>
                  </a:lnTo>
                  <a:lnTo>
                    <a:pt x="0" y="295"/>
                  </a:lnTo>
                  <a:lnTo>
                    <a:pt x="61" y="220"/>
                  </a:lnTo>
                  <a:lnTo>
                    <a:pt x="308" y="455"/>
                  </a:lnTo>
                  <a:lnTo>
                    <a:pt x="197" y="73"/>
                  </a:lnTo>
                  <a:lnTo>
                    <a:pt x="270" y="0"/>
                  </a:lnTo>
                  <a:lnTo>
                    <a:pt x="627" y="331"/>
                  </a:lnTo>
                  <a:lnTo>
                    <a:pt x="554" y="405"/>
                  </a:lnTo>
                  <a:lnTo>
                    <a:pt x="320" y="183"/>
                  </a:lnTo>
                  <a:lnTo>
                    <a:pt x="418" y="54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79" name="Freeform 56">
              <a:extLst>
                <a:ext uri="{FF2B5EF4-FFF2-40B4-BE49-F238E27FC236}">
                  <a16:creationId xmlns:a16="http://schemas.microsoft.com/office/drawing/2014/main" id="{E983A8D3-FE46-495C-BA14-5FBF56590532}"/>
                </a:ext>
              </a:extLst>
            </p:cNvPr>
            <p:cNvSpPr>
              <a:spLocks/>
            </p:cNvSpPr>
            <p:nvPr/>
          </p:nvSpPr>
          <p:spPr bwMode="auto">
            <a:xfrm>
              <a:off x="3663" y="2657"/>
              <a:ext cx="142" cy="126"/>
            </a:xfrm>
            <a:custGeom>
              <a:avLst/>
              <a:gdLst>
                <a:gd name="T0" fmla="*/ 0 w 565"/>
                <a:gd name="T1" fmla="*/ 0 h 505"/>
                <a:gd name="T2" fmla="*/ 0 w 565"/>
                <a:gd name="T3" fmla="*/ 0 h 505"/>
                <a:gd name="T4" fmla="*/ 0 w 565"/>
                <a:gd name="T5" fmla="*/ 0 h 505"/>
                <a:gd name="T6" fmla="*/ 0 w 565"/>
                <a:gd name="T7" fmla="*/ 0 h 505"/>
                <a:gd name="T8" fmla="*/ 0 w 565"/>
                <a:gd name="T9" fmla="*/ 0 h 505"/>
                <a:gd name="T10" fmla="*/ 0 w 565"/>
                <a:gd name="T11" fmla="*/ 0 h 505"/>
                <a:gd name="T12" fmla="*/ 0 w 565"/>
                <a:gd name="T13" fmla="*/ 0 h 505"/>
                <a:gd name="T14" fmla="*/ 0 w 565"/>
                <a:gd name="T15" fmla="*/ 0 h 505"/>
                <a:gd name="T16" fmla="*/ 0 60000 65536"/>
                <a:gd name="T17" fmla="*/ 0 60000 65536"/>
                <a:gd name="T18" fmla="*/ 0 60000 65536"/>
                <a:gd name="T19" fmla="*/ 0 60000 65536"/>
                <a:gd name="T20" fmla="*/ 0 60000 65536"/>
                <a:gd name="T21" fmla="*/ 0 60000 65536"/>
                <a:gd name="T22" fmla="*/ 0 60000 65536"/>
                <a:gd name="T23" fmla="*/ 0 60000 65536"/>
                <a:gd name="T24" fmla="*/ 0 w 565"/>
                <a:gd name="T25" fmla="*/ 0 h 505"/>
                <a:gd name="T26" fmla="*/ 565 w 565"/>
                <a:gd name="T27" fmla="*/ 505 h 5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5" h="505">
                  <a:moveTo>
                    <a:pt x="492" y="247"/>
                  </a:moveTo>
                  <a:lnTo>
                    <a:pt x="124" y="112"/>
                  </a:lnTo>
                  <a:lnTo>
                    <a:pt x="344" y="431"/>
                  </a:lnTo>
                  <a:lnTo>
                    <a:pt x="283" y="505"/>
                  </a:lnTo>
                  <a:lnTo>
                    <a:pt x="0" y="87"/>
                  </a:lnTo>
                  <a:lnTo>
                    <a:pt x="74" y="0"/>
                  </a:lnTo>
                  <a:lnTo>
                    <a:pt x="565" y="161"/>
                  </a:lnTo>
                  <a:lnTo>
                    <a:pt x="492" y="24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0" name="Freeform 57">
              <a:extLst>
                <a:ext uri="{FF2B5EF4-FFF2-40B4-BE49-F238E27FC236}">
                  <a16:creationId xmlns:a16="http://schemas.microsoft.com/office/drawing/2014/main" id="{13FB286A-107E-4CDA-A0AF-DF636AC77CBE}"/>
                </a:ext>
              </a:extLst>
            </p:cNvPr>
            <p:cNvSpPr>
              <a:spLocks/>
            </p:cNvSpPr>
            <p:nvPr/>
          </p:nvSpPr>
          <p:spPr bwMode="auto">
            <a:xfrm>
              <a:off x="3704" y="2534"/>
              <a:ext cx="156" cy="147"/>
            </a:xfrm>
            <a:custGeom>
              <a:avLst/>
              <a:gdLst>
                <a:gd name="T0" fmla="*/ 0 w 627"/>
                <a:gd name="T1" fmla="*/ 0 h 590"/>
                <a:gd name="T2" fmla="*/ 0 w 627"/>
                <a:gd name="T3" fmla="*/ 0 h 590"/>
                <a:gd name="T4" fmla="*/ 0 w 627"/>
                <a:gd name="T5" fmla="*/ 0 h 590"/>
                <a:gd name="T6" fmla="*/ 0 w 627"/>
                <a:gd name="T7" fmla="*/ 0 h 590"/>
                <a:gd name="T8" fmla="*/ 0 w 627"/>
                <a:gd name="T9" fmla="*/ 0 h 590"/>
                <a:gd name="T10" fmla="*/ 0 w 627"/>
                <a:gd name="T11" fmla="*/ 0 h 590"/>
                <a:gd name="T12" fmla="*/ 0 w 627"/>
                <a:gd name="T13" fmla="*/ 0 h 590"/>
                <a:gd name="T14" fmla="*/ 0 w 627"/>
                <a:gd name="T15" fmla="*/ 0 h 590"/>
                <a:gd name="T16" fmla="*/ 0 w 627"/>
                <a:gd name="T17" fmla="*/ 0 h 590"/>
                <a:gd name="T18" fmla="*/ 0 w 627"/>
                <a:gd name="T19" fmla="*/ 0 h 590"/>
                <a:gd name="T20" fmla="*/ 0 w 627"/>
                <a:gd name="T21" fmla="*/ 0 h 5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7"/>
                <a:gd name="T34" fmla="*/ 0 h 590"/>
                <a:gd name="T35" fmla="*/ 627 w 627"/>
                <a:gd name="T36" fmla="*/ 590 h 5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7" h="590">
                  <a:moveTo>
                    <a:pt x="479" y="505"/>
                  </a:moveTo>
                  <a:lnTo>
                    <a:pt x="430" y="590"/>
                  </a:lnTo>
                  <a:lnTo>
                    <a:pt x="0" y="357"/>
                  </a:lnTo>
                  <a:lnTo>
                    <a:pt x="61" y="270"/>
                  </a:lnTo>
                  <a:lnTo>
                    <a:pt x="343" y="430"/>
                  </a:lnTo>
                  <a:lnTo>
                    <a:pt x="160" y="99"/>
                  </a:lnTo>
                  <a:lnTo>
                    <a:pt x="209" y="0"/>
                  </a:lnTo>
                  <a:lnTo>
                    <a:pt x="627" y="247"/>
                  </a:lnTo>
                  <a:lnTo>
                    <a:pt x="577" y="332"/>
                  </a:lnTo>
                  <a:lnTo>
                    <a:pt x="294" y="172"/>
                  </a:lnTo>
                  <a:lnTo>
                    <a:pt x="479" y="50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1" name="Freeform 58">
              <a:extLst>
                <a:ext uri="{FF2B5EF4-FFF2-40B4-BE49-F238E27FC236}">
                  <a16:creationId xmlns:a16="http://schemas.microsoft.com/office/drawing/2014/main" id="{2D4B7C19-89A1-46BF-955C-3091B5F34E0A}"/>
                </a:ext>
              </a:extLst>
            </p:cNvPr>
            <p:cNvSpPr>
              <a:spLocks/>
            </p:cNvSpPr>
            <p:nvPr/>
          </p:nvSpPr>
          <p:spPr bwMode="auto">
            <a:xfrm>
              <a:off x="2034" y="1332"/>
              <a:ext cx="138" cy="142"/>
            </a:xfrm>
            <a:custGeom>
              <a:avLst/>
              <a:gdLst>
                <a:gd name="T0" fmla="*/ 0 w 552"/>
                <a:gd name="T1" fmla="*/ 0 h 565"/>
                <a:gd name="T2" fmla="*/ 0 w 552"/>
                <a:gd name="T3" fmla="*/ 0 h 565"/>
                <a:gd name="T4" fmla="*/ 0 w 552"/>
                <a:gd name="T5" fmla="*/ 0 h 565"/>
                <a:gd name="T6" fmla="*/ 0 w 552"/>
                <a:gd name="T7" fmla="*/ 0 h 565"/>
                <a:gd name="T8" fmla="*/ 0 w 552"/>
                <a:gd name="T9" fmla="*/ 0 h 565"/>
                <a:gd name="T10" fmla="*/ 0 w 552"/>
                <a:gd name="T11" fmla="*/ 0 h 565"/>
                <a:gd name="T12" fmla="*/ 0 w 552"/>
                <a:gd name="T13" fmla="*/ 0 h 565"/>
                <a:gd name="T14" fmla="*/ 0 w 552"/>
                <a:gd name="T15" fmla="*/ 0 h 565"/>
                <a:gd name="T16" fmla="*/ 0 w 552"/>
                <a:gd name="T17" fmla="*/ 0 h 565"/>
                <a:gd name="T18" fmla="*/ 0 w 552"/>
                <a:gd name="T19" fmla="*/ 0 h 565"/>
                <a:gd name="T20" fmla="*/ 0 w 552"/>
                <a:gd name="T21" fmla="*/ 0 h 565"/>
                <a:gd name="T22" fmla="*/ 0 w 552"/>
                <a:gd name="T23" fmla="*/ 0 h 565"/>
                <a:gd name="T24" fmla="*/ 0 w 552"/>
                <a:gd name="T25" fmla="*/ 0 h 565"/>
                <a:gd name="T26" fmla="*/ 0 w 552"/>
                <a:gd name="T27" fmla="*/ 0 h 565"/>
                <a:gd name="T28" fmla="*/ 0 w 552"/>
                <a:gd name="T29" fmla="*/ 0 h 565"/>
                <a:gd name="T30" fmla="*/ 0 w 552"/>
                <a:gd name="T31" fmla="*/ 0 h 565"/>
                <a:gd name="T32" fmla="*/ 0 w 552"/>
                <a:gd name="T33" fmla="*/ 0 h 565"/>
                <a:gd name="T34" fmla="*/ 0 w 552"/>
                <a:gd name="T35" fmla="*/ 0 h 565"/>
                <a:gd name="T36" fmla="*/ 0 w 552"/>
                <a:gd name="T37" fmla="*/ 0 h 565"/>
                <a:gd name="T38" fmla="*/ 0 w 552"/>
                <a:gd name="T39" fmla="*/ 0 h 565"/>
                <a:gd name="T40" fmla="*/ 0 w 552"/>
                <a:gd name="T41" fmla="*/ 0 h 565"/>
                <a:gd name="T42" fmla="*/ 0 w 552"/>
                <a:gd name="T43" fmla="*/ 0 h 565"/>
                <a:gd name="T44" fmla="*/ 0 w 552"/>
                <a:gd name="T45" fmla="*/ 0 h 565"/>
                <a:gd name="T46" fmla="*/ 0 w 552"/>
                <a:gd name="T47" fmla="*/ 0 h 565"/>
                <a:gd name="T48" fmla="*/ 0 w 552"/>
                <a:gd name="T49" fmla="*/ 0 h 565"/>
                <a:gd name="T50" fmla="*/ 0 w 552"/>
                <a:gd name="T51" fmla="*/ 0 h 565"/>
                <a:gd name="T52" fmla="*/ 0 w 552"/>
                <a:gd name="T53" fmla="*/ 0 h 565"/>
                <a:gd name="T54" fmla="*/ 0 w 552"/>
                <a:gd name="T55" fmla="*/ 0 h 565"/>
                <a:gd name="T56" fmla="*/ 0 w 552"/>
                <a:gd name="T57" fmla="*/ 0 h 565"/>
                <a:gd name="T58" fmla="*/ 0 w 552"/>
                <a:gd name="T59" fmla="*/ 0 h 565"/>
                <a:gd name="T60" fmla="*/ 0 w 552"/>
                <a:gd name="T61" fmla="*/ 0 h 565"/>
                <a:gd name="T62" fmla="*/ 0 w 552"/>
                <a:gd name="T63" fmla="*/ 0 h 565"/>
                <a:gd name="T64" fmla="*/ 0 w 552"/>
                <a:gd name="T65" fmla="*/ 0 h 565"/>
                <a:gd name="T66" fmla="*/ 0 w 552"/>
                <a:gd name="T67" fmla="*/ 0 h 565"/>
                <a:gd name="T68" fmla="*/ 0 w 552"/>
                <a:gd name="T69" fmla="*/ 0 h 565"/>
                <a:gd name="T70" fmla="*/ 0 w 552"/>
                <a:gd name="T71" fmla="*/ 0 h 565"/>
                <a:gd name="T72" fmla="*/ 0 w 552"/>
                <a:gd name="T73" fmla="*/ 0 h 565"/>
                <a:gd name="T74" fmla="*/ 0 w 552"/>
                <a:gd name="T75" fmla="*/ 0 h 565"/>
                <a:gd name="T76" fmla="*/ 0 w 552"/>
                <a:gd name="T77" fmla="*/ 0 h 565"/>
                <a:gd name="T78" fmla="*/ 0 w 552"/>
                <a:gd name="T79" fmla="*/ 0 h 565"/>
                <a:gd name="T80" fmla="*/ 0 w 552"/>
                <a:gd name="T81" fmla="*/ 0 h 565"/>
                <a:gd name="T82" fmla="*/ 0 w 552"/>
                <a:gd name="T83" fmla="*/ 0 h 565"/>
                <a:gd name="T84" fmla="*/ 0 w 552"/>
                <a:gd name="T85" fmla="*/ 0 h 565"/>
                <a:gd name="T86" fmla="*/ 0 w 552"/>
                <a:gd name="T87" fmla="*/ 0 h 5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2"/>
                <a:gd name="T133" fmla="*/ 0 h 565"/>
                <a:gd name="T134" fmla="*/ 552 w 552"/>
                <a:gd name="T135" fmla="*/ 565 h 5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2" h="565">
                  <a:moveTo>
                    <a:pt x="294" y="49"/>
                  </a:moveTo>
                  <a:lnTo>
                    <a:pt x="122" y="233"/>
                  </a:lnTo>
                  <a:lnTo>
                    <a:pt x="195" y="294"/>
                  </a:lnTo>
                  <a:lnTo>
                    <a:pt x="258" y="221"/>
                  </a:lnTo>
                  <a:lnTo>
                    <a:pt x="276" y="207"/>
                  </a:lnTo>
                  <a:lnTo>
                    <a:pt x="295" y="195"/>
                  </a:lnTo>
                  <a:lnTo>
                    <a:pt x="312" y="185"/>
                  </a:lnTo>
                  <a:lnTo>
                    <a:pt x="330" y="174"/>
                  </a:lnTo>
                  <a:lnTo>
                    <a:pt x="347" y="166"/>
                  </a:lnTo>
                  <a:lnTo>
                    <a:pt x="363" y="158"/>
                  </a:lnTo>
                  <a:lnTo>
                    <a:pt x="377" y="151"/>
                  </a:lnTo>
                  <a:lnTo>
                    <a:pt x="392" y="146"/>
                  </a:lnTo>
                  <a:lnTo>
                    <a:pt x="407" y="143"/>
                  </a:lnTo>
                  <a:lnTo>
                    <a:pt x="420" y="143"/>
                  </a:lnTo>
                  <a:lnTo>
                    <a:pt x="435" y="146"/>
                  </a:lnTo>
                  <a:lnTo>
                    <a:pt x="448" y="151"/>
                  </a:lnTo>
                  <a:lnTo>
                    <a:pt x="463" y="158"/>
                  </a:lnTo>
                  <a:lnTo>
                    <a:pt x="476" y="166"/>
                  </a:lnTo>
                  <a:lnTo>
                    <a:pt x="491" y="174"/>
                  </a:lnTo>
                  <a:lnTo>
                    <a:pt x="504" y="183"/>
                  </a:lnTo>
                  <a:lnTo>
                    <a:pt x="516" y="197"/>
                  </a:lnTo>
                  <a:lnTo>
                    <a:pt x="526" y="210"/>
                  </a:lnTo>
                  <a:lnTo>
                    <a:pt x="534" y="222"/>
                  </a:lnTo>
                  <a:lnTo>
                    <a:pt x="541" y="234"/>
                  </a:lnTo>
                  <a:lnTo>
                    <a:pt x="546" y="247"/>
                  </a:lnTo>
                  <a:lnTo>
                    <a:pt x="549" y="260"/>
                  </a:lnTo>
                  <a:lnTo>
                    <a:pt x="552" y="276"/>
                  </a:lnTo>
                  <a:lnTo>
                    <a:pt x="552" y="294"/>
                  </a:lnTo>
                  <a:lnTo>
                    <a:pt x="550" y="308"/>
                  </a:lnTo>
                  <a:lnTo>
                    <a:pt x="548" y="323"/>
                  </a:lnTo>
                  <a:lnTo>
                    <a:pt x="542" y="339"/>
                  </a:lnTo>
                  <a:lnTo>
                    <a:pt x="536" y="355"/>
                  </a:lnTo>
                  <a:lnTo>
                    <a:pt x="526" y="372"/>
                  </a:lnTo>
                  <a:lnTo>
                    <a:pt x="516" y="388"/>
                  </a:lnTo>
                  <a:lnTo>
                    <a:pt x="504" y="403"/>
                  </a:lnTo>
                  <a:lnTo>
                    <a:pt x="491" y="417"/>
                  </a:lnTo>
                  <a:lnTo>
                    <a:pt x="356" y="565"/>
                  </a:lnTo>
                  <a:lnTo>
                    <a:pt x="0" y="244"/>
                  </a:lnTo>
                  <a:lnTo>
                    <a:pt x="232" y="0"/>
                  </a:lnTo>
                  <a:lnTo>
                    <a:pt x="294" y="4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2" name="Freeform 59">
              <a:extLst>
                <a:ext uri="{FF2B5EF4-FFF2-40B4-BE49-F238E27FC236}">
                  <a16:creationId xmlns:a16="http://schemas.microsoft.com/office/drawing/2014/main" id="{F692461D-AA6C-408D-9BD9-045603471495}"/>
                </a:ext>
              </a:extLst>
            </p:cNvPr>
            <p:cNvSpPr>
              <a:spLocks/>
            </p:cNvSpPr>
            <p:nvPr/>
          </p:nvSpPr>
          <p:spPr bwMode="auto">
            <a:xfrm>
              <a:off x="2099" y="1393"/>
              <a:ext cx="50" cy="50"/>
            </a:xfrm>
            <a:custGeom>
              <a:avLst/>
              <a:gdLst>
                <a:gd name="T0" fmla="*/ 0 w 202"/>
                <a:gd name="T1" fmla="*/ 0 h 197"/>
                <a:gd name="T2" fmla="*/ 0 w 202"/>
                <a:gd name="T3" fmla="*/ 0 h 197"/>
                <a:gd name="T4" fmla="*/ 0 w 202"/>
                <a:gd name="T5" fmla="*/ 0 h 197"/>
                <a:gd name="T6" fmla="*/ 0 w 202"/>
                <a:gd name="T7" fmla="*/ 0 h 197"/>
                <a:gd name="T8" fmla="*/ 0 w 202"/>
                <a:gd name="T9" fmla="*/ 0 h 197"/>
                <a:gd name="T10" fmla="*/ 0 w 202"/>
                <a:gd name="T11" fmla="*/ 0 h 197"/>
                <a:gd name="T12" fmla="*/ 0 w 202"/>
                <a:gd name="T13" fmla="*/ 0 h 197"/>
                <a:gd name="T14" fmla="*/ 0 w 202"/>
                <a:gd name="T15" fmla="*/ 0 h 197"/>
                <a:gd name="T16" fmla="*/ 0 w 202"/>
                <a:gd name="T17" fmla="*/ 0 h 197"/>
                <a:gd name="T18" fmla="*/ 0 w 202"/>
                <a:gd name="T19" fmla="*/ 0 h 197"/>
                <a:gd name="T20" fmla="*/ 0 w 202"/>
                <a:gd name="T21" fmla="*/ 0 h 197"/>
                <a:gd name="T22" fmla="*/ 0 w 202"/>
                <a:gd name="T23" fmla="*/ 0 h 197"/>
                <a:gd name="T24" fmla="*/ 0 w 202"/>
                <a:gd name="T25" fmla="*/ 0 h 197"/>
                <a:gd name="T26" fmla="*/ 0 w 202"/>
                <a:gd name="T27" fmla="*/ 0 h 197"/>
                <a:gd name="T28" fmla="*/ 0 w 202"/>
                <a:gd name="T29" fmla="*/ 0 h 197"/>
                <a:gd name="T30" fmla="*/ 0 w 202"/>
                <a:gd name="T31" fmla="*/ 0 h 197"/>
                <a:gd name="T32" fmla="*/ 0 w 202"/>
                <a:gd name="T33" fmla="*/ 0 h 197"/>
                <a:gd name="T34" fmla="*/ 0 w 202"/>
                <a:gd name="T35" fmla="*/ 0 h 197"/>
                <a:gd name="T36" fmla="*/ 0 w 202"/>
                <a:gd name="T37" fmla="*/ 0 h 197"/>
                <a:gd name="T38" fmla="*/ 0 w 202"/>
                <a:gd name="T39" fmla="*/ 0 h 197"/>
                <a:gd name="T40" fmla="*/ 0 w 202"/>
                <a:gd name="T41" fmla="*/ 0 h 197"/>
                <a:gd name="T42" fmla="*/ 0 w 202"/>
                <a:gd name="T43" fmla="*/ 0 h 197"/>
                <a:gd name="T44" fmla="*/ 0 w 202"/>
                <a:gd name="T45" fmla="*/ 0 h 197"/>
                <a:gd name="T46" fmla="*/ 0 w 202"/>
                <a:gd name="T47" fmla="*/ 0 h 197"/>
                <a:gd name="T48" fmla="*/ 0 w 202"/>
                <a:gd name="T49" fmla="*/ 0 h 197"/>
                <a:gd name="T50" fmla="*/ 0 w 202"/>
                <a:gd name="T51" fmla="*/ 0 h 197"/>
                <a:gd name="T52" fmla="*/ 0 w 202"/>
                <a:gd name="T53" fmla="*/ 0 h 197"/>
                <a:gd name="T54" fmla="*/ 0 w 202"/>
                <a:gd name="T55" fmla="*/ 0 h 197"/>
                <a:gd name="T56" fmla="*/ 0 w 202"/>
                <a:gd name="T57" fmla="*/ 0 h 197"/>
                <a:gd name="T58" fmla="*/ 0 w 202"/>
                <a:gd name="T59" fmla="*/ 0 h 197"/>
                <a:gd name="T60" fmla="*/ 0 w 202"/>
                <a:gd name="T61" fmla="*/ 0 h 197"/>
                <a:gd name="T62" fmla="*/ 0 w 202"/>
                <a:gd name="T63" fmla="*/ 0 h 197"/>
                <a:gd name="T64" fmla="*/ 0 w 202"/>
                <a:gd name="T65" fmla="*/ 0 h 197"/>
                <a:gd name="T66" fmla="*/ 0 w 202"/>
                <a:gd name="T67" fmla="*/ 0 h 197"/>
                <a:gd name="T68" fmla="*/ 0 w 202"/>
                <a:gd name="T69" fmla="*/ 0 h 197"/>
                <a:gd name="T70" fmla="*/ 0 w 202"/>
                <a:gd name="T71" fmla="*/ 0 h 197"/>
                <a:gd name="T72" fmla="*/ 0 w 202"/>
                <a:gd name="T73" fmla="*/ 0 h 197"/>
                <a:gd name="T74" fmla="*/ 0 w 202"/>
                <a:gd name="T75" fmla="*/ 0 h 197"/>
                <a:gd name="T76" fmla="*/ 0 w 202"/>
                <a:gd name="T77" fmla="*/ 0 h 197"/>
                <a:gd name="T78" fmla="*/ 0 w 202"/>
                <a:gd name="T79" fmla="*/ 0 h 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2"/>
                <a:gd name="T121" fmla="*/ 0 h 197"/>
                <a:gd name="T122" fmla="*/ 202 w 202"/>
                <a:gd name="T123" fmla="*/ 197 h 1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2" h="197">
                  <a:moveTo>
                    <a:pt x="171" y="124"/>
                  </a:moveTo>
                  <a:lnTo>
                    <a:pt x="171" y="124"/>
                  </a:lnTo>
                  <a:lnTo>
                    <a:pt x="179" y="115"/>
                  </a:lnTo>
                  <a:lnTo>
                    <a:pt x="186" y="106"/>
                  </a:lnTo>
                  <a:lnTo>
                    <a:pt x="190" y="96"/>
                  </a:lnTo>
                  <a:lnTo>
                    <a:pt x="194" y="88"/>
                  </a:lnTo>
                  <a:lnTo>
                    <a:pt x="195" y="80"/>
                  </a:lnTo>
                  <a:lnTo>
                    <a:pt x="197" y="74"/>
                  </a:lnTo>
                  <a:lnTo>
                    <a:pt x="197" y="68"/>
                  </a:lnTo>
                  <a:lnTo>
                    <a:pt x="197" y="63"/>
                  </a:lnTo>
                  <a:lnTo>
                    <a:pt x="201" y="58"/>
                  </a:lnTo>
                  <a:lnTo>
                    <a:pt x="202" y="51"/>
                  </a:lnTo>
                  <a:lnTo>
                    <a:pt x="201" y="44"/>
                  </a:lnTo>
                  <a:lnTo>
                    <a:pt x="199" y="38"/>
                  </a:lnTo>
                  <a:lnTo>
                    <a:pt x="197" y="31"/>
                  </a:lnTo>
                  <a:lnTo>
                    <a:pt x="193" y="24"/>
                  </a:lnTo>
                  <a:lnTo>
                    <a:pt x="189" y="19"/>
                  </a:lnTo>
                  <a:lnTo>
                    <a:pt x="183" y="14"/>
                  </a:lnTo>
                  <a:lnTo>
                    <a:pt x="175" y="10"/>
                  </a:lnTo>
                  <a:lnTo>
                    <a:pt x="167" y="6"/>
                  </a:lnTo>
                  <a:lnTo>
                    <a:pt x="161" y="3"/>
                  </a:lnTo>
                  <a:lnTo>
                    <a:pt x="155" y="2"/>
                  </a:lnTo>
                  <a:lnTo>
                    <a:pt x="149" y="2"/>
                  </a:lnTo>
                  <a:lnTo>
                    <a:pt x="143" y="0"/>
                  </a:lnTo>
                  <a:lnTo>
                    <a:pt x="139" y="0"/>
                  </a:lnTo>
                  <a:lnTo>
                    <a:pt x="134" y="0"/>
                  </a:lnTo>
                  <a:lnTo>
                    <a:pt x="126" y="0"/>
                  </a:lnTo>
                  <a:lnTo>
                    <a:pt x="118" y="3"/>
                  </a:lnTo>
                  <a:lnTo>
                    <a:pt x="111" y="6"/>
                  </a:lnTo>
                  <a:lnTo>
                    <a:pt x="103" y="10"/>
                  </a:lnTo>
                  <a:lnTo>
                    <a:pt x="97" y="15"/>
                  </a:lnTo>
                  <a:lnTo>
                    <a:pt x="90" y="22"/>
                  </a:lnTo>
                  <a:lnTo>
                    <a:pt x="82" y="30"/>
                  </a:lnTo>
                  <a:lnTo>
                    <a:pt x="73" y="38"/>
                  </a:lnTo>
                  <a:lnTo>
                    <a:pt x="0" y="112"/>
                  </a:lnTo>
                  <a:lnTo>
                    <a:pt x="98" y="197"/>
                  </a:lnTo>
                  <a:lnTo>
                    <a:pt x="171" y="1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3" name="Freeform 60">
              <a:extLst>
                <a:ext uri="{FF2B5EF4-FFF2-40B4-BE49-F238E27FC236}">
                  <a16:creationId xmlns:a16="http://schemas.microsoft.com/office/drawing/2014/main" id="{955347A7-E152-44B2-91A4-7AE570292013}"/>
                </a:ext>
              </a:extLst>
            </p:cNvPr>
            <p:cNvSpPr>
              <a:spLocks/>
            </p:cNvSpPr>
            <p:nvPr/>
          </p:nvSpPr>
          <p:spPr bwMode="auto">
            <a:xfrm>
              <a:off x="2117" y="1264"/>
              <a:ext cx="157" cy="108"/>
            </a:xfrm>
            <a:custGeom>
              <a:avLst/>
              <a:gdLst>
                <a:gd name="T0" fmla="*/ 0 w 627"/>
                <a:gd name="T1" fmla="*/ 0 h 431"/>
                <a:gd name="T2" fmla="*/ 0 w 627"/>
                <a:gd name="T3" fmla="*/ 0 h 431"/>
                <a:gd name="T4" fmla="*/ 0 w 627"/>
                <a:gd name="T5" fmla="*/ 0 h 431"/>
                <a:gd name="T6" fmla="*/ 0 w 627"/>
                <a:gd name="T7" fmla="*/ 0 h 431"/>
                <a:gd name="T8" fmla="*/ 0 w 627"/>
                <a:gd name="T9" fmla="*/ 0 h 431"/>
                <a:gd name="T10" fmla="*/ 0 w 627"/>
                <a:gd name="T11" fmla="*/ 0 h 431"/>
                <a:gd name="T12" fmla="*/ 0 w 627"/>
                <a:gd name="T13" fmla="*/ 0 h 431"/>
                <a:gd name="T14" fmla="*/ 0 w 627"/>
                <a:gd name="T15" fmla="*/ 0 h 431"/>
                <a:gd name="T16" fmla="*/ 0 w 627"/>
                <a:gd name="T17" fmla="*/ 0 h 431"/>
                <a:gd name="T18" fmla="*/ 0 w 627"/>
                <a:gd name="T19" fmla="*/ 0 h 431"/>
                <a:gd name="T20" fmla="*/ 0 w 627"/>
                <a:gd name="T21" fmla="*/ 0 h 431"/>
                <a:gd name="T22" fmla="*/ 0 w 627"/>
                <a:gd name="T23" fmla="*/ 0 h 431"/>
                <a:gd name="T24" fmla="*/ 0 w 627"/>
                <a:gd name="T25" fmla="*/ 0 h 431"/>
                <a:gd name="T26" fmla="*/ 0 w 627"/>
                <a:gd name="T27" fmla="*/ 0 h 431"/>
                <a:gd name="T28" fmla="*/ 0 w 627"/>
                <a:gd name="T29" fmla="*/ 0 h 431"/>
                <a:gd name="T30" fmla="*/ 0 w 627"/>
                <a:gd name="T31" fmla="*/ 0 h 431"/>
                <a:gd name="T32" fmla="*/ 0 w 627"/>
                <a:gd name="T33" fmla="*/ 0 h 431"/>
                <a:gd name="T34" fmla="*/ 0 w 627"/>
                <a:gd name="T35" fmla="*/ 0 h 431"/>
                <a:gd name="T36" fmla="*/ 0 w 627"/>
                <a:gd name="T37" fmla="*/ 0 h 431"/>
                <a:gd name="T38" fmla="*/ 0 w 627"/>
                <a:gd name="T39" fmla="*/ 0 h 431"/>
                <a:gd name="T40" fmla="*/ 0 w 627"/>
                <a:gd name="T41" fmla="*/ 0 h 431"/>
                <a:gd name="T42" fmla="*/ 0 w 627"/>
                <a:gd name="T43" fmla="*/ 0 h 431"/>
                <a:gd name="T44" fmla="*/ 0 w 627"/>
                <a:gd name="T45" fmla="*/ 0 h 431"/>
                <a:gd name="T46" fmla="*/ 0 w 627"/>
                <a:gd name="T47" fmla="*/ 0 h 431"/>
                <a:gd name="T48" fmla="*/ 0 w 627"/>
                <a:gd name="T49" fmla="*/ 0 h 431"/>
                <a:gd name="T50" fmla="*/ 0 w 627"/>
                <a:gd name="T51" fmla="*/ 0 h 431"/>
                <a:gd name="T52" fmla="*/ 0 w 627"/>
                <a:gd name="T53" fmla="*/ 0 h 431"/>
                <a:gd name="T54" fmla="*/ 0 w 627"/>
                <a:gd name="T55" fmla="*/ 0 h 431"/>
                <a:gd name="T56" fmla="*/ 0 w 627"/>
                <a:gd name="T57" fmla="*/ 0 h 431"/>
                <a:gd name="T58" fmla="*/ 0 w 627"/>
                <a:gd name="T59" fmla="*/ 0 h 431"/>
                <a:gd name="T60" fmla="*/ 0 w 627"/>
                <a:gd name="T61" fmla="*/ 0 h 431"/>
                <a:gd name="T62" fmla="*/ 0 w 627"/>
                <a:gd name="T63" fmla="*/ 0 h 431"/>
                <a:gd name="T64" fmla="*/ 0 w 627"/>
                <a:gd name="T65" fmla="*/ 0 h 431"/>
                <a:gd name="T66" fmla="*/ 0 w 627"/>
                <a:gd name="T67" fmla="*/ 0 h 431"/>
                <a:gd name="T68" fmla="*/ 0 w 627"/>
                <a:gd name="T69" fmla="*/ 0 h 431"/>
                <a:gd name="T70" fmla="*/ 0 w 627"/>
                <a:gd name="T71" fmla="*/ 0 h 431"/>
                <a:gd name="T72" fmla="*/ 0 w 627"/>
                <a:gd name="T73" fmla="*/ 0 h 431"/>
                <a:gd name="T74" fmla="*/ 0 w 627"/>
                <a:gd name="T75" fmla="*/ 0 h 431"/>
                <a:gd name="T76" fmla="*/ 0 w 627"/>
                <a:gd name="T77" fmla="*/ 0 h 431"/>
                <a:gd name="T78" fmla="*/ 0 w 627"/>
                <a:gd name="T79" fmla="*/ 0 h 431"/>
                <a:gd name="T80" fmla="*/ 0 w 627"/>
                <a:gd name="T81" fmla="*/ 0 h 431"/>
                <a:gd name="T82" fmla="*/ 0 w 627"/>
                <a:gd name="T83" fmla="*/ 0 h 431"/>
                <a:gd name="T84" fmla="*/ 0 w 627"/>
                <a:gd name="T85" fmla="*/ 0 h 431"/>
                <a:gd name="T86" fmla="*/ 0 w 627"/>
                <a:gd name="T87" fmla="*/ 0 h 4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7"/>
                <a:gd name="T133" fmla="*/ 0 h 431"/>
                <a:gd name="T134" fmla="*/ 627 w 627"/>
                <a:gd name="T135" fmla="*/ 431 h 4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7" h="431">
                  <a:moveTo>
                    <a:pt x="283" y="148"/>
                  </a:moveTo>
                  <a:lnTo>
                    <a:pt x="345" y="87"/>
                  </a:lnTo>
                  <a:lnTo>
                    <a:pt x="362" y="73"/>
                  </a:lnTo>
                  <a:lnTo>
                    <a:pt x="379" y="61"/>
                  </a:lnTo>
                  <a:lnTo>
                    <a:pt x="396" y="51"/>
                  </a:lnTo>
                  <a:lnTo>
                    <a:pt x="412" y="41"/>
                  </a:lnTo>
                  <a:lnTo>
                    <a:pt x="428" y="35"/>
                  </a:lnTo>
                  <a:lnTo>
                    <a:pt x="446" y="29"/>
                  </a:lnTo>
                  <a:lnTo>
                    <a:pt x="463" y="27"/>
                  </a:lnTo>
                  <a:lnTo>
                    <a:pt x="480" y="25"/>
                  </a:lnTo>
                  <a:lnTo>
                    <a:pt x="494" y="25"/>
                  </a:lnTo>
                  <a:lnTo>
                    <a:pt x="507" y="28"/>
                  </a:lnTo>
                  <a:lnTo>
                    <a:pt x="522" y="31"/>
                  </a:lnTo>
                  <a:lnTo>
                    <a:pt x="535" y="36"/>
                  </a:lnTo>
                  <a:lnTo>
                    <a:pt x="549" y="43"/>
                  </a:lnTo>
                  <a:lnTo>
                    <a:pt x="563" y="51"/>
                  </a:lnTo>
                  <a:lnTo>
                    <a:pt x="577" y="61"/>
                  </a:lnTo>
                  <a:lnTo>
                    <a:pt x="591" y="75"/>
                  </a:lnTo>
                  <a:lnTo>
                    <a:pt x="599" y="88"/>
                  </a:lnTo>
                  <a:lnTo>
                    <a:pt x="607" y="103"/>
                  </a:lnTo>
                  <a:lnTo>
                    <a:pt x="612" y="116"/>
                  </a:lnTo>
                  <a:lnTo>
                    <a:pt x="617" y="131"/>
                  </a:lnTo>
                  <a:lnTo>
                    <a:pt x="621" y="147"/>
                  </a:lnTo>
                  <a:lnTo>
                    <a:pt x="624" y="163"/>
                  </a:lnTo>
                  <a:lnTo>
                    <a:pt x="627" y="180"/>
                  </a:lnTo>
                  <a:lnTo>
                    <a:pt x="627" y="197"/>
                  </a:lnTo>
                  <a:lnTo>
                    <a:pt x="621" y="210"/>
                  </a:lnTo>
                  <a:lnTo>
                    <a:pt x="613" y="225"/>
                  </a:lnTo>
                  <a:lnTo>
                    <a:pt x="603" y="238"/>
                  </a:lnTo>
                  <a:lnTo>
                    <a:pt x="592" y="253"/>
                  </a:lnTo>
                  <a:lnTo>
                    <a:pt x="577" y="266"/>
                  </a:lnTo>
                  <a:lnTo>
                    <a:pt x="563" y="281"/>
                  </a:lnTo>
                  <a:lnTo>
                    <a:pt x="545" y="294"/>
                  </a:lnTo>
                  <a:lnTo>
                    <a:pt x="528" y="308"/>
                  </a:lnTo>
                  <a:lnTo>
                    <a:pt x="394" y="431"/>
                  </a:lnTo>
                  <a:lnTo>
                    <a:pt x="136" y="124"/>
                  </a:lnTo>
                  <a:lnTo>
                    <a:pt x="61" y="197"/>
                  </a:lnTo>
                  <a:lnTo>
                    <a:pt x="0" y="124"/>
                  </a:lnTo>
                  <a:lnTo>
                    <a:pt x="148" y="0"/>
                  </a:lnTo>
                  <a:lnTo>
                    <a:pt x="283" y="14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4" name="Freeform 61">
              <a:extLst>
                <a:ext uri="{FF2B5EF4-FFF2-40B4-BE49-F238E27FC236}">
                  <a16:creationId xmlns:a16="http://schemas.microsoft.com/office/drawing/2014/main" id="{B4239B7A-D309-4F5C-82AC-1635EC87D01A}"/>
                </a:ext>
              </a:extLst>
            </p:cNvPr>
            <p:cNvSpPr>
              <a:spLocks/>
            </p:cNvSpPr>
            <p:nvPr/>
          </p:nvSpPr>
          <p:spPr bwMode="auto">
            <a:xfrm>
              <a:off x="2200" y="1292"/>
              <a:ext cx="49" cy="49"/>
            </a:xfrm>
            <a:custGeom>
              <a:avLst/>
              <a:gdLst>
                <a:gd name="T0" fmla="*/ 0 w 195"/>
                <a:gd name="T1" fmla="*/ 0 h 197"/>
                <a:gd name="T2" fmla="*/ 0 w 195"/>
                <a:gd name="T3" fmla="*/ 0 h 197"/>
                <a:gd name="T4" fmla="*/ 0 w 195"/>
                <a:gd name="T5" fmla="*/ 0 h 197"/>
                <a:gd name="T6" fmla="*/ 0 w 195"/>
                <a:gd name="T7" fmla="*/ 0 h 197"/>
                <a:gd name="T8" fmla="*/ 0 w 195"/>
                <a:gd name="T9" fmla="*/ 0 h 197"/>
                <a:gd name="T10" fmla="*/ 0 w 195"/>
                <a:gd name="T11" fmla="*/ 0 h 197"/>
                <a:gd name="T12" fmla="*/ 0 w 195"/>
                <a:gd name="T13" fmla="*/ 0 h 197"/>
                <a:gd name="T14" fmla="*/ 0 w 195"/>
                <a:gd name="T15" fmla="*/ 0 h 197"/>
                <a:gd name="T16" fmla="*/ 0 w 195"/>
                <a:gd name="T17" fmla="*/ 0 h 197"/>
                <a:gd name="T18" fmla="*/ 0 w 195"/>
                <a:gd name="T19" fmla="*/ 0 h 197"/>
                <a:gd name="T20" fmla="*/ 0 w 195"/>
                <a:gd name="T21" fmla="*/ 0 h 197"/>
                <a:gd name="T22" fmla="*/ 0 w 195"/>
                <a:gd name="T23" fmla="*/ 0 h 197"/>
                <a:gd name="T24" fmla="*/ 0 w 195"/>
                <a:gd name="T25" fmla="*/ 0 h 197"/>
                <a:gd name="T26" fmla="*/ 0 w 195"/>
                <a:gd name="T27" fmla="*/ 0 h 197"/>
                <a:gd name="T28" fmla="*/ 0 w 195"/>
                <a:gd name="T29" fmla="*/ 0 h 197"/>
                <a:gd name="T30" fmla="*/ 0 w 195"/>
                <a:gd name="T31" fmla="*/ 0 h 197"/>
                <a:gd name="T32" fmla="*/ 0 w 195"/>
                <a:gd name="T33" fmla="*/ 0 h 197"/>
                <a:gd name="T34" fmla="*/ 0 w 195"/>
                <a:gd name="T35" fmla="*/ 0 h 197"/>
                <a:gd name="T36" fmla="*/ 0 w 195"/>
                <a:gd name="T37" fmla="*/ 0 h 197"/>
                <a:gd name="T38" fmla="*/ 0 w 195"/>
                <a:gd name="T39" fmla="*/ 0 h 197"/>
                <a:gd name="T40" fmla="*/ 0 w 195"/>
                <a:gd name="T41" fmla="*/ 0 h 197"/>
                <a:gd name="T42" fmla="*/ 0 w 195"/>
                <a:gd name="T43" fmla="*/ 0 h 197"/>
                <a:gd name="T44" fmla="*/ 0 w 195"/>
                <a:gd name="T45" fmla="*/ 0 h 197"/>
                <a:gd name="T46" fmla="*/ 0 w 195"/>
                <a:gd name="T47" fmla="*/ 0 h 197"/>
                <a:gd name="T48" fmla="*/ 0 w 195"/>
                <a:gd name="T49" fmla="*/ 0 h 197"/>
                <a:gd name="T50" fmla="*/ 0 w 195"/>
                <a:gd name="T51" fmla="*/ 0 h 197"/>
                <a:gd name="T52" fmla="*/ 0 w 195"/>
                <a:gd name="T53" fmla="*/ 0 h 197"/>
                <a:gd name="T54" fmla="*/ 0 w 195"/>
                <a:gd name="T55" fmla="*/ 0 h 197"/>
                <a:gd name="T56" fmla="*/ 0 w 195"/>
                <a:gd name="T57" fmla="*/ 0 h 197"/>
                <a:gd name="T58" fmla="*/ 0 w 195"/>
                <a:gd name="T59" fmla="*/ 0 h 197"/>
                <a:gd name="T60" fmla="*/ 0 w 195"/>
                <a:gd name="T61" fmla="*/ 0 h 197"/>
                <a:gd name="T62" fmla="*/ 0 w 195"/>
                <a:gd name="T63" fmla="*/ 0 h 197"/>
                <a:gd name="T64" fmla="*/ 0 w 195"/>
                <a:gd name="T65" fmla="*/ 0 h 197"/>
                <a:gd name="T66" fmla="*/ 0 w 195"/>
                <a:gd name="T67" fmla="*/ 0 h 197"/>
                <a:gd name="T68" fmla="*/ 0 w 195"/>
                <a:gd name="T69" fmla="*/ 0 h 197"/>
                <a:gd name="T70" fmla="*/ 0 w 195"/>
                <a:gd name="T71" fmla="*/ 0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5"/>
                <a:gd name="T109" fmla="*/ 0 h 197"/>
                <a:gd name="T110" fmla="*/ 195 w 195"/>
                <a:gd name="T111" fmla="*/ 197 h 1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5" h="197">
                  <a:moveTo>
                    <a:pt x="0" y="98"/>
                  </a:moveTo>
                  <a:lnTo>
                    <a:pt x="73" y="197"/>
                  </a:lnTo>
                  <a:lnTo>
                    <a:pt x="147" y="135"/>
                  </a:lnTo>
                  <a:lnTo>
                    <a:pt x="155" y="130"/>
                  </a:lnTo>
                  <a:lnTo>
                    <a:pt x="163" y="125"/>
                  </a:lnTo>
                  <a:lnTo>
                    <a:pt x="170" y="118"/>
                  </a:lnTo>
                  <a:lnTo>
                    <a:pt x="175" y="110"/>
                  </a:lnTo>
                  <a:lnTo>
                    <a:pt x="181" y="103"/>
                  </a:lnTo>
                  <a:lnTo>
                    <a:pt x="186" y="97"/>
                  </a:lnTo>
                  <a:lnTo>
                    <a:pt x="191" y="91"/>
                  </a:lnTo>
                  <a:lnTo>
                    <a:pt x="195" y="86"/>
                  </a:lnTo>
                  <a:lnTo>
                    <a:pt x="195" y="78"/>
                  </a:lnTo>
                  <a:lnTo>
                    <a:pt x="195" y="70"/>
                  </a:lnTo>
                  <a:lnTo>
                    <a:pt x="194" y="63"/>
                  </a:lnTo>
                  <a:lnTo>
                    <a:pt x="192" y="57"/>
                  </a:lnTo>
                  <a:lnTo>
                    <a:pt x="190" y="52"/>
                  </a:lnTo>
                  <a:lnTo>
                    <a:pt x="185" y="46"/>
                  </a:lnTo>
                  <a:lnTo>
                    <a:pt x="179" y="41"/>
                  </a:lnTo>
                  <a:lnTo>
                    <a:pt x="171" y="37"/>
                  </a:lnTo>
                  <a:lnTo>
                    <a:pt x="167" y="21"/>
                  </a:lnTo>
                  <a:lnTo>
                    <a:pt x="158" y="9"/>
                  </a:lnTo>
                  <a:lnTo>
                    <a:pt x="146" y="2"/>
                  </a:lnTo>
                  <a:lnTo>
                    <a:pt x="134" y="0"/>
                  </a:lnTo>
                  <a:lnTo>
                    <a:pt x="125" y="5"/>
                  </a:lnTo>
                  <a:lnTo>
                    <a:pt x="115" y="9"/>
                  </a:lnTo>
                  <a:lnTo>
                    <a:pt x="107" y="14"/>
                  </a:lnTo>
                  <a:lnTo>
                    <a:pt x="99" y="18"/>
                  </a:lnTo>
                  <a:lnTo>
                    <a:pt x="91" y="24"/>
                  </a:lnTo>
                  <a:lnTo>
                    <a:pt x="83" y="28"/>
                  </a:lnTo>
                  <a:lnTo>
                    <a:pt x="78" y="33"/>
                  </a:lnTo>
                  <a:lnTo>
                    <a:pt x="73" y="37"/>
                  </a:lnTo>
                  <a:lnTo>
                    <a:pt x="0" y="9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5" name="Freeform 62">
              <a:extLst>
                <a:ext uri="{FF2B5EF4-FFF2-40B4-BE49-F238E27FC236}">
                  <a16:creationId xmlns:a16="http://schemas.microsoft.com/office/drawing/2014/main" id="{76EFEF79-6ABE-4205-B3D5-E7C0527FC72C}"/>
                </a:ext>
              </a:extLst>
            </p:cNvPr>
            <p:cNvSpPr>
              <a:spLocks/>
            </p:cNvSpPr>
            <p:nvPr/>
          </p:nvSpPr>
          <p:spPr bwMode="auto">
            <a:xfrm>
              <a:off x="2253" y="1169"/>
              <a:ext cx="129" cy="139"/>
            </a:xfrm>
            <a:custGeom>
              <a:avLst/>
              <a:gdLst>
                <a:gd name="T0" fmla="*/ 0 w 517"/>
                <a:gd name="T1" fmla="*/ 0 h 553"/>
                <a:gd name="T2" fmla="*/ 0 w 517"/>
                <a:gd name="T3" fmla="*/ 0 h 553"/>
                <a:gd name="T4" fmla="*/ 0 w 517"/>
                <a:gd name="T5" fmla="*/ 0 h 553"/>
                <a:gd name="T6" fmla="*/ 0 w 517"/>
                <a:gd name="T7" fmla="*/ 0 h 553"/>
                <a:gd name="T8" fmla="*/ 0 w 517"/>
                <a:gd name="T9" fmla="*/ 0 h 553"/>
                <a:gd name="T10" fmla="*/ 0 w 517"/>
                <a:gd name="T11" fmla="*/ 0 h 553"/>
                <a:gd name="T12" fmla="*/ 0 w 517"/>
                <a:gd name="T13" fmla="*/ 0 h 553"/>
                <a:gd name="T14" fmla="*/ 0 w 517"/>
                <a:gd name="T15" fmla="*/ 0 h 553"/>
                <a:gd name="T16" fmla="*/ 0 60000 65536"/>
                <a:gd name="T17" fmla="*/ 0 60000 65536"/>
                <a:gd name="T18" fmla="*/ 0 60000 65536"/>
                <a:gd name="T19" fmla="*/ 0 60000 65536"/>
                <a:gd name="T20" fmla="*/ 0 60000 65536"/>
                <a:gd name="T21" fmla="*/ 0 60000 65536"/>
                <a:gd name="T22" fmla="*/ 0 60000 65536"/>
                <a:gd name="T23" fmla="*/ 0 60000 65536"/>
                <a:gd name="T24" fmla="*/ 0 w 517"/>
                <a:gd name="T25" fmla="*/ 0 h 553"/>
                <a:gd name="T26" fmla="*/ 517 w 517"/>
                <a:gd name="T27" fmla="*/ 553 h 5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7" h="553">
                  <a:moveTo>
                    <a:pt x="430" y="356"/>
                  </a:moveTo>
                  <a:lnTo>
                    <a:pt x="111" y="122"/>
                  </a:lnTo>
                  <a:lnTo>
                    <a:pt x="233" y="491"/>
                  </a:lnTo>
                  <a:lnTo>
                    <a:pt x="148" y="553"/>
                  </a:lnTo>
                  <a:lnTo>
                    <a:pt x="0" y="73"/>
                  </a:lnTo>
                  <a:lnTo>
                    <a:pt x="99" y="0"/>
                  </a:lnTo>
                  <a:lnTo>
                    <a:pt x="517" y="295"/>
                  </a:lnTo>
                  <a:lnTo>
                    <a:pt x="430" y="35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6" name="Freeform 63">
              <a:extLst>
                <a:ext uri="{FF2B5EF4-FFF2-40B4-BE49-F238E27FC236}">
                  <a16:creationId xmlns:a16="http://schemas.microsoft.com/office/drawing/2014/main" id="{5487141A-C93B-4918-A8CE-7DCACC46EB78}"/>
                </a:ext>
              </a:extLst>
            </p:cNvPr>
            <p:cNvSpPr>
              <a:spLocks/>
            </p:cNvSpPr>
            <p:nvPr/>
          </p:nvSpPr>
          <p:spPr bwMode="auto">
            <a:xfrm>
              <a:off x="2338" y="1092"/>
              <a:ext cx="87" cy="145"/>
            </a:xfrm>
            <a:custGeom>
              <a:avLst/>
              <a:gdLst>
                <a:gd name="T0" fmla="*/ 0 w 344"/>
                <a:gd name="T1" fmla="*/ 0 h 578"/>
                <a:gd name="T2" fmla="*/ 0 w 344"/>
                <a:gd name="T3" fmla="*/ 0 h 578"/>
                <a:gd name="T4" fmla="*/ 0 w 344"/>
                <a:gd name="T5" fmla="*/ 0 h 578"/>
                <a:gd name="T6" fmla="*/ 0 w 344"/>
                <a:gd name="T7" fmla="*/ 0 h 578"/>
                <a:gd name="T8" fmla="*/ 0 w 344"/>
                <a:gd name="T9" fmla="*/ 0 h 578"/>
                <a:gd name="T10" fmla="*/ 0 w 344"/>
                <a:gd name="T11" fmla="*/ 0 h 578"/>
                <a:gd name="T12" fmla="*/ 0 w 344"/>
                <a:gd name="T13" fmla="*/ 0 h 578"/>
                <a:gd name="T14" fmla="*/ 0 60000 65536"/>
                <a:gd name="T15" fmla="*/ 0 60000 65536"/>
                <a:gd name="T16" fmla="*/ 0 60000 65536"/>
                <a:gd name="T17" fmla="*/ 0 60000 65536"/>
                <a:gd name="T18" fmla="*/ 0 60000 65536"/>
                <a:gd name="T19" fmla="*/ 0 60000 65536"/>
                <a:gd name="T20" fmla="*/ 0 60000 65536"/>
                <a:gd name="T21" fmla="*/ 0 w 344"/>
                <a:gd name="T22" fmla="*/ 0 h 578"/>
                <a:gd name="T23" fmla="*/ 344 w 344"/>
                <a:gd name="T24" fmla="*/ 578 h 5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578">
                  <a:moveTo>
                    <a:pt x="0" y="160"/>
                  </a:moveTo>
                  <a:lnTo>
                    <a:pt x="308" y="0"/>
                  </a:lnTo>
                  <a:lnTo>
                    <a:pt x="344" y="73"/>
                  </a:lnTo>
                  <a:lnTo>
                    <a:pt x="124" y="184"/>
                  </a:lnTo>
                  <a:lnTo>
                    <a:pt x="308" y="528"/>
                  </a:lnTo>
                  <a:lnTo>
                    <a:pt x="234" y="578"/>
                  </a:lnTo>
                  <a:lnTo>
                    <a:pt x="0" y="16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7" name="Freeform 64">
              <a:extLst>
                <a:ext uri="{FF2B5EF4-FFF2-40B4-BE49-F238E27FC236}">
                  <a16:creationId xmlns:a16="http://schemas.microsoft.com/office/drawing/2014/main" id="{7FF23F74-8712-4251-956D-AD82218BEF9F}"/>
                </a:ext>
              </a:extLst>
            </p:cNvPr>
            <p:cNvSpPr>
              <a:spLocks/>
            </p:cNvSpPr>
            <p:nvPr/>
          </p:nvSpPr>
          <p:spPr bwMode="auto">
            <a:xfrm>
              <a:off x="2468" y="1055"/>
              <a:ext cx="114" cy="139"/>
            </a:xfrm>
            <a:custGeom>
              <a:avLst/>
              <a:gdLst>
                <a:gd name="T0" fmla="*/ 0 w 455"/>
                <a:gd name="T1" fmla="*/ 0 h 553"/>
                <a:gd name="T2" fmla="*/ 0 w 455"/>
                <a:gd name="T3" fmla="*/ 0 h 553"/>
                <a:gd name="T4" fmla="*/ 0 w 455"/>
                <a:gd name="T5" fmla="*/ 0 h 553"/>
                <a:gd name="T6" fmla="*/ 0 w 455"/>
                <a:gd name="T7" fmla="*/ 0 h 553"/>
                <a:gd name="T8" fmla="*/ 0 w 455"/>
                <a:gd name="T9" fmla="*/ 0 h 553"/>
                <a:gd name="T10" fmla="*/ 0 w 455"/>
                <a:gd name="T11" fmla="*/ 0 h 553"/>
                <a:gd name="T12" fmla="*/ 0 w 455"/>
                <a:gd name="T13" fmla="*/ 0 h 553"/>
                <a:gd name="T14" fmla="*/ 0 w 455"/>
                <a:gd name="T15" fmla="*/ 0 h 553"/>
                <a:gd name="T16" fmla="*/ 0 w 455"/>
                <a:gd name="T17" fmla="*/ 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5"/>
                <a:gd name="T28" fmla="*/ 0 h 553"/>
                <a:gd name="T29" fmla="*/ 455 w 455"/>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5" h="553">
                  <a:moveTo>
                    <a:pt x="357" y="429"/>
                  </a:moveTo>
                  <a:lnTo>
                    <a:pt x="283" y="344"/>
                  </a:lnTo>
                  <a:lnTo>
                    <a:pt x="111" y="405"/>
                  </a:lnTo>
                  <a:lnTo>
                    <a:pt x="123" y="516"/>
                  </a:lnTo>
                  <a:lnTo>
                    <a:pt x="24" y="553"/>
                  </a:lnTo>
                  <a:lnTo>
                    <a:pt x="0" y="49"/>
                  </a:lnTo>
                  <a:lnTo>
                    <a:pt x="111" y="0"/>
                  </a:lnTo>
                  <a:lnTo>
                    <a:pt x="455" y="380"/>
                  </a:lnTo>
                  <a:lnTo>
                    <a:pt x="357" y="4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8" name="Freeform 65">
              <a:extLst>
                <a:ext uri="{FF2B5EF4-FFF2-40B4-BE49-F238E27FC236}">
                  <a16:creationId xmlns:a16="http://schemas.microsoft.com/office/drawing/2014/main" id="{B9714957-ABAF-4DB8-96BC-FD2FE40F198A}"/>
                </a:ext>
              </a:extLst>
            </p:cNvPr>
            <p:cNvSpPr>
              <a:spLocks/>
            </p:cNvSpPr>
            <p:nvPr/>
          </p:nvSpPr>
          <p:spPr bwMode="auto">
            <a:xfrm>
              <a:off x="2489" y="1086"/>
              <a:ext cx="37" cy="52"/>
            </a:xfrm>
            <a:custGeom>
              <a:avLst/>
              <a:gdLst>
                <a:gd name="T0" fmla="*/ 0 w 147"/>
                <a:gd name="T1" fmla="*/ 0 h 209"/>
                <a:gd name="T2" fmla="*/ 0 w 147"/>
                <a:gd name="T3" fmla="*/ 0 h 209"/>
                <a:gd name="T4" fmla="*/ 0 w 147"/>
                <a:gd name="T5" fmla="*/ 0 h 209"/>
                <a:gd name="T6" fmla="*/ 0 w 147"/>
                <a:gd name="T7" fmla="*/ 0 h 209"/>
                <a:gd name="T8" fmla="*/ 0 60000 65536"/>
                <a:gd name="T9" fmla="*/ 0 60000 65536"/>
                <a:gd name="T10" fmla="*/ 0 60000 65536"/>
                <a:gd name="T11" fmla="*/ 0 60000 65536"/>
                <a:gd name="T12" fmla="*/ 0 w 147"/>
                <a:gd name="T13" fmla="*/ 0 h 209"/>
                <a:gd name="T14" fmla="*/ 147 w 147"/>
                <a:gd name="T15" fmla="*/ 209 h 209"/>
              </a:gdLst>
              <a:ahLst/>
              <a:cxnLst>
                <a:cxn ang="T8">
                  <a:pos x="T0" y="T1"/>
                </a:cxn>
                <a:cxn ang="T9">
                  <a:pos x="T2" y="T3"/>
                </a:cxn>
                <a:cxn ang="T10">
                  <a:pos x="T4" y="T5"/>
                </a:cxn>
                <a:cxn ang="T11">
                  <a:pos x="T6" y="T7"/>
                </a:cxn>
              </a:cxnLst>
              <a:rect l="T12" t="T13" r="T14" b="T15"/>
              <a:pathLst>
                <a:path w="147" h="209">
                  <a:moveTo>
                    <a:pt x="147" y="160"/>
                  </a:moveTo>
                  <a:lnTo>
                    <a:pt x="0" y="0"/>
                  </a:lnTo>
                  <a:lnTo>
                    <a:pt x="25" y="209"/>
                  </a:lnTo>
                  <a:lnTo>
                    <a:pt x="147" y="16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89" name="Freeform 66">
              <a:extLst>
                <a:ext uri="{FF2B5EF4-FFF2-40B4-BE49-F238E27FC236}">
                  <a16:creationId xmlns:a16="http://schemas.microsoft.com/office/drawing/2014/main" id="{CF03989C-62CA-4C0D-BC17-C479688CD35E}"/>
                </a:ext>
              </a:extLst>
            </p:cNvPr>
            <p:cNvSpPr>
              <a:spLocks/>
            </p:cNvSpPr>
            <p:nvPr/>
          </p:nvSpPr>
          <p:spPr bwMode="auto">
            <a:xfrm>
              <a:off x="2569" y="1014"/>
              <a:ext cx="100" cy="131"/>
            </a:xfrm>
            <a:custGeom>
              <a:avLst/>
              <a:gdLst>
                <a:gd name="T0" fmla="*/ 0 w 398"/>
                <a:gd name="T1" fmla="*/ 0 h 521"/>
                <a:gd name="T2" fmla="*/ 0 w 398"/>
                <a:gd name="T3" fmla="*/ 0 h 521"/>
                <a:gd name="T4" fmla="*/ 0 w 398"/>
                <a:gd name="T5" fmla="*/ 0 h 521"/>
                <a:gd name="T6" fmla="*/ 0 w 398"/>
                <a:gd name="T7" fmla="*/ 0 h 521"/>
                <a:gd name="T8" fmla="*/ 0 w 398"/>
                <a:gd name="T9" fmla="*/ 0 h 521"/>
                <a:gd name="T10" fmla="*/ 0 w 398"/>
                <a:gd name="T11" fmla="*/ 0 h 521"/>
                <a:gd name="T12" fmla="*/ 0 w 398"/>
                <a:gd name="T13" fmla="*/ 0 h 521"/>
                <a:gd name="T14" fmla="*/ 0 w 398"/>
                <a:gd name="T15" fmla="*/ 0 h 521"/>
                <a:gd name="T16" fmla="*/ 0 w 398"/>
                <a:gd name="T17" fmla="*/ 0 h 521"/>
                <a:gd name="T18" fmla="*/ 0 w 398"/>
                <a:gd name="T19" fmla="*/ 0 h 521"/>
                <a:gd name="T20" fmla="*/ 0 w 398"/>
                <a:gd name="T21" fmla="*/ 0 h 521"/>
                <a:gd name="T22" fmla="*/ 0 w 398"/>
                <a:gd name="T23" fmla="*/ 0 h 521"/>
                <a:gd name="T24" fmla="*/ 0 w 398"/>
                <a:gd name="T25" fmla="*/ 0 h 521"/>
                <a:gd name="T26" fmla="*/ 0 w 398"/>
                <a:gd name="T27" fmla="*/ 0 h 521"/>
                <a:gd name="T28" fmla="*/ 0 w 398"/>
                <a:gd name="T29" fmla="*/ 0 h 521"/>
                <a:gd name="T30" fmla="*/ 0 w 398"/>
                <a:gd name="T31" fmla="*/ 0 h 521"/>
                <a:gd name="T32" fmla="*/ 0 w 398"/>
                <a:gd name="T33" fmla="*/ 0 h 521"/>
                <a:gd name="T34" fmla="*/ 0 w 398"/>
                <a:gd name="T35" fmla="*/ 0 h 521"/>
                <a:gd name="T36" fmla="*/ 0 w 398"/>
                <a:gd name="T37" fmla="*/ 0 h 521"/>
                <a:gd name="T38" fmla="*/ 0 w 398"/>
                <a:gd name="T39" fmla="*/ 0 h 521"/>
                <a:gd name="T40" fmla="*/ 0 w 398"/>
                <a:gd name="T41" fmla="*/ 0 h 521"/>
                <a:gd name="T42" fmla="*/ 0 w 398"/>
                <a:gd name="T43" fmla="*/ 0 h 521"/>
                <a:gd name="T44" fmla="*/ 0 w 398"/>
                <a:gd name="T45" fmla="*/ 0 h 521"/>
                <a:gd name="T46" fmla="*/ 0 w 398"/>
                <a:gd name="T47" fmla="*/ 0 h 521"/>
                <a:gd name="T48" fmla="*/ 0 w 398"/>
                <a:gd name="T49" fmla="*/ 0 h 521"/>
                <a:gd name="T50" fmla="*/ 0 w 398"/>
                <a:gd name="T51" fmla="*/ 0 h 521"/>
                <a:gd name="T52" fmla="*/ 0 w 398"/>
                <a:gd name="T53" fmla="*/ 0 h 521"/>
                <a:gd name="T54" fmla="*/ 0 w 398"/>
                <a:gd name="T55" fmla="*/ 0 h 521"/>
                <a:gd name="T56" fmla="*/ 0 w 398"/>
                <a:gd name="T57" fmla="*/ 0 h 521"/>
                <a:gd name="T58" fmla="*/ 0 w 398"/>
                <a:gd name="T59" fmla="*/ 0 h 521"/>
                <a:gd name="T60" fmla="*/ 0 w 398"/>
                <a:gd name="T61" fmla="*/ 0 h 521"/>
                <a:gd name="T62" fmla="*/ 0 w 398"/>
                <a:gd name="T63" fmla="*/ 0 h 521"/>
                <a:gd name="T64" fmla="*/ 0 w 398"/>
                <a:gd name="T65" fmla="*/ 0 h 521"/>
                <a:gd name="T66" fmla="*/ 0 w 398"/>
                <a:gd name="T67" fmla="*/ 0 h 521"/>
                <a:gd name="T68" fmla="*/ 0 w 398"/>
                <a:gd name="T69" fmla="*/ 0 h 521"/>
                <a:gd name="T70" fmla="*/ 0 w 398"/>
                <a:gd name="T71" fmla="*/ 0 h 521"/>
                <a:gd name="T72" fmla="*/ 0 w 398"/>
                <a:gd name="T73" fmla="*/ 0 h 521"/>
                <a:gd name="T74" fmla="*/ 0 w 398"/>
                <a:gd name="T75" fmla="*/ 0 h 521"/>
                <a:gd name="T76" fmla="*/ 0 w 398"/>
                <a:gd name="T77" fmla="*/ 0 h 521"/>
                <a:gd name="T78" fmla="*/ 0 w 398"/>
                <a:gd name="T79" fmla="*/ 0 h 521"/>
                <a:gd name="T80" fmla="*/ 0 w 398"/>
                <a:gd name="T81" fmla="*/ 0 h 521"/>
                <a:gd name="T82" fmla="*/ 0 w 398"/>
                <a:gd name="T83" fmla="*/ 0 h 5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8"/>
                <a:gd name="T127" fmla="*/ 0 h 521"/>
                <a:gd name="T128" fmla="*/ 398 w 398"/>
                <a:gd name="T129" fmla="*/ 521 h 5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8" h="521">
                  <a:moveTo>
                    <a:pt x="135" y="521"/>
                  </a:moveTo>
                  <a:lnTo>
                    <a:pt x="0" y="66"/>
                  </a:lnTo>
                  <a:lnTo>
                    <a:pt x="196" y="5"/>
                  </a:lnTo>
                  <a:lnTo>
                    <a:pt x="211" y="1"/>
                  </a:lnTo>
                  <a:lnTo>
                    <a:pt x="225" y="0"/>
                  </a:lnTo>
                  <a:lnTo>
                    <a:pt x="241" y="0"/>
                  </a:lnTo>
                  <a:lnTo>
                    <a:pt x="258" y="1"/>
                  </a:lnTo>
                  <a:lnTo>
                    <a:pt x="274" y="5"/>
                  </a:lnTo>
                  <a:lnTo>
                    <a:pt x="290" y="7"/>
                  </a:lnTo>
                  <a:lnTo>
                    <a:pt x="305" y="13"/>
                  </a:lnTo>
                  <a:lnTo>
                    <a:pt x="320" y="17"/>
                  </a:lnTo>
                  <a:lnTo>
                    <a:pt x="333" y="26"/>
                  </a:lnTo>
                  <a:lnTo>
                    <a:pt x="345" y="35"/>
                  </a:lnTo>
                  <a:lnTo>
                    <a:pt x="356" y="46"/>
                  </a:lnTo>
                  <a:lnTo>
                    <a:pt x="366" y="57"/>
                  </a:lnTo>
                  <a:lnTo>
                    <a:pt x="374" y="69"/>
                  </a:lnTo>
                  <a:lnTo>
                    <a:pt x="382" y="82"/>
                  </a:lnTo>
                  <a:lnTo>
                    <a:pt x="387" y="98"/>
                  </a:lnTo>
                  <a:lnTo>
                    <a:pt x="393" y="115"/>
                  </a:lnTo>
                  <a:lnTo>
                    <a:pt x="397" y="133"/>
                  </a:lnTo>
                  <a:lnTo>
                    <a:pt x="398" y="150"/>
                  </a:lnTo>
                  <a:lnTo>
                    <a:pt x="398" y="166"/>
                  </a:lnTo>
                  <a:lnTo>
                    <a:pt x="397" y="182"/>
                  </a:lnTo>
                  <a:lnTo>
                    <a:pt x="393" y="196"/>
                  </a:lnTo>
                  <a:lnTo>
                    <a:pt x="390" y="210"/>
                  </a:lnTo>
                  <a:lnTo>
                    <a:pt x="385" y="224"/>
                  </a:lnTo>
                  <a:lnTo>
                    <a:pt x="381" y="238"/>
                  </a:lnTo>
                  <a:lnTo>
                    <a:pt x="376" y="247"/>
                  </a:lnTo>
                  <a:lnTo>
                    <a:pt x="368" y="256"/>
                  </a:lnTo>
                  <a:lnTo>
                    <a:pt x="357" y="266"/>
                  </a:lnTo>
                  <a:lnTo>
                    <a:pt x="344" y="275"/>
                  </a:lnTo>
                  <a:lnTo>
                    <a:pt x="329" y="284"/>
                  </a:lnTo>
                  <a:lnTo>
                    <a:pt x="312" y="294"/>
                  </a:lnTo>
                  <a:lnTo>
                    <a:pt x="292" y="303"/>
                  </a:lnTo>
                  <a:lnTo>
                    <a:pt x="270" y="312"/>
                  </a:lnTo>
                  <a:lnTo>
                    <a:pt x="172" y="336"/>
                  </a:lnTo>
                  <a:lnTo>
                    <a:pt x="221" y="496"/>
                  </a:lnTo>
                  <a:lnTo>
                    <a:pt x="135" y="52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0" name="Freeform 67">
              <a:extLst>
                <a:ext uri="{FF2B5EF4-FFF2-40B4-BE49-F238E27FC236}">
                  <a16:creationId xmlns:a16="http://schemas.microsoft.com/office/drawing/2014/main" id="{90E4AECC-4071-4CD8-9382-48B53AFF1039}"/>
                </a:ext>
              </a:extLst>
            </p:cNvPr>
            <p:cNvSpPr>
              <a:spLocks/>
            </p:cNvSpPr>
            <p:nvPr/>
          </p:nvSpPr>
          <p:spPr bwMode="auto">
            <a:xfrm>
              <a:off x="2597" y="1034"/>
              <a:ext cx="47" cy="46"/>
            </a:xfrm>
            <a:custGeom>
              <a:avLst/>
              <a:gdLst>
                <a:gd name="T0" fmla="*/ 0 w 189"/>
                <a:gd name="T1" fmla="*/ 0 h 182"/>
                <a:gd name="T2" fmla="*/ 0 w 189"/>
                <a:gd name="T3" fmla="*/ 0 h 182"/>
                <a:gd name="T4" fmla="*/ 0 w 189"/>
                <a:gd name="T5" fmla="*/ 0 h 182"/>
                <a:gd name="T6" fmla="*/ 0 w 189"/>
                <a:gd name="T7" fmla="*/ 0 h 182"/>
                <a:gd name="T8" fmla="*/ 0 w 189"/>
                <a:gd name="T9" fmla="*/ 0 h 182"/>
                <a:gd name="T10" fmla="*/ 0 w 189"/>
                <a:gd name="T11" fmla="*/ 0 h 182"/>
                <a:gd name="T12" fmla="*/ 0 w 189"/>
                <a:gd name="T13" fmla="*/ 0 h 182"/>
                <a:gd name="T14" fmla="*/ 0 w 189"/>
                <a:gd name="T15" fmla="*/ 0 h 182"/>
                <a:gd name="T16" fmla="*/ 0 w 189"/>
                <a:gd name="T17" fmla="*/ 0 h 182"/>
                <a:gd name="T18" fmla="*/ 0 w 189"/>
                <a:gd name="T19" fmla="*/ 0 h 182"/>
                <a:gd name="T20" fmla="*/ 0 w 189"/>
                <a:gd name="T21" fmla="*/ 0 h 182"/>
                <a:gd name="T22" fmla="*/ 0 w 189"/>
                <a:gd name="T23" fmla="*/ 0 h 182"/>
                <a:gd name="T24" fmla="*/ 0 w 189"/>
                <a:gd name="T25" fmla="*/ 0 h 182"/>
                <a:gd name="T26" fmla="*/ 0 w 189"/>
                <a:gd name="T27" fmla="*/ 0 h 182"/>
                <a:gd name="T28" fmla="*/ 0 w 189"/>
                <a:gd name="T29" fmla="*/ 0 h 182"/>
                <a:gd name="T30" fmla="*/ 0 w 189"/>
                <a:gd name="T31" fmla="*/ 0 h 182"/>
                <a:gd name="T32" fmla="*/ 0 w 189"/>
                <a:gd name="T33" fmla="*/ 0 h 182"/>
                <a:gd name="T34" fmla="*/ 0 w 189"/>
                <a:gd name="T35" fmla="*/ 0 h 182"/>
                <a:gd name="T36" fmla="*/ 0 w 189"/>
                <a:gd name="T37" fmla="*/ 0 h 182"/>
                <a:gd name="T38" fmla="*/ 0 w 189"/>
                <a:gd name="T39" fmla="*/ 0 h 182"/>
                <a:gd name="T40" fmla="*/ 0 w 189"/>
                <a:gd name="T41" fmla="*/ 0 h 182"/>
                <a:gd name="T42" fmla="*/ 0 w 189"/>
                <a:gd name="T43" fmla="*/ 0 h 182"/>
                <a:gd name="T44" fmla="*/ 0 w 189"/>
                <a:gd name="T45" fmla="*/ 0 h 182"/>
                <a:gd name="T46" fmla="*/ 0 w 189"/>
                <a:gd name="T47" fmla="*/ 0 h 182"/>
                <a:gd name="T48" fmla="*/ 0 w 189"/>
                <a:gd name="T49" fmla="*/ 0 h 182"/>
                <a:gd name="T50" fmla="*/ 0 w 189"/>
                <a:gd name="T51" fmla="*/ 0 h 182"/>
                <a:gd name="T52" fmla="*/ 0 w 189"/>
                <a:gd name="T53" fmla="*/ 0 h 182"/>
                <a:gd name="T54" fmla="*/ 0 w 189"/>
                <a:gd name="T55" fmla="*/ 0 h 182"/>
                <a:gd name="T56" fmla="*/ 0 w 189"/>
                <a:gd name="T57" fmla="*/ 0 h 182"/>
                <a:gd name="T58" fmla="*/ 0 w 189"/>
                <a:gd name="T59" fmla="*/ 0 h 182"/>
                <a:gd name="T60" fmla="*/ 0 w 189"/>
                <a:gd name="T61" fmla="*/ 0 h 182"/>
                <a:gd name="T62" fmla="*/ 0 w 189"/>
                <a:gd name="T63" fmla="*/ 0 h 182"/>
                <a:gd name="T64" fmla="*/ 0 w 189"/>
                <a:gd name="T65" fmla="*/ 0 h 182"/>
                <a:gd name="T66" fmla="*/ 0 w 189"/>
                <a:gd name="T67" fmla="*/ 0 h 182"/>
                <a:gd name="T68" fmla="*/ 0 w 189"/>
                <a:gd name="T69" fmla="*/ 0 h 182"/>
                <a:gd name="T70" fmla="*/ 0 w 189"/>
                <a:gd name="T71" fmla="*/ 0 h 182"/>
                <a:gd name="T72" fmla="*/ 0 w 189"/>
                <a:gd name="T73" fmla="*/ 0 h 182"/>
                <a:gd name="T74" fmla="*/ 0 w 189"/>
                <a:gd name="T75" fmla="*/ 0 h 182"/>
                <a:gd name="T76" fmla="*/ 0 w 189"/>
                <a:gd name="T77" fmla="*/ 0 h 182"/>
                <a:gd name="T78" fmla="*/ 0 w 189"/>
                <a:gd name="T79" fmla="*/ 0 h 1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9"/>
                <a:gd name="T121" fmla="*/ 0 h 182"/>
                <a:gd name="T122" fmla="*/ 189 w 189"/>
                <a:gd name="T123" fmla="*/ 182 h 1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9" h="182">
                  <a:moveTo>
                    <a:pt x="183" y="58"/>
                  </a:moveTo>
                  <a:lnTo>
                    <a:pt x="183" y="58"/>
                  </a:lnTo>
                  <a:lnTo>
                    <a:pt x="182" y="50"/>
                  </a:lnTo>
                  <a:lnTo>
                    <a:pt x="179" y="42"/>
                  </a:lnTo>
                  <a:lnTo>
                    <a:pt x="175" y="36"/>
                  </a:lnTo>
                  <a:lnTo>
                    <a:pt x="171" y="29"/>
                  </a:lnTo>
                  <a:lnTo>
                    <a:pt x="167" y="24"/>
                  </a:lnTo>
                  <a:lnTo>
                    <a:pt x="163" y="18"/>
                  </a:lnTo>
                  <a:lnTo>
                    <a:pt x="161" y="14"/>
                  </a:lnTo>
                  <a:lnTo>
                    <a:pt x="159" y="9"/>
                  </a:lnTo>
                  <a:lnTo>
                    <a:pt x="150" y="5"/>
                  </a:lnTo>
                  <a:lnTo>
                    <a:pt x="142" y="2"/>
                  </a:lnTo>
                  <a:lnTo>
                    <a:pt x="135" y="1"/>
                  </a:lnTo>
                  <a:lnTo>
                    <a:pt x="129" y="0"/>
                  </a:lnTo>
                  <a:lnTo>
                    <a:pt x="121" y="1"/>
                  </a:lnTo>
                  <a:lnTo>
                    <a:pt x="114" y="2"/>
                  </a:lnTo>
                  <a:lnTo>
                    <a:pt x="106" y="5"/>
                  </a:lnTo>
                  <a:lnTo>
                    <a:pt x="98" y="9"/>
                  </a:lnTo>
                  <a:lnTo>
                    <a:pt x="0" y="34"/>
                  </a:lnTo>
                  <a:lnTo>
                    <a:pt x="36" y="182"/>
                  </a:lnTo>
                  <a:lnTo>
                    <a:pt x="122" y="145"/>
                  </a:lnTo>
                  <a:lnTo>
                    <a:pt x="135" y="145"/>
                  </a:lnTo>
                  <a:lnTo>
                    <a:pt x="146" y="142"/>
                  </a:lnTo>
                  <a:lnTo>
                    <a:pt x="154" y="139"/>
                  </a:lnTo>
                  <a:lnTo>
                    <a:pt x="162" y="135"/>
                  </a:lnTo>
                  <a:lnTo>
                    <a:pt x="169" y="130"/>
                  </a:lnTo>
                  <a:lnTo>
                    <a:pt x="174" y="123"/>
                  </a:lnTo>
                  <a:lnTo>
                    <a:pt x="179" y="117"/>
                  </a:lnTo>
                  <a:lnTo>
                    <a:pt x="183" y="107"/>
                  </a:lnTo>
                  <a:lnTo>
                    <a:pt x="183" y="106"/>
                  </a:lnTo>
                  <a:lnTo>
                    <a:pt x="185" y="103"/>
                  </a:lnTo>
                  <a:lnTo>
                    <a:pt x="187" y="98"/>
                  </a:lnTo>
                  <a:lnTo>
                    <a:pt x="189" y="93"/>
                  </a:lnTo>
                  <a:lnTo>
                    <a:pt x="189" y="85"/>
                  </a:lnTo>
                  <a:lnTo>
                    <a:pt x="189" y="77"/>
                  </a:lnTo>
                  <a:lnTo>
                    <a:pt x="187" y="68"/>
                  </a:lnTo>
                  <a:lnTo>
                    <a:pt x="183" y="5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1" name="Freeform 68">
              <a:extLst>
                <a:ext uri="{FF2B5EF4-FFF2-40B4-BE49-F238E27FC236}">
                  <a16:creationId xmlns:a16="http://schemas.microsoft.com/office/drawing/2014/main" id="{91522D22-3576-4AB3-9C24-70D10750357D}"/>
                </a:ext>
              </a:extLst>
            </p:cNvPr>
            <p:cNvSpPr>
              <a:spLocks/>
            </p:cNvSpPr>
            <p:nvPr/>
          </p:nvSpPr>
          <p:spPr bwMode="auto">
            <a:xfrm>
              <a:off x="2698" y="987"/>
              <a:ext cx="114" cy="125"/>
            </a:xfrm>
            <a:custGeom>
              <a:avLst/>
              <a:gdLst>
                <a:gd name="T0" fmla="*/ 0 w 455"/>
                <a:gd name="T1" fmla="*/ 0 h 500"/>
                <a:gd name="T2" fmla="*/ 0 w 455"/>
                <a:gd name="T3" fmla="*/ 0 h 500"/>
                <a:gd name="T4" fmla="*/ 0 w 455"/>
                <a:gd name="T5" fmla="*/ 0 h 500"/>
                <a:gd name="T6" fmla="*/ 0 w 455"/>
                <a:gd name="T7" fmla="*/ 0 h 500"/>
                <a:gd name="T8" fmla="*/ 0 w 455"/>
                <a:gd name="T9" fmla="*/ 0 h 500"/>
                <a:gd name="T10" fmla="*/ 0 w 455"/>
                <a:gd name="T11" fmla="*/ 0 h 500"/>
                <a:gd name="T12" fmla="*/ 0 w 455"/>
                <a:gd name="T13" fmla="*/ 0 h 500"/>
                <a:gd name="T14" fmla="*/ 0 w 455"/>
                <a:gd name="T15" fmla="*/ 0 h 500"/>
                <a:gd name="T16" fmla="*/ 0 w 455"/>
                <a:gd name="T17" fmla="*/ 0 h 500"/>
                <a:gd name="T18" fmla="*/ 0 w 455"/>
                <a:gd name="T19" fmla="*/ 0 h 500"/>
                <a:gd name="T20" fmla="*/ 0 w 455"/>
                <a:gd name="T21" fmla="*/ 0 h 500"/>
                <a:gd name="T22" fmla="*/ 0 w 455"/>
                <a:gd name="T23" fmla="*/ 0 h 500"/>
                <a:gd name="T24" fmla="*/ 0 w 455"/>
                <a:gd name="T25" fmla="*/ 0 h 500"/>
                <a:gd name="T26" fmla="*/ 0 w 455"/>
                <a:gd name="T27" fmla="*/ 0 h 500"/>
                <a:gd name="T28" fmla="*/ 0 w 455"/>
                <a:gd name="T29" fmla="*/ 0 h 500"/>
                <a:gd name="T30" fmla="*/ 0 w 455"/>
                <a:gd name="T31" fmla="*/ 0 h 500"/>
                <a:gd name="T32" fmla="*/ 0 w 455"/>
                <a:gd name="T33" fmla="*/ 0 h 500"/>
                <a:gd name="T34" fmla="*/ 0 w 455"/>
                <a:gd name="T35" fmla="*/ 0 h 500"/>
                <a:gd name="T36" fmla="*/ 0 w 455"/>
                <a:gd name="T37" fmla="*/ 0 h 500"/>
                <a:gd name="T38" fmla="*/ 0 w 455"/>
                <a:gd name="T39" fmla="*/ 0 h 500"/>
                <a:gd name="T40" fmla="*/ 0 w 455"/>
                <a:gd name="T41" fmla="*/ 0 h 500"/>
                <a:gd name="T42" fmla="*/ 0 w 455"/>
                <a:gd name="T43" fmla="*/ 0 h 500"/>
                <a:gd name="T44" fmla="*/ 0 w 455"/>
                <a:gd name="T45" fmla="*/ 0 h 500"/>
                <a:gd name="T46" fmla="*/ 0 w 455"/>
                <a:gd name="T47" fmla="*/ 0 h 500"/>
                <a:gd name="T48" fmla="*/ 0 w 455"/>
                <a:gd name="T49" fmla="*/ 0 h 500"/>
                <a:gd name="T50" fmla="*/ 0 w 455"/>
                <a:gd name="T51" fmla="*/ 0 h 500"/>
                <a:gd name="T52" fmla="*/ 0 w 455"/>
                <a:gd name="T53" fmla="*/ 0 h 500"/>
                <a:gd name="T54" fmla="*/ 0 w 455"/>
                <a:gd name="T55" fmla="*/ 0 h 500"/>
                <a:gd name="T56" fmla="*/ 0 w 455"/>
                <a:gd name="T57" fmla="*/ 0 h 500"/>
                <a:gd name="T58" fmla="*/ 0 w 455"/>
                <a:gd name="T59" fmla="*/ 0 h 500"/>
                <a:gd name="T60" fmla="*/ 0 w 455"/>
                <a:gd name="T61" fmla="*/ 0 h 500"/>
                <a:gd name="T62" fmla="*/ 0 w 455"/>
                <a:gd name="T63" fmla="*/ 0 h 500"/>
                <a:gd name="T64" fmla="*/ 0 w 455"/>
                <a:gd name="T65" fmla="*/ 0 h 500"/>
                <a:gd name="T66" fmla="*/ 0 w 455"/>
                <a:gd name="T67" fmla="*/ 0 h 500"/>
                <a:gd name="T68" fmla="*/ 0 w 455"/>
                <a:gd name="T69" fmla="*/ 0 h 500"/>
                <a:gd name="T70" fmla="*/ 0 w 455"/>
                <a:gd name="T71" fmla="*/ 0 h 500"/>
                <a:gd name="T72" fmla="*/ 0 w 455"/>
                <a:gd name="T73" fmla="*/ 0 h 500"/>
                <a:gd name="T74" fmla="*/ 0 w 455"/>
                <a:gd name="T75" fmla="*/ 0 h 500"/>
                <a:gd name="T76" fmla="*/ 0 w 455"/>
                <a:gd name="T77" fmla="*/ 0 h 500"/>
                <a:gd name="T78" fmla="*/ 0 w 455"/>
                <a:gd name="T79" fmla="*/ 0 h 500"/>
                <a:gd name="T80" fmla="*/ 0 w 455"/>
                <a:gd name="T81" fmla="*/ 0 h 500"/>
                <a:gd name="T82" fmla="*/ 0 w 455"/>
                <a:gd name="T83" fmla="*/ 0 h 500"/>
                <a:gd name="T84" fmla="*/ 0 w 455"/>
                <a:gd name="T85" fmla="*/ 0 h 500"/>
                <a:gd name="T86" fmla="*/ 0 w 455"/>
                <a:gd name="T87" fmla="*/ 0 h 500"/>
                <a:gd name="T88" fmla="*/ 0 w 455"/>
                <a:gd name="T89" fmla="*/ 0 h 500"/>
                <a:gd name="T90" fmla="*/ 0 w 455"/>
                <a:gd name="T91" fmla="*/ 0 h 500"/>
                <a:gd name="T92" fmla="*/ 0 w 455"/>
                <a:gd name="T93" fmla="*/ 0 h 500"/>
                <a:gd name="T94" fmla="*/ 0 w 455"/>
                <a:gd name="T95" fmla="*/ 0 h 500"/>
                <a:gd name="T96" fmla="*/ 0 w 455"/>
                <a:gd name="T97" fmla="*/ 0 h 5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5"/>
                <a:gd name="T148" fmla="*/ 0 h 500"/>
                <a:gd name="T149" fmla="*/ 455 w 455"/>
                <a:gd name="T150" fmla="*/ 500 h 5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5" h="500">
                  <a:moveTo>
                    <a:pt x="197" y="5"/>
                  </a:moveTo>
                  <a:lnTo>
                    <a:pt x="197" y="5"/>
                  </a:lnTo>
                  <a:lnTo>
                    <a:pt x="219" y="1"/>
                  </a:lnTo>
                  <a:lnTo>
                    <a:pt x="242" y="0"/>
                  </a:lnTo>
                  <a:lnTo>
                    <a:pt x="264" y="1"/>
                  </a:lnTo>
                  <a:lnTo>
                    <a:pt x="286" y="3"/>
                  </a:lnTo>
                  <a:lnTo>
                    <a:pt x="306" y="8"/>
                  </a:lnTo>
                  <a:lnTo>
                    <a:pt x="324" y="13"/>
                  </a:lnTo>
                  <a:lnTo>
                    <a:pt x="342" y="21"/>
                  </a:lnTo>
                  <a:lnTo>
                    <a:pt x="356" y="29"/>
                  </a:lnTo>
                  <a:lnTo>
                    <a:pt x="369" y="40"/>
                  </a:lnTo>
                  <a:lnTo>
                    <a:pt x="381" y="52"/>
                  </a:lnTo>
                  <a:lnTo>
                    <a:pt x="392" y="67"/>
                  </a:lnTo>
                  <a:lnTo>
                    <a:pt x="401" y="81"/>
                  </a:lnTo>
                  <a:lnTo>
                    <a:pt x="411" y="99"/>
                  </a:lnTo>
                  <a:lnTo>
                    <a:pt x="417" y="116"/>
                  </a:lnTo>
                  <a:lnTo>
                    <a:pt x="424" y="133"/>
                  </a:lnTo>
                  <a:lnTo>
                    <a:pt x="429" y="152"/>
                  </a:lnTo>
                  <a:lnTo>
                    <a:pt x="331" y="165"/>
                  </a:lnTo>
                  <a:lnTo>
                    <a:pt x="327" y="152"/>
                  </a:lnTo>
                  <a:lnTo>
                    <a:pt x="322" y="141"/>
                  </a:lnTo>
                  <a:lnTo>
                    <a:pt x="318" y="132"/>
                  </a:lnTo>
                  <a:lnTo>
                    <a:pt x="312" y="125"/>
                  </a:lnTo>
                  <a:lnTo>
                    <a:pt x="308" y="118"/>
                  </a:lnTo>
                  <a:lnTo>
                    <a:pt x="303" y="113"/>
                  </a:lnTo>
                  <a:lnTo>
                    <a:pt x="299" y="108"/>
                  </a:lnTo>
                  <a:lnTo>
                    <a:pt x="294" y="103"/>
                  </a:lnTo>
                  <a:lnTo>
                    <a:pt x="280" y="99"/>
                  </a:lnTo>
                  <a:lnTo>
                    <a:pt x="268" y="93"/>
                  </a:lnTo>
                  <a:lnTo>
                    <a:pt x="258" y="89"/>
                  </a:lnTo>
                  <a:lnTo>
                    <a:pt x="247" y="87"/>
                  </a:lnTo>
                  <a:lnTo>
                    <a:pt x="236" y="83"/>
                  </a:lnTo>
                  <a:lnTo>
                    <a:pt x="227" y="81"/>
                  </a:lnTo>
                  <a:lnTo>
                    <a:pt x="218" y="79"/>
                  </a:lnTo>
                  <a:lnTo>
                    <a:pt x="208" y="79"/>
                  </a:lnTo>
                  <a:lnTo>
                    <a:pt x="195" y="84"/>
                  </a:lnTo>
                  <a:lnTo>
                    <a:pt x="181" y="91"/>
                  </a:lnTo>
                  <a:lnTo>
                    <a:pt x="169" y="97"/>
                  </a:lnTo>
                  <a:lnTo>
                    <a:pt x="155" y="107"/>
                  </a:lnTo>
                  <a:lnTo>
                    <a:pt x="145" y="116"/>
                  </a:lnTo>
                  <a:lnTo>
                    <a:pt x="135" y="126"/>
                  </a:lnTo>
                  <a:lnTo>
                    <a:pt x="127" y="138"/>
                  </a:lnTo>
                  <a:lnTo>
                    <a:pt x="122" y="152"/>
                  </a:lnTo>
                  <a:lnTo>
                    <a:pt x="114" y="162"/>
                  </a:lnTo>
                  <a:lnTo>
                    <a:pt x="109" y="174"/>
                  </a:lnTo>
                  <a:lnTo>
                    <a:pt x="103" y="189"/>
                  </a:lnTo>
                  <a:lnTo>
                    <a:pt x="101" y="205"/>
                  </a:lnTo>
                  <a:lnTo>
                    <a:pt x="99" y="221"/>
                  </a:lnTo>
                  <a:lnTo>
                    <a:pt x="98" y="240"/>
                  </a:lnTo>
                  <a:lnTo>
                    <a:pt x="98" y="257"/>
                  </a:lnTo>
                  <a:lnTo>
                    <a:pt x="98" y="276"/>
                  </a:lnTo>
                  <a:lnTo>
                    <a:pt x="99" y="290"/>
                  </a:lnTo>
                  <a:lnTo>
                    <a:pt x="102" y="305"/>
                  </a:lnTo>
                  <a:lnTo>
                    <a:pt x="107" y="321"/>
                  </a:lnTo>
                  <a:lnTo>
                    <a:pt x="113" y="335"/>
                  </a:lnTo>
                  <a:lnTo>
                    <a:pt x="121" y="350"/>
                  </a:lnTo>
                  <a:lnTo>
                    <a:pt x="129" y="363"/>
                  </a:lnTo>
                  <a:lnTo>
                    <a:pt x="138" y="375"/>
                  </a:lnTo>
                  <a:lnTo>
                    <a:pt x="147" y="386"/>
                  </a:lnTo>
                  <a:lnTo>
                    <a:pt x="157" y="395"/>
                  </a:lnTo>
                  <a:lnTo>
                    <a:pt x="167" y="403"/>
                  </a:lnTo>
                  <a:lnTo>
                    <a:pt x="179" y="411"/>
                  </a:lnTo>
                  <a:lnTo>
                    <a:pt x="191" y="418"/>
                  </a:lnTo>
                  <a:lnTo>
                    <a:pt x="204" y="423"/>
                  </a:lnTo>
                  <a:lnTo>
                    <a:pt x="218" y="426"/>
                  </a:lnTo>
                  <a:lnTo>
                    <a:pt x="232" y="426"/>
                  </a:lnTo>
                  <a:lnTo>
                    <a:pt x="246" y="423"/>
                  </a:lnTo>
                  <a:lnTo>
                    <a:pt x="259" y="422"/>
                  </a:lnTo>
                  <a:lnTo>
                    <a:pt x="271" y="419"/>
                  </a:lnTo>
                  <a:lnTo>
                    <a:pt x="282" y="415"/>
                  </a:lnTo>
                  <a:lnTo>
                    <a:pt x="291" y="410"/>
                  </a:lnTo>
                  <a:lnTo>
                    <a:pt x="300" y="406"/>
                  </a:lnTo>
                  <a:lnTo>
                    <a:pt x="307" y="402"/>
                  </a:lnTo>
                  <a:lnTo>
                    <a:pt x="314" y="399"/>
                  </a:lnTo>
                  <a:lnTo>
                    <a:pt x="319" y="398"/>
                  </a:lnTo>
                  <a:lnTo>
                    <a:pt x="324" y="389"/>
                  </a:lnTo>
                  <a:lnTo>
                    <a:pt x="330" y="379"/>
                  </a:lnTo>
                  <a:lnTo>
                    <a:pt x="336" y="370"/>
                  </a:lnTo>
                  <a:lnTo>
                    <a:pt x="342" y="361"/>
                  </a:lnTo>
                  <a:lnTo>
                    <a:pt x="348" y="353"/>
                  </a:lnTo>
                  <a:lnTo>
                    <a:pt x="352" y="343"/>
                  </a:lnTo>
                  <a:lnTo>
                    <a:pt x="355" y="334"/>
                  </a:lnTo>
                  <a:lnTo>
                    <a:pt x="356" y="325"/>
                  </a:lnTo>
                  <a:lnTo>
                    <a:pt x="455" y="299"/>
                  </a:lnTo>
                  <a:lnTo>
                    <a:pt x="455" y="322"/>
                  </a:lnTo>
                  <a:lnTo>
                    <a:pt x="452" y="342"/>
                  </a:lnTo>
                  <a:lnTo>
                    <a:pt x="448" y="361"/>
                  </a:lnTo>
                  <a:lnTo>
                    <a:pt x="444" y="377"/>
                  </a:lnTo>
                  <a:lnTo>
                    <a:pt x="437" y="393"/>
                  </a:lnTo>
                  <a:lnTo>
                    <a:pt x="428" y="407"/>
                  </a:lnTo>
                  <a:lnTo>
                    <a:pt x="417" y="422"/>
                  </a:lnTo>
                  <a:lnTo>
                    <a:pt x="405" y="435"/>
                  </a:lnTo>
                  <a:lnTo>
                    <a:pt x="391" y="449"/>
                  </a:lnTo>
                  <a:lnTo>
                    <a:pt x="375" y="460"/>
                  </a:lnTo>
                  <a:lnTo>
                    <a:pt x="359" y="471"/>
                  </a:lnTo>
                  <a:lnTo>
                    <a:pt x="340" y="479"/>
                  </a:lnTo>
                  <a:lnTo>
                    <a:pt x="322" y="487"/>
                  </a:lnTo>
                  <a:lnTo>
                    <a:pt x="302" y="492"/>
                  </a:lnTo>
                  <a:lnTo>
                    <a:pt x="280" y="495"/>
                  </a:lnTo>
                  <a:lnTo>
                    <a:pt x="258" y="496"/>
                  </a:lnTo>
                  <a:lnTo>
                    <a:pt x="235" y="500"/>
                  </a:lnTo>
                  <a:lnTo>
                    <a:pt x="211" y="500"/>
                  </a:lnTo>
                  <a:lnTo>
                    <a:pt x="189" y="499"/>
                  </a:lnTo>
                  <a:lnTo>
                    <a:pt x="167" y="496"/>
                  </a:lnTo>
                  <a:lnTo>
                    <a:pt x="145" y="491"/>
                  </a:lnTo>
                  <a:lnTo>
                    <a:pt x="123" y="482"/>
                  </a:lnTo>
                  <a:lnTo>
                    <a:pt x="103" y="472"/>
                  </a:lnTo>
                  <a:lnTo>
                    <a:pt x="85" y="459"/>
                  </a:lnTo>
                  <a:lnTo>
                    <a:pt x="67" y="445"/>
                  </a:lnTo>
                  <a:lnTo>
                    <a:pt x="53" y="427"/>
                  </a:lnTo>
                  <a:lnTo>
                    <a:pt x="39" y="409"/>
                  </a:lnTo>
                  <a:lnTo>
                    <a:pt x="29" y="387"/>
                  </a:lnTo>
                  <a:lnTo>
                    <a:pt x="18" y="365"/>
                  </a:lnTo>
                  <a:lnTo>
                    <a:pt x="12" y="341"/>
                  </a:lnTo>
                  <a:lnTo>
                    <a:pt x="5" y="315"/>
                  </a:lnTo>
                  <a:lnTo>
                    <a:pt x="0" y="287"/>
                  </a:lnTo>
                  <a:lnTo>
                    <a:pt x="0" y="260"/>
                  </a:lnTo>
                  <a:lnTo>
                    <a:pt x="0" y="233"/>
                  </a:lnTo>
                  <a:lnTo>
                    <a:pt x="1" y="206"/>
                  </a:lnTo>
                  <a:lnTo>
                    <a:pt x="4" y="180"/>
                  </a:lnTo>
                  <a:lnTo>
                    <a:pt x="9" y="156"/>
                  </a:lnTo>
                  <a:lnTo>
                    <a:pt x="14" y="132"/>
                  </a:lnTo>
                  <a:lnTo>
                    <a:pt x="24" y="111"/>
                  </a:lnTo>
                  <a:lnTo>
                    <a:pt x="35" y="91"/>
                  </a:lnTo>
                  <a:lnTo>
                    <a:pt x="50" y="73"/>
                  </a:lnTo>
                  <a:lnTo>
                    <a:pt x="67" y="59"/>
                  </a:lnTo>
                  <a:lnTo>
                    <a:pt x="86" y="45"/>
                  </a:lnTo>
                  <a:lnTo>
                    <a:pt x="106" y="33"/>
                  </a:lnTo>
                  <a:lnTo>
                    <a:pt x="127" y="24"/>
                  </a:lnTo>
                  <a:lnTo>
                    <a:pt x="150" y="17"/>
                  </a:lnTo>
                  <a:lnTo>
                    <a:pt x="173" y="11"/>
                  </a:lnTo>
                  <a:lnTo>
                    <a:pt x="197"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2" name="Freeform 69">
              <a:extLst>
                <a:ext uri="{FF2B5EF4-FFF2-40B4-BE49-F238E27FC236}">
                  <a16:creationId xmlns:a16="http://schemas.microsoft.com/office/drawing/2014/main" id="{7B9427DA-C368-442E-9CC5-14A524D4447B}"/>
                </a:ext>
              </a:extLst>
            </p:cNvPr>
            <p:cNvSpPr>
              <a:spLocks/>
            </p:cNvSpPr>
            <p:nvPr/>
          </p:nvSpPr>
          <p:spPr bwMode="auto">
            <a:xfrm>
              <a:off x="2833" y="982"/>
              <a:ext cx="111" cy="123"/>
            </a:xfrm>
            <a:custGeom>
              <a:avLst/>
              <a:gdLst>
                <a:gd name="T0" fmla="*/ 0 w 443"/>
                <a:gd name="T1" fmla="*/ 0 h 492"/>
                <a:gd name="T2" fmla="*/ 0 w 443"/>
                <a:gd name="T3" fmla="*/ 0 h 492"/>
                <a:gd name="T4" fmla="*/ 0 w 443"/>
                <a:gd name="T5" fmla="*/ 0 h 492"/>
                <a:gd name="T6" fmla="*/ 0 w 443"/>
                <a:gd name="T7" fmla="*/ 0 h 492"/>
                <a:gd name="T8" fmla="*/ 0 w 443"/>
                <a:gd name="T9" fmla="*/ 0 h 492"/>
                <a:gd name="T10" fmla="*/ 0 w 443"/>
                <a:gd name="T11" fmla="*/ 0 h 492"/>
                <a:gd name="T12" fmla="*/ 0 w 443"/>
                <a:gd name="T13" fmla="*/ 0 h 492"/>
                <a:gd name="T14" fmla="*/ 0 w 443"/>
                <a:gd name="T15" fmla="*/ 0 h 492"/>
                <a:gd name="T16" fmla="*/ 0 w 443"/>
                <a:gd name="T17" fmla="*/ 0 h 492"/>
                <a:gd name="T18" fmla="*/ 0 w 443"/>
                <a:gd name="T19" fmla="*/ 0 h 492"/>
                <a:gd name="T20" fmla="*/ 0 w 443"/>
                <a:gd name="T21" fmla="*/ 0 h 492"/>
                <a:gd name="T22" fmla="*/ 0 w 443"/>
                <a:gd name="T23" fmla="*/ 0 h 492"/>
                <a:gd name="T24" fmla="*/ 0 w 443"/>
                <a:gd name="T25" fmla="*/ 0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
                <a:gd name="T40" fmla="*/ 0 h 492"/>
                <a:gd name="T41" fmla="*/ 443 w 443"/>
                <a:gd name="T42" fmla="*/ 492 h 4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 h="492">
                  <a:moveTo>
                    <a:pt x="98" y="0"/>
                  </a:moveTo>
                  <a:lnTo>
                    <a:pt x="110" y="197"/>
                  </a:lnTo>
                  <a:lnTo>
                    <a:pt x="283" y="0"/>
                  </a:lnTo>
                  <a:lnTo>
                    <a:pt x="418" y="0"/>
                  </a:lnTo>
                  <a:lnTo>
                    <a:pt x="222" y="197"/>
                  </a:lnTo>
                  <a:lnTo>
                    <a:pt x="443" y="479"/>
                  </a:lnTo>
                  <a:lnTo>
                    <a:pt x="321" y="479"/>
                  </a:lnTo>
                  <a:lnTo>
                    <a:pt x="159" y="258"/>
                  </a:lnTo>
                  <a:lnTo>
                    <a:pt x="110" y="319"/>
                  </a:lnTo>
                  <a:lnTo>
                    <a:pt x="110" y="492"/>
                  </a:lnTo>
                  <a:lnTo>
                    <a:pt x="13" y="492"/>
                  </a:lnTo>
                  <a:lnTo>
                    <a:pt x="0" y="12"/>
                  </a:lnTo>
                  <a:lnTo>
                    <a:pt x="9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3" name="Freeform 70">
              <a:extLst>
                <a:ext uri="{FF2B5EF4-FFF2-40B4-BE49-F238E27FC236}">
                  <a16:creationId xmlns:a16="http://schemas.microsoft.com/office/drawing/2014/main" id="{CDC997D0-577B-4182-AF48-84793AB58162}"/>
                </a:ext>
              </a:extLst>
            </p:cNvPr>
            <p:cNvSpPr>
              <a:spLocks/>
            </p:cNvSpPr>
            <p:nvPr/>
          </p:nvSpPr>
          <p:spPr bwMode="auto">
            <a:xfrm>
              <a:off x="2947" y="988"/>
              <a:ext cx="114" cy="129"/>
            </a:xfrm>
            <a:custGeom>
              <a:avLst/>
              <a:gdLst>
                <a:gd name="T0" fmla="*/ 0 w 455"/>
                <a:gd name="T1" fmla="*/ 0 h 517"/>
                <a:gd name="T2" fmla="*/ 0 w 455"/>
                <a:gd name="T3" fmla="*/ 0 h 517"/>
                <a:gd name="T4" fmla="*/ 0 w 455"/>
                <a:gd name="T5" fmla="*/ 0 h 517"/>
                <a:gd name="T6" fmla="*/ 0 w 455"/>
                <a:gd name="T7" fmla="*/ 0 h 517"/>
                <a:gd name="T8" fmla="*/ 0 w 455"/>
                <a:gd name="T9" fmla="*/ 0 h 517"/>
                <a:gd name="T10" fmla="*/ 0 w 455"/>
                <a:gd name="T11" fmla="*/ 0 h 517"/>
                <a:gd name="T12" fmla="*/ 0 w 455"/>
                <a:gd name="T13" fmla="*/ 0 h 517"/>
                <a:gd name="T14" fmla="*/ 0 w 455"/>
                <a:gd name="T15" fmla="*/ 0 h 517"/>
                <a:gd name="T16" fmla="*/ 0 w 455"/>
                <a:gd name="T17" fmla="*/ 0 h 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5"/>
                <a:gd name="T28" fmla="*/ 0 h 517"/>
                <a:gd name="T29" fmla="*/ 455 w 455"/>
                <a:gd name="T30" fmla="*/ 517 h 5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5" h="517">
                  <a:moveTo>
                    <a:pt x="345" y="491"/>
                  </a:moveTo>
                  <a:lnTo>
                    <a:pt x="319" y="393"/>
                  </a:lnTo>
                  <a:lnTo>
                    <a:pt x="148" y="369"/>
                  </a:lnTo>
                  <a:lnTo>
                    <a:pt x="98" y="467"/>
                  </a:lnTo>
                  <a:lnTo>
                    <a:pt x="0" y="454"/>
                  </a:lnTo>
                  <a:lnTo>
                    <a:pt x="222" y="0"/>
                  </a:lnTo>
                  <a:lnTo>
                    <a:pt x="333" y="12"/>
                  </a:lnTo>
                  <a:lnTo>
                    <a:pt x="455" y="517"/>
                  </a:lnTo>
                  <a:lnTo>
                    <a:pt x="345" y="49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4" name="Freeform 71">
              <a:extLst>
                <a:ext uri="{FF2B5EF4-FFF2-40B4-BE49-F238E27FC236}">
                  <a16:creationId xmlns:a16="http://schemas.microsoft.com/office/drawing/2014/main" id="{651DD722-AC51-40E5-A106-FE083562C8DA}"/>
                </a:ext>
              </a:extLst>
            </p:cNvPr>
            <p:cNvSpPr>
              <a:spLocks/>
            </p:cNvSpPr>
            <p:nvPr/>
          </p:nvSpPr>
          <p:spPr bwMode="auto">
            <a:xfrm>
              <a:off x="2993" y="1012"/>
              <a:ext cx="31" cy="53"/>
            </a:xfrm>
            <a:custGeom>
              <a:avLst/>
              <a:gdLst>
                <a:gd name="T0" fmla="*/ 0 w 122"/>
                <a:gd name="T1" fmla="*/ 0 h 210"/>
                <a:gd name="T2" fmla="*/ 0 w 122"/>
                <a:gd name="T3" fmla="*/ 0 h 210"/>
                <a:gd name="T4" fmla="*/ 0 w 122"/>
                <a:gd name="T5" fmla="*/ 0 h 210"/>
                <a:gd name="T6" fmla="*/ 0 w 122"/>
                <a:gd name="T7" fmla="*/ 0 h 210"/>
                <a:gd name="T8" fmla="*/ 0 60000 65536"/>
                <a:gd name="T9" fmla="*/ 0 60000 65536"/>
                <a:gd name="T10" fmla="*/ 0 60000 65536"/>
                <a:gd name="T11" fmla="*/ 0 60000 65536"/>
                <a:gd name="T12" fmla="*/ 0 w 122"/>
                <a:gd name="T13" fmla="*/ 0 h 210"/>
                <a:gd name="T14" fmla="*/ 122 w 122"/>
                <a:gd name="T15" fmla="*/ 210 h 210"/>
              </a:gdLst>
              <a:ahLst/>
              <a:cxnLst>
                <a:cxn ang="T8">
                  <a:pos x="T0" y="T1"/>
                </a:cxn>
                <a:cxn ang="T9">
                  <a:pos x="T2" y="T3"/>
                </a:cxn>
                <a:cxn ang="T10">
                  <a:pos x="T4" y="T5"/>
                </a:cxn>
                <a:cxn ang="T11">
                  <a:pos x="T6" y="T7"/>
                </a:cxn>
              </a:cxnLst>
              <a:rect l="T12" t="T13" r="T14" b="T15"/>
              <a:pathLst>
                <a:path w="122" h="210">
                  <a:moveTo>
                    <a:pt x="122" y="210"/>
                  </a:moveTo>
                  <a:lnTo>
                    <a:pt x="86" y="0"/>
                  </a:lnTo>
                  <a:lnTo>
                    <a:pt x="0" y="196"/>
                  </a:lnTo>
                  <a:lnTo>
                    <a:pt x="122" y="2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5" name="Freeform 72">
              <a:extLst>
                <a:ext uri="{FF2B5EF4-FFF2-40B4-BE49-F238E27FC236}">
                  <a16:creationId xmlns:a16="http://schemas.microsoft.com/office/drawing/2014/main" id="{2309C802-1E1F-4C77-AE53-7631E861645D}"/>
                </a:ext>
              </a:extLst>
            </p:cNvPr>
            <p:cNvSpPr>
              <a:spLocks/>
            </p:cNvSpPr>
            <p:nvPr/>
          </p:nvSpPr>
          <p:spPr bwMode="auto">
            <a:xfrm>
              <a:off x="3150" y="1034"/>
              <a:ext cx="111" cy="138"/>
            </a:xfrm>
            <a:custGeom>
              <a:avLst/>
              <a:gdLst>
                <a:gd name="T0" fmla="*/ 0 w 443"/>
                <a:gd name="T1" fmla="*/ 0 h 554"/>
                <a:gd name="T2" fmla="*/ 0 w 443"/>
                <a:gd name="T3" fmla="*/ 0 h 554"/>
                <a:gd name="T4" fmla="*/ 0 w 443"/>
                <a:gd name="T5" fmla="*/ 0 h 554"/>
                <a:gd name="T6" fmla="*/ 0 w 443"/>
                <a:gd name="T7" fmla="*/ 0 h 554"/>
                <a:gd name="T8" fmla="*/ 0 w 443"/>
                <a:gd name="T9" fmla="*/ 0 h 554"/>
                <a:gd name="T10" fmla="*/ 0 w 443"/>
                <a:gd name="T11" fmla="*/ 0 h 554"/>
                <a:gd name="T12" fmla="*/ 0 w 443"/>
                <a:gd name="T13" fmla="*/ 0 h 554"/>
                <a:gd name="T14" fmla="*/ 0 w 443"/>
                <a:gd name="T15" fmla="*/ 0 h 554"/>
                <a:gd name="T16" fmla="*/ 0 w 443"/>
                <a:gd name="T17" fmla="*/ 0 h 5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3"/>
                <a:gd name="T28" fmla="*/ 0 h 554"/>
                <a:gd name="T29" fmla="*/ 443 w 443"/>
                <a:gd name="T30" fmla="*/ 554 h 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3" h="554">
                  <a:moveTo>
                    <a:pt x="344" y="516"/>
                  </a:moveTo>
                  <a:lnTo>
                    <a:pt x="344" y="406"/>
                  </a:lnTo>
                  <a:lnTo>
                    <a:pt x="159" y="357"/>
                  </a:lnTo>
                  <a:lnTo>
                    <a:pt x="98" y="431"/>
                  </a:lnTo>
                  <a:lnTo>
                    <a:pt x="0" y="406"/>
                  </a:lnTo>
                  <a:lnTo>
                    <a:pt x="319" y="0"/>
                  </a:lnTo>
                  <a:lnTo>
                    <a:pt x="417" y="37"/>
                  </a:lnTo>
                  <a:lnTo>
                    <a:pt x="443" y="554"/>
                  </a:lnTo>
                  <a:lnTo>
                    <a:pt x="344" y="51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6" name="Freeform 73">
              <a:extLst>
                <a:ext uri="{FF2B5EF4-FFF2-40B4-BE49-F238E27FC236}">
                  <a16:creationId xmlns:a16="http://schemas.microsoft.com/office/drawing/2014/main" id="{68DF4820-6C42-4460-A3DE-D2CAD974E43E}"/>
                </a:ext>
              </a:extLst>
            </p:cNvPr>
            <p:cNvSpPr>
              <a:spLocks/>
            </p:cNvSpPr>
            <p:nvPr/>
          </p:nvSpPr>
          <p:spPr bwMode="auto">
            <a:xfrm>
              <a:off x="3202" y="1061"/>
              <a:ext cx="31" cy="56"/>
            </a:xfrm>
            <a:custGeom>
              <a:avLst/>
              <a:gdLst>
                <a:gd name="T0" fmla="*/ 0 w 123"/>
                <a:gd name="T1" fmla="*/ 0 h 223"/>
                <a:gd name="T2" fmla="*/ 0 w 123"/>
                <a:gd name="T3" fmla="*/ 0 h 223"/>
                <a:gd name="T4" fmla="*/ 0 w 123"/>
                <a:gd name="T5" fmla="*/ 0 h 223"/>
                <a:gd name="T6" fmla="*/ 0 w 123"/>
                <a:gd name="T7" fmla="*/ 0 h 223"/>
                <a:gd name="T8" fmla="*/ 0 60000 65536"/>
                <a:gd name="T9" fmla="*/ 0 60000 65536"/>
                <a:gd name="T10" fmla="*/ 0 60000 65536"/>
                <a:gd name="T11" fmla="*/ 0 60000 65536"/>
                <a:gd name="T12" fmla="*/ 0 w 123"/>
                <a:gd name="T13" fmla="*/ 0 h 223"/>
                <a:gd name="T14" fmla="*/ 123 w 123"/>
                <a:gd name="T15" fmla="*/ 223 h 223"/>
              </a:gdLst>
              <a:ahLst/>
              <a:cxnLst>
                <a:cxn ang="T8">
                  <a:pos x="T0" y="T1"/>
                </a:cxn>
                <a:cxn ang="T9">
                  <a:pos x="T2" y="T3"/>
                </a:cxn>
                <a:cxn ang="T10">
                  <a:pos x="T4" y="T5"/>
                </a:cxn>
                <a:cxn ang="T11">
                  <a:pos x="T6" y="T7"/>
                </a:cxn>
              </a:cxnLst>
              <a:rect l="T12" t="T13" r="T14" b="T15"/>
              <a:pathLst>
                <a:path w="123" h="223">
                  <a:moveTo>
                    <a:pt x="123" y="223"/>
                  </a:moveTo>
                  <a:lnTo>
                    <a:pt x="123" y="0"/>
                  </a:lnTo>
                  <a:lnTo>
                    <a:pt x="0" y="173"/>
                  </a:lnTo>
                  <a:lnTo>
                    <a:pt x="123" y="22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7" name="Freeform 74">
              <a:extLst>
                <a:ext uri="{FF2B5EF4-FFF2-40B4-BE49-F238E27FC236}">
                  <a16:creationId xmlns:a16="http://schemas.microsoft.com/office/drawing/2014/main" id="{2D24FB62-3C96-48EE-B2D3-61879674F165}"/>
                </a:ext>
              </a:extLst>
            </p:cNvPr>
            <p:cNvSpPr>
              <a:spLocks/>
            </p:cNvSpPr>
            <p:nvPr/>
          </p:nvSpPr>
          <p:spPr bwMode="auto">
            <a:xfrm>
              <a:off x="3279" y="1074"/>
              <a:ext cx="125" cy="116"/>
            </a:xfrm>
            <a:custGeom>
              <a:avLst/>
              <a:gdLst>
                <a:gd name="T0" fmla="*/ 0 w 500"/>
                <a:gd name="T1" fmla="*/ 0 h 467"/>
                <a:gd name="T2" fmla="*/ 0 w 500"/>
                <a:gd name="T3" fmla="*/ 0 h 467"/>
                <a:gd name="T4" fmla="*/ 0 w 500"/>
                <a:gd name="T5" fmla="*/ 0 h 467"/>
                <a:gd name="T6" fmla="*/ 0 w 500"/>
                <a:gd name="T7" fmla="*/ 0 h 467"/>
                <a:gd name="T8" fmla="*/ 0 w 500"/>
                <a:gd name="T9" fmla="*/ 0 h 467"/>
                <a:gd name="T10" fmla="*/ 0 w 500"/>
                <a:gd name="T11" fmla="*/ 0 h 467"/>
                <a:gd name="T12" fmla="*/ 0 w 500"/>
                <a:gd name="T13" fmla="*/ 0 h 467"/>
                <a:gd name="T14" fmla="*/ 0 w 500"/>
                <a:gd name="T15" fmla="*/ 0 h 467"/>
                <a:gd name="T16" fmla="*/ 0 w 500"/>
                <a:gd name="T17" fmla="*/ 0 h 467"/>
                <a:gd name="T18" fmla="*/ 0 w 500"/>
                <a:gd name="T19" fmla="*/ 0 h 467"/>
                <a:gd name="T20" fmla="*/ 0 w 500"/>
                <a:gd name="T21" fmla="*/ 0 h 467"/>
                <a:gd name="T22" fmla="*/ 0 w 500"/>
                <a:gd name="T23" fmla="*/ 0 h 467"/>
                <a:gd name="T24" fmla="*/ 0 w 500"/>
                <a:gd name="T25" fmla="*/ 0 h 467"/>
                <a:gd name="T26" fmla="*/ 0 w 500"/>
                <a:gd name="T27" fmla="*/ 0 h 467"/>
                <a:gd name="T28" fmla="*/ 0 w 500"/>
                <a:gd name="T29" fmla="*/ 0 h 467"/>
                <a:gd name="T30" fmla="*/ 0 w 500"/>
                <a:gd name="T31" fmla="*/ 0 h 467"/>
                <a:gd name="T32" fmla="*/ 0 w 500"/>
                <a:gd name="T33" fmla="*/ 0 h 467"/>
                <a:gd name="T34" fmla="*/ 0 w 500"/>
                <a:gd name="T35" fmla="*/ 0 h 467"/>
                <a:gd name="T36" fmla="*/ 0 w 500"/>
                <a:gd name="T37" fmla="*/ 0 h 467"/>
                <a:gd name="T38" fmla="*/ 0 w 500"/>
                <a:gd name="T39" fmla="*/ 0 h 467"/>
                <a:gd name="T40" fmla="*/ 0 w 500"/>
                <a:gd name="T41" fmla="*/ 0 h 467"/>
                <a:gd name="T42" fmla="*/ 0 w 500"/>
                <a:gd name="T43" fmla="*/ 0 h 467"/>
                <a:gd name="T44" fmla="*/ 0 w 500"/>
                <a:gd name="T45" fmla="*/ 0 h 467"/>
                <a:gd name="T46" fmla="*/ 0 w 500"/>
                <a:gd name="T47" fmla="*/ 0 h 467"/>
                <a:gd name="T48" fmla="*/ 0 w 500"/>
                <a:gd name="T49" fmla="*/ 0 h 467"/>
                <a:gd name="T50" fmla="*/ 0 w 500"/>
                <a:gd name="T51" fmla="*/ 0 h 467"/>
                <a:gd name="T52" fmla="*/ 0 w 500"/>
                <a:gd name="T53" fmla="*/ 0 h 467"/>
                <a:gd name="T54" fmla="*/ 0 w 500"/>
                <a:gd name="T55" fmla="*/ 0 h 467"/>
                <a:gd name="T56" fmla="*/ 0 w 500"/>
                <a:gd name="T57" fmla="*/ 0 h 467"/>
                <a:gd name="T58" fmla="*/ 0 w 500"/>
                <a:gd name="T59" fmla="*/ 0 h 467"/>
                <a:gd name="T60" fmla="*/ 0 w 500"/>
                <a:gd name="T61" fmla="*/ 0 h 467"/>
                <a:gd name="T62" fmla="*/ 0 w 500"/>
                <a:gd name="T63" fmla="*/ 0 h 467"/>
                <a:gd name="T64" fmla="*/ 0 w 500"/>
                <a:gd name="T65" fmla="*/ 0 h 467"/>
                <a:gd name="T66" fmla="*/ 0 w 500"/>
                <a:gd name="T67" fmla="*/ 0 h 467"/>
                <a:gd name="T68" fmla="*/ 0 w 500"/>
                <a:gd name="T69" fmla="*/ 0 h 467"/>
                <a:gd name="T70" fmla="*/ 0 w 500"/>
                <a:gd name="T71" fmla="*/ 0 h 467"/>
                <a:gd name="T72" fmla="*/ 0 w 500"/>
                <a:gd name="T73" fmla="*/ 0 h 467"/>
                <a:gd name="T74" fmla="*/ 0 w 500"/>
                <a:gd name="T75" fmla="*/ 0 h 467"/>
                <a:gd name="T76" fmla="*/ 0 w 500"/>
                <a:gd name="T77" fmla="*/ 0 h 467"/>
                <a:gd name="T78" fmla="*/ 0 w 500"/>
                <a:gd name="T79" fmla="*/ 0 h 467"/>
                <a:gd name="T80" fmla="*/ 0 w 500"/>
                <a:gd name="T81" fmla="*/ 0 h 467"/>
                <a:gd name="T82" fmla="*/ 0 w 500"/>
                <a:gd name="T83" fmla="*/ 0 h 4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0"/>
                <a:gd name="T127" fmla="*/ 0 h 467"/>
                <a:gd name="T128" fmla="*/ 500 w 500"/>
                <a:gd name="T129" fmla="*/ 467 h 4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0" h="467">
                  <a:moveTo>
                    <a:pt x="0" y="431"/>
                  </a:moveTo>
                  <a:lnTo>
                    <a:pt x="234" y="0"/>
                  </a:lnTo>
                  <a:lnTo>
                    <a:pt x="406" y="98"/>
                  </a:lnTo>
                  <a:lnTo>
                    <a:pt x="423" y="107"/>
                  </a:lnTo>
                  <a:lnTo>
                    <a:pt x="439" y="117"/>
                  </a:lnTo>
                  <a:lnTo>
                    <a:pt x="451" y="127"/>
                  </a:lnTo>
                  <a:lnTo>
                    <a:pt x="463" y="137"/>
                  </a:lnTo>
                  <a:lnTo>
                    <a:pt x="472" y="147"/>
                  </a:lnTo>
                  <a:lnTo>
                    <a:pt x="480" y="159"/>
                  </a:lnTo>
                  <a:lnTo>
                    <a:pt x="487" y="171"/>
                  </a:lnTo>
                  <a:lnTo>
                    <a:pt x="492" y="185"/>
                  </a:lnTo>
                  <a:lnTo>
                    <a:pt x="496" y="199"/>
                  </a:lnTo>
                  <a:lnTo>
                    <a:pt x="499" y="214"/>
                  </a:lnTo>
                  <a:lnTo>
                    <a:pt x="500" y="230"/>
                  </a:lnTo>
                  <a:lnTo>
                    <a:pt x="500" y="246"/>
                  </a:lnTo>
                  <a:lnTo>
                    <a:pt x="498" y="262"/>
                  </a:lnTo>
                  <a:lnTo>
                    <a:pt x="494" y="278"/>
                  </a:lnTo>
                  <a:lnTo>
                    <a:pt x="488" y="292"/>
                  </a:lnTo>
                  <a:lnTo>
                    <a:pt x="480" y="307"/>
                  </a:lnTo>
                  <a:lnTo>
                    <a:pt x="471" y="324"/>
                  </a:lnTo>
                  <a:lnTo>
                    <a:pt x="462" y="339"/>
                  </a:lnTo>
                  <a:lnTo>
                    <a:pt x="451" y="352"/>
                  </a:lnTo>
                  <a:lnTo>
                    <a:pt x="440" y="364"/>
                  </a:lnTo>
                  <a:lnTo>
                    <a:pt x="428" y="374"/>
                  </a:lnTo>
                  <a:lnTo>
                    <a:pt x="415" y="382"/>
                  </a:lnTo>
                  <a:lnTo>
                    <a:pt x="399" y="388"/>
                  </a:lnTo>
                  <a:lnTo>
                    <a:pt x="382" y="394"/>
                  </a:lnTo>
                  <a:lnTo>
                    <a:pt x="369" y="398"/>
                  </a:lnTo>
                  <a:lnTo>
                    <a:pt x="354" y="399"/>
                  </a:lnTo>
                  <a:lnTo>
                    <a:pt x="341" y="398"/>
                  </a:lnTo>
                  <a:lnTo>
                    <a:pt x="326" y="395"/>
                  </a:lnTo>
                  <a:lnTo>
                    <a:pt x="313" y="391"/>
                  </a:lnTo>
                  <a:lnTo>
                    <a:pt x="298" y="386"/>
                  </a:lnTo>
                  <a:lnTo>
                    <a:pt x="285" y="378"/>
                  </a:lnTo>
                  <a:lnTo>
                    <a:pt x="271" y="370"/>
                  </a:lnTo>
                  <a:lnTo>
                    <a:pt x="173" y="320"/>
                  </a:lnTo>
                  <a:lnTo>
                    <a:pt x="86" y="467"/>
                  </a:lnTo>
                  <a:lnTo>
                    <a:pt x="0" y="4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8" name="Freeform 75">
              <a:extLst>
                <a:ext uri="{FF2B5EF4-FFF2-40B4-BE49-F238E27FC236}">
                  <a16:creationId xmlns:a16="http://schemas.microsoft.com/office/drawing/2014/main" id="{FFE26A5F-324F-4197-8726-6DF3850EAE6A}"/>
                </a:ext>
              </a:extLst>
            </p:cNvPr>
            <p:cNvSpPr>
              <a:spLocks/>
            </p:cNvSpPr>
            <p:nvPr/>
          </p:nvSpPr>
          <p:spPr bwMode="auto">
            <a:xfrm>
              <a:off x="3331" y="1105"/>
              <a:ext cx="49" cy="46"/>
            </a:xfrm>
            <a:custGeom>
              <a:avLst/>
              <a:gdLst>
                <a:gd name="T0" fmla="*/ 0 w 194"/>
                <a:gd name="T1" fmla="*/ 0 h 184"/>
                <a:gd name="T2" fmla="*/ 0 w 194"/>
                <a:gd name="T3" fmla="*/ 0 h 184"/>
                <a:gd name="T4" fmla="*/ 0 w 194"/>
                <a:gd name="T5" fmla="*/ 0 h 184"/>
                <a:gd name="T6" fmla="*/ 0 w 194"/>
                <a:gd name="T7" fmla="*/ 0 h 184"/>
                <a:gd name="T8" fmla="*/ 0 w 194"/>
                <a:gd name="T9" fmla="*/ 0 h 184"/>
                <a:gd name="T10" fmla="*/ 0 w 194"/>
                <a:gd name="T11" fmla="*/ 0 h 184"/>
                <a:gd name="T12" fmla="*/ 0 w 194"/>
                <a:gd name="T13" fmla="*/ 0 h 184"/>
                <a:gd name="T14" fmla="*/ 0 w 194"/>
                <a:gd name="T15" fmla="*/ 0 h 184"/>
                <a:gd name="T16" fmla="*/ 0 w 194"/>
                <a:gd name="T17" fmla="*/ 0 h 184"/>
                <a:gd name="T18" fmla="*/ 0 w 194"/>
                <a:gd name="T19" fmla="*/ 0 h 184"/>
                <a:gd name="T20" fmla="*/ 0 w 194"/>
                <a:gd name="T21" fmla="*/ 0 h 184"/>
                <a:gd name="T22" fmla="*/ 0 w 194"/>
                <a:gd name="T23" fmla="*/ 0 h 184"/>
                <a:gd name="T24" fmla="*/ 0 w 194"/>
                <a:gd name="T25" fmla="*/ 0 h 184"/>
                <a:gd name="T26" fmla="*/ 0 w 194"/>
                <a:gd name="T27" fmla="*/ 0 h 184"/>
                <a:gd name="T28" fmla="*/ 0 w 194"/>
                <a:gd name="T29" fmla="*/ 0 h 184"/>
                <a:gd name="T30" fmla="*/ 0 w 194"/>
                <a:gd name="T31" fmla="*/ 0 h 184"/>
                <a:gd name="T32" fmla="*/ 0 w 194"/>
                <a:gd name="T33" fmla="*/ 0 h 184"/>
                <a:gd name="T34" fmla="*/ 0 w 194"/>
                <a:gd name="T35" fmla="*/ 0 h 184"/>
                <a:gd name="T36" fmla="*/ 0 w 194"/>
                <a:gd name="T37" fmla="*/ 0 h 184"/>
                <a:gd name="T38" fmla="*/ 0 w 194"/>
                <a:gd name="T39" fmla="*/ 0 h 184"/>
                <a:gd name="T40" fmla="*/ 0 w 194"/>
                <a:gd name="T41" fmla="*/ 0 h 184"/>
                <a:gd name="T42" fmla="*/ 0 w 194"/>
                <a:gd name="T43" fmla="*/ 0 h 184"/>
                <a:gd name="T44" fmla="*/ 0 w 194"/>
                <a:gd name="T45" fmla="*/ 0 h 184"/>
                <a:gd name="T46" fmla="*/ 0 w 194"/>
                <a:gd name="T47" fmla="*/ 0 h 184"/>
                <a:gd name="T48" fmla="*/ 0 w 194"/>
                <a:gd name="T49" fmla="*/ 0 h 184"/>
                <a:gd name="T50" fmla="*/ 0 w 194"/>
                <a:gd name="T51" fmla="*/ 0 h 184"/>
                <a:gd name="T52" fmla="*/ 0 w 194"/>
                <a:gd name="T53" fmla="*/ 0 h 184"/>
                <a:gd name="T54" fmla="*/ 0 w 194"/>
                <a:gd name="T55" fmla="*/ 0 h 184"/>
                <a:gd name="T56" fmla="*/ 0 w 194"/>
                <a:gd name="T57" fmla="*/ 0 h 184"/>
                <a:gd name="T58" fmla="*/ 0 w 194"/>
                <a:gd name="T59" fmla="*/ 0 h 184"/>
                <a:gd name="T60" fmla="*/ 0 w 194"/>
                <a:gd name="T61" fmla="*/ 0 h 184"/>
                <a:gd name="T62" fmla="*/ 0 w 194"/>
                <a:gd name="T63" fmla="*/ 0 h 184"/>
                <a:gd name="T64" fmla="*/ 0 w 194"/>
                <a:gd name="T65" fmla="*/ 0 h 184"/>
                <a:gd name="T66" fmla="*/ 0 w 194"/>
                <a:gd name="T67" fmla="*/ 0 h 184"/>
                <a:gd name="T68" fmla="*/ 0 w 194"/>
                <a:gd name="T69" fmla="*/ 0 h 184"/>
                <a:gd name="T70" fmla="*/ 0 w 194"/>
                <a:gd name="T71" fmla="*/ 0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184"/>
                <a:gd name="T110" fmla="*/ 194 w 194"/>
                <a:gd name="T111" fmla="*/ 184 h 1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184">
                  <a:moveTo>
                    <a:pt x="185" y="148"/>
                  </a:moveTo>
                  <a:lnTo>
                    <a:pt x="185" y="148"/>
                  </a:lnTo>
                  <a:lnTo>
                    <a:pt x="189" y="139"/>
                  </a:lnTo>
                  <a:lnTo>
                    <a:pt x="191" y="130"/>
                  </a:lnTo>
                  <a:lnTo>
                    <a:pt x="193" y="120"/>
                  </a:lnTo>
                  <a:lnTo>
                    <a:pt x="194" y="112"/>
                  </a:lnTo>
                  <a:lnTo>
                    <a:pt x="193" y="104"/>
                  </a:lnTo>
                  <a:lnTo>
                    <a:pt x="191" y="98"/>
                  </a:lnTo>
                  <a:lnTo>
                    <a:pt x="189" y="91"/>
                  </a:lnTo>
                  <a:lnTo>
                    <a:pt x="185" y="86"/>
                  </a:lnTo>
                  <a:lnTo>
                    <a:pt x="182" y="71"/>
                  </a:lnTo>
                  <a:lnTo>
                    <a:pt x="177" y="63"/>
                  </a:lnTo>
                  <a:lnTo>
                    <a:pt x="169" y="56"/>
                  </a:lnTo>
                  <a:lnTo>
                    <a:pt x="160" y="50"/>
                  </a:lnTo>
                  <a:lnTo>
                    <a:pt x="74" y="0"/>
                  </a:lnTo>
                  <a:lnTo>
                    <a:pt x="0" y="123"/>
                  </a:lnTo>
                  <a:lnTo>
                    <a:pt x="86" y="160"/>
                  </a:lnTo>
                  <a:lnTo>
                    <a:pt x="92" y="168"/>
                  </a:lnTo>
                  <a:lnTo>
                    <a:pt x="97" y="173"/>
                  </a:lnTo>
                  <a:lnTo>
                    <a:pt x="104" y="179"/>
                  </a:lnTo>
                  <a:lnTo>
                    <a:pt x="112" y="181"/>
                  </a:lnTo>
                  <a:lnTo>
                    <a:pt x="118" y="183"/>
                  </a:lnTo>
                  <a:lnTo>
                    <a:pt x="125" y="184"/>
                  </a:lnTo>
                  <a:lnTo>
                    <a:pt x="130" y="184"/>
                  </a:lnTo>
                  <a:lnTo>
                    <a:pt x="136" y="184"/>
                  </a:lnTo>
                  <a:lnTo>
                    <a:pt x="144" y="183"/>
                  </a:lnTo>
                  <a:lnTo>
                    <a:pt x="152" y="180"/>
                  </a:lnTo>
                  <a:lnTo>
                    <a:pt x="158" y="176"/>
                  </a:lnTo>
                  <a:lnTo>
                    <a:pt x="165" y="171"/>
                  </a:lnTo>
                  <a:lnTo>
                    <a:pt x="170" y="164"/>
                  </a:lnTo>
                  <a:lnTo>
                    <a:pt x="175" y="159"/>
                  </a:lnTo>
                  <a:lnTo>
                    <a:pt x="181" y="153"/>
                  </a:lnTo>
                  <a:lnTo>
                    <a:pt x="185" y="14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899" name="Freeform 76">
              <a:extLst>
                <a:ext uri="{FF2B5EF4-FFF2-40B4-BE49-F238E27FC236}">
                  <a16:creationId xmlns:a16="http://schemas.microsoft.com/office/drawing/2014/main" id="{B1B5CAFD-7F99-4DFB-A7F3-A83932B74986}"/>
                </a:ext>
              </a:extLst>
            </p:cNvPr>
            <p:cNvSpPr>
              <a:spLocks/>
            </p:cNvSpPr>
            <p:nvPr/>
          </p:nvSpPr>
          <p:spPr bwMode="auto">
            <a:xfrm>
              <a:off x="3381" y="1132"/>
              <a:ext cx="169" cy="166"/>
            </a:xfrm>
            <a:custGeom>
              <a:avLst/>
              <a:gdLst>
                <a:gd name="T0" fmla="*/ 0 w 676"/>
                <a:gd name="T1" fmla="*/ 0 h 664"/>
                <a:gd name="T2" fmla="*/ 0 w 676"/>
                <a:gd name="T3" fmla="*/ 0 h 664"/>
                <a:gd name="T4" fmla="*/ 0 w 676"/>
                <a:gd name="T5" fmla="*/ 0 h 664"/>
                <a:gd name="T6" fmla="*/ 0 w 676"/>
                <a:gd name="T7" fmla="*/ 0 h 664"/>
                <a:gd name="T8" fmla="*/ 0 w 676"/>
                <a:gd name="T9" fmla="*/ 0 h 664"/>
                <a:gd name="T10" fmla="*/ 0 w 676"/>
                <a:gd name="T11" fmla="*/ 0 h 664"/>
                <a:gd name="T12" fmla="*/ 0 w 676"/>
                <a:gd name="T13" fmla="*/ 0 h 664"/>
                <a:gd name="T14" fmla="*/ 0 w 676"/>
                <a:gd name="T15" fmla="*/ 0 h 664"/>
                <a:gd name="T16" fmla="*/ 0 w 676"/>
                <a:gd name="T17" fmla="*/ 0 h 664"/>
                <a:gd name="T18" fmla="*/ 0 w 676"/>
                <a:gd name="T19" fmla="*/ 0 h 664"/>
                <a:gd name="T20" fmla="*/ 0 w 676"/>
                <a:gd name="T21" fmla="*/ 0 h 664"/>
                <a:gd name="T22" fmla="*/ 0 w 676"/>
                <a:gd name="T23" fmla="*/ 0 h 664"/>
                <a:gd name="T24" fmla="*/ 0 w 676"/>
                <a:gd name="T25" fmla="*/ 0 h 664"/>
                <a:gd name="T26" fmla="*/ 0 w 676"/>
                <a:gd name="T27" fmla="*/ 0 h 664"/>
                <a:gd name="T28" fmla="*/ 0 w 676"/>
                <a:gd name="T29" fmla="*/ 0 h 664"/>
                <a:gd name="T30" fmla="*/ 0 w 676"/>
                <a:gd name="T31" fmla="*/ 0 h 664"/>
                <a:gd name="T32" fmla="*/ 0 w 676"/>
                <a:gd name="T33" fmla="*/ 0 h 664"/>
                <a:gd name="T34" fmla="*/ 0 w 676"/>
                <a:gd name="T35" fmla="*/ 0 h 6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6"/>
                <a:gd name="T55" fmla="*/ 0 h 664"/>
                <a:gd name="T56" fmla="*/ 676 w 676"/>
                <a:gd name="T57" fmla="*/ 664 h 6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6" h="664">
                  <a:moveTo>
                    <a:pt x="0" y="406"/>
                  </a:moveTo>
                  <a:lnTo>
                    <a:pt x="271" y="0"/>
                  </a:lnTo>
                  <a:lnTo>
                    <a:pt x="382" y="73"/>
                  </a:lnTo>
                  <a:lnTo>
                    <a:pt x="271" y="443"/>
                  </a:lnTo>
                  <a:lnTo>
                    <a:pt x="553" y="184"/>
                  </a:lnTo>
                  <a:lnTo>
                    <a:pt x="676" y="258"/>
                  </a:lnTo>
                  <a:lnTo>
                    <a:pt x="406" y="664"/>
                  </a:lnTo>
                  <a:lnTo>
                    <a:pt x="332" y="615"/>
                  </a:lnTo>
                  <a:lnTo>
                    <a:pt x="529" y="295"/>
                  </a:lnTo>
                  <a:lnTo>
                    <a:pt x="553" y="282"/>
                  </a:lnTo>
                  <a:lnTo>
                    <a:pt x="529" y="295"/>
                  </a:lnTo>
                  <a:lnTo>
                    <a:pt x="246" y="565"/>
                  </a:lnTo>
                  <a:lnTo>
                    <a:pt x="159" y="504"/>
                  </a:lnTo>
                  <a:lnTo>
                    <a:pt x="283" y="148"/>
                  </a:lnTo>
                  <a:lnTo>
                    <a:pt x="295" y="110"/>
                  </a:lnTo>
                  <a:lnTo>
                    <a:pt x="271" y="148"/>
                  </a:lnTo>
                  <a:lnTo>
                    <a:pt x="86" y="455"/>
                  </a:lnTo>
                  <a:lnTo>
                    <a:pt x="0" y="40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00" name="Freeform 77">
              <a:extLst>
                <a:ext uri="{FF2B5EF4-FFF2-40B4-BE49-F238E27FC236}">
                  <a16:creationId xmlns:a16="http://schemas.microsoft.com/office/drawing/2014/main" id="{5BB69241-CC7C-4DC7-87ED-B05C09C4D5EB}"/>
                </a:ext>
              </a:extLst>
            </p:cNvPr>
            <p:cNvSpPr>
              <a:spLocks/>
            </p:cNvSpPr>
            <p:nvPr/>
          </p:nvSpPr>
          <p:spPr bwMode="auto">
            <a:xfrm>
              <a:off x="3504" y="1227"/>
              <a:ext cx="156" cy="157"/>
            </a:xfrm>
            <a:custGeom>
              <a:avLst/>
              <a:gdLst>
                <a:gd name="T0" fmla="*/ 0 w 627"/>
                <a:gd name="T1" fmla="*/ 0 h 629"/>
                <a:gd name="T2" fmla="*/ 0 w 627"/>
                <a:gd name="T3" fmla="*/ 0 h 629"/>
                <a:gd name="T4" fmla="*/ 0 w 627"/>
                <a:gd name="T5" fmla="*/ 0 h 629"/>
                <a:gd name="T6" fmla="*/ 0 w 627"/>
                <a:gd name="T7" fmla="*/ 0 h 629"/>
                <a:gd name="T8" fmla="*/ 0 w 627"/>
                <a:gd name="T9" fmla="*/ 0 h 629"/>
                <a:gd name="T10" fmla="*/ 0 w 627"/>
                <a:gd name="T11" fmla="*/ 0 h 629"/>
                <a:gd name="T12" fmla="*/ 0 w 627"/>
                <a:gd name="T13" fmla="*/ 0 h 629"/>
                <a:gd name="T14" fmla="*/ 0 w 627"/>
                <a:gd name="T15" fmla="*/ 0 h 629"/>
                <a:gd name="T16" fmla="*/ 0 w 627"/>
                <a:gd name="T17" fmla="*/ 0 h 629"/>
                <a:gd name="T18" fmla="*/ 0 w 627"/>
                <a:gd name="T19" fmla="*/ 0 h 629"/>
                <a:gd name="T20" fmla="*/ 0 w 627"/>
                <a:gd name="T21" fmla="*/ 0 h 6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7"/>
                <a:gd name="T34" fmla="*/ 0 h 629"/>
                <a:gd name="T35" fmla="*/ 627 w 627"/>
                <a:gd name="T36" fmla="*/ 629 h 6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7" h="629">
                  <a:moveTo>
                    <a:pt x="73" y="432"/>
                  </a:moveTo>
                  <a:lnTo>
                    <a:pt x="0" y="357"/>
                  </a:lnTo>
                  <a:lnTo>
                    <a:pt x="319" y="0"/>
                  </a:lnTo>
                  <a:lnTo>
                    <a:pt x="381" y="63"/>
                  </a:lnTo>
                  <a:lnTo>
                    <a:pt x="172" y="321"/>
                  </a:lnTo>
                  <a:lnTo>
                    <a:pt x="540" y="197"/>
                  </a:lnTo>
                  <a:lnTo>
                    <a:pt x="627" y="259"/>
                  </a:lnTo>
                  <a:lnTo>
                    <a:pt x="307" y="629"/>
                  </a:lnTo>
                  <a:lnTo>
                    <a:pt x="233" y="566"/>
                  </a:lnTo>
                  <a:lnTo>
                    <a:pt x="455" y="321"/>
                  </a:lnTo>
                  <a:lnTo>
                    <a:pt x="73" y="4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01" name="Freeform 78">
              <a:extLst>
                <a:ext uri="{FF2B5EF4-FFF2-40B4-BE49-F238E27FC236}">
                  <a16:creationId xmlns:a16="http://schemas.microsoft.com/office/drawing/2014/main" id="{0363CA82-86F1-4166-A751-FA30EF3EC006}"/>
                </a:ext>
              </a:extLst>
            </p:cNvPr>
            <p:cNvSpPr>
              <a:spLocks/>
            </p:cNvSpPr>
            <p:nvPr/>
          </p:nvSpPr>
          <p:spPr bwMode="auto">
            <a:xfrm>
              <a:off x="3593" y="1343"/>
              <a:ext cx="157" cy="131"/>
            </a:xfrm>
            <a:custGeom>
              <a:avLst/>
              <a:gdLst>
                <a:gd name="T0" fmla="*/ 0 w 626"/>
                <a:gd name="T1" fmla="*/ 0 h 521"/>
                <a:gd name="T2" fmla="*/ 0 w 626"/>
                <a:gd name="T3" fmla="*/ 0 h 521"/>
                <a:gd name="T4" fmla="*/ 0 w 626"/>
                <a:gd name="T5" fmla="*/ 0 h 521"/>
                <a:gd name="T6" fmla="*/ 0 w 626"/>
                <a:gd name="T7" fmla="*/ 0 h 521"/>
                <a:gd name="T8" fmla="*/ 0 w 626"/>
                <a:gd name="T9" fmla="*/ 0 h 521"/>
                <a:gd name="T10" fmla="*/ 0 w 626"/>
                <a:gd name="T11" fmla="*/ 0 h 521"/>
                <a:gd name="T12" fmla="*/ 0 w 626"/>
                <a:gd name="T13" fmla="*/ 0 h 521"/>
                <a:gd name="T14" fmla="*/ 0 w 626"/>
                <a:gd name="T15" fmla="*/ 0 h 521"/>
                <a:gd name="T16" fmla="*/ 0 w 626"/>
                <a:gd name="T17" fmla="*/ 0 h 521"/>
                <a:gd name="T18" fmla="*/ 0 w 626"/>
                <a:gd name="T19" fmla="*/ 0 h 521"/>
                <a:gd name="T20" fmla="*/ 0 w 626"/>
                <a:gd name="T21" fmla="*/ 0 h 521"/>
                <a:gd name="T22" fmla="*/ 0 w 626"/>
                <a:gd name="T23" fmla="*/ 0 h 521"/>
                <a:gd name="T24" fmla="*/ 0 w 626"/>
                <a:gd name="T25" fmla="*/ 0 h 521"/>
                <a:gd name="T26" fmla="*/ 0 w 626"/>
                <a:gd name="T27" fmla="*/ 0 h 521"/>
                <a:gd name="T28" fmla="*/ 0 w 626"/>
                <a:gd name="T29" fmla="*/ 0 h 521"/>
                <a:gd name="T30" fmla="*/ 0 w 626"/>
                <a:gd name="T31" fmla="*/ 0 h 521"/>
                <a:gd name="T32" fmla="*/ 0 w 626"/>
                <a:gd name="T33" fmla="*/ 0 h 521"/>
                <a:gd name="T34" fmla="*/ 0 w 626"/>
                <a:gd name="T35" fmla="*/ 0 h 521"/>
                <a:gd name="T36" fmla="*/ 0 w 626"/>
                <a:gd name="T37" fmla="*/ 0 h 521"/>
                <a:gd name="T38" fmla="*/ 0 w 626"/>
                <a:gd name="T39" fmla="*/ 0 h 521"/>
                <a:gd name="T40" fmla="*/ 0 w 626"/>
                <a:gd name="T41" fmla="*/ 0 h 521"/>
                <a:gd name="T42" fmla="*/ 0 w 626"/>
                <a:gd name="T43" fmla="*/ 0 h 521"/>
                <a:gd name="T44" fmla="*/ 0 w 626"/>
                <a:gd name="T45" fmla="*/ 0 h 521"/>
                <a:gd name="T46" fmla="*/ 0 w 626"/>
                <a:gd name="T47" fmla="*/ 0 h 521"/>
                <a:gd name="T48" fmla="*/ 0 w 626"/>
                <a:gd name="T49" fmla="*/ 0 h 521"/>
                <a:gd name="T50" fmla="*/ 0 w 626"/>
                <a:gd name="T51" fmla="*/ 0 h 521"/>
                <a:gd name="T52" fmla="*/ 0 w 626"/>
                <a:gd name="T53" fmla="*/ 0 h 521"/>
                <a:gd name="T54" fmla="*/ 0 w 626"/>
                <a:gd name="T55" fmla="*/ 0 h 521"/>
                <a:gd name="T56" fmla="*/ 0 w 626"/>
                <a:gd name="T57" fmla="*/ 0 h 521"/>
                <a:gd name="T58" fmla="*/ 0 w 626"/>
                <a:gd name="T59" fmla="*/ 0 h 521"/>
                <a:gd name="T60" fmla="*/ 0 w 626"/>
                <a:gd name="T61" fmla="*/ 0 h 521"/>
                <a:gd name="T62" fmla="*/ 0 w 626"/>
                <a:gd name="T63" fmla="*/ 0 h 521"/>
                <a:gd name="T64" fmla="*/ 0 w 626"/>
                <a:gd name="T65" fmla="*/ 0 h 521"/>
                <a:gd name="T66" fmla="*/ 0 w 626"/>
                <a:gd name="T67" fmla="*/ 0 h 521"/>
                <a:gd name="T68" fmla="*/ 0 w 626"/>
                <a:gd name="T69" fmla="*/ 0 h 521"/>
                <a:gd name="T70" fmla="*/ 0 w 626"/>
                <a:gd name="T71" fmla="*/ 0 h 521"/>
                <a:gd name="T72" fmla="*/ 0 w 626"/>
                <a:gd name="T73" fmla="*/ 0 h 521"/>
                <a:gd name="T74" fmla="*/ 0 w 626"/>
                <a:gd name="T75" fmla="*/ 0 h 521"/>
                <a:gd name="T76" fmla="*/ 0 w 626"/>
                <a:gd name="T77" fmla="*/ 0 h 521"/>
                <a:gd name="T78" fmla="*/ 0 w 626"/>
                <a:gd name="T79" fmla="*/ 0 h 521"/>
                <a:gd name="T80" fmla="*/ 0 w 626"/>
                <a:gd name="T81" fmla="*/ 0 h 521"/>
                <a:gd name="T82" fmla="*/ 0 w 626"/>
                <a:gd name="T83" fmla="*/ 0 h 521"/>
                <a:gd name="T84" fmla="*/ 0 w 626"/>
                <a:gd name="T85" fmla="*/ 0 h 521"/>
                <a:gd name="T86" fmla="*/ 0 w 626"/>
                <a:gd name="T87" fmla="*/ 0 h 521"/>
                <a:gd name="T88" fmla="*/ 0 w 626"/>
                <a:gd name="T89" fmla="*/ 0 h 5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6"/>
                <a:gd name="T136" fmla="*/ 0 h 521"/>
                <a:gd name="T137" fmla="*/ 626 w 626"/>
                <a:gd name="T138" fmla="*/ 521 h 5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6" h="521">
                  <a:moveTo>
                    <a:pt x="0" y="214"/>
                  </a:moveTo>
                  <a:lnTo>
                    <a:pt x="246" y="189"/>
                  </a:lnTo>
                  <a:lnTo>
                    <a:pt x="242" y="179"/>
                  </a:lnTo>
                  <a:lnTo>
                    <a:pt x="238" y="169"/>
                  </a:lnTo>
                  <a:lnTo>
                    <a:pt x="237" y="158"/>
                  </a:lnTo>
                  <a:lnTo>
                    <a:pt x="237" y="146"/>
                  </a:lnTo>
                  <a:lnTo>
                    <a:pt x="237" y="134"/>
                  </a:lnTo>
                  <a:lnTo>
                    <a:pt x="238" y="123"/>
                  </a:lnTo>
                  <a:lnTo>
                    <a:pt x="242" y="113"/>
                  </a:lnTo>
                  <a:lnTo>
                    <a:pt x="246" y="102"/>
                  </a:lnTo>
                  <a:lnTo>
                    <a:pt x="246" y="93"/>
                  </a:lnTo>
                  <a:lnTo>
                    <a:pt x="249" y="83"/>
                  </a:lnTo>
                  <a:lnTo>
                    <a:pt x="251" y="74"/>
                  </a:lnTo>
                  <a:lnTo>
                    <a:pt x="255" y="65"/>
                  </a:lnTo>
                  <a:lnTo>
                    <a:pt x="261" y="57"/>
                  </a:lnTo>
                  <a:lnTo>
                    <a:pt x="266" y="47"/>
                  </a:lnTo>
                  <a:lnTo>
                    <a:pt x="274" y="38"/>
                  </a:lnTo>
                  <a:lnTo>
                    <a:pt x="282" y="29"/>
                  </a:lnTo>
                  <a:lnTo>
                    <a:pt x="296" y="21"/>
                  </a:lnTo>
                  <a:lnTo>
                    <a:pt x="310" y="13"/>
                  </a:lnTo>
                  <a:lnTo>
                    <a:pt x="324" y="8"/>
                  </a:lnTo>
                  <a:lnTo>
                    <a:pt x="339" y="2"/>
                  </a:lnTo>
                  <a:lnTo>
                    <a:pt x="355" y="1"/>
                  </a:lnTo>
                  <a:lnTo>
                    <a:pt x="371" y="0"/>
                  </a:lnTo>
                  <a:lnTo>
                    <a:pt x="388" y="1"/>
                  </a:lnTo>
                  <a:lnTo>
                    <a:pt x="406" y="5"/>
                  </a:lnTo>
                  <a:lnTo>
                    <a:pt x="419" y="9"/>
                  </a:lnTo>
                  <a:lnTo>
                    <a:pt x="434" y="14"/>
                  </a:lnTo>
                  <a:lnTo>
                    <a:pt x="447" y="21"/>
                  </a:lnTo>
                  <a:lnTo>
                    <a:pt x="461" y="27"/>
                  </a:lnTo>
                  <a:lnTo>
                    <a:pt x="475" y="37"/>
                  </a:lnTo>
                  <a:lnTo>
                    <a:pt x="488" y="47"/>
                  </a:lnTo>
                  <a:lnTo>
                    <a:pt x="503" y="61"/>
                  </a:lnTo>
                  <a:lnTo>
                    <a:pt x="516" y="78"/>
                  </a:lnTo>
                  <a:lnTo>
                    <a:pt x="626" y="200"/>
                  </a:lnTo>
                  <a:lnTo>
                    <a:pt x="270" y="521"/>
                  </a:lnTo>
                  <a:lnTo>
                    <a:pt x="209" y="459"/>
                  </a:lnTo>
                  <a:lnTo>
                    <a:pt x="344" y="324"/>
                  </a:lnTo>
                  <a:lnTo>
                    <a:pt x="307" y="275"/>
                  </a:lnTo>
                  <a:lnTo>
                    <a:pt x="86" y="299"/>
                  </a:lnTo>
                  <a:lnTo>
                    <a:pt x="0" y="2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02" name="Freeform 79">
              <a:extLst>
                <a:ext uri="{FF2B5EF4-FFF2-40B4-BE49-F238E27FC236}">
                  <a16:creationId xmlns:a16="http://schemas.microsoft.com/office/drawing/2014/main" id="{F6C2A280-6F73-4085-AB0A-62CF0AD56AE9}"/>
                </a:ext>
              </a:extLst>
            </p:cNvPr>
            <p:cNvSpPr>
              <a:spLocks/>
            </p:cNvSpPr>
            <p:nvPr/>
          </p:nvSpPr>
          <p:spPr bwMode="auto">
            <a:xfrm>
              <a:off x="3676" y="1366"/>
              <a:ext cx="43" cy="46"/>
            </a:xfrm>
            <a:custGeom>
              <a:avLst/>
              <a:gdLst>
                <a:gd name="T0" fmla="*/ 0 w 173"/>
                <a:gd name="T1" fmla="*/ 0 h 184"/>
                <a:gd name="T2" fmla="*/ 0 w 173"/>
                <a:gd name="T3" fmla="*/ 0 h 184"/>
                <a:gd name="T4" fmla="*/ 0 w 173"/>
                <a:gd name="T5" fmla="*/ 0 h 184"/>
                <a:gd name="T6" fmla="*/ 0 w 173"/>
                <a:gd name="T7" fmla="*/ 0 h 184"/>
                <a:gd name="T8" fmla="*/ 0 w 173"/>
                <a:gd name="T9" fmla="*/ 0 h 184"/>
                <a:gd name="T10" fmla="*/ 0 w 173"/>
                <a:gd name="T11" fmla="*/ 0 h 184"/>
                <a:gd name="T12" fmla="*/ 0 w 173"/>
                <a:gd name="T13" fmla="*/ 0 h 184"/>
                <a:gd name="T14" fmla="*/ 0 w 173"/>
                <a:gd name="T15" fmla="*/ 0 h 184"/>
                <a:gd name="T16" fmla="*/ 0 w 173"/>
                <a:gd name="T17" fmla="*/ 0 h 184"/>
                <a:gd name="T18" fmla="*/ 0 w 173"/>
                <a:gd name="T19" fmla="*/ 0 h 184"/>
                <a:gd name="T20" fmla="*/ 0 w 173"/>
                <a:gd name="T21" fmla="*/ 0 h 184"/>
                <a:gd name="T22" fmla="*/ 0 w 173"/>
                <a:gd name="T23" fmla="*/ 0 h 184"/>
                <a:gd name="T24" fmla="*/ 0 w 173"/>
                <a:gd name="T25" fmla="*/ 0 h 184"/>
                <a:gd name="T26" fmla="*/ 0 w 173"/>
                <a:gd name="T27" fmla="*/ 0 h 184"/>
                <a:gd name="T28" fmla="*/ 0 w 173"/>
                <a:gd name="T29" fmla="*/ 0 h 184"/>
                <a:gd name="T30" fmla="*/ 0 w 173"/>
                <a:gd name="T31" fmla="*/ 0 h 184"/>
                <a:gd name="T32" fmla="*/ 0 w 173"/>
                <a:gd name="T33" fmla="*/ 0 h 184"/>
                <a:gd name="T34" fmla="*/ 0 w 173"/>
                <a:gd name="T35" fmla="*/ 0 h 184"/>
                <a:gd name="T36" fmla="*/ 0 w 173"/>
                <a:gd name="T37" fmla="*/ 0 h 184"/>
                <a:gd name="T38" fmla="*/ 0 w 173"/>
                <a:gd name="T39" fmla="*/ 0 h 184"/>
                <a:gd name="T40" fmla="*/ 0 w 173"/>
                <a:gd name="T41" fmla="*/ 0 h 184"/>
                <a:gd name="T42" fmla="*/ 0 w 173"/>
                <a:gd name="T43" fmla="*/ 0 h 184"/>
                <a:gd name="T44" fmla="*/ 0 w 173"/>
                <a:gd name="T45" fmla="*/ 0 h 184"/>
                <a:gd name="T46" fmla="*/ 0 w 173"/>
                <a:gd name="T47" fmla="*/ 0 h 184"/>
                <a:gd name="T48" fmla="*/ 0 w 173"/>
                <a:gd name="T49" fmla="*/ 0 h 184"/>
                <a:gd name="T50" fmla="*/ 0 w 173"/>
                <a:gd name="T51" fmla="*/ 0 h 184"/>
                <a:gd name="T52" fmla="*/ 0 w 173"/>
                <a:gd name="T53" fmla="*/ 0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3"/>
                <a:gd name="T82" fmla="*/ 0 h 184"/>
                <a:gd name="T83" fmla="*/ 173 w 173"/>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3" h="184">
                  <a:moveTo>
                    <a:pt x="13" y="109"/>
                  </a:moveTo>
                  <a:lnTo>
                    <a:pt x="75" y="184"/>
                  </a:lnTo>
                  <a:lnTo>
                    <a:pt x="173" y="98"/>
                  </a:lnTo>
                  <a:lnTo>
                    <a:pt x="112" y="24"/>
                  </a:lnTo>
                  <a:lnTo>
                    <a:pt x="101" y="15"/>
                  </a:lnTo>
                  <a:lnTo>
                    <a:pt x="91" y="8"/>
                  </a:lnTo>
                  <a:lnTo>
                    <a:pt x="80" y="3"/>
                  </a:lnTo>
                  <a:lnTo>
                    <a:pt x="68" y="0"/>
                  </a:lnTo>
                  <a:lnTo>
                    <a:pt x="56" y="2"/>
                  </a:lnTo>
                  <a:lnTo>
                    <a:pt x="45" y="6"/>
                  </a:lnTo>
                  <a:lnTo>
                    <a:pt x="35" y="12"/>
                  </a:lnTo>
                  <a:lnTo>
                    <a:pt x="25" y="24"/>
                  </a:lnTo>
                  <a:lnTo>
                    <a:pt x="21" y="28"/>
                  </a:lnTo>
                  <a:lnTo>
                    <a:pt x="16" y="34"/>
                  </a:lnTo>
                  <a:lnTo>
                    <a:pt x="12" y="39"/>
                  </a:lnTo>
                  <a:lnTo>
                    <a:pt x="8" y="44"/>
                  </a:lnTo>
                  <a:lnTo>
                    <a:pt x="5" y="50"/>
                  </a:lnTo>
                  <a:lnTo>
                    <a:pt x="3" y="56"/>
                  </a:lnTo>
                  <a:lnTo>
                    <a:pt x="0" y="64"/>
                  </a:lnTo>
                  <a:lnTo>
                    <a:pt x="0" y="74"/>
                  </a:lnTo>
                  <a:lnTo>
                    <a:pt x="0" y="83"/>
                  </a:lnTo>
                  <a:lnTo>
                    <a:pt x="1" y="91"/>
                  </a:lnTo>
                  <a:lnTo>
                    <a:pt x="5" y="100"/>
                  </a:lnTo>
                  <a:lnTo>
                    <a:pt x="13" y="10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03" name="Freeform 80">
              <a:extLst>
                <a:ext uri="{FF2B5EF4-FFF2-40B4-BE49-F238E27FC236}">
                  <a16:creationId xmlns:a16="http://schemas.microsoft.com/office/drawing/2014/main" id="{09658CF3-01C1-46A4-8064-9295B67F903F}"/>
                </a:ext>
              </a:extLst>
            </p:cNvPr>
            <p:cNvSpPr>
              <a:spLocks/>
            </p:cNvSpPr>
            <p:nvPr/>
          </p:nvSpPr>
          <p:spPr bwMode="auto">
            <a:xfrm>
              <a:off x="2105" y="1584"/>
              <a:ext cx="1589" cy="1005"/>
            </a:xfrm>
            <a:custGeom>
              <a:avLst/>
              <a:gdLst>
                <a:gd name="T0" fmla="*/ 0 w 6358"/>
                <a:gd name="T1" fmla="*/ 0 h 4021"/>
                <a:gd name="T2" fmla="*/ 0 w 6358"/>
                <a:gd name="T3" fmla="*/ 0 h 4021"/>
                <a:gd name="T4" fmla="*/ 0 w 6358"/>
                <a:gd name="T5" fmla="*/ 0 h 4021"/>
                <a:gd name="T6" fmla="*/ 0 w 6358"/>
                <a:gd name="T7" fmla="*/ 0 h 4021"/>
                <a:gd name="T8" fmla="*/ 0 w 6358"/>
                <a:gd name="T9" fmla="*/ 0 h 4021"/>
                <a:gd name="T10" fmla="*/ 0 w 6358"/>
                <a:gd name="T11" fmla="*/ 0 h 4021"/>
                <a:gd name="T12" fmla="*/ 0 w 6358"/>
                <a:gd name="T13" fmla="*/ 0 h 4021"/>
                <a:gd name="T14" fmla="*/ 0 w 6358"/>
                <a:gd name="T15" fmla="*/ 0 h 4021"/>
                <a:gd name="T16" fmla="*/ 0 w 6358"/>
                <a:gd name="T17" fmla="*/ 0 h 4021"/>
                <a:gd name="T18" fmla="*/ 0 w 6358"/>
                <a:gd name="T19" fmla="*/ 0 h 4021"/>
                <a:gd name="T20" fmla="*/ 0 w 6358"/>
                <a:gd name="T21" fmla="*/ 0 h 4021"/>
                <a:gd name="T22" fmla="*/ 0 w 6358"/>
                <a:gd name="T23" fmla="*/ 0 h 4021"/>
                <a:gd name="T24" fmla="*/ 0 w 6358"/>
                <a:gd name="T25" fmla="*/ 0 h 4021"/>
                <a:gd name="T26" fmla="*/ 0 w 6358"/>
                <a:gd name="T27" fmla="*/ 0 h 4021"/>
                <a:gd name="T28" fmla="*/ 0 w 6358"/>
                <a:gd name="T29" fmla="*/ 0 h 4021"/>
                <a:gd name="T30" fmla="*/ 0 w 6358"/>
                <a:gd name="T31" fmla="*/ 0 h 4021"/>
                <a:gd name="T32" fmla="*/ 0 w 6358"/>
                <a:gd name="T33" fmla="*/ 0 h 4021"/>
                <a:gd name="T34" fmla="*/ 0 w 6358"/>
                <a:gd name="T35" fmla="*/ 0 h 4021"/>
                <a:gd name="T36" fmla="*/ 0 w 6358"/>
                <a:gd name="T37" fmla="*/ 0 h 4021"/>
                <a:gd name="T38" fmla="*/ 0 w 6358"/>
                <a:gd name="T39" fmla="*/ 0 h 4021"/>
                <a:gd name="T40" fmla="*/ 0 w 6358"/>
                <a:gd name="T41" fmla="*/ 0 h 4021"/>
                <a:gd name="T42" fmla="*/ 0 w 6358"/>
                <a:gd name="T43" fmla="*/ 0 h 4021"/>
                <a:gd name="T44" fmla="*/ 0 w 6358"/>
                <a:gd name="T45" fmla="*/ 0 h 4021"/>
                <a:gd name="T46" fmla="*/ 0 w 6358"/>
                <a:gd name="T47" fmla="*/ 0 h 4021"/>
                <a:gd name="T48" fmla="*/ 0 w 6358"/>
                <a:gd name="T49" fmla="*/ 0 h 4021"/>
                <a:gd name="T50" fmla="*/ 0 w 6358"/>
                <a:gd name="T51" fmla="*/ 0 h 4021"/>
                <a:gd name="T52" fmla="*/ 0 w 6358"/>
                <a:gd name="T53" fmla="*/ 0 h 4021"/>
                <a:gd name="T54" fmla="*/ 0 w 6358"/>
                <a:gd name="T55" fmla="*/ 0 h 4021"/>
                <a:gd name="T56" fmla="*/ 0 w 6358"/>
                <a:gd name="T57" fmla="*/ 0 h 4021"/>
                <a:gd name="T58" fmla="*/ 0 w 6358"/>
                <a:gd name="T59" fmla="*/ 0 h 4021"/>
                <a:gd name="T60" fmla="*/ 0 w 6358"/>
                <a:gd name="T61" fmla="*/ 0 h 4021"/>
                <a:gd name="T62" fmla="*/ 0 w 6358"/>
                <a:gd name="T63" fmla="*/ 0 h 4021"/>
                <a:gd name="T64" fmla="*/ 0 w 6358"/>
                <a:gd name="T65" fmla="*/ 0 h 4021"/>
                <a:gd name="T66" fmla="*/ 0 w 6358"/>
                <a:gd name="T67" fmla="*/ 0 h 40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58"/>
                <a:gd name="T103" fmla="*/ 0 h 4021"/>
                <a:gd name="T104" fmla="*/ 6358 w 6358"/>
                <a:gd name="T105" fmla="*/ 4021 h 40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58" h="4021">
                  <a:moveTo>
                    <a:pt x="6358" y="370"/>
                  </a:moveTo>
                  <a:lnTo>
                    <a:pt x="6332" y="664"/>
                  </a:lnTo>
                  <a:lnTo>
                    <a:pt x="6259" y="873"/>
                  </a:lnTo>
                  <a:lnTo>
                    <a:pt x="5914" y="997"/>
                  </a:lnTo>
                  <a:lnTo>
                    <a:pt x="5718" y="1279"/>
                  </a:lnTo>
                  <a:lnTo>
                    <a:pt x="5731" y="1525"/>
                  </a:lnTo>
                  <a:lnTo>
                    <a:pt x="5743" y="1832"/>
                  </a:lnTo>
                  <a:lnTo>
                    <a:pt x="5583" y="1893"/>
                  </a:lnTo>
                  <a:lnTo>
                    <a:pt x="5546" y="2005"/>
                  </a:lnTo>
                  <a:lnTo>
                    <a:pt x="5471" y="2090"/>
                  </a:lnTo>
                  <a:lnTo>
                    <a:pt x="5349" y="2189"/>
                  </a:lnTo>
                  <a:lnTo>
                    <a:pt x="5410" y="2275"/>
                  </a:lnTo>
                  <a:lnTo>
                    <a:pt x="5509" y="2299"/>
                  </a:lnTo>
                  <a:lnTo>
                    <a:pt x="5595" y="2411"/>
                  </a:lnTo>
                  <a:lnTo>
                    <a:pt x="5682" y="2595"/>
                  </a:lnTo>
                  <a:lnTo>
                    <a:pt x="5767" y="2719"/>
                  </a:lnTo>
                  <a:lnTo>
                    <a:pt x="5902" y="2865"/>
                  </a:lnTo>
                  <a:lnTo>
                    <a:pt x="5926" y="2977"/>
                  </a:lnTo>
                  <a:lnTo>
                    <a:pt x="5779" y="2977"/>
                  </a:lnTo>
                  <a:lnTo>
                    <a:pt x="5349" y="3062"/>
                  </a:lnTo>
                  <a:lnTo>
                    <a:pt x="4992" y="2902"/>
                  </a:lnTo>
                  <a:lnTo>
                    <a:pt x="4612" y="3075"/>
                  </a:lnTo>
                  <a:lnTo>
                    <a:pt x="4340" y="3136"/>
                  </a:lnTo>
                  <a:lnTo>
                    <a:pt x="4242" y="3235"/>
                  </a:lnTo>
                  <a:lnTo>
                    <a:pt x="4181" y="3259"/>
                  </a:lnTo>
                  <a:lnTo>
                    <a:pt x="3960" y="3308"/>
                  </a:lnTo>
                  <a:lnTo>
                    <a:pt x="3948" y="3690"/>
                  </a:lnTo>
                  <a:lnTo>
                    <a:pt x="3676" y="3911"/>
                  </a:lnTo>
                  <a:lnTo>
                    <a:pt x="3308" y="4021"/>
                  </a:lnTo>
                  <a:lnTo>
                    <a:pt x="2927" y="3899"/>
                  </a:lnTo>
                  <a:lnTo>
                    <a:pt x="2606" y="3800"/>
                  </a:lnTo>
                  <a:lnTo>
                    <a:pt x="2409" y="3653"/>
                  </a:lnTo>
                  <a:lnTo>
                    <a:pt x="2189" y="3641"/>
                  </a:lnTo>
                  <a:lnTo>
                    <a:pt x="1992" y="3714"/>
                  </a:lnTo>
                  <a:lnTo>
                    <a:pt x="1611" y="3850"/>
                  </a:lnTo>
                  <a:lnTo>
                    <a:pt x="1168" y="3850"/>
                  </a:lnTo>
                  <a:lnTo>
                    <a:pt x="849" y="3935"/>
                  </a:lnTo>
                  <a:lnTo>
                    <a:pt x="640" y="3960"/>
                  </a:lnTo>
                  <a:lnTo>
                    <a:pt x="640" y="3935"/>
                  </a:lnTo>
                  <a:lnTo>
                    <a:pt x="590" y="3627"/>
                  </a:lnTo>
                  <a:lnTo>
                    <a:pt x="480" y="3062"/>
                  </a:lnTo>
                  <a:lnTo>
                    <a:pt x="37" y="2719"/>
                  </a:lnTo>
                  <a:lnTo>
                    <a:pt x="37" y="2250"/>
                  </a:lnTo>
                  <a:lnTo>
                    <a:pt x="270" y="1783"/>
                  </a:lnTo>
                  <a:lnTo>
                    <a:pt x="480" y="1574"/>
                  </a:lnTo>
                  <a:lnTo>
                    <a:pt x="209" y="1267"/>
                  </a:lnTo>
                  <a:lnTo>
                    <a:pt x="37" y="997"/>
                  </a:lnTo>
                  <a:lnTo>
                    <a:pt x="0" y="603"/>
                  </a:lnTo>
                  <a:lnTo>
                    <a:pt x="49" y="222"/>
                  </a:lnTo>
                  <a:lnTo>
                    <a:pt x="356" y="74"/>
                  </a:lnTo>
                  <a:lnTo>
                    <a:pt x="590" y="160"/>
                  </a:lnTo>
                  <a:lnTo>
                    <a:pt x="480" y="419"/>
                  </a:lnTo>
                  <a:lnTo>
                    <a:pt x="676" y="579"/>
                  </a:lnTo>
                  <a:lnTo>
                    <a:pt x="922" y="579"/>
                  </a:lnTo>
                  <a:lnTo>
                    <a:pt x="1562" y="640"/>
                  </a:lnTo>
                  <a:lnTo>
                    <a:pt x="2324" y="628"/>
                  </a:lnTo>
                  <a:lnTo>
                    <a:pt x="2681" y="677"/>
                  </a:lnTo>
                  <a:lnTo>
                    <a:pt x="3136" y="726"/>
                  </a:lnTo>
                  <a:lnTo>
                    <a:pt x="3430" y="640"/>
                  </a:lnTo>
                  <a:lnTo>
                    <a:pt x="3763" y="394"/>
                  </a:lnTo>
                  <a:lnTo>
                    <a:pt x="4169" y="185"/>
                  </a:lnTo>
                  <a:lnTo>
                    <a:pt x="4624" y="13"/>
                  </a:lnTo>
                  <a:lnTo>
                    <a:pt x="4968" y="0"/>
                  </a:lnTo>
                  <a:lnTo>
                    <a:pt x="5091" y="98"/>
                  </a:lnTo>
                  <a:lnTo>
                    <a:pt x="5632" y="197"/>
                  </a:lnTo>
                  <a:lnTo>
                    <a:pt x="6038" y="431"/>
                  </a:lnTo>
                  <a:lnTo>
                    <a:pt x="6358" y="37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04" name="Freeform 81">
              <a:extLst>
                <a:ext uri="{FF2B5EF4-FFF2-40B4-BE49-F238E27FC236}">
                  <a16:creationId xmlns:a16="http://schemas.microsoft.com/office/drawing/2014/main" id="{E003D7E4-F751-43A8-A686-3E4A4E07E95E}"/>
                </a:ext>
              </a:extLst>
            </p:cNvPr>
            <p:cNvSpPr>
              <a:spLocks/>
            </p:cNvSpPr>
            <p:nvPr/>
          </p:nvSpPr>
          <p:spPr bwMode="auto">
            <a:xfrm>
              <a:off x="2105" y="1584"/>
              <a:ext cx="1589" cy="1005"/>
            </a:xfrm>
            <a:custGeom>
              <a:avLst/>
              <a:gdLst>
                <a:gd name="T0" fmla="*/ 0 w 6358"/>
                <a:gd name="T1" fmla="*/ 0 h 4021"/>
                <a:gd name="T2" fmla="*/ 0 w 6358"/>
                <a:gd name="T3" fmla="*/ 0 h 4021"/>
                <a:gd name="T4" fmla="*/ 0 w 6358"/>
                <a:gd name="T5" fmla="*/ 0 h 4021"/>
                <a:gd name="T6" fmla="*/ 0 w 6358"/>
                <a:gd name="T7" fmla="*/ 0 h 4021"/>
                <a:gd name="T8" fmla="*/ 0 w 6358"/>
                <a:gd name="T9" fmla="*/ 0 h 4021"/>
                <a:gd name="T10" fmla="*/ 0 w 6358"/>
                <a:gd name="T11" fmla="*/ 0 h 4021"/>
                <a:gd name="T12" fmla="*/ 0 w 6358"/>
                <a:gd name="T13" fmla="*/ 0 h 4021"/>
                <a:gd name="T14" fmla="*/ 0 w 6358"/>
                <a:gd name="T15" fmla="*/ 0 h 4021"/>
                <a:gd name="T16" fmla="*/ 0 w 6358"/>
                <a:gd name="T17" fmla="*/ 0 h 4021"/>
                <a:gd name="T18" fmla="*/ 0 w 6358"/>
                <a:gd name="T19" fmla="*/ 0 h 4021"/>
                <a:gd name="T20" fmla="*/ 0 w 6358"/>
                <a:gd name="T21" fmla="*/ 0 h 4021"/>
                <a:gd name="T22" fmla="*/ 0 w 6358"/>
                <a:gd name="T23" fmla="*/ 0 h 4021"/>
                <a:gd name="T24" fmla="*/ 0 w 6358"/>
                <a:gd name="T25" fmla="*/ 0 h 4021"/>
                <a:gd name="T26" fmla="*/ 0 w 6358"/>
                <a:gd name="T27" fmla="*/ 0 h 4021"/>
                <a:gd name="T28" fmla="*/ 0 w 6358"/>
                <a:gd name="T29" fmla="*/ 0 h 4021"/>
                <a:gd name="T30" fmla="*/ 0 w 6358"/>
                <a:gd name="T31" fmla="*/ 0 h 4021"/>
                <a:gd name="T32" fmla="*/ 0 w 6358"/>
                <a:gd name="T33" fmla="*/ 0 h 4021"/>
                <a:gd name="T34" fmla="*/ 0 w 6358"/>
                <a:gd name="T35" fmla="*/ 0 h 4021"/>
                <a:gd name="T36" fmla="*/ 0 w 6358"/>
                <a:gd name="T37" fmla="*/ 0 h 4021"/>
                <a:gd name="T38" fmla="*/ 0 w 6358"/>
                <a:gd name="T39" fmla="*/ 0 h 4021"/>
                <a:gd name="T40" fmla="*/ 0 w 6358"/>
                <a:gd name="T41" fmla="*/ 0 h 4021"/>
                <a:gd name="T42" fmla="*/ 0 w 6358"/>
                <a:gd name="T43" fmla="*/ 0 h 4021"/>
                <a:gd name="T44" fmla="*/ 0 w 6358"/>
                <a:gd name="T45" fmla="*/ 0 h 4021"/>
                <a:gd name="T46" fmla="*/ 0 w 6358"/>
                <a:gd name="T47" fmla="*/ 0 h 4021"/>
                <a:gd name="T48" fmla="*/ 0 w 6358"/>
                <a:gd name="T49" fmla="*/ 0 h 4021"/>
                <a:gd name="T50" fmla="*/ 0 w 6358"/>
                <a:gd name="T51" fmla="*/ 0 h 4021"/>
                <a:gd name="T52" fmla="*/ 0 w 6358"/>
                <a:gd name="T53" fmla="*/ 0 h 4021"/>
                <a:gd name="T54" fmla="*/ 0 w 6358"/>
                <a:gd name="T55" fmla="*/ 0 h 4021"/>
                <a:gd name="T56" fmla="*/ 0 w 6358"/>
                <a:gd name="T57" fmla="*/ 0 h 4021"/>
                <a:gd name="T58" fmla="*/ 0 w 6358"/>
                <a:gd name="T59" fmla="*/ 0 h 4021"/>
                <a:gd name="T60" fmla="*/ 0 w 6358"/>
                <a:gd name="T61" fmla="*/ 0 h 4021"/>
                <a:gd name="T62" fmla="*/ 0 w 6358"/>
                <a:gd name="T63" fmla="*/ 0 h 4021"/>
                <a:gd name="T64" fmla="*/ 0 w 6358"/>
                <a:gd name="T65" fmla="*/ 0 h 4021"/>
                <a:gd name="T66" fmla="*/ 0 w 6358"/>
                <a:gd name="T67" fmla="*/ 0 h 40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58"/>
                <a:gd name="T103" fmla="*/ 0 h 4021"/>
                <a:gd name="T104" fmla="*/ 6358 w 6358"/>
                <a:gd name="T105" fmla="*/ 4021 h 40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58" h="4021">
                  <a:moveTo>
                    <a:pt x="6358" y="370"/>
                  </a:moveTo>
                  <a:lnTo>
                    <a:pt x="6332" y="664"/>
                  </a:lnTo>
                  <a:lnTo>
                    <a:pt x="6259" y="873"/>
                  </a:lnTo>
                  <a:lnTo>
                    <a:pt x="5914" y="997"/>
                  </a:lnTo>
                  <a:lnTo>
                    <a:pt x="5718" y="1279"/>
                  </a:lnTo>
                  <a:lnTo>
                    <a:pt x="5731" y="1525"/>
                  </a:lnTo>
                  <a:lnTo>
                    <a:pt x="5743" y="1832"/>
                  </a:lnTo>
                  <a:lnTo>
                    <a:pt x="5583" y="1893"/>
                  </a:lnTo>
                  <a:lnTo>
                    <a:pt x="5546" y="2005"/>
                  </a:lnTo>
                  <a:lnTo>
                    <a:pt x="5471" y="2090"/>
                  </a:lnTo>
                  <a:lnTo>
                    <a:pt x="5349" y="2189"/>
                  </a:lnTo>
                  <a:lnTo>
                    <a:pt x="5410" y="2275"/>
                  </a:lnTo>
                  <a:lnTo>
                    <a:pt x="5509" y="2299"/>
                  </a:lnTo>
                  <a:lnTo>
                    <a:pt x="5595" y="2411"/>
                  </a:lnTo>
                  <a:lnTo>
                    <a:pt x="5682" y="2595"/>
                  </a:lnTo>
                  <a:lnTo>
                    <a:pt x="5767" y="2719"/>
                  </a:lnTo>
                  <a:lnTo>
                    <a:pt x="5902" y="2865"/>
                  </a:lnTo>
                  <a:lnTo>
                    <a:pt x="5926" y="2977"/>
                  </a:lnTo>
                  <a:lnTo>
                    <a:pt x="5779" y="2977"/>
                  </a:lnTo>
                  <a:lnTo>
                    <a:pt x="5349" y="3062"/>
                  </a:lnTo>
                  <a:lnTo>
                    <a:pt x="4992" y="2902"/>
                  </a:lnTo>
                  <a:lnTo>
                    <a:pt x="4612" y="3075"/>
                  </a:lnTo>
                  <a:lnTo>
                    <a:pt x="4340" y="3136"/>
                  </a:lnTo>
                  <a:lnTo>
                    <a:pt x="4242" y="3235"/>
                  </a:lnTo>
                  <a:lnTo>
                    <a:pt x="4181" y="3259"/>
                  </a:lnTo>
                  <a:lnTo>
                    <a:pt x="3960" y="3308"/>
                  </a:lnTo>
                  <a:lnTo>
                    <a:pt x="3948" y="3690"/>
                  </a:lnTo>
                  <a:lnTo>
                    <a:pt x="3676" y="3911"/>
                  </a:lnTo>
                  <a:lnTo>
                    <a:pt x="3308" y="4021"/>
                  </a:lnTo>
                  <a:lnTo>
                    <a:pt x="2927" y="3899"/>
                  </a:lnTo>
                  <a:lnTo>
                    <a:pt x="2606" y="3800"/>
                  </a:lnTo>
                  <a:lnTo>
                    <a:pt x="2409" y="3653"/>
                  </a:lnTo>
                  <a:lnTo>
                    <a:pt x="2189" y="3641"/>
                  </a:lnTo>
                  <a:lnTo>
                    <a:pt x="1992" y="3714"/>
                  </a:lnTo>
                  <a:lnTo>
                    <a:pt x="1611" y="3850"/>
                  </a:lnTo>
                  <a:lnTo>
                    <a:pt x="1168" y="3850"/>
                  </a:lnTo>
                  <a:lnTo>
                    <a:pt x="849" y="3935"/>
                  </a:lnTo>
                  <a:lnTo>
                    <a:pt x="640" y="3960"/>
                  </a:lnTo>
                  <a:lnTo>
                    <a:pt x="640" y="3935"/>
                  </a:lnTo>
                  <a:lnTo>
                    <a:pt x="590" y="3627"/>
                  </a:lnTo>
                  <a:lnTo>
                    <a:pt x="480" y="3062"/>
                  </a:lnTo>
                  <a:lnTo>
                    <a:pt x="37" y="2719"/>
                  </a:lnTo>
                  <a:lnTo>
                    <a:pt x="37" y="2250"/>
                  </a:lnTo>
                  <a:lnTo>
                    <a:pt x="270" y="1783"/>
                  </a:lnTo>
                  <a:lnTo>
                    <a:pt x="480" y="1574"/>
                  </a:lnTo>
                  <a:lnTo>
                    <a:pt x="209" y="1267"/>
                  </a:lnTo>
                  <a:lnTo>
                    <a:pt x="37" y="997"/>
                  </a:lnTo>
                  <a:lnTo>
                    <a:pt x="0" y="603"/>
                  </a:lnTo>
                  <a:lnTo>
                    <a:pt x="49" y="222"/>
                  </a:lnTo>
                  <a:lnTo>
                    <a:pt x="356" y="74"/>
                  </a:lnTo>
                  <a:lnTo>
                    <a:pt x="590" y="160"/>
                  </a:lnTo>
                  <a:lnTo>
                    <a:pt x="480" y="419"/>
                  </a:lnTo>
                  <a:lnTo>
                    <a:pt x="676" y="579"/>
                  </a:lnTo>
                  <a:lnTo>
                    <a:pt x="922" y="579"/>
                  </a:lnTo>
                  <a:lnTo>
                    <a:pt x="1562" y="640"/>
                  </a:lnTo>
                  <a:lnTo>
                    <a:pt x="2324" y="628"/>
                  </a:lnTo>
                  <a:lnTo>
                    <a:pt x="2681" y="677"/>
                  </a:lnTo>
                  <a:lnTo>
                    <a:pt x="3136" y="726"/>
                  </a:lnTo>
                  <a:lnTo>
                    <a:pt x="3430" y="640"/>
                  </a:lnTo>
                  <a:lnTo>
                    <a:pt x="3763" y="394"/>
                  </a:lnTo>
                  <a:lnTo>
                    <a:pt x="4169" y="185"/>
                  </a:lnTo>
                  <a:lnTo>
                    <a:pt x="4624" y="13"/>
                  </a:lnTo>
                  <a:lnTo>
                    <a:pt x="4968" y="0"/>
                  </a:lnTo>
                  <a:lnTo>
                    <a:pt x="5091" y="98"/>
                  </a:lnTo>
                  <a:lnTo>
                    <a:pt x="5632" y="197"/>
                  </a:lnTo>
                  <a:lnTo>
                    <a:pt x="6038" y="431"/>
                  </a:lnTo>
                  <a:lnTo>
                    <a:pt x="6358" y="37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05" name="Freeform 82">
              <a:extLst>
                <a:ext uri="{FF2B5EF4-FFF2-40B4-BE49-F238E27FC236}">
                  <a16:creationId xmlns:a16="http://schemas.microsoft.com/office/drawing/2014/main" id="{5B4B0101-FC4F-40A3-9B47-1075881BA976}"/>
                </a:ext>
              </a:extLst>
            </p:cNvPr>
            <p:cNvSpPr>
              <a:spLocks/>
            </p:cNvSpPr>
            <p:nvPr/>
          </p:nvSpPr>
          <p:spPr bwMode="auto">
            <a:xfrm>
              <a:off x="2105" y="1584"/>
              <a:ext cx="1589" cy="348"/>
            </a:xfrm>
            <a:custGeom>
              <a:avLst/>
              <a:gdLst>
                <a:gd name="T0" fmla="*/ 0 w 6358"/>
                <a:gd name="T1" fmla="*/ 0 h 1391"/>
                <a:gd name="T2" fmla="*/ 0 w 6358"/>
                <a:gd name="T3" fmla="*/ 0 h 1391"/>
                <a:gd name="T4" fmla="*/ 0 w 6358"/>
                <a:gd name="T5" fmla="*/ 0 h 1391"/>
                <a:gd name="T6" fmla="*/ 0 w 6358"/>
                <a:gd name="T7" fmla="*/ 0 h 1391"/>
                <a:gd name="T8" fmla="*/ 0 w 6358"/>
                <a:gd name="T9" fmla="*/ 0 h 1391"/>
                <a:gd name="T10" fmla="*/ 0 w 6358"/>
                <a:gd name="T11" fmla="*/ 0 h 1391"/>
                <a:gd name="T12" fmla="*/ 0 w 6358"/>
                <a:gd name="T13" fmla="*/ 0 h 1391"/>
                <a:gd name="T14" fmla="*/ 0 w 6358"/>
                <a:gd name="T15" fmla="*/ 0 h 1391"/>
                <a:gd name="T16" fmla="*/ 0 w 6358"/>
                <a:gd name="T17" fmla="*/ 0 h 1391"/>
                <a:gd name="T18" fmla="*/ 0 w 6358"/>
                <a:gd name="T19" fmla="*/ 0 h 1391"/>
                <a:gd name="T20" fmla="*/ 0 w 6358"/>
                <a:gd name="T21" fmla="*/ 0 h 1391"/>
                <a:gd name="T22" fmla="*/ 0 w 6358"/>
                <a:gd name="T23" fmla="*/ 0 h 1391"/>
                <a:gd name="T24" fmla="*/ 0 w 6358"/>
                <a:gd name="T25" fmla="*/ 0 h 1391"/>
                <a:gd name="T26" fmla="*/ 0 w 6358"/>
                <a:gd name="T27" fmla="*/ 0 h 1391"/>
                <a:gd name="T28" fmla="*/ 0 w 6358"/>
                <a:gd name="T29" fmla="*/ 0 h 1391"/>
                <a:gd name="T30" fmla="*/ 0 w 6358"/>
                <a:gd name="T31" fmla="*/ 0 h 1391"/>
                <a:gd name="T32" fmla="*/ 0 w 6358"/>
                <a:gd name="T33" fmla="*/ 0 h 1391"/>
                <a:gd name="T34" fmla="*/ 0 w 6358"/>
                <a:gd name="T35" fmla="*/ 0 h 1391"/>
                <a:gd name="T36" fmla="*/ 0 w 6358"/>
                <a:gd name="T37" fmla="*/ 0 h 1391"/>
                <a:gd name="T38" fmla="*/ 0 w 6358"/>
                <a:gd name="T39" fmla="*/ 0 h 1391"/>
                <a:gd name="T40" fmla="*/ 0 w 6358"/>
                <a:gd name="T41" fmla="*/ 0 h 1391"/>
                <a:gd name="T42" fmla="*/ 0 w 6358"/>
                <a:gd name="T43" fmla="*/ 0 h 1391"/>
                <a:gd name="T44" fmla="*/ 0 w 6358"/>
                <a:gd name="T45" fmla="*/ 0 h 1391"/>
                <a:gd name="T46" fmla="*/ 0 w 6358"/>
                <a:gd name="T47" fmla="*/ 0 h 1391"/>
                <a:gd name="T48" fmla="*/ 0 w 6358"/>
                <a:gd name="T49" fmla="*/ 0 h 1391"/>
                <a:gd name="T50" fmla="*/ 0 w 6358"/>
                <a:gd name="T51" fmla="*/ 0 h 1391"/>
                <a:gd name="T52" fmla="*/ 0 w 6358"/>
                <a:gd name="T53" fmla="*/ 0 h 1391"/>
                <a:gd name="T54" fmla="*/ 0 w 6358"/>
                <a:gd name="T55" fmla="*/ 0 h 1391"/>
                <a:gd name="T56" fmla="*/ 0 w 6358"/>
                <a:gd name="T57" fmla="*/ 0 h 1391"/>
                <a:gd name="T58" fmla="*/ 0 w 6358"/>
                <a:gd name="T59" fmla="*/ 0 h 13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58"/>
                <a:gd name="T91" fmla="*/ 0 h 1391"/>
                <a:gd name="T92" fmla="*/ 6358 w 6358"/>
                <a:gd name="T93" fmla="*/ 1391 h 13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58" h="1391">
                  <a:moveTo>
                    <a:pt x="283" y="1353"/>
                  </a:moveTo>
                  <a:lnTo>
                    <a:pt x="37" y="997"/>
                  </a:lnTo>
                  <a:lnTo>
                    <a:pt x="0" y="603"/>
                  </a:lnTo>
                  <a:lnTo>
                    <a:pt x="49" y="222"/>
                  </a:lnTo>
                  <a:lnTo>
                    <a:pt x="356" y="74"/>
                  </a:lnTo>
                  <a:lnTo>
                    <a:pt x="590" y="160"/>
                  </a:lnTo>
                  <a:lnTo>
                    <a:pt x="480" y="419"/>
                  </a:lnTo>
                  <a:lnTo>
                    <a:pt x="676" y="579"/>
                  </a:lnTo>
                  <a:lnTo>
                    <a:pt x="922" y="579"/>
                  </a:lnTo>
                  <a:lnTo>
                    <a:pt x="1562" y="640"/>
                  </a:lnTo>
                  <a:lnTo>
                    <a:pt x="2324" y="628"/>
                  </a:lnTo>
                  <a:lnTo>
                    <a:pt x="2681" y="677"/>
                  </a:lnTo>
                  <a:lnTo>
                    <a:pt x="3136" y="726"/>
                  </a:lnTo>
                  <a:lnTo>
                    <a:pt x="3430" y="640"/>
                  </a:lnTo>
                  <a:lnTo>
                    <a:pt x="3763" y="394"/>
                  </a:lnTo>
                  <a:lnTo>
                    <a:pt x="4169" y="185"/>
                  </a:lnTo>
                  <a:lnTo>
                    <a:pt x="4624" y="13"/>
                  </a:lnTo>
                  <a:lnTo>
                    <a:pt x="4968" y="0"/>
                  </a:lnTo>
                  <a:lnTo>
                    <a:pt x="5091" y="98"/>
                  </a:lnTo>
                  <a:lnTo>
                    <a:pt x="5632" y="197"/>
                  </a:lnTo>
                  <a:lnTo>
                    <a:pt x="6038" y="431"/>
                  </a:lnTo>
                  <a:lnTo>
                    <a:pt x="6358" y="370"/>
                  </a:lnTo>
                  <a:lnTo>
                    <a:pt x="6332" y="664"/>
                  </a:lnTo>
                  <a:lnTo>
                    <a:pt x="6259" y="873"/>
                  </a:lnTo>
                  <a:lnTo>
                    <a:pt x="5914" y="997"/>
                  </a:lnTo>
                  <a:lnTo>
                    <a:pt x="5718" y="1279"/>
                  </a:lnTo>
                  <a:lnTo>
                    <a:pt x="5755" y="1391"/>
                  </a:lnTo>
                  <a:lnTo>
                    <a:pt x="283" y="1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06" name="Freeform 83">
              <a:extLst>
                <a:ext uri="{FF2B5EF4-FFF2-40B4-BE49-F238E27FC236}">
                  <a16:creationId xmlns:a16="http://schemas.microsoft.com/office/drawing/2014/main" id="{298BEA7F-9ED6-470D-BD2A-88E8088B9223}"/>
                </a:ext>
              </a:extLst>
            </p:cNvPr>
            <p:cNvSpPr>
              <a:spLocks/>
            </p:cNvSpPr>
            <p:nvPr/>
          </p:nvSpPr>
          <p:spPr bwMode="auto">
            <a:xfrm>
              <a:off x="2105" y="1584"/>
              <a:ext cx="1589" cy="348"/>
            </a:xfrm>
            <a:custGeom>
              <a:avLst/>
              <a:gdLst>
                <a:gd name="T0" fmla="*/ 0 w 6358"/>
                <a:gd name="T1" fmla="*/ 0 h 1391"/>
                <a:gd name="T2" fmla="*/ 0 w 6358"/>
                <a:gd name="T3" fmla="*/ 0 h 1391"/>
                <a:gd name="T4" fmla="*/ 0 w 6358"/>
                <a:gd name="T5" fmla="*/ 0 h 1391"/>
                <a:gd name="T6" fmla="*/ 0 w 6358"/>
                <a:gd name="T7" fmla="*/ 0 h 1391"/>
                <a:gd name="T8" fmla="*/ 0 w 6358"/>
                <a:gd name="T9" fmla="*/ 0 h 1391"/>
                <a:gd name="T10" fmla="*/ 0 w 6358"/>
                <a:gd name="T11" fmla="*/ 0 h 1391"/>
                <a:gd name="T12" fmla="*/ 0 w 6358"/>
                <a:gd name="T13" fmla="*/ 0 h 1391"/>
                <a:gd name="T14" fmla="*/ 0 w 6358"/>
                <a:gd name="T15" fmla="*/ 0 h 1391"/>
                <a:gd name="T16" fmla="*/ 0 w 6358"/>
                <a:gd name="T17" fmla="*/ 0 h 1391"/>
                <a:gd name="T18" fmla="*/ 0 w 6358"/>
                <a:gd name="T19" fmla="*/ 0 h 1391"/>
                <a:gd name="T20" fmla="*/ 0 w 6358"/>
                <a:gd name="T21" fmla="*/ 0 h 1391"/>
                <a:gd name="T22" fmla="*/ 0 w 6358"/>
                <a:gd name="T23" fmla="*/ 0 h 1391"/>
                <a:gd name="T24" fmla="*/ 0 w 6358"/>
                <a:gd name="T25" fmla="*/ 0 h 1391"/>
                <a:gd name="T26" fmla="*/ 0 w 6358"/>
                <a:gd name="T27" fmla="*/ 0 h 1391"/>
                <a:gd name="T28" fmla="*/ 0 w 6358"/>
                <a:gd name="T29" fmla="*/ 0 h 1391"/>
                <a:gd name="T30" fmla="*/ 0 w 6358"/>
                <a:gd name="T31" fmla="*/ 0 h 1391"/>
                <a:gd name="T32" fmla="*/ 0 w 6358"/>
                <a:gd name="T33" fmla="*/ 0 h 1391"/>
                <a:gd name="T34" fmla="*/ 0 w 6358"/>
                <a:gd name="T35" fmla="*/ 0 h 1391"/>
                <a:gd name="T36" fmla="*/ 0 w 6358"/>
                <a:gd name="T37" fmla="*/ 0 h 1391"/>
                <a:gd name="T38" fmla="*/ 0 w 6358"/>
                <a:gd name="T39" fmla="*/ 0 h 1391"/>
                <a:gd name="T40" fmla="*/ 0 w 6358"/>
                <a:gd name="T41" fmla="*/ 0 h 1391"/>
                <a:gd name="T42" fmla="*/ 0 w 6358"/>
                <a:gd name="T43" fmla="*/ 0 h 1391"/>
                <a:gd name="T44" fmla="*/ 0 w 6358"/>
                <a:gd name="T45" fmla="*/ 0 h 1391"/>
                <a:gd name="T46" fmla="*/ 0 w 6358"/>
                <a:gd name="T47" fmla="*/ 0 h 1391"/>
                <a:gd name="T48" fmla="*/ 0 w 6358"/>
                <a:gd name="T49" fmla="*/ 0 h 1391"/>
                <a:gd name="T50" fmla="*/ 0 w 6358"/>
                <a:gd name="T51" fmla="*/ 0 h 1391"/>
                <a:gd name="T52" fmla="*/ 0 w 6358"/>
                <a:gd name="T53" fmla="*/ 0 h 1391"/>
                <a:gd name="T54" fmla="*/ 0 w 6358"/>
                <a:gd name="T55" fmla="*/ 0 h 1391"/>
                <a:gd name="T56" fmla="*/ 0 w 6358"/>
                <a:gd name="T57" fmla="*/ 0 h 1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58"/>
                <a:gd name="T88" fmla="*/ 0 h 1391"/>
                <a:gd name="T89" fmla="*/ 6358 w 6358"/>
                <a:gd name="T90" fmla="*/ 1391 h 13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58" h="1391">
                  <a:moveTo>
                    <a:pt x="283" y="1353"/>
                  </a:moveTo>
                  <a:lnTo>
                    <a:pt x="37" y="997"/>
                  </a:lnTo>
                  <a:lnTo>
                    <a:pt x="0" y="603"/>
                  </a:lnTo>
                  <a:lnTo>
                    <a:pt x="49" y="222"/>
                  </a:lnTo>
                  <a:lnTo>
                    <a:pt x="356" y="74"/>
                  </a:lnTo>
                  <a:lnTo>
                    <a:pt x="590" y="160"/>
                  </a:lnTo>
                  <a:lnTo>
                    <a:pt x="480" y="419"/>
                  </a:lnTo>
                  <a:lnTo>
                    <a:pt x="676" y="579"/>
                  </a:lnTo>
                  <a:lnTo>
                    <a:pt x="922" y="579"/>
                  </a:lnTo>
                  <a:lnTo>
                    <a:pt x="1562" y="640"/>
                  </a:lnTo>
                  <a:lnTo>
                    <a:pt x="2324" y="628"/>
                  </a:lnTo>
                  <a:lnTo>
                    <a:pt x="2681" y="677"/>
                  </a:lnTo>
                  <a:lnTo>
                    <a:pt x="3136" y="726"/>
                  </a:lnTo>
                  <a:lnTo>
                    <a:pt x="3430" y="640"/>
                  </a:lnTo>
                  <a:lnTo>
                    <a:pt x="3763" y="394"/>
                  </a:lnTo>
                  <a:lnTo>
                    <a:pt x="4169" y="185"/>
                  </a:lnTo>
                  <a:lnTo>
                    <a:pt x="4624" y="13"/>
                  </a:lnTo>
                  <a:lnTo>
                    <a:pt x="4968" y="0"/>
                  </a:lnTo>
                  <a:lnTo>
                    <a:pt x="5091" y="98"/>
                  </a:lnTo>
                  <a:lnTo>
                    <a:pt x="5632" y="197"/>
                  </a:lnTo>
                  <a:lnTo>
                    <a:pt x="6038" y="431"/>
                  </a:lnTo>
                  <a:lnTo>
                    <a:pt x="6358" y="370"/>
                  </a:lnTo>
                  <a:lnTo>
                    <a:pt x="6332" y="664"/>
                  </a:lnTo>
                  <a:lnTo>
                    <a:pt x="6259" y="873"/>
                  </a:lnTo>
                  <a:lnTo>
                    <a:pt x="5914" y="997"/>
                  </a:lnTo>
                  <a:lnTo>
                    <a:pt x="5718" y="1279"/>
                  </a:lnTo>
                  <a:lnTo>
                    <a:pt x="5755" y="139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07" name="Freeform 84">
              <a:extLst>
                <a:ext uri="{FF2B5EF4-FFF2-40B4-BE49-F238E27FC236}">
                  <a16:creationId xmlns:a16="http://schemas.microsoft.com/office/drawing/2014/main" id="{684EF0D2-34D5-4F18-AE32-38466454D04A}"/>
                </a:ext>
              </a:extLst>
            </p:cNvPr>
            <p:cNvSpPr>
              <a:spLocks/>
            </p:cNvSpPr>
            <p:nvPr/>
          </p:nvSpPr>
          <p:spPr bwMode="auto">
            <a:xfrm>
              <a:off x="2114" y="2264"/>
              <a:ext cx="1479" cy="325"/>
            </a:xfrm>
            <a:custGeom>
              <a:avLst/>
              <a:gdLst>
                <a:gd name="T0" fmla="*/ 0 w 5915"/>
                <a:gd name="T1" fmla="*/ 0 h 1302"/>
                <a:gd name="T2" fmla="*/ 0 w 5915"/>
                <a:gd name="T3" fmla="*/ 0 h 1302"/>
                <a:gd name="T4" fmla="*/ 0 w 5915"/>
                <a:gd name="T5" fmla="*/ 0 h 1302"/>
                <a:gd name="T6" fmla="*/ 0 w 5915"/>
                <a:gd name="T7" fmla="*/ 0 h 1302"/>
                <a:gd name="T8" fmla="*/ 0 w 5915"/>
                <a:gd name="T9" fmla="*/ 0 h 1302"/>
                <a:gd name="T10" fmla="*/ 0 w 5915"/>
                <a:gd name="T11" fmla="*/ 0 h 1302"/>
                <a:gd name="T12" fmla="*/ 0 w 5915"/>
                <a:gd name="T13" fmla="*/ 0 h 1302"/>
                <a:gd name="T14" fmla="*/ 0 w 5915"/>
                <a:gd name="T15" fmla="*/ 0 h 1302"/>
                <a:gd name="T16" fmla="*/ 0 w 5915"/>
                <a:gd name="T17" fmla="*/ 0 h 1302"/>
                <a:gd name="T18" fmla="*/ 0 w 5915"/>
                <a:gd name="T19" fmla="*/ 0 h 1302"/>
                <a:gd name="T20" fmla="*/ 0 w 5915"/>
                <a:gd name="T21" fmla="*/ 0 h 1302"/>
                <a:gd name="T22" fmla="*/ 0 w 5915"/>
                <a:gd name="T23" fmla="*/ 0 h 1302"/>
                <a:gd name="T24" fmla="*/ 0 w 5915"/>
                <a:gd name="T25" fmla="*/ 0 h 1302"/>
                <a:gd name="T26" fmla="*/ 0 w 5915"/>
                <a:gd name="T27" fmla="*/ 0 h 1302"/>
                <a:gd name="T28" fmla="*/ 0 w 5915"/>
                <a:gd name="T29" fmla="*/ 0 h 1302"/>
                <a:gd name="T30" fmla="*/ 0 w 5915"/>
                <a:gd name="T31" fmla="*/ 0 h 1302"/>
                <a:gd name="T32" fmla="*/ 0 w 5915"/>
                <a:gd name="T33" fmla="*/ 0 h 1302"/>
                <a:gd name="T34" fmla="*/ 0 w 5915"/>
                <a:gd name="T35" fmla="*/ 0 h 1302"/>
                <a:gd name="T36" fmla="*/ 0 w 5915"/>
                <a:gd name="T37" fmla="*/ 0 h 1302"/>
                <a:gd name="T38" fmla="*/ 0 w 5915"/>
                <a:gd name="T39" fmla="*/ 0 h 1302"/>
                <a:gd name="T40" fmla="*/ 0 w 5915"/>
                <a:gd name="T41" fmla="*/ 0 h 1302"/>
                <a:gd name="T42" fmla="*/ 0 w 5915"/>
                <a:gd name="T43" fmla="*/ 0 h 1302"/>
                <a:gd name="T44" fmla="*/ 0 w 5915"/>
                <a:gd name="T45" fmla="*/ 0 h 1302"/>
                <a:gd name="T46" fmla="*/ 0 w 5915"/>
                <a:gd name="T47" fmla="*/ 0 h 1302"/>
                <a:gd name="T48" fmla="*/ 0 w 5915"/>
                <a:gd name="T49" fmla="*/ 0 h 1302"/>
                <a:gd name="T50" fmla="*/ 0 w 5915"/>
                <a:gd name="T51" fmla="*/ 0 h 1302"/>
                <a:gd name="T52" fmla="*/ 0 w 5915"/>
                <a:gd name="T53" fmla="*/ 0 h 1302"/>
                <a:gd name="T54" fmla="*/ 0 w 5915"/>
                <a:gd name="T55" fmla="*/ 0 h 1302"/>
                <a:gd name="T56" fmla="*/ 0 w 5915"/>
                <a:gd name="T57" fmla="*/ 0 h 1302"/>
                <a:gd name="T58" fmla="*/ 0 w 5915"/>
                <a:gd name="T59" fmla="*/ 0 h 1302"/>
                <a:gd name="T60" fmla="*/ 0 w 5915"/>
                <a:gd name="T61" fmla="*/ 0 h 1302"/>
                <a:gd name="T62" fmla="*/ 0 w 5915"/>
                <a:gd name="T63" fmla="*/ 0 h 1302"/>
                <a:gd name="T64" fmla="*/ 0 w 5915"/>
                <a:gd name="T65" fmla="*/ 0 h 1302"/>
                <a:gd name="T66" fmla="*/ 0 w 5915"/>
                <a:gd name="T67" fmla="*/ 0 h 1302"/>
                <a:gd name="T68" fmla="*/ 0 w 5915"/>
                <a:gd name="T69" fmla="*/ 0 h 1302"/>
                <a:gd name="T70" fmla="*/ 0 w 5915"/>
                <a:gd name="T71" fmla="*/ 0 h 1302"/>
                <a:gd name="T72" fmla="*/ 0 w 5915"/>
                <a:gd name="T73" fmla="*/ 0 h 1302"/>
                <a:gd name="T74" fmla="*/ 0 w 5915"/>
                <a:gd name="T75" fmla="*/ 0 h 1302"/>
                <a:gd name="T76" fmla="*/ 0 w 5915"/>
                <a:gd name="T77" fmla="*/ 0 h 1302"/>
                <a:gd name="T78" fmla="*/ 0 w 5915"/>
                <a:gd name="T79" fmla="*/ 0 h 1302"/>
                <a:gd name="T80" fmla="*/ 0 w 5915"/>
                <a:gd name="T81" fmla="*/ 0 h 1302"/>
                <a:gd name="T82" fmla="*/ 0 w 5915"/>
                <a:gd name="T83" fmla="*/ 0 h 1302"/>
                <a:gd name="T84" fmla="*/ 0 w 5915"/>
                <a:gd name="T85" fmla="*/ 0 h 1302"/>
                <a:gd name="T86" fmla="*/ 0 w 5915"/>
                <a:gd name="T87" fmla="*/ 0 h 1302"/>
                <a:gd name="T88" fmla="*/ 0 w 5915"/>
                <a:gd name="T89" fmla="*/ 0 h 1302"/>
                <a:gd name="T90" fmla="*/ 0 w 5915"/>
                <a:gd name="T91" fmla="*/ 0 h 1302"/>
                <a:gd name="T92" fmla="*/ 0 w 5915"/>
                <a:gd name="T93" fmla="*/ 0 h 1302"/>
                <a:gd name="T94" fmla="*/ 0 w 5915"/>
                <a:gd name="T95" fmla="*/ 0 h 1302"/>
                <a:gd name="T96" fmla="*/ 0 w 5915"/>
                <a:gd name="T97" fmla="*/ 0 h 1302"/>
                <a:gd name="T98" fmla="*/ 0 w 5915"/>
                <a:gd name="T99" fmla="*/ 0 h 1302"/>
                <a:gd name="T100" fmla="*/ 0 w 5915"/>
                <a:gd name="T101" fmla="*/ 0 h 1302"/>
                <a:gd name="T102" fmla="*/ 0 w 5915"/>
                <a:gd name="T103" fmla="*/ 0 h 13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15"/>
                <a:gd name="T157" fmla="*/ 0 h 1302"/>
                <a:gd name="T158" fmla="*/ 5915 w 5915"/>
                <a:gd name="T159" fmla="*/ 1302 h 13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15" h="1302">
                  <a:moveTo>
                    <a:pt x="5915" y="232"/>
                  </a:moveTo>
                  <a:lnTo>
                    <a:pt x="5312" y="343"/>
                  </a:lnTo>
                  <a:lnTo>
                    <a:pt x="4955" y="183"/>
                  </a:lnTo>
                  <a:lnTo>
                    <a:pt x="4575" y="356"/>
                  </a:lnTo>
                  <a:lnTo>
                    <a:pt x="4303" y="417"/>
                  </a:lnTo>
                  <a:lnTo>
                    <a:pt x="4144" y="540"/>
                  </a:lnTo>
                  <a:lnTo>
                    <a:pt x="3923" y="589"/>
                  </a:lnTo>
                  <a:lnTo>
                    <a:pt x="3923" y="593"/>
                  </a:lnTo>
                  <a:lnTo>
                    <a:pt x="3923" y="605"/>
                  </a:lnTo>
                  <a:lnTo>
                    <a:pt x="3921" y="624"/>
                  </a:lnTo>
                  <a:lnTo>
                    <a:pt x="3921" y="649"/>
                  </a:lnTo>
                  <a:lnTo>
                    <a:pt x="3920" y="678"/>
                  </a:lnTo>
                  <a:lnTo>
                    <a:pt x="3919" y="710"/>
                  </a:lnTo>
                  <a:lnTo>
                    <a:pt x="3917" y="745"/>
                  </a:lnTo>
                  <a:lnTo>
                    <a:pt x="3917" y="779"/>
                  </a:lnTo>
                  <a:lnTo>
                    <a:pt x="3916" y="815"/>
                  </a:lnTo>
                  <a:lnTo>
                    <a:pt x="3915" y="850"/>
                  </a:lnTo>
                  <a:lnTo>
                    <a:pt x="3913" y="882"/>
                  </a:lnTo>
                  <a:lnTo>
                    <a:pt x="3912" y="911"/>
                  </a:lnTo>
                  <a:lnTo>
                    <a:pt x="3912" y="936"/>
                  </a:lnTo>
                  <a:lnTo>
                    <a:pt x="3911" y="955"/>
                  </a:lnTo>
                  <a:lnTo>
                    <a:pt x="3911" y="967"/>
                  </a:lnTo>
                  <a:lnTo>
                    <a:pt x="3911" y="971"/>
                  </a:lnTo>
                  <a:lnTo>
                    <a:pt x="3908" y="974"/>
                  </a:lnTo>
                  <a:lnTo>
                    <a:pt x="3899" y="980"/>
                  </a:lnTo>
                  <a:lnTo>
                    <a:pt x="3885" y="991"/>
                  </a:lnTo>
                  <a:lnTo>
                    <a:pt x="3868" y="1005"/>
                  </a:lnTo>
                  <a:lnTo>
                    <a:pt x="3848" y="1023"/>
                  </a:lnTo>
                  <a:lnTo>
                    <a:pt x="3824" y="1041"/>
                  </a:lnTo>
                  <a:lnTo>
                    <a:pt x="3800" y="1061"/>
                  </a:lnTo>
                  <a:lnTo>
                    <a:pt x="3775" y="1081"/>
                  </a:lnTo>
                  <a:lnTo>
                    <a:pt x="3750" y="1101"/>
                  </a:lnTo>
                  <a:lnTo>
                    <a:pt x="3726" y="1121"/>
                  </a:lnTo>
                  <a:lnTo>
                    <a:pt x="3702" y="1140"/>
                  </a:lnTo>
                  <a:lnTo>
                    <a:pt x="3682" y="1157"/>
                  </a:lnTo>
                  <a:lnTo>
                    <a:pt x="3665" y="1172"/>
                  </a:lnTo>
                  <a:lnTo>
                    <a:pt x="3651" y="1182"/>
                  </a:lnTo>
                  <a:lnTo>
                    <a:pt x="3642" y="1189"/>
                  </a:lnTo>
                  <a:lnTo>
                    <a:pt x="3639" y="1192"/>
                  </a:lnTo>
                  <a:lnTo>
                    <a:pt x="3271" y="1302"/>
                  </a:lnTo>
                  <a:lnTo>
                    <a:pt x="2890" y="1180"/>
                  </a:lnTo>
                  <a:lnTo>
                    <a:pt x="2569" y="1081"/>
                  </a:lnTo>
                  <a:lnTo>
                    <a:pt x="2372" y="934"/>
                  </a:lnTo>
                  <a:lnTo>
                    <a:pt x="1955" y="995"/>
                  </a:lnTo>
                  <a:lnTo>
                    <a:pt x="1574" y="1131"/>
                  </a:lnTo>
                  <a:lnTo>
                    <a:pt x="1131" y="1131"/>
                  </a:lnTo>
                  <a:lnTo>
                    <a:pt x="603" y="1241"/>
                  </a:lnTo>
                  <a:lnTo>
                    <a:pt x="430" y="441"/>
                  </a:lnTo>
                  <a:lnTo>
                    <a:pt x="0" y="0"/>
                  </a:lnTo>
                  <a:lnTo>
                    <a:pt x="5730" y="0"/>
                  </a:lnTo>
                  <a:lnTo>
                    <a:pt x="5840" y="122"/>
                  </a:lnTo>
                  <a:lnTo>
                    <a:pt x="5915" y="2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08" name="Freeform 85">
              <a:extLst>
                <a:ext uri="{FF2B5EF4-FFF2-40B4-BE49-F238E27FC236}">
                  <a16:creationId xmlns:a16="http://schemas.microsoft.com/office/drawing/2014/main" id="{A36F1BB3-07A7-4E59-9ADD-209C9D4CE223}"/>
                </a:ext>
              </a:extLst>
            </p:cNvPr>
            <p:cNvSpPr>
              <a:spLocks/>
            </p:cNvSpPr>
            <p:nvPr/>
          </p:nvSpPr>
          <p:spPr bwMode="auto">
            <a:xfrm>
              <a:off x="2114" y="2264"/>
              <a:ext cx="1479" cy="325"/>
            </a:xfrm>
            <a:custGeom>
              <a:avLst/>
              <a:gdLst>
                <a:gd name="T0" fmla="*/ 0 w 5915"/>
                <a:gd name="T1" fmla="*/ 0 h 1302"/>
                <a:gd name="T2" fmla="*/ 0 w 5915"/>
                <a:gd name="T3" fmla="*/ 0 h 1302"/>
                <a:gd name="T4" fmla="*/ 0 w 5915"/>
                <a:gd name="T5" fmla="*/ 0 h 1302"/>
                <a:gd name="T6" fmla="*/ 0 w 5915"/>
                <a:gd name="T7" fmla="*/ 0 h 1302"/>
                <a:gd name="T8" fmla="*/ 0 w 5915"/>
                <a:gd name="T9" fmla="*/ 0 h 1302"/>
                <a:gd name="T10" fmla="*/ 0 w 5915"/>
                <a:gd name="T11" fmla="*/ 0 h 1302"/>
                <a:gd name="T12" fmla="*/ 0 w 5915"/>
                <a:gd name="T13" fmla="*/ 0 h 1302"/>
                <a:gd name="T14" fmla="*/ 0 w 5915"/>
                <a:gd name="T15" fmla="*/ 0 h 1302"/>
                <a:gd name="T16" fmla="*/ 0 w 5915"/>
                <a:gd name="T17" fmla="*/ 0 h 1302"/>
                <a:gd name="T18" fmla="*/ 0 w 5915"/>
                <a:gd name="T19" fmla="*/ 0 h 1302"/>
                <a:gd name="T20" fmla="*/ 0 w 5915"/>
                <a:gd name="T21" fmla="*/ 0 h 1302"/>
                <a:gd name="T22" fmla="*/ 0 w 5915"/>
                <a:gd name="T23" fmla="*/ 0 h 1302"/>
                <a:gd name="T24" fmla="*/ 0 w 5915"/>
                <a:gd name="T25" fmla="*/ 0 h 1302"/>
                <a:gd name="T26" fmla="*/ 0 w 5915"/>
                <a:gd name="T27" fmla="*/ 0 h 1302"/>
                <a:gd name="T28" fmla="*/ 0 w 5915"/>
                <a:gd name="T29" fmla="*/ 0 h 1302"/>
                <a:gd name="T30" fmla="*/ 0 w 5915"/>
                <a:gd name="T31" fmla="*/ 0 h 1302"/>
                <a:gd name="T32" fmla="*/ 0 w 5915"/>
                <a:gd name="T33" fmla="*/ 0 h 1302"/>
                <a:gd name="T34" fmla="*/ 0 w 5915"/>
                <a:gd name="T35" fmla="*/ 0 h 1302"/>
                <a:gd name="T36" fmla="*/ 0 w 5915"/>
                <a:gd name="T37" fmla="*/ 0 h 1302"/>
                <a:gd name="T38" fmla="*/ 0 w 5915"/>
                <a:gd name="T39" fmla="*/ 0 h 1302"/>
                <a:gd name="T40" fmla="*/ 0 w 5915"/>
                <a:gd name="T41" fmla="*/ 0 h 1302"/>
                <a:gd name="T42" fmla="*/ 0 w 5915"/>
                <a:gd name="T43" fmla="*/ 0 h 1302"/>
                <a:gd name="T44" fmla="*/ 0 w 5915"/>
                <a:gd name="T45" fmla="*/ 0 h 1302"/>
                <a:gd name="T46" fmla="*/ 0 w 5915"/>
                <a:gd name="T47" fmla="*/ 0 h 1302"/>
                <a:gd name="T48" fmla="*/ 0 w 5915"/>
                <a:gd name="T49" fmla="*/ 0 h 1302"/>
                <a:gd name="T50" fmla="*/ 0 w 5915"/>
                <a:gd name="T51" fmla="*/ 0 h 1302"/>
                <a:gd name="T52" fmla="*/ 0 w 5915"/>
                <a:gd name="T53" fmla="*/ 0 h 1302"/>
                <a:gd name="T54" fmla="*/ 0 w 5915"/>
                <a:gd name="T55" fmla="*/ 0 h 1302"/>
                <a:gd name="T56" fmla="*/ 0 w 5915"/>
                <a:gd name="T57" fmla="*/ 0 h 1302"/>
                <a:gd name="T58" fmla="*/ 0 w 5915"/>
                <a:gd name="T59" fmla="*/ 0 h 1302"/>
                <a:gd name="T60" fmla="*/ 0 w 5915"/>
                <a:gd name="T61" fmla="*/ 0 h 1302"/>
                <a:gd name="T62" fmla="*/ 0 w 5915"/>
                <a:gd name="T63" fmla="*/ 0 h 1302"/>
                <a:gd name="T64" fmla="*/ 0 w 5915"/>
                <a:gd name="T65" fmla="*/ 0 h 1302"/>
                <a:gd name="T66" fmla="*/ 0 w 5915"/>
                <a:gd name="T67" fmla="*/ 0 h 1302"/>
                <a:gd name="T68" fmla="*/ 0 w 5915"/>
                <a:gd name="T69" fmla="*/ 0 h 1302"/>
                <a:gd name="T70" fmla="*/ 0 w 5915"/>
                <a:gd name="T71" fmla="*/ 0 h 1302"/>
                <a:gd name="T72" fmla="*/ 0 w 5915"/>
                <a:gd name="T73" fmla="*/ 0 h 1302"/>
                <a:gd name="T74" fmla="*/ 0 w 5915"/>
                <a:gd name="T75" fmla="*/ 0 h 1302"/>
                <a:gd name="T76" fmla="*/ 0 w 5915"/>
                <a:gd name="T77" fmla="*/ 0 h 1302"/>
                <a:gd name="T78" fmla="*/ 0 w 5915"/>
                <a:gd name="T79" fmla="*/ 0 h 1302"/>
                <a:gd name="T80" fmla="*/ 0 w 5915"/>
                <a:gd name="T81" fmla="*/ 0 h 1302"/>
                <a:gd name="T82" fmla="*/ 0 w 5915"/>
                <a:gd name="T83" fmla="*/ 0 h 1302"/>
                <a:gd name="T84" fmla="*/ 0 w 5915"/>
                <a:gd name="T85" fmla="*/ 0 h 1302"/>
                <a:gd name="T86" fmla="*/ 0 w 5915"/>
                <a:gd name="T87" fmla="*/ 0 h 1302"/>
                <a:gd name="T88" fmla="*/ 0 w 5915"/>
                <a:gd name="T89" fmla="*/ 0 h 1302"/>
                <a:gd name="T90" fmla="*/ 0 w 5915"/>
                <a:gd name="T91" fmla="*/ 0 h 1302"/>
                <a:gd name="T92" fmla="*/ 0 w 5915"/>
                <a:gd name="T93" fmla="*/ 0 h 1302"/>
                <a:gd name="T94" fmla="*/ 0 w 5915"/>
                <a:gd name="T95" fmla="*/ 0 h 1302"/>
                <a:gd name="T96" fmla="*/ 0 w 5915"/>
                <a:gd name="T97" fmla="*/ 0 h 1302"/>
                <a:gd name="T98" fmla="*/ 0 w 5915"/>
                <a:gd name="T99" fmla="*/ 0 h 1302"/>
                <a:gd name="T100" fmla="*/ 0 w 5915"/>
                <a:gd name="T101" fmla="*/ 0 h 1302"/>
                <a:gd name="T102" fmla="*/ 0 w 5915"/>
                <a:gd name="T103" fmla="*/ 0 h 1302"/>
                <a:gd name="T104" fmla="*/ 0 w 5915"/>
                <a:gd name="T105" fmla="*/ 0 h 1302"/>
                <a:gd name="T106" fmla="*/ 0 w 5915"/>
                <a:gd name="T107" fmla="*/ 0 h 13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15"/>
                <a:gd name="T163" fmla="*/ 0 h 1302"/>
                <a:gd name="T164" fmla="*/ 5915 w 5915"/>
                <a:gd name="T165" fmla="*/ 1302 h 13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15" h="1302">
                  <a:moveTo>
                    <a:pt x="5915" y="232"/>
                  </a:moveTo>
                  <a:lnTo>
                    <a:pt x="5312" y="343"/>
                  </a:lnTo>
                  <a:lnTo>
                    <a:pt x="4955" y="183"/>
                  </a:lnTo>
                  <a:lnTo>
                    <a:pt x="4575" y="356"/>
                  </a:lnTo>
                  <a:lnTo>
                    <a:pt x="4303" y="417"/>
                  </a:lnTo>
                  <a:lnTo>
                    <a:pt x="4144" y="540"/>
                  </a:lnTo>
                  <a:lnTo>
                    <a:pt x="3923" y="589"/>
                  </a:lnTo>
                  <a:lnTo>
                    <a:pt x="3923" y="593"/>
                  </a:lnTo>
                  <a:lnTo>
                    <a:pt x="3923" y="605"/>
                  </a:lnTo>
                  <a:lnTo>
                    <a:pt x="3921" y="624"/>
                  </a:lnTo>
                  <a:lnTo>
                    <a:pt x="3921" y="649"/>
                  </a:lnTo>
                  <a:lnTo>
                    <a:pt x="3920" y="678"/>
                  </a:lnTo>
                  <a:lnTo>
                    <a:pt x="3919" y="710"/>
                  </a:lnTo>
                  <a:lnTo>
                    <a:pt x="3917" y="745"/>
                  </a:lnTo>
                  <a:lnTo>
                    <a:pt x="3917" y="779"/>
                  </a:lnTo>
                  <a:lnTo>
                    <a:pt x="3916" y="815"/>
                  </a:lnTo>
                  <a:lnTo>
                    <a:pt x="3915" y="850"/>
                  </a:lnTo>
                  <a:lnTo>
                    <a:pt x="3913" y="882"/>
                  </a:lnTo>
                  <a:lnTo>
                    <a:pt x="3912" y="911"/>
                  </a:lnTo>
                  <a:lnTo>
                    <a:pt x="3912" y="936"/>
                  </a:lnTo>
                  <a:lnTo>
                    <a:pt x="3911" y="955"/>
                  </a:lnTo>
                  <a:lnTo>
                    <a:pt x="3911" y="967"/>
                  </a:lnTo>
                  <a:lnTo>
                    <a:pt x="3911" y="971"/>
                  </a:lnTo>
                  <a:lnTo>
                    <a:pt x="3908" y="974"/>
                  </a:lnTo>
                  <a:lnTo>
                    <a:pt x="3899" y="980"/>
                  </a:lnTo>
                  <a:lnTo>
                    <a:pt x="3885" y="991"/>
                  </a:lnTo>
                  <a:lnTo>
                    <a:pt x="3868" y="1005"/>
                  </a:lnTo>
                  <a:lnTo>
                    <a:pt x="3848" y="1023"/>
                  </a:lnTo>
                  <a:lnTo>
                    <a:pt x="3824" y="1041"/>
                  </a:lnTo>
                  <a:lnTo>
                    <a:pt x="3800" y="1061"/>
                  </a:lnTo>
                  <a:lnTo>
                    <a:pt x="3775" y="1081"/>
                  </a:lnTo>
                  <a:lnTo>
                    <a:pt x="3750" y="1101"/>
                  </a:lnTo>
                  <a:lnTo>
                    <a:pt x="3726" y="1121"/>
                  </a:lnTo>
                  <a:lnTo>
                    <a:pt x="3702" y="1140"/>
                  </a:lnTo>
                  <a:lnTo>
                    <a:pt x="3682" y="1157"/>
                  </a:lnTo>
                  <a:lnTo>
                    <a:pt x="3665" y="1172"/>
                  </a:lnTo>
                  <a:lnTo>
                    <a:pt x="3651" y="1182"/>
                  </a:lnTo>
                  <a:lnTo>
                    <a:pt x="3642" y="1189"/>
                  </a:lnTo>
                  <a:lnTo>
                    <a:pt x="3639" y="1192"/>
                  </a:lnTo>
                  <a:lnTo>
                    <a:pt x="3271" y="1302"/>
                  </a:lnTo>
                  <a:lnTo>
                    <a:pt x="2890" y="1180"/>
                  </a:lnTo>
                  <a:lnTo>
                    <a:pt x="2569" y="1081"/>
                  </a:lnTo>
                  <a:lnTo>
                    <a:pt x="2372" y="934"/>
                  </a:lnTo>
                  <a:lnTo>
                    <a:pt x="1955" y="995"/>
                  </a:lnTo>
                  <a:lnTo>
                    <a:pt x="1574" y="1131"/>
                  </a:lnTo>
                  <a:lnTo>
                    <a:pt x="1131" y="1131"/>
                  </a:lnTo>
                  <a:lnTo>
                    <a:pt x="603" y="1241"/>
                  </a:lnTo>
                  <a:lnTo>
                    <a:pt x="430" y="441"/>
                  </a:lnTo>
                  <a:lnTo>
                    <a:pt x="0" y="0"/>
                  </a:lnTo>
                  <a:lnTo>
                    <a:pt x="5730" y="0"/>
                  </a:lnTo>
                  <a:lnTo>
                    <a:pt x="5840" y="122"/>
                  </a:lnTo>
                  <a:lnTo>
                    <a:pt x="5915" y="2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09" name="Freeform 86">
              <a:extLst>
                <a:ext uri="{FF2B5EF4-FFF2-40B4-BE49-F238E27FC236}">
                  <a16:creationId xmlns:a16="http://schemas.microsoft.com/office/drawing/2014/main" id="{F98CE4D0-2DFD-4A0B-B737-C1755FF67B28}"/>
                </a:ext>
              </a:extLst>
            </p:cNvPr>
            <p:cNvSpPr>
              <a:spLocks/>
            </p:cNvSpPr>
            <p:nvPr/>
          </p:nvSpPr>
          <p:spPr bwMode="auto">
            <a:xfrm>
              <a:off x="2655" y="2021"/>
              <a:ext cx="249" cy="132"/>
            </a:xfrm>
            <a:custGeom>
              <a:avLst/>
              <a:gdLst>
                <a:gd name="T0" fmla="*/ 0 w 996"/>
                <a:gd name="T1" fmla="*/ 0 h 528"/>
                <a:gd name="T2" fmla="*/ 0 w 996"/>
                <a:gd name="T3" fmla="*/ 0 h 528"/>
                <a:gd name="T4" fmla="*/ 0 w 996"/>
                <a:gd name="T5" fmla="*/ 0 h 528"/>
                <a:gd name="T6" fmla="*/ 0 w 996"/>
                <a:gd name="T7" fmla="*/ 0 h 528"/>
                <a:gd name="T8" fmla="*/ 0 w 996"/>
                <a:gd name="T9" fmla="*/ 0 h 528"/>
                <a:gd name="T10" fmla="*/ 0 w 996"/>
                <a:gd name="T11" fmla="*/ 0 h 528"/>
                <a:gd name="T12" fmla="*/ 0 w 996"/>
                <a:gd name="T13" fmla="*/ 0 h 528"/>
                <a:gd name="T14" fmla="*/ 0 w 996"/>
                <a:gd name="T15" fmla="*/ 0 h 528"/>
                <a:gd name="T16" fmla="*/ 0 w 996"/>
                <a:gd name="T17" fmla="*/ 0 h 528"/>
                <a:gd name="T18" fmla="*/ 0 w 996"/>
                <a:gd name="T19" fmla="*/ 0 h 528"/>
                <a:gd name="T20" fmla="*/ 0 w 996"/>
                <a:gd name="T21" fmla="*/ 0 h 528"/>
                <a:gd name="T22" fmla="*/ 0 w 996"/>
                <a:gd name="T23" fmla="*/ 0 h 528"/>
                <a:gd name="T24" fmla="*/ 0 w 996"/>
                <a:gd name="T25" fmla="*/ 0 h 528"/>
                <a:gd name="T26" fmla="*/ 0 w 996"/>
                <a:gd name="T27" fmla="*/ 0 h 528"/>
                <a:gd name="T28" fmla="*/ 0 w 996"/>
                <a:gd name="T29" fmla="*/ 0 h 528"/>
                <a:gd name="T30" fmla="*/ 0 w 996"/>
                <a:gd name="T31" fmla="*/ 0 h 528"/>
                <a:gd name="T32" fmla="*/ 0 w 996"/>
                <a:gd name="T33" fmla="*/ 0 h 528"/>
                <a:gd name="T34" fmla="*/ 0 w 996"/>
                <a:gd name="T35" fmla="*/ 0 h 528"/>
                <a:gd name="T36" fmla="*/ 0 w 996"/>
                <a:gd name="T37" fmla="*/ 0 h 528"/>
                <a:gd name="T38" fmla="*/ 0 w 996"/>
                <a:gd name="T39" fmla="*/ 0 h 528"/>
                <a:gd name="T40" fmla="*/ 0 w 996"/>
                <a:gd name="T41" fmla="*/ 0 h 528"/>
                <a:gd name="T42" fmla="*/ 0 w 996"/>
                <a:gd name="T43" fmla="*/ 0 h 528"/>
                <a:gd name="T44" fmla="*/ 0 w 996"/>
                <a:gd name="T45" fmla="*/ 0 h 528"/>
                <a:gd name="T46" fmla="*/ 0 w 996"/>
                <a:gd name="T47" fmla="*/ 0 h 528"/>
                <a:gd name="T48" fmla="*/ 0 w 996"/>
                <a:gd name="T49" fmla="*/ 0 h 528"/>
                <a:gd name="T50" fmla="*/ 0 w 996"/>
                <a:gd name="T51" fmla="*/ 0 h 528"/>
                <a:gd name="T52" fmla="*/ 0 w 996"/>
                <a:gd name="T53" fmla="*/ 0 h 528"/>
                <a:gd name="T54" fmla="*/ 0 w 996"/>
                <a:gd name="T55" fmla="*/ 0 h 528"/>
                <a:gd name="T56" fmla="*/ 0 w 996"/>
                <a:gd name="T57" fmla="*/ 0 h 528"/>
                <a:gd name="T58" fmla="*/ 0 w 996"/>
                <a:gd name="T59" fmla="*/ 0 h 528"/>
                <a:gd name="T60" fmla="*/ 0 w 996"/>
                <a:gd name="T61" fmla="*/ 0 h 528"/>
                <a:gd name="T62" fmla="*/ 0 w 996"/>
                <a:gd name="T63" fmla="*/ 0 h 528"/>
                <a:gd name="T64" fmla="*/ 0 w 996"/>
                <a:gd name="T65" fmla="*/ 0 h 528"/>
                <a:gd name="T66" fmla="*/ 0 w 996"/>
                <a:gd name="T67" fmla="*/ 0 h 528"/>
                <a:gd name="T68" fmla="*/ 0 w 996"/>
                <a:gd name="T69" fmla="*/ 0 h 528"/>
                <a:gd name="T70" fmla="*/ 0 w 996"/>
                <a:gd name="T71" fmla="*/ 0 h 528"/>
                <a:gd name="T72" fmla="*/ 0 w 996"/>
                <a:gd name="T73" fmla="*/ 0 h 528"/>
                <a:gd name="T74" fmla="*/ 0 w 996"/>
                <a:gd name="T75" fmla="*/ 0 h 528"/>
                <a:gd name="T76" fmla="*/ 0 w 996"/>
                <a:gd name="T77" fmla="*/ 0 h 528"/>
                <a:gd name="T78" fmla="*/ 0 w 996"/>
                <a:gd name="T79" fmla="*/ 0 h 528"/>
                <a:gd name="T80" fmla="*/ 0 w 996"/>
                <a:gd name="T81" fmla="*/ 0 h 528"/>
                <a:gd name="T82" fmla="*/ 0 w 996"/>
                <a:gd name="T83" fmla="*/ 0 h 528"/>
                <a:gd name="T84" fmla="*/ 0 w 996"/>
                <a:gd name="T85" fmla="*/ 0 h 528"/>
                <a:gd name="T86" fmla="*/ 0 w 996"/>
                <a:gd name="T87" fmla="*/ 0 h 528"/>
                <a:gd name="T88" fmla="*/ 0 w 996"/>
                <a:gd name="T89" fmla="*/ 0 h 528"/>
                <a:gd name="T90" fmla="*/ 0 w 996"/>
                <a:gd name="T91" fmla="*/ 0 h 528"/>
                <a:gd name="T92" fmla="*/ 0 w 996"/>
                <a:gd name="T93" fmla="*/ 0 h 528"/>
                <a:gd name="T94" fmla="*/ 0 w 996"/>
                <a:gd name="T95" fmla="*/ 0 h 528"/>
                <a:gd name="T96" fmla="*/ 0 w 996"/>
                <a:gd name="T97" fmla="*/ 0 h 528"/>
                <a:gd name="T98" fmla="*/ 0 w 996"/>
                <a:gd name="T99" fmla="*/ 0 h 528"/>
                <a:gd name="T100" fmla="*/ 0 w 996"/>
                <a:gd name="T101" fmla="*/ 0 h 528"/>
                <a:gd name="T102" fmla="*/ 0 w 996"/>
                <a:gd name="T103" fmla="*/ 0 h 528"/>
                <a:gd name="T104" fmla="*/ 0 w 996"/>
                <a:gd name="T105" fmla="*/ 0 h 528"/>
                <a:gd name="T106" fmla="*/ 0 w 996"/>
                <a:gd name="T107" fmla="*/ 0 h 528"/>
                <a:gd name="T108" fmla="*/ 0 w 996"/>
                <a:gd name="T109" fmla="*/ 0 h 528"/>
                <a:gd name="T110" fmla="*/ 0 w 996"/>
                <a:gd name="T111" fmla="*/ 0 h 528"/>
                <a:gd name="T112" fmla="*/ 0 w 996"/>
                <a:gd name="T113" fmla="*/ 0 h 528"/>
                <a:gd name="T114" fmla="*/ 0 w 996"/>
                <a:gd name="T115" fmla="*/ 0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6"/>
                <a:gd name="T175" fmla="*/ 0 h 528"/>
                <a:gd name="T176" fmla="*/ 996 w 996"/>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6" h="528">
                  <a:moveTo>
                    <a:pt x="959" y="294"/>
                  </a:moveTo>
                  <a:lnTo>
                    <a:pt x="967" y="300"/>
                  </a:lnTo>
                  <a:lnTo>
                    <a:pt x="974" y="306"/>
                  </a:lnTo>
                  <a:lnTo>
                    <a:pt x="979" y="313"/>
                  </a:lnTo>
                  <a:lnTo>
                    <a:pt x="983" y="319"/>
                  </a:lnTo>
                  <a:lnTo>
                    <a:pt x="986" y="326"/>
                  </a:lnTo>
                  <a:lnTo>
                    <a:pt x="990" y="333"/>
                  </a:lnTo>
                  <a:lnTo>
                    <a:pt x="992" y="338"/>
                  </a:lnTo>
                  <a:lnTo>
                    <a:pt x="996" y="343"/>
                  </a:lnTo>
                  <a:lnTo>
                    <a:pt x="987" y="346"/>
                  </a:lnTo>
                  <a:lnTo>
                    <a:pt x="978" y="347"/>
                  </a:lnTo>
                  <a:lnTo>
                    <a:pt x="968" y="345"/>
                  </a:lnTo>
                  <a:lnTo>
                    <a:pt x="960" y="339"/>
                  </a:lnTo>
                  <a:lnTo>
                    <a:pt x="954" y="333"/>
                  </a:lnTo>
                  <a:lnTo>
                    <a:pt x="946" y="325"/>
                  </a:lnTo>
                  <a:lnTo>
                    <a:pt x="940" y="317"/>
                  </a:lnTo>
                  <a:lnTo>
                    <a:pt x="935" y="308"/>
                  </a:lnTo>
                  <a:lnTo>
                    <a:pt x="935" y="319"/>
                  </a:lnTo>
                  <a:lnTo>
                    <a:pt x="935" y="323"/>
                  </a:lnTo>
                  <a:lnTo>
                    <a:pt x="935" y="326"/>
                  </a:lnTo>
                  <a:lnTo>
                    <a:pt x="935" y="331"/>
                  </a:lnTo>
                  <a:lnTo>
                    <a:pt x="926" y="331"/>
                  </a:lnTo>
                  <a:lnTo>
                    <a:pt x="918" y="331"/>
                  </a:lnTo>
                  <a:lnTo>
                    <a:pt x="911" y="331"/>
                  </a:lnTo>
                  <a:lnTo>
                    <a:pt x="906" y="330"/>
                  </a:lnTo>
                  <a:lnTo>
                    <a:pt x="900" y="329"/>
                  </a:lnTo>
                  <a:lnTo>
                    <a:pt x="895" y="326"/>
                  </a:lnTo>
                  <a:lnTo>
                    <a:pt x="890" y="323"/>
                  </a:lnTo>
                  <a:lnTo>
                    <a:pt x="886" y="319"/>
                  </a:lnTo>
                  <a:lnTo>
                    <a:pt x="880" y="325"/>
                  </a:lnTo>
                  <a:lnTo>
                    <a:pt x="874" y="331"/>
                  </a:lnTo>
                  <a:lnTo>
                    <a:pt x="866" y="339"/>
                  </a:lnTo>
                  <a:lnTo>
                    <a:pt x="858" y="347"/>
                  </a:lnTo>
                  <a:lnTo>
                    <a:pt x="847" y="353"/>
                  </a:lnTo>
                  <a:lnTo>
                    <a:pt x="837" y="358"/>
                  </a:lnTo>
                  <a:lnTo>
                    <a:pt x="825" y="359"/>
                  </a:lnTo>
                  <a:lnTo>
                    <a:pt x="811" y="357"/>
                  </a:lnTo>
                  <a:lnTo>
                    <a:pt x="806" y="375"/>
                  </a:lnTo>
                  <a:lnTo>
                    <a:pt x="805" y="397"/>
                  </a:lnTo>
                  <a:lnTo>
                    <a:pt x="807" y="419"/>
                  </a:lnTo>
                  <a:lnTo>
                    <a:pt x="810" y="442"/>
                  </a:lnTo>
                  <a:lnTo>
                    <a:pt x="813" y="465"/>
                  </a:lnTo>
                  <a:lnTo>
                    <a:pt x="814" y="487"/>
                  </a:lnTo>
                  <a:lnTo>
                    <a:pt x="810" y="508"/>
                  </a:lnTo>
                  <a:lnTo>
                    <a:pt x="799" y="528"/>
                  </a:lnTo>
                  <a:lnTo>
                    <a:pt x="793" y="528"/>
                  </a:lnTo>
                  <a:lnTo>
                    <a:pt x="787" y="528"/>
                  </a:lnTo>
                  <a:lnTo>
                    <a:pt x="782" y="528"/>
                  </a:lnTo>
                  <a:lnTo>
                    <a:pt x="775" y="528"/>
                  </a:lnTo>
                  <a:lnTo>
                    <a:pt x="766" y="528"/>
                  </a:lnTo>
                  <a:lnTo>
                    <a:pt x="757" y="528"/>
                  </a:lnTo>
                  <a:lnTo>
                    <a:pt x="747" y="528"/>
                  </a:lnTo>
                  <a:lnTo>
                    <a:pt x="738" y="528"/>
                  </a:lnTo>
                  <a:lnTo>
                    <a:pt x="731" y="523"/>
                  </a:lnTo>
                  <a:lnTo>
                    <a:pt x="721" y="518"/>
                  </a:lnTo>
                  <a:lnTo>
                    <a:pt x="709" y="511"/>
                  </a:lnTo>
                  <a:lnTo>
                    <a:pt x="696" y="506"/>
                  </a:lnTo>
                  <a:lnTo>
                    <a:pt x="681" y="499"/>
                  </a:lnTo>
                  <a:lnTo>
                    <a:pt x="669" y="495"/>
                  </a:lnTo>
                  <a:lnTo>
                    <a:pt x="658" y="492"/>
                  </a:lnTo>
                  <a:lnTo>
                    <a:pt x="652" y="491"/>
                  </a:lnTo>
                  <a:lnTo>
                    <a:pt x="641" y="482"/>
                  </a:lnTo>
                  <a:lnTo>
                    <a:pt x="630" y="471"/>
                  </a:lnTo>
                  <a:lnTo>
                    <a:pt x="617" y="461"/>
                  </a:lnTo>
                  <a:lnTo>
                    <a:pt x="602" y="450"/>
                  </a:lnTo>
                  <a:lnTo>
                    <a:pt x="589" y="441"/>
                  </a:lnTo>
                  <a:lnTo>
                    <a:pt x="576" y="431"/>
                  </a:lnTo>
                  <a:lnTo>
                    <a:pt x="564" y="423"/>
                  </a:lnTo>
                  <a:lnTo>
                    <a:pt x="553" y="418"/>
                  </a:lnTo>
                  <a:lnTo>
                    <a:pt x="553" y="415"/>
                  </a:lnTo>
                  <a:lnTo>
                    <a:pt x="553" y="411"/>
                  </a:lnTo>
                  <a:lnTo>
                    <a:pt x="553" y="407"/>
                  </a:lnTo>
                  <a:lnTo>
                    <a:pt x="553" y="405"/>
                  </a:lnTo>
                  <a:lnTo>
                    <a:pt x="548" y="401"/>
                  </a:lnTo>
                  <a:lnTo>
                    <a:pt x="542" y="398"/>
                  </a:lnTo>
                  <a:lnTo>
                    <a:pt x="536" y="395"/>
                  </a:lnTo>
                  <a:lnTo>
                    <a:pt x="529" y="393"/>
                  </a:lnTo>
                  <a:lnTo>
                    <a:pt x="521" y="390"/>
                  </a:lnTo>
                  <a:lnTo>
                    <a:pt x="515" y="387"/>
                  </a:lnTo>
                  <a:lnTo>
                    <a:pt x="509" y="385"/>
                  </a:lnTo>
                  <a:lnTo>
                    <a:pt x="504" y="381"/>
                  </a:lnTo>
                  <a:lnTo>
                    <a:pt x="499" y="381"/>
                  </a:lnTo>
                  <a:lnTo>
                    <a:pt x="493" y="379"/>
                  </a:lnTo>
                  <a:lnTo>
                    <a:pt x="485" y="377"/>
                  </a:lnTo>
                  <a:lnTo>
                    <a:pt x="477" y="374"/>
                  </a:lnTo>
                  <a:lnTo>
                    <a:pt x="469" y="373"/>
                  </a:lnTo>
                  <a:lnTo>
                    <a:pt x="461" y="370"/>
                  </a:lnTo>
                  <a:lnTo>
                    <a:pt x="452" y="369"/>
                  </a:lnTo>
                  <a:lnTo>
                    <a:pt x="443" y="369"/>
                  </a:lnTo>
                  <a:lnTo>
                    <a:pt x="435" y="363"/>
                  </a:lnTo>
                  <a:lnTo>
                    <a:pt x="420" y="358"/>
                  </a:lnTo>
                  <a:lnTo>
                    <a:pt x="400" y="351"/>
                  </a:lnTo>
                  <a:lnTo>
                    <a:pt x="379" y="346"/>
                  </a:lnTo>
                  <a:lnTo>
                    <a:pt x="355" y="339"/>
                  </a:lnTo>
                  <a:lnTo>
                    <a:pt x="332" y="335"/>
                  </a:lnTo>
                  <a:lnTo>
                    <a:pt x="311" y="333"/>
                  </a:lnTo>
                  <a:lnTo>
                    <a:pt x="295" y="331"/>
                  </a:lnTo>
                  <a:lnTo>
                    <a:pt x="295" y="343"/>
                  </a:lnTo>
                  <a:lnTo>
                    <a:pt x="286" y="342"/>
                  </a:lnTo>
                  <a:lnTo>
                    <a:pt x="276" y="339"/>
                  </a:lnTo>
                  <a:lnTo>
                    <a:pt x="267" y="338"/>
                  </a:lnTo>
                  <a:lnTo>
                    <a:pt x="258" y="343"/>
                  </a:lnTo>
                  <a:lnTo>
                    <a:pt x="248" y="342"/>
                  </a:lnTo>
                  <a:lnTo>
                    <a:pt x="242" y="337"/>
                  </a:lnTo>
                  <a:lnTo>
                    <a:pt x="236" y="333"/>
                  </a:lnTo>
                  <a:lnTo>
                    <a:pt x="234" y="331"/>
                  </a:lnTo>
                  <a:lnTo>
                    <a:pt x="224" y="341"/>
                  </a:lnTo>
                  <a:lnTo>
                    <a:pt x="215" y="351"/>
                  </a:lnTo>
                  <a:lnTo>
                    <a:pt x="207" y="363"/>
                  </a:lnTo>
                  <a:lnTo>
                    <a:pt x="199" y="374"/>
                  </a:lnTo>
                  <a:lnTo>
                    <a:pt x="194" y="386"/>
                  </a:lnTo>
                  <a:lnTo>
                    <a:pt x="189" y="397"/>
                  </a:lnTo>
                  <a:lnTo>
                    <a:pt x="186" y="409"/>
                  </a:lnTo>
                  <a:lnTo>
                    <a:pt x="185" y="418"/>
                  </a:lnTo>
                  <a:lnTo>
                    <a:pt x="183" y="419"/>
                  </a:lnTo>
                  <a:lnTo>
                    <a:pt x="179" y="423"/>
                  </a:lnTo>
                  <a:lnTo>
                    <a:pt x="174" y="429"/>
                  </a:lnTo>
                  <a:lnTo>
                    <a:pt x="173" y="430"/>
                  </a:lnTo>
                  <a:lnTo>
                    <a:pt x="169" y="419"/>
                  </a:lnTo>
                  <a:lnTo>
                    <a:pt x="167" y="407"/>
                  </a:lnTo>
                  <a:lnTo>
                    <a:pt x="167" y="394"/>
                  </a:lnTo>
                  <a:lnTo>
                    <a:pt x="167" y="381"/>
                  </a:lnTo>
                  <a:lnTo>
                    <a:pt x="169" y="367"/>
                  </a:lnTo>
                  <a:lnTo>
                    <a:pt x="171" y="354"/>
                  </a:lnTo>
                  <a:lnTo>
                    <a:pt x="173" y="342"/>
                  </a:lnTo>
                  <a:lnTo>
                    <a:pt x="173" y="331"/>
                  </a:lnTo>
                  <a:lnTo>
                    <a:pt x="173" y="329"/>
                  </a:lnTo>
                  <a:lnTo>
                    <a:pt x="173" y="323"/>
                  </a:lnTo>
                  <a:lnTo>
                    <a:pt x="173" y="317"/>
                  </a:lnTo>
                  <a:lnTo>
                    <a:pt x="173" y="308"/>
                  </a:lnTo>
                  <a:lnTo>
                    <a:pt x="158" y="309"/>
                  </a:lnTo>
                  <a:lnTo>
                    <a:pt x="141" y="313"/>
                  </a:lnTo>
                  <a:lnTo>
                    <a:pt x="123" y="318"/>
                  </a:lnTo>
                  <a:lnTo>
                    <a:pt x="106" y="323"/>
                  </a:lnTo>
                  <a:lnTo>
                    <a:pt x="89" y="329"/>
                  </a:lnTo>
                  <a:lnTo>
                    <a:pt x="74" y="333"/>
                  </a:lnTo>
                  <a:lnTo>
                    <a:pt x="59" y="334"/>
                  </a:lnTo>
                  <a:lnTo>
                    <a:pt x="49" y="331"/>
                  </a:lnTo>
                  <a:lnTo>
                    <a:pt x="58" y="330"/>
                  </a:lnTo>
                  <a:lnTo>
                    <a:pt x="66" y="325"/>
                  </a:lnTo>
                  <a:lnTo>
                    <a:pt x="71" y="321"/>
                  </a:lnTo>
                  <a:lnTo>
                    <a:pt x="74" y="319"/>
                  </a:lnTo>
                  <a:lnTo>
                    <a:pt x="37" y="319"/>
                  </a:lnTo>
                  <a:lnTo>
                    <a:pt x="25" y="331"/>
                  </a:lnTo>
                  <a:lnTo>
                    <a:pt x="24" y="333"/>
                  </a:lnTo>
                  <a:lnTo>
                    <a:pt x="20" y="337"/>
                  </a:lnTo>
                  <a:lnTo>
                    <a:pt x="14" y="342"/>
                  </a:lnTo>
                  <a:lnTo>
                    <a:pt x="13" y="343"/>
                  </a:lnTo>
                  <a:lnTo>
                    <a:pt x="0" y="331"/>
                  </a:lnTo>
                  <a:lnTo>
                    <a:pt x="0" y="327"/>
                  </a:lnTo>
                  <a:lnTo>
                    <a:pt x="2" y="322"/>
                  </a:lnTo>
                  <a:lnTo>
                    <a:pt x="4" y="317"/>
                  </a:lnTo>
                  <a:lnTo>
                    <a:pt x="6" y="311"/>
                  </a:lnTo>
                  <a:lnTo>
                    <a:pt x="9" y="306"/>
                  </a:lnTo>
                  <a:lnTo>
                    <a:pt x="10" y="300"/>
                  </a:lnTo>
                  <a:lnTo>
                    <a:pt x="13" y="292"/>
                  </a:lnTo>
                  <a:lnTo>
                    <a:pt x="13" y="282"/>
                  </a:lnTo>
                  <a:lnTo>
                    <a:pt x="18" y="278"/>
                  </a:lnTo>
                  <a:lnTo>
                    <a:pt x="24" y="276"/>
                  </a:lnTo>
                  <a:lnTo>
                    <a:pt x="30" y="273"/>
                  </a:lnTo>
                  <a:lnTo>
                    <a:pt x="37" y="272"/>
                  </a:lnTo>
                  <a:lnTo>
                    <a:pt x="43" y="270"/>
                  </a:lnTo>
                  <a:lnTo>
                    <a:pt x="50" y="270"/>
                  </a:lnTo>
                  <a:lnTo>
                    <a:pt x="57" y="270"/>
                  </a:lnTo>
                  <a:lnTo>
                    <a:pt x="62" y="270"/>
                  </a:lnTo>
                  <a:lnTo>
                    <a:pt x="79" y="260"/>
                  </a:lnTo>
                  <a:lnTo>
                    <a:pt x="103" y="257"/>
                  </a:lnTo>
                  <a:lnTo>
                    <a:pt x="131" y="258"/>
                  </a:lnTo>
                  <a:lnTo>
                    <a:pt x="162" y="264"/>
                  </a:lnTo>
                  <a:lnTo>
                    <a:pt x="193" y="272"/>
                  </a:lnTo>
                  <a:lnTo>
                    <a:pt x="223" y="280"/>
                  </a:lnTo>
                  <a:lnTo>
                    <a:pt x="250" y="288"/>
                  </a:lnTo>
                  <a:lnTo>
                    <a:pt x="271" y="294"/>
                  </a:lnTo>
                  <a:lnTo>
                    <a:pt x="290" y="294"/>
                  </a:lnTo>
                  <a:lnTo>
                    <a:pt x="310" y="297"/>
                  </a:lnTo>
                  <a:lnTo>
                    <a:pt x="330" y="298"/>
                  </a:lnTo>
                  <a:lnTo>
                    <a:pt x="351" y="301"/>
                  </a:lnTo>
                  <a:lnTo>
                    <a:pt x="372" y="304"/>
                  </a:lnTo>
                  <a:lnTo>
                    <a:pt x="392" y="305"/>
                  </a:lnTo>
                  <a:lnTo>
                    <a:pt x="412" y="308"/>
                  </a:lnTo>
                  <a:lnTo>
                    <a:pt x="431" y="308"/>
                  </a:lnTo>
                  <a:lnTo>
                    <a:pt x="432" y="309"/>
                  </a:lnTo>
                  <a:lnTo>
                    <a:pt x="437" y="313"/>
                  </a:lnTo>
                  <a:lnTo>
                    <a:pt x="441" y="318"/>
                  </a:lnTo>
                  <a:lnTo>
                    <a:pt x="443" y="319"/>
                  </a:lnTo>
                  <a:lnTo>
                    <a:pt x="444" y="304"/>
                  </a:lnTo>
                  <a:lnTo>
                    <a:pt x="445" y="286"/>
                  </a:lnTo>
                  <a:lnTo>
                    <a:pt x="448" y="269"/>
                  </a:lnTo>
                  <a:lnTo>
                    <a:pt x="452" y="250"/>
                  </a:lnTo>
                  <a:lnTo>
                    <a:pt x="457" y="233"/>
                  </a:lnTo>
                  <a:lnTo>
                    <a:pt x="463" y="214"/>
                  </a:lnTo>
                  <a:lnTo>
                    <a:pt x="468" y="196"/>
                  </a:lnTo>
                  <a:lnTo>
                    <a:pt x="473" y="177"/>
                  </a:lnTo>
                  <a:lnTo>
                    <a:pt x="479" y="160"/>
                  </a:lnTo>
                  <a:lnTo>
                    <a:pt x="484" y="141"/>
                  </a:lnTo>
                  <a:lnTo>
                    <a:pt x="489" y="123"/>
                  </a:lnTo>
                  <a:lnTo>
                    <a:pt x="495" y="105"/>
                  </a:lnTo>
                  <a:lnTo>
                    <a:pt x="499" y="87"/>
                  </a:lnTo>
                  <a:lnTo>
                    <a:pt x="501" y="69"/>
                  </a:lnTo>
                  <a:lnTo>
                    <a:pt x="503" y="52"/>
                  </a:lnTo>
                  <a:lnTo>
                    <a:pt x="504" y="36"/>
                  </a:lnTo>
                  <a:lnTo>
                    <a:pt x="513" y="28"/>
                  </a:lnTo>
                  <a:lnTo>
                    <a:pt x="523" y="21"/>
                  </a:lnTo>
                  <a:lnTo>
                    <a:pt x="532" y="17"/>
                  </a:lnTo>
                  <a:lnTo>
                    <a:pt x="541" y="13"/>
                  </a:lnTo>
                  <a:lnTo>
                    <a:pt x="550" y="11"/>
                  </a:lnTo>
                  <a:lnTo>
                    <a:pt x="560" y="7"/>
                  </a:lnTo>
                  <a:lnTo>
                    <a:pt x="569" y="4"/>
                  </a:lnTo>
                  <a:lnTo>
                    <a:pt x="578" y="0"/>
                  </a:lnTo>
                  <a:lnTo>
                    <a:pt x="588" y="0"/>
                  </a:lnTo>
                  <a:lnTo>
                    <a:pt x="598" y="1"/>
                  </a:lnTo>
                  <a:lnTo>
                    <a:pt x="609" y="4"/>
                  </a:lnTo>
                  <a:lnTo>
                    <a:pt x="621" y="5"/>
                  </a:lnTo>
                  <a:lnTo>
                    <a:pt x="633" y="8"/>
                  </a:lnTo>
                  <a:lnTo>
                    <a:pt x="644" y="11"/>
                  </a:lnTo>
                  <a:lnTo>
                    <a:pt x="654" y="12"/>
                  </a:lnTo>
                  <a:lnTo>
                    <a:pt x="664" y="12"/>
                  </a:lnTo>
                  <a:lnTo>
                    <a:pt x="692" y="21"/>
                  </a:lnTo>
                  <a:lnTo>
                    <a:pt x="717" y="39"/>
                  </a:lnTo>
                  <a:lnTo>
                    <a:pt x="743" y="63"/>
                  </a:lnTo>
                  <a:lnTo>
                    <a:pt x="769" y="89"/>
                  </a:lnTo>
                  <a:lnTo>
                    <a:pt x="794" y="119"/>
                  </a:lnTo>
                  <a:lnTo>
                    <a:pt x="819" y="148"/>
                  </a:lnTo>
                  <a:lnTo>
                    <a:pt x="846" y="174"/>
                  </a:lnTo>
                  <a:lnTo>
                    <a:pt x="872" y="196"/>
                  </a:lnTo>
                  <a:lnTo>
                    <a:pt x="886" y="206"/>
                  </a:lnTo>
                  <a:lnTo>
                    <a:pt x="898" y="217"/>
                  </a:lnTo>
                  <a:lnTo>
                    <a:pt x="910" y="229"/>
                  </a:lnTo>
                  <a:lnTo>
                    <a:pt x="920" y="241"/>
                  </a:lnTo>
                  <a:lnTo>
                    <a:pt x="931" y="254"/>
                  </a:lnTo>
                  <a:lnTo>
                    <a:pt x="940" y="268"/>
                  </a:lnTo>
                  <a:lnTo>
                    <a:pt x="950" y="281"/>
                  </a:lnTo>
                  <a:lnTo>
                    <a:pt x="959" y="2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10" name="Freeform 87">
              <a:extLst>
                <a:ext uri="{FF2B5EF4-FFF2-40B4-BE49-F238E27FC236}">
                  <a16:creationId xmlns:a16="http://schemas.microsoft.com/office/drawing/2014/main" id="{EA317EBE-06CC-4237-A1E5-D7295DB02173}"/>
                </a:ext>
              </a:extLst>
            </p:cNvPr>
            <p:cNvSpPr>
              <a:spLocks/>
            </p:cNvSpPr>
            <p:nvPr/>
          </p:nvSpPr>
          <p:spPr bwMode="auto">
            <a:xfrm>
              <a:off x="2655" y="2021"/>
              <a:ext cx="249" cy="132"/>
            </a:xfrm>
            <a:custGeom>
              <a:avLst/>
              <a:gdLst>
                <a:gd name="T0" fmla="*/ 0 w 996"/>
                <a:gd name="T1" fmla="*/ 0 h 528"/>
                <a:gd name="T2" fmla="*/ 0 w 996"/>
                <a:gd name="T3" fmla="*/ 0 h 528"/>
                <a:gd name="T4" fmla="*/ 0 w 996"/>
                <a:gd name="T5" fmla="*/ 0 h 528"/>
                <a:gd name="T6" fmla="*/ 0 w 996"/>
                <a:gd name="T7" fmla="*/ 0 h 528"/>
                <a:gd name="T8" fmla="*/ 0 w 996"/>
                <a:gd name="T9" fmla="*/ 0 h 528"/>
                <a:gd name="T10" fmla="*/ 0 w 996"/>
                <a:gd name="T11" fmla="*/ 0 h 528"/>
                <a:gd name="T12" fmla="*/ 0 w 996"/>
                <a:gd name="T13" fmla="*/ 0 h 528"/>
                <a:gd name="T14" fmla="*/ 0 w 996"/>
                <a:gd name="T15" fmla="*/ 0 h 528"/>
                <a:gd name="T16" fmla="*/ 0 w 996"/>
                <a:gd name="T17" fmla="*/ 0 h 528"/>
                <a:gd name="T18" fmla="*/ 0 w 996"/>
                <a:gd name="T19" fmla="*/ 0 h 528"/>
                <a:gd name="T20" fmla="*/ 0 w 996"/>
                <a:gd name="T21" fmla="*/ 0 h 528"/>
                <a:gd name="T22" fmla="*/ 0 w 996"/>
                <a:gd name="T23" fmla="*/ 0 h 528"/>
                <a:gd name="T24" fmla="*/ 0 w 996"/>
                <a:gd name="T25" fmla="*/ 0 h 528"/>
                <a:gd name="T26" fmla="*/ 0 w 996"/>
                <a:gd name="T27" fmla="*/ 0 h 528"/>
                <a:gd name="T28" fmla="*/ 0 w 996"/>
                <a:gd name="T29" fmla="*/ 0 h 528"/>
                <a:gd name="T30" fmla="*/ 0 w 996"/>
                <a:gd name="T31" fmla="*/ 0 h 528"/>
                <a:gd name="T32" fmla="*/ 0 w 996"/>
                <a:gd name="T33" fmla="*/ 0 h 528"/>
                <a:gd name="T34" fmla="*/ 0 w 996"/>
                <a:gd name="T35" fmla="*/ 0 h 528"/>
                <a:gd name="T36" fmla="*/ 0 w 996"/>
                <a:gd name="T37" fmla="*/ 0 h 528"/>
                <a:gd name="T38" fmla="*/ 0 w 996"/>
                <a:gd name="T39" fmla="*/ 0 h 528"/>
                <a:gd name="T40" fmla="*/ 0 w 996"/>
                <a:gd name="T41" fmla="*/ 0 h 528"/>
                <a:gd name="T42" fmla="*/ 0 w 996"/>
                <a:gd name="T43" fmla="*/ 0 h 528"/>
                <a:gd name="T44" fmla="*/ 0 w 996"/>
                <a:gd name="T45" fmla="*/ 0 h 528"/>
                <a:gd name="T46" fmla="*/ 0 w 996"/>
                <a:gd name="T47" fmla="*/ 0 h 528"/>
                <a:gd name="T48" fmla="*/ 0 w 996"/>
                <a:gd name="T49" fmla="*/ 0 h 528"/>
                <a:gd name="T50" fmla="*/ 0 w 996"/>
                <a:gd name="T51" fmla="*/ 0 h 528"/>
                <a:gd name="T52" fmla="*/ 0 w 996"/>
                <a:gd name="T53" fmla="*/ 0 h 528"/>
                <a:gd name="T54" fmla="*/ 0 w 996"/>
                <a:gd name="T55" fmla="*/ 0 h 528"/>
                <a:gd name="T56" fmla="*/ 0 w 996"/>
                <a:gd name="T57" fmla="*/ 0 h 528"/>
                <a:gd name="T58" fmla="*/ 0 w 996"/>
                <a:gd name="T59" fmla="*/ 0 h 528"/>
                <a:gd name="T60" fmla="*/ 0 w 996"/>
                <a:gd name="T61" fmla="*/ 0 h 528"/>
                <a:gd name="T62" fmla="*/ 0 w 996"/>
                <a:gd name="T63" fmla="*/ 0 h 528"/>
                <a:gd name="T64" fmla="*/ 0 w 996"/>
                <a:gd name="T65" fmla="*/ 0 h 528"/>
                <a:gd name="T66" fmla="*/ 0 w 996"/>
                <a:gd name="T67" fmla="*/ 0 h 528"/>
                <a:gd name="T68" fmla="*/ 0 w 996"/>
                <a:gd name="T69" fmla="*/ 0 h 528"/>
                <a:gd name="T70" fmla="*/ 0 w 996"/>
                <a:gd name="T71" fmla="*/ 0 h 528"/>
                <a:gd name="T72" fmla="*/ 0 w 996"/>
                <a:gd name="T73" fmla="*/ 0 h 528"/>
                <a:gd name="T74" fmla="*/ 0 w 996"/>
                <a:gd name="T75" fmla="*/ 0 h 528"/>
                <a:gd name="T76" fmla="*/ 0 w 996"/>
                <a:gd name="T77" fmla="*/ 0 h 528"/>
                <a:gd name="T78" fmla="*/ 0 w 996"/>
                <a:gd name="T79" fmla="*/ 0 h 528"/>
                <a:gd name="T80" fmla="*/ 0 w 996"/>
                <a:gd name="T81" fmla="*/ 0 h 528"/>
                <a:gd name="T82" fmla="*/ 0 w 996"/>
                <a:gd name="T83" fmla="*/ 0 h 528"/>
                <a:gd name="T84" fmla="*/ 0 w 996"/>
                <a:gd name="T85" fmla="*/ 0 h 528"/>
                <a:gd name="T86" fmla="*/ 0 w 996"/>
                <a:gd name="T87" fmla="*/ 0 h 528"/>
                <a:gd name="T88" fmla="*/ 0 w 996"/>
                <a:gd name="T89" fmla="*/ 0 h 528"/>
                <a:gd name="T90" fmla="*/ 0 w 996"/>
                <a:gd name="T91" fmla="*/ 0 h 528"/>
                <a:gd name="T92" fmla="*/ 0 w 996"/>
                <a:gd name="T93" fmla="*/ 0 h 528"/>
                <a:gd name="T94" fmla="*/ 0 w 996"/>
                <a:gd name="T95" fmla="*/ 0 h 528"/>
                <a:gd name="T96" fmla="*/ 0 w 996"/>
                <a:gd name="T97" fmla="*/ 0 h 528"/>
                <a:gd name="T98" fmla="*/ 0 w 996"/>
                <a:gd name="T99" fmla="*/ 0 h 528"/>
                <a:gd name="T100" fmla="*/ 0 w 996"/>
                <a:gd name="T101" fmla="*/ 0 h 528"/>
                <a:gd name="T102" fmla="*/ 0 w 996"/>
                <a:gd name="T103" fmla="*/ 0 h 528"/>
                <a:gd name="T104" fmla="*/ 0 w 996"/>
                <a:gd name="T105" fmla="*/ 0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6"/>
                <a:gd name="T160" fmla="*/ 0 h 528"/>
                <a:gd name="T161" fmla="*/ 996 w 996"/>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6" h="528">
                  <a:moveTo>
                    <a:pt x="959" y="294"/>
                  </a:moveTo>
                  <a:lnTo>
                    <a:pt x="959" y="294"/>
                  </a:lnTo>
                  <a:lnTo>
                    <a:pt x="967" y="300"/>
                  </a:lnTo>
                  <a:lnTo>
                    <a:pt x="974" y="306"/>
                  </a:lnTo>
                  <a:lnTo>
                    <a:pt x="979" y="313"/>
                  </a:lnTo>
                  <a:lnTo>
                    <a:pt x="983" y="319"/>
                  </a:lnTo>
                  <a:lnTo>
                    <a:pt x="986" y="326"/>
                  </a:lnTo>
                  <a:lnTo>
                    <a:pt x="990" y="333"/>
                  </a:lnTo>
                  <a:lnTo>
                    <a:pt x="992" y="338"/>
                  </a:lnTo>
                  <a:lnTo>
                    <a:pt x="996" y="343"/>
                  </a:lnTo>
                  <a:lnTo>
                    <a:pt x="987" y="346"/>
                  </a:lnTo>
                  <a:lnTo>
                    <a:pt x="978" y="347"/>
                  </a:lnTo>
                  <a:lnTo>
                    <a:pt x="968" y="345"/>
                  </a:lnTo>
                  <a:lnTo>
                    <a:pt x="960" y="339"/>
                  </a:lnTo>
                  <a:lnTo>
                    <a:pt x="954" y="333"/>
                  </a:lnTo>
                  <a:lnTo>
                    <a:pt x="946" y="325"/>
                  </a:lnTo>
                  <a:lnTo>
                    <a:pt x="940" y="317"/>
                  </a:lnTo>
                  <a:lnTo>
                    <a:pt x="935" y="308"/>
                  </a:lnTo>
                  <a:lnTo>
                    <a:pt x="935" y="319"/>
                  </a:lnTo>
                  <a:lnTo>
                    <a:pt x="935" y="323"/>
                  </a:lnTo>
                  <a:lnTo>
                    <a:pt x="935" y="326"/>
                  </a:lnTo>
                  <a:lnTo>
                    <a:pt x="935" y="331"/>
                  </a:lnTo>
                  <a:lnTo>
                    <a:pt x="926" y="331"/>
                  </a:lnTo>
                  <a:lnTo>
                    <a:pt x="918" y="331"/>
                  </a:lnTo>
                  <a:lnTo>
                    <a:pt x="911" y="331"/>
                  </a:lnTo>
                  <a:lnTo>
                    <a:pt x="906" y="330"/>
                  </a:lnTo>
                  <a:lnTo>
                    <a:pt x="900" y="329"/>
                  </a:lnTo>
                  <a:lnTo>
                    <a:pt x="895" y="326"/>
                  </a:lnTo>
                  <a:lnTo>
                    <a:pt x="890" y="323"/>
                  </a:lnTo>
                  <a:lnTo>
                    <a:pt x="886" y="319"/>
                  </a:lnTo>
                  <a:lnTo>
                    <a:pt x="880" y="325"/>
                  </a:lnTo>
                  <a:lnTo>
                    <a:pt x="874" y="331"/>
                  </a:lnTo>
                  <a:lnTo>
                    <a:pt x="866" y="339"/>
                  </a:lnTo>
                  <a:lnTo>
                    <a:pt x="858" y="347"/>
                  </a:lnTo>
                  <a:lnTo>
                    <a:pt x="847" y="353"/>
                  </a:lnTo>
                  <a:lnTo>
                    <a:pt x="837" y="358"/>
                  </a:lnTo>
                  <a:lnTo>
                    <a:pt x="825" y="359"/>
                  </a:lnTo>
                  <a:lnTo>
                    <a:pt x="811" y="357"/>
                  </a:lnTo>
                  <a:lnTo>
                    <a:pt x="806" y="375"/>
                  </a:lnTo>
                  <a:lnTo>
                    <a:pt x="805" y="397"/>
                  </a:lnTo>
                  <a:lnTo>
                    <a:pt x="807" y="419"/>
                  </a:lnTo>
                  <a:lnTo>
                    <a:pt x="810" y="442"/>
                  </a:lnTo>
                  <a:lnTo>
                    <a:pt x="813" y="465"/>
                  </a:lnTo>
                  <a:lnTo>
                    <a:pt x="814" y="487"/>
                  </a:lnTo>
                  <a:lnTo>
                    <a:pt x="810" y="508"/>
                  </a:lnTo>
                  <a:lnTo>
                    <a:pt x="799" y="528"/>
                  </a:lnTo>
                  <a:lnTo>
                    <a:pt x="793" y="528"/>
                  </a:lnTo>
                  <a:lnTo>
                    <a:pt x="787" y="528"/>
                  </a:lnTo>
                  <a:lnTo>
                    <a:pt x="782" y="528"/>
                  </a:lnTo>
                  <a:lnTo>
                    <a:pt x="775" y="528"/>
                  </a:lnTo>
                  <a:lnTo>
                    <a:pt x="766" y="528"/>
                  </a:lnTo>
                  <a:lnTo>
                    <a:pt x="757" y="528"/>
                  </a:lnTo>
                  <a:lnTo>
                    <a:pt x="747" y="528"/>
                  </a:lnTo>
                  <a:lnTo>
                    <a:pt x="738" y="528"/>
                  </a:lnTo>
                  <a:lnTo>
                    <a:pt x="731" y="523"/>
                  </a:lnTo>
                  <a:lnTo>
                    <a:pt x="721" y="518"/>
                  </a:lnTo>
                  <a:lnTo>
                    <a:pt x="709" y="511"/>
                  </a:lnTo>
                  <a:lnTo>
                    <a:pt x="696" y="506"/>
                  </a:lnTo>
                  <a:lnTo>
                    <a:pt x="681" y="499"/>
                  </a:lnTo>
                  <a:lnTo>
                    <a:pt x="669" y="495"/>
                  </a:lnTo>
                  <a:lnTo>
                    <a:pt x="658" y="492"/>
                  </a:lnTo>
                  <a:lnTo>
                    <a:pt x="652" y="491"/>
                  </a:lnTo>
                  <a:lnTo>
                    <a:pt x="641" y="482"/>
                  </a:lnTo>
                  <a:lnTo>
                    <a:pt x="630" y="471"/>
                  </a:lnTo>
                  <a:lnTo>
                    <a:pt x="617" y="461"/>
                  </a:lnTo>
                  <a:lnTo>
                    <a:pt x="602" y="450"/>
                  </a:lnTo>
                  <a:lnTo>
                    <a:pt x="589" y="441"/>
                  </a:lnTo>
                  <a:lnTo>
                    <a:pt x="576" y="431"/>
                  </a:lnTo>
                  <a:lnTo>
                    <a:pt x="564" y="423"/>
                  </a:lnTo>
                  <a:lnTo>
                    <a:pt x="553" y="418"/>
                  </a:lnTo>
                  <a:lnTo>
                    <a:pt x="553" y="415"/>
                  </a:lnTo>
                  <a:lnTo>
                    <a:pt x="553" y="411"/>
                  </a:lnTo>
                  <a:lnTo>
                    <a:pt x="553" y="407"/>
                  </a:lnTo>
                  <a:lnTo>
                    <a:pt x="553" y="405"/>
                  </a:lnTo>
                  <a:lnTo>
                    <a:pt x="548" y="401"/>
                  </a:lnTo>
                  <a:lnTo>
                    <a:pt x="542" y="398"/>
                  </a:lnTo>
                  <a:lnTo>
                    <a:pt x="536" y="395"/>
                  </a:lnTo>
                  <a:lnTo>
                    <a:pt x="529" y="393"/>
                  </a:lnTo>
                  <a:lnTo>
                    <a:pt x="521" y="390"/>
                  </a:lnTo>
                  <a:lnTo>
                    <a:pt x="515" y="387"/>
                  </a:lnTo>
                  <a:lnTo>
                    <a:pt x="509" y="385"/>
                  </a:lnTo>
                  <a:lnTo>
                    <a:pt x="504" y="381"/>
                  </a:lnTo>
                  <a:lnTo>
                    <a:pt x="499" y="381"/>
                  </a:lnTo>
                  <a:lnTo>
                    <a:pt x="493" y="379"/>
                  </a:lnTo>
                  <a:lnTo>
                    <a:pt x="485" y="377"/>
                  </a:lnTo>
                  <a:lnTo>
                    <a:pt x="477" y="374"/>
                  </a:lnTo>
                  <a:lnTo>
                    <a:pt x="469" y="373"/>
                  </a:lnTo>
                  <a:lnTo>
                    <a:pt x="461" y="370"/>
                  </a:lnTo>
                  <a:lnTo>
                    <a:pt x="452" y="369"/>
                  </a:lnTo>
                  <a:lnTo>
                    <a:pt x="443" y="369"/>
                  </a:lnTo>
                  <a:lnTo>
                    <a:pt x="435" y="363"/>
                  </a:lnTo>
                  <a:lnTo>
                    <a:pt x="420" y="358"/>
                  </a:lnTo>
                  <a:lnTo>
                    <a:pt x="400" y="351"/>
                  </a:lnTo>
                  <a:lnTo>
                    <a:pt x="379" y="346"/>
                  </a:lnTo>
                  <a:lnTo>
                    <a:pt x="355" y="339"/>
                  </a:lnTo>
                  <a:lnTo>
                    <a:pt x="332" y="335"/>
                  </a:lnTo>
                  <a:lnTo>
                    <a:pt x="311" y="333"/>
                  </a:lnTo>
                  <a:lnTo>
                    <a:pt x="295" y="331"/>
                  </a:lnTo>
                  <a:lnTo>
                    <a:pt x="295" y="343"/>
                  </a:lnTo>
                  <a:lnTo>
                    <a:pt x="286" y="342"/>
                  </a:lnTo>
                  <a:lnTo>
                    <a:pt x="276" y="339"/>
                  </a:lnTo>
                  <a:lnTo>
                    <a:pt x="267" y="338"/>
                  </a:lnTo>
                  <a:lnTo>
                    <a:pt x="258" y="343"/>
                  </a:lnTo>
                  <a:lnTo>
                    <a:pt x="248" y="342"/>
                  </a:lnTo>
                  <a:lnTo>
                    <a:pt x="242" y="337"/>
                  </a:lnTo>
                  <a:lnTo>
                    <a:pt x="236" y="333"/>
                  </a:lnTo>
                  <a:lnTo>
                    <a:pt x="234" y="331"/>
                  </a:lnTo>
                  <a:lnTo>
                    <a:pt x="224" y="341"/>
                  </a:lnTo>
                  <a:lnTo>
                    <a:pt x="215" y="351"/>
                  </a:lnTo>
                  <a:lnTo>
                    <a:pt x="207" y="363"/>
                  </a:lnTo>
                  <a:lnTo>
                    <a:pt x="199" y="374"/>
                  </a:lnTo>
                  <a:lnTo>
                    <a:pt x="194" y="386"/>
                  </a:lnTo>
                  <a:lnTo>
                    <a:pt x="189" y="397"/>
                  </a:lnTo>
                  <a:lnTo>
                    <a:pt x="186" y="409"/>
                  </a:lnTo>
                  <a:lnTo>
                    <a:pt x="185" y="418"/>
                  </a:lnTo>
                  <a:lnTo>
                    <a:pt x="183" y="419"/>
                  </a:lnTo>
                  <a:lnTo>
                    <a:pt x="179" y="423"/>
                  </a:lnTo>
                  <a:lnTo>
                    <a:pt x="174" y="429"/>
                  </a:lnTo>
                  <a:lnTo>
                    <a:pt x="173" y="430"/>
                  </a:lnTo>
                  <a:lnTo>
                    <a:pt x="169" y="419"/>
                  </a:lnTo>
                  <a:lnTo>
                    <a:pt x="167" y="407"/>
                  </a:lnTo>
                  <a:lnTo>
                    <a:pt x="167" y="394"/>
                  </a:lnTo>
                  <a:lnTo>
                    <a:pt x="167" y="381"/>
                  </a:lnTo>
                  <a:lnTo>
                    <a:pt x="169" y="367"/>
                  </a:lnTo>
                  <a:lnTo>
                    <a:pt x="171" y="354"/>
                  </a:lnTo>
                  <a:lnTo>
                    <a:pt x="173" y="342"/>
                  </a:lnTo>
                  <a:lnTo>
                    <a:pt x="173" y="331"/>
                  </a:lnTo>
                  <a:lnTo>
                    <a:pt x="173" y="329"/>
                  </a:lnTo>
                  <a:lnTo>
                    <a:pt x="173" y="323"/>
                  </a:lnTo>
                  <a:lnTo>
                    <a:pt x="173" y="317"/>
                  </a:lnTo>
                  <a:lnTo>
                    <a:pt x="173" y="308"/>
                  </a:lnTo>
                  <a:lnTo>
                    <a:pt x="158" y="309"/>
                  </a:lnTo>
                  <a:lnTo>
                    <a:pt x="141" y="313"/>
                  </a:lnTo>
                  <a:lnTo>
                    <a:pt x="123" y="318"/>
                  </a:lnTo>
                  <a:lnTo>
                    <a:pt x="106" y="323"/>
                  </a:lnTo>
                  <a:lnTo>
                    <a:pt x="89" y="329"/>
                  </a:lnTo>
                  <a:lnTo>
                    <a:pt x="74" y="333"/>
                  </a:lnTo>
                  <a:lnTo>
                    <a:pt x="59" y="334"/>
                  </a:lnTo>
                  <a:lnTo>
                    <a:pt x="49" y="331"/>
                  </a:lnTo>
                  <a:lnTo>
                    <a:pt x="58" y="330"/>
                  </a:lnTo>
                  <a:lnTo>
                    <a:pt x="66" y="325"/>
                  </a:lnTo>
                  <a:lnTo>
                    <a:pt x="71" y="321"/>
                  </a:lnTo>
                  <a:lnTo>
                    <a:pt x="74" y="319"/>
                  </a:lnTo>
                  <a:lnTo>
                    <a:pt x="37" y="319"/>
                  </a:lnTo>
                  <a:lnTo>
                    <a:pt x="25" y="331"/>
                  </a:lnTo>
                  <a:lnTo>
                    <a:pt x="24" y="333"/>
                  </a:lnTo>
                  <a:lnTo>
                    <a:pt x="20" y="337"/>
                  </a:lnTo>
                  <a:lnTo>
                    <a:pt x="14" y="342"/>
                  </a:lnTo>
                  <a:lnTo>
                    <a:pt x="13" y="343"/>
                  </a:lnTo>
                  <a:lnTo>
                    <a:pt x="0" y="331"/>
                  </a:lnTo>
                  <a:lnTo>
                    <a:pt x="0" y="327"/>
                  </a:lnTo>
                  <a:lnTo>
                    <a:pt x="2" y="322"/>
                  </a:lnTo>
                  <a:lnTo>
                    <a:pt x="4" y="317"/>
                  </a:lnTo>
                  <a:lnTo>
                    <a:pt x="6" y="311"/>
                  </a:lnTo>
                  <a:lnTo>
                    <a:pt x="9" y="306"/>
                  </a:lnTo>
                  <a:lnTo>
                    <a:pt x="10" y="300"/>
                  </a:lnTo>
                  <a:lnTo>
                    <a:pt x="13" y="292"/>
                  </a:lnTo>
                  <a:lnTo>
                    <a:pt x="13" y="282"/>
                  </a:lnTo>
                  <a:lnTo>
                    <a:pt x="18" y="278"/>
                  </a:lnTo>
                  <a:lnTo>
                    <a:pt x="24" y="276"/>
                  </a:lnTo>
                  <a:lnTo>
                    <a:pt x="30" y="273"/>
                  </a:lnTo>
                  <a:lnTo>
                    <a:pt x="37" y="272"/>
                  </a:lnTo>
                  <a:lnTo>
                    <a:pt x="43" y="270"/>
                  </a:lnTo>
                  <a:lnTo>
                    <a:pt x="50" y="270"/>
                  </a:lnTo>
                  <a:lnTo>
                    <a:pt x="57" y="270"/>
                  </a:lnTo>
                  <a:lnTo>
                    <a:pt x="62" y="270"/>
                  </a:lnTo>
                  <a:lnTo>
                    <a:pt x="79" y="260"/>
                  </a:lnTo>
                  <a:lnTo>
                    <a:pt x="103" y="257"/>
                  </a:lnTo>
                  <a:lnTo>
                    <a:pt x="131" y="258"/>
                  </a:lnTo>
                  <a:lnTo>
                    <a:pt x="162" y="264"/>
                  </a:lnTo>
                  <a:lnTo>
                    <a:pt x="193" y="272"/>
                  </a:lnTo>
                  <a:lnTo>
                    <a:pt x="223" y="280"/>
                  </a:lnTo>
                  <a:lnTo>
                    <a:pt x="250" y="288"/>
                  </a:lnTo>
                  <a:lnTo>
                    <a:pt x="271" y="294"/>
                  </a:lnTo>
                  <a:lnTo>
                    <a:pt x="290" y="294"/>
                  </a:lnTo>
                  <a:lnTo>
                    <a:pt x="310" y="297"/>
                  </a:lnTo>
                  <a:lnTo>
                    <a:pt x="330" y="298"/>
                  </a:lnTo>
                  <a:lnTo>
                    <a:pt x="351" y="301"/>
                  </a:lnTo>
                  <a:lnTo>
                    <a:pt x="372" y="304"/>
                  </a:lnTo>
                  <a:lnTo>
                    <a:pt x="392" y="305"/>
                  </a:lnTo>
                  <a:lnTo>
                    <a:pt x="412" y="308"/>
                  </a:lnTo>
                  <a:lnTo>
                    <a:pt x="431" y="308"/>
                  </a:lnTo>
                  <a:lnTo>
                    <a:pt x="432" y="309"/>
                  </a:lnTo>
                  <a:lnTo>
                    <a:pt x="437" y="313"/>
                  </a:lnTo>
                  <a:lnTo>
                    <a:pt x="441" y="318"/>
                  </a:lnTo>
                  <a:lnTo>
                    <a:pt x="443" y="319"/>
                  </a:lnTo>
                  <a:lnTo>
                    <a:pt x="444" y="304"/>
                  </a:lnTo>
                  <a:lnTo>
                    <a:pt x="445" y="286"/>
                  </a:lnTo>
                  <a:lnTo>
                    <a:pt x="448" y="269"/>
                  </a:lnTo>
                  <a:lnTo>
                    <a:pt x="452" y="250"/>
                  </a:lnTo>
                  <a:lnTo>
                    <a:pt x="457" y="233"/>
                  </a:lnTo>
                  <a:lnTo>
                    <a:pt x="463" y="214"/>
                  </a:lnTo>
                  <a:lnTo>
                    <a:pt x="468" y="196"/>
                  </a:lnTo>
                  <a:lnTo>
                    <a:pt x="473" y="177"/>
                  </a:lnTo>
                  <a:lnTo>
                    <a:pt x="479" y="160"/>
                  </a:lnTo>
                  <a:lnTo>
                    <a:pt x="484" y="141"/>
                  </a:lnTo>
                  <a:lnTo>
                    <a:pt x="489" y="123"/>
                  </a:lnTo>
                  <a:lnTo>
                    <a:pt x="495" y="105"/>
                  </a:lnTo>
                  <a:lnTo>
                    <a:pt x="499" y="87"/>
                  </a:lnTo>
                  <a:lnTo>
                    <a:pt x="501" y="69"/>
                  </a:lnTo>
                  <a:lnTo>
                    <a:pt x="503" y="52"/>
                  </a:lnTo>
                  <a:lnTo>
                    <a:pt x="504" y="36"/>
                  </a:lnTo>
                  <a:lnTo>
                    <a:pt x="513" y="28"/>
                  </a:lnTo>
                  <a:lnTo>
                    <a:pt x="523" y="21"/>
                  </a:lnTo>
                  <a:lnTo>
                    <a:pt x="532" y="17"/>
                  </a:lnTo>
                  <a:lnTo>
                    <a:pt x="541" y="13"/>
                  </a:lnTo>
                  <a:lnTo>
                    <a:pt x="550" y="11"/>
                  </a:lnTo>
                  <a:lnTo>
                    <a:pt x="560" y="7"/>
                  </a:lnTo>
                  <a:lnTo>
                    <a:pt x="569" y="4"/>
                  </a:lnTo>
                  <a:lnTo>
                    <a:pt x="578" y="0"/>
                  </a:lnTo>
                  <a:lnTo>
                    <a:pt x="588" y="0"/>
                  </a:lnTo>
                  <a:lnTo>
                    <a:pt x="598" y="1"/>
                  </a:lnTo>
                  <a:lnTo>
                    <a:pt x="609" y="4"/>
                  </a:lnTo>
                  <a:lnTo>
                    <a:pt x="621" y="5"/>
                  </a:lnTo>
                  <a:lnTo>
                    <a:pt x="633" y="8"/>
                  </a:lnTo>
                  <a:lnTo>
                    <a:pt x="644" y="11"/>
                  </a:lnTo>
                  <a:lnTo>
                    <a:pt x="654" y="12"/>
                  </a:lnTo>
                  <a:lnTo>
                    <a:pt x="664" y="12"/>
                  </a:lnTo>
                  <a:lnTo>
                    <a:pt x="692" y="21"/>
                  </a:lnTo>
                  <a:lnTo>
                    <a:pt x="717" y="39"/>
                  </a:lnTo>
                  <a:lnTo>
                    <a:pt x="743" y="63"/>
                  </a:lnTo>
                  <a:lnTo>
                    <a:pt x="769" y="89"/>
                  </a:lnTo>
                  <a:lnTo>
                    <a:pt x="794" y="119"/>
                  </a:lnTo>
                  <a:lnTo>
                    <a:pt x="819" y="148"/>
                  </a:lnTo>
                  <a:lnTo>
                    <a:pt x="846" y="174"/>
                  </a:lnTo>
                  <a:lnTo>
                    <a:pt x="872" y="196"/>
                  </a:lnTo>
                  <a:lnTo>
                    <a:pt x="886" y="206"/>
                  </a:lnTo>
                  <a:lnTo>
                    <a:pt x="898" y="217"/>
                  </a:lnTo>
                  <a:lnTo>
                    <a:pt x="910" y="229"/>
                  </a:lnTo>
                  <a:lnTo>
                    <a:pt x="920" y="241"/>
                  </a:lnTo>
                  <a:lnTo>
                    <a:pt x="931" y="254"/>
                  </a:lnTo>
                  <a:lnTo>
                    <a:pt x="940" y="268"/>
                  </a:lnTo>
                  <a:lnTo>
                    <a:pt x="950" y="281"/>
                  </a:lnTo>
                  <a:lnTo>
                    <a:pt x="959" y="29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11" name="Freeform 88">
              <a:extLst>
                <a:ext uri="{FF2B5EF4-FFF2-40B4-BE49-F238E27FC236}">
                  <a16:creationId xmlns:a16="http://schemas.microsoft.com/office/drawing/2014/main" id="{657DF5D3-554C-4EA3-B038-4B06EDE82BCB}"/>
                </a:ext>
              </a:extLst>
            </p:cNvPr>
            <p:cNvSpPr>
              <a:spLocks/>
            </p:cNvSpPr>
            <p:nvPr/>
          </p:nvSpPr>
          <p:spPr bwMode="auto">
            <a:xfrm>
              <a:off x="2833" y="2027"/>
              <a:ext cx="81" cy="71"/>
            </a:xfrm>
            <a:custGeom>
              <a:avLst/>
              <a:gdLst>
                <a:gd name="T0" fmla="*/ 0 w 321"/>
                <a:gd name="T1" fmla="*/ 0 h 284"/>
                <a:gd name="T2" fmla="*/ 0 w 321"/>
                <a:gd name="T3" fmla="*/ 0 h 284"/>
                <a:gd name="T4" fmla="*/ 0 w 321"/>
                <a:gd name="T5" fmla="*/ 0 h 284"/>
                <a:gd name="T6" fmla="*/ 0 w 321"/>
                <a:gd name="T7" fmla="*/ 0 h 284"/>
                <a:gd name="T8" fmla="*/ 0 w 321"/>
                <a:gd name="T9" fmla="*/ 0 h 284"/>
                <a:gd name="T10" fmla="*/ 0 w 321"/>
                <a:gd name="T11" fmla="*/ 0 h 284"/>
                <a:gd name="T12" fmla="*/ 0 w 321"/>
                <a:gd name="T13" fmla="*/ 0 h 284"/>
                <a:gd name="T14" fmla="*/ 0 w 321"/>
                <a:gd name="T15" fmla="*/ 0 h 284"/>
                <a:gd name="T16" fmla="*/ 0 w 321"/>
                <a:gd name="T17" fmla="*/ 0 h 284"/>
                <a:gd name="T18" fmla="*/ 0 w 321"/>
                <a:gd name="T19" fmla="*/ 0 h 284"/>
                <a:gd name="T20" fmla="*/ 0 w 321"/>
                <a:gd name="T21" fmla="*/ 0 h 284"/>
                <a:gd name="T22" fmla="*/ 0 w 321"/>
                <a:gd name="T23" fmla="*/ 0 h 284"/>
                <a:gd name="T24" fmla="*/ 0 w 321"/>
                <a:gd name="T25" fmla="*/ 0 h 284"/>
                <a:gd name="T26" fmla="*/ 0 w 321"/>
                <a:gd name="T27" fmla="*/ 0 h 284"/>
                <a:gd name="T28" fmla="*/ 0 w 321"/>
                <a:gd name="T29" fmla="*/ 0 h 284"/>
                <a:gd name="T30" fmla="*/ 0 w 321"/>
                <a:gd name="T31" fmla="*/ 0 h 284"/>
                <a:gd name="T32" fmla="*/ 0 w 321"/>
                <a:gd name="T33" fmla="*/ 0 h 284"/>
                <a:gd name="T34" fmla="*/ 0 w 321"/>
                <a:gd name="T35" fmla="*/ 0 h 284"/>
                <a:gd name="T36" fmla="*/ 0 w 321"/>
                <a:gd name="T37" fmla="*/ 0 h 284"/>
                <a:gd name="T38" fmla="*/ 0 w 321"/>
                <a:gd name="T39" fmla="*/ 0 h 284"/>
                <a:gd name="T40" fmla="*/ 0 w 321"/>
                <a:gd name="T41" fmla="*/ 0 h 284"/>
                <a:gd name="T42" fmla="*/ 0 w 321"/>
                <a:gd name="T43" fmla="*/ 0 h 284"/>
                <a:gd name="T44" fmla="*/ 0 w 321"/>
                <a:gd name="T45" fmla="*/ 0 h 284"/>
                <a:gd name="T46" fmla="*/ 0 w 321"/>
                <a:gd name="T47" fmla="*/ 0 h 284"/>
                <a:gd name="T48" fmla="*/ 0 w 321"/>
                <a:gd name="T49" fmla="*/ 0 h 284"/>
                <a:gd name="T50" fmla="*/ 0 w 321"/>
                <a:gd name="T51" fmla="*/ 0 h 284"/>
                <a:gd name="T52" fmla="*/ 0 w 321"/>
                <a:gd name="T53" fmla="*/ 0 h 284"/>
                <a:gd name="T54" fmla="*/ 0 w 321"/>
                <a:gd name="T55" fmla="*/ 0 h 284"/>
                <a:gd name="T56" fmla="*/ 0 w 321"/>
                <a:gd name="T57" fmla="*/ 0 h 284"/>
                <a:gd name="T58" fmla="*/ 0 w 321"/>
                <a:gd name="T59" fmla="*/ 0 h 284"/>
                <a:gd name="T60" fmla="*/ 0 w 321"/>
                <a:gd name="T61" fmla="*/ 0 h 284"/>
                <a:gd name="T62" fmla="*/ 0 w 321"/>
                <a:gd name="T63" fmla="*/ 0 h 284"/>
                <a:gd name="T64" fmla="*/ 0 w 321"/>
                <a:gd name="T65" fmla="*/ 0 h 284"/>
                <a:gd name="T66" fmla="*/ 0 w 321"/>
                <a:gd name="T67" fmla="*/ 0 h 284"/>
                <a:gd name="T68" fmla="*/ 0 w 321"/>
                <a:gd name="T69" fmla="*/ 0 h 284"/>
                <a:gd name="T70" fmla="*/ 0 w 321"/>
                <a:gd name="T71" fmla="*/ 0 h 284"/>
                <a:gd name="T72" fmla="*/ 0 w 321"/>
                <a:gd name="T73" fmla="*/ 0 h 284"/>
                <a:gd name="T74" fmla="*/ 0 w 321"/>
                <a:gd name="T75" fmla="*/ 0 h 284"/>
                <a:gd name="T76" fmla="*/ 0 w 321"/>
                <a:gd name="T77" fmla="*/ 0 h 284"/>
                <a:gd name="T78" fmla="*/ 0 w 321"/>
                <a:gd name="T79" fmla="*/ 0 h 284"/>
                <a:gd name="T80" fmla="*/ 0 w 321"/>
                <a:gd name="T81" fmla="*/ 0 h 284"/>
                <a:gd name="T82" fmla="*/ 0 w 321"/>
                <a:gd name="T83" fmla="*/ 0 h 284"/>
                <a:gd name="T84" fmla="*/ 0 w 321"/>
                <a:gd name="T85" fmla="*/ 0 h 284"/>
                <a:gd name="T86" fmla="*/ 0 w 321"/>
                <a:gd name="T87" fmla="*/ 0 h 284"/>
                <a:gd name="T88" fmla="*/ 0 w 321"/>
                <a:gd name="T89" fmla="*/ 0 h 284"/>
                <a:gd name="T90" fmla="*/ 0 w 321"/>
                <a:gd name="T91" fmla="*/ 0 h 284"/>
                <a:gd name="T92" fmla="*/ 0 w 321"/>
                <a:gd name="T93" fmla="*/ 0 h 284"/>
                <a:gd name="T94" fmla="*/ 0 w 321"/>
                <a:gd name="T95" fmla="*/ 0 h 284"/>
                <a:gd name="T96" fmla="*/ 0 w 321"/>
                <a:gd name="T97" fmla="*/ 0 h 284"/>
                <a:gd name="T98" fmla="*/ 0 w 321"/>
                <a:gd name="T99" fmla="*/ 0 h 284"/>
                <a:gd name="T100" fmla="*/ 0 w 321"/>
                <a:gd name="T101" fmla="*/ 0 h 284"/>
                <a:gd name="T102" fmla="*/ 0 w 321"/>
                <a:gd name="T103" fmla="*/ 0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284"/>
                <a:gd name="T158" fmla="*/ 321 w 321"/>
                <a:gd name="T159" fmla="*/ 284 h 2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284">
                  <a:moveTo>
                    <a:pt x="234" y="148"/>
                  </a:moveTo>
                  <a:lnTo>
                    <a:pt x="241" y="153"/>
                  </a:lnTo>
                  <a:lnTo>
                    <a:pt x="249" y="161"/>
                  </a:lnTo>
                  <a:lnTo>
                    <a:pt x="259" y="170"/>
                  </a:lnTo>
                  <a:lnTo>
                    <a:pt x="271" y="180"/>
                  </a:lnTo>
                  <a:lnTo>
                    <a:pt x="282" y="190"/>
                  </a:lnTo>
                  <a:lnTo>
                    <a:pt x="293" y="201"/>
                  </a:lnTo>
                  <a:lnTo>
                    <a:pt x="301" y="212"/>
                  </a:lnTo>
                  <a:lnTo>
                    <a:pt x="307" y="221"/>
                  </a:lnTo>
                  <a:lnTo>
                    <a:pt x="321" y="234"/>
                  </a:lnTo>
                  <a:lnTo>
                    <a:pt x="321" y="241"/>
                  </a:lnTo>
                  <a:lnTo>
                    <a:pt x="321" y="246"/>
                  </a:lnTo>
                  <a:lnTo>
                    <a:pt x="321" y="252"/>
                  </a:lnTo>
                  <a:lnTo>
                    <a:pt x="321" y="258"/>
                  </a:lnTo>
                  <a:lnTo>
                    <a:pt x="295" y="284"/>
                  </a:lnTo>
                  <a:lnTo>
                    <a:pt x="294" y="284"/>
                  </a:lnTo>
                  <a:lnTo>
                    <a:pt x="290" y="284"/>
                  </a:lnTo>
                  <a:lnTo>
                    <a:pt x="285" y="284"/>
                  </a:lnTo>
                  <a:lnTo>
                    <a:pt x="283" y="284"/>
                  </a:lnTo>
                  <a:lnTo>
                    <a:pt x="265" y="272"/>
                  </a:lnTo>
                  <a:lnTo>
                    <a:pt x="246" y="257"/>
                  </a:lnTo>
                  <a:lnTo>
                    <a:pt x="227" y="241"/>
                  </a:lnTo>
                  <a:lnTo>
                    <a:pt x="210" y="225"/>
                  </a:lnTo>
                  <a:lnTo>
                    <a:pt x="191" y="208"/>
                  </a:lnTo>
                  <a:lnTo>
                    <a:pt x="173" y="189"/>
                  </a:lnTo>
                  <a:lnTo>
                    <a:pt x="156" y="170"/>
                  </a:lnTo>
                  <a:lnTo>
                    <a:pt x="137" y="150"/>
                  </a:lnTo>
                  <a:lnTo>
                    <a:pt x="120" y="130"/>
                  </a:lnTo>
                  <a:lnTo>
                    <a:pt x="101" y="112"/>
                  </a:lnTo>
                  <a:lnTo>
                    <a:pt x="84" y="92"/>
                  </a:lnTo>
                  <a:lnTo>
                    <a:pt x="66" y="72"/>
                  </a:lnTo>
                  <a:lnTo>
                    <a:pt x="49" y="53"/>
                  </a:lnTo>
                  <a:lnTo>
                    <a:pt x="33" y="35"/>
                  </a:lnTo>
                  <a:lnTo>
                    <a:pt x="16" y="17"/>
                  </a:lnTo>
                  <a:lnTo>
                    <a:pt x="0" y="0"/>
                  </a:lnTo>
                  <a:lnTo>
                    <a:pt x="13" y="4"/>
                  </a:lnTo>
                  <a:lnTo>
                    <a:pt x="32" y="13"/>
                  </a:lnTo>
                  <a:lnTo>
                    <a:pt x="56" y="28"/>
                  </a:lnTo>
                  <a:lnTo>
                    <a:pt x="80" y="45"/>
                  </a:lnTo>
                  <a:lnTo>
                    <a:pt x="105" y="63"/>
                  </a:lnTo>
                  <a:lnTo>
                    <a:pt x="128" y="79"/>
                  </a:lnTo>
                  <a:lnTo>
                    <a:pt x="146" y="91"/>
                  </a:lnTo>
                  <a:lnTo>
                    <a:pt x="159" y="99"/>
                  </a:lnTo>
                  <a:lnTo>
                    <a:pt x="169" y="100"/>
                  </a:lnTo>
                  <a:lnTo>
                    <a:pt x="178" y="103"/>
                  </a:lnTo>
                  <a:lnTo>
                    <a:pt x="187" y="108"/>
                  </a:lnTo>
                  <a:lnTo>
                    <a:pt x="197" y="113"/>
                  </a:lnTo>
                  <a:lnTo>
                    <a:pt x="206" y="121"/>
                  </a:lnTo>
                  <a:lnTo>
                    <a:pt x="215" y="129"/>
                  </a:lnTo>
                  <a:lnTo>
                    <a:pt x="225" y="138"/>
                  </a:lnTo>
                  <a:lnTo>
                    <a:pt x="23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12" name="Freeform 89">
              <a:extLst>
                <a:ext uri="{FF2B5EF4-FFF2-40B4-BE49-F238E27FC236}">
                  <a16:creationId xmlns:a16="http://schemas.microsoft.com/office/drawing/2014/main" id="{72963F16-183B-43B1-B36D-EB584BEEEA6D}"/>
                </a:ext>
              </a:extLst>
            </p:cNvPr>
            <p:cNvSpPr>
              <a:spLocks/>
            </p:cNvSpPr>
            <p:nvPr/>
          </p:nvSpPr>
          <p:spPr bwMode="auto">
            <a:xfrm>
              <a:off x="2833" y="2027"/>
              <a:ext cx="81" cy="71"/>
            </a:xfrm>
            <a:custGeom>
              <a:avLst/>
              <a:gdLst>
                <a:gd name="T0" fmla="*/ 0 w 321"/>
                <a:gd name="T1" fmla="*/ 0 h 284"/>
                <a:gd name="T2" fmla="*/ 0 w 321"/>
                <a:gd name="T3" fmla="*/ 0 h 284"/>
                <a:gd name="T4" fmla="*/ 0 w 321"/>
                <a:gd name="T5" fmla="*/ 0 h 284"/>
                <a:gd name="T6" fmla="*/ 0 w 321"/>
                <a:gd name="T7" fmla="*/ 0 h 284"/>
                <a:gd name="T8" fmla="*/ 0 w 321"/>
                <a:gd name="T9" fmla="*/ 0 h 284"/>
                <a:gd name="T10" fmla="*/ 0 w 321"/>
                <a:gd name="T11" fmla="*/ 0 h 284"/>
                <a:gd name="T12" fmla="*/ 0 w 321"/>
                <a:gd name="T13" fmla="*/ 0 h 284"/>
                <a:gd name="T14" fmla="*/ 0 w 321"/>
                <a:gd name="T15" fmla="*/ 0 h 284"/>
                <a:gd name="T16" fmla="*/ 0 w 321"/>
                <a:gd name="T17" fmla="*/ 0 h 284"/>
                <a:gd name="T18" fmla="*/ 0 w 321"/>
                <a:gd name="T19" fmla="*/ 0 h 284"/>
                <a:gd name="T20" fmla="*/ 0 w 321"/>
                <a:gd name="T21" fmla="*/ 0 h 284"/>
                <a:gd name="T22" fmla="*/ 0 w 321"/>
                <a:gd name="T23" fmla="*/ 0 h 284"/>
                <a:gd name="T24" fmla="*/ 0 w 321"/>
                <a:gd name="T25" fmla="*/ 0 h 284"/>
                <a:gd name="T26" fmla="*/ 0 w 321"/>
                <a:gd name="T27" fmla="*/ 0 h 284"/>
                <a:gd name="T28" fmla="*/ 0 w 321"/>
                <a:gd name="T29" fmla="*/ 0 h 284"/>
                <a:gd name="T30" fmla="*/ 0 w 321"/>
                <a:gd name="T31" fmla="*/ 0 h 284"/>
                <a:gd name="T32" fmla="*/ 0 w 321"/>
                <a:gd name="T33" fmla="*/ 0 h 284"/>
                <a:gd name="T34" fmla="*/ 0 w 321"/>
                <a:gd name="T35" fmla="*/ 0 h 284"/>
                <a:gd name="T36" fmla="*/ 0 w 321"/>
                <a:gd name="T37" fmla="*/ 0 h 284"/>
                <a:gd name="T38" fmla="*/ 0 w 321"/>
                <a:gd name="T39" fmla="*/ 0 h 284"/>
                <a:gd name="T40" fmla="*/ 0 w 321"/>
                <a:gd name="T41" fmla="*/ 0 h 284"/>
                <a:gd name="T42" fmla="*/ 0 w 321"/>
                <a:gd name="T43" fmla="*/ 0 h 284"/>
                <a:gd name="T44" fmla="*/ 0 w 321"/>
                <a:gd name="T45" fmla="*/ 0 h 284"/>
                <a:gd name="T46" fmla="*/ 0 w 321"/>
                <a:gd name="T47" fmla="*/ 0 h 284"/>
                <a:gd name="T48" fmla="*/ 0 w 321"/>
                <a:gd name="T49" fmla="*/ 0 h 284"/>
                <a:gd name="T50" fmla="*/ 0 w 321"/>
                <a:gd name="T51" fmla="*/ 0 h 284"/>
                <a:gd name="T52" fmla="*/ 0 w 321"/>
                <a:gd name="T53" fmla="*/ 0 h 284"/>
                <a:gd name="T54" fmla="*/ 0 w 321"/>
                <a:gd name="T55" fmla="*/ 0 h 284"/>
                <a:gd name="T56" fmla="*/ 0 w 321"/>
                <a:gd name="T57" fmla="*/ 0 h 284"/>
                <a:gd name="T58" fmla="*/ 0 w 321"/>
                <a:gd name="T59" fmla="*/ 0 h 284"/>
                <a:gd name="T60" fmla="*/ 0 w 321"/>
                <a:gd name="T61" fmla="*/ 0 h 284"/>
                <a:gd name="T62" fmla="*/ 0 w 321"/>
                <a:gd name="T63" fmla="*/ 0 h 284"/>
                <a:gd name="T64" fmla="*/ 0 w 321"/>
                <a:gd name="T65" fmla="*/ 0 h 284"/>
                <a:gd name="T66" fmla="*/ 0 w 321"/>
                <a:gd name="T67" fmla="*/ 0 h 284"/>
                <a:gd name="T68" fmla="*/ 0 w 321"/>
                <a:gd name="T69" fmla="*/ 0 h 284"/>
                <a:gd name="T70" fmla="*/ 0 w 321"/>
                <a:gd name="T71" fmla="*/ 0 h 284"/>
                <a:gd name="T72" fmla="*/ 0 w 321"/>
                <a:gd name="T73" fmla="*/ 0 h 284"/>
                <a:gd name="T74" fmla="*/ 0 w 321"/>
                <a:gd name="T75" fmla="*/ 0 h 284"/>
                <a:gd name="T76" fmla="*/ 0 w 321"/>
                <a:gd name="T77" fmla="*/ 0 h 284"/>
                <a:gd name="T78" fmla="*/ 0 w 321"/>
                <a:gd name="T79" fmla="*/ 0 h 284"/>
                <a:gd name="T80" fmla="*/ 0 w 321"/>
                <a:gd name="T81" fmla="*/ 0 h 284"/>
                <a:gd name="T82" fmla="*/ 0 w 321"/>
                <a:gd name="T83" fmla="*/ 0 h 284"/>
                <a:gd name="T84" fmla="*/ 0 w 321"/>
                <a:gd name="T85" fmla="*/ 0 h 284"/>
                <a:gd name="T86" fmla="*/ 0 w 321"/>
                <a:gd name="T87" fmla="*/ 0 h 284"/>
                <a:gd name="T88" fmla="*/ 0 w 321"/>
                <a:gd name="T89" fmla="*/ 0 h 284"/>
                <a:gd name="T90" fmla="*/ 0 w 321"/>
                <a:gd name="T91" fmla="*/ 0 h 284"/>
                <a:gd name="T92" fmla="*/ 0 w 321"/>
                <a:gd name="T93" fmla="*/ 0 h 284"/>
                <a:gd name="T94" fmla="*/ 0 w 321"/>
                <a:gd name="T95" fmla="*/ 0 h 284"/>
                <a:gd name="T96" fmla="*/ 0 w 321"/>
                <a:gd name="T97" fmla="*/ 0 h 284"/>
                <a:gd name="T98" fmla="*/ 0 w 321"/>
                <a:gd name="T99" fmla="*/ 0 h 284"/>
                <a:gd name="T100" fmla="*/ 0 w 321"/>
                <a:gd name="T101" fmla="*/ 0 h 284"/>
                <a:gd name="T102" fmla="*/ 0 w 321"/>
                <a:gd name="T103" fmla="*/ 0 h 284"/>
                <a:gd name="T104" fmla="*/ 0 w 321"/>
                <a:gd name="T105" fmla="*/ 0 h 284"/>
                <a:gd name="T106" fmla="*/ 0 w 321"/>
                <a:gd name="T107" fmla="*/ 0 h 284"/>
                <a:gd name="T108" fmla="*/ 0 w 321"/>
                <a:gd name="T109" fmla="*/ 0 h 284"/>
                <a:gd name="T110" fmla="*/ 0 w 321"/>
                <a:gd name="T111" fmla="*/ 0 h 284"/>
                <a:gd name="T112" fmla="*/ 0 w 321"/>
                <a:gd name="T113" fmla="*/ 0 h 284"/>
                <a:gd name="T114" fmla="*/ 0 w 321"/>
                <a:gd name="T115" fmla="*/ 0 h 2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1"/>
                <a:gd name="T175" fmla="*/ 0 h 284"/>
                <a:gd name="T176" fmla="*/ 321 w 321"/>
                <a:gd name="T177" fmla="*/ 284 h 2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1" h="284">
                  <a:moveTo>
                    <a:pt x="234" y="148"/>
                  </a:moveTo>
                  <a:lnTo>
                    <a:pt x="234" y="148"/>
                  </a:lnTo>
                  <a:lnTo>
                    <a:pt x="241" y="153"/>
                  </a:lnTo>
                  <a:lnTo>
                    <a:pt x="249" y="161"/>
                  </a:lnTo>
                  <a:lnTo>
                    <a:pt x="259" y="170"/>
                  </a:lnTo>
                  <a:lnTo>
                    <a:pt x="271" y="180"/>
                  </a:lnTo>
                  <a:lnTo>
                    <a:pt x="282" y="190"/>
                  </a:lnTo>
                  <a:lnTo>
                    <a:pt x="293" y="201"/>
                  </a:lnTo>
                  <a:lnTo>
                    <a:pt x="301" y="212"/>
                  </a:lnTo>
                  <a:lnTo>
                    <a:pt x="307" y="221"/>
                  </a:lnTo>
                  <a:lnTo>
                    <a:pt x="321" y="234"/>
                  </a:lnTo>
                  <a:lnTo>
                    <a:pt x="321" y="241"/>
                  </a:lnTo>
                  <a:lnTo>
                    <a:pt x="321" y="246"/>
                  </a:lnTo>
                  <a:lnTo>
                    <a:pt x="321" y="252"/>
                  </a:lnTo>
                  <a:lnTo>
                    <a:pt x="321" y="258"/>
                  </a:lnTo>
                  <a:lnTo>
                    <a:pt x="295" y="284"/>
                  </a:lnTo>
                  <a:lnTo>
                    <a:pt x="294" y="284"/>
                  </a:lnTo>
                  <a:lnTo>
                    <a:pt x="290" y="284"/>
                  </a:lnTo>
                  <a:lnTo>
                    <a:pt x="285" y="284"/>
                  </a:lnTo>
                  <a:lnTo>
                    <a:pt x="283" y="284"/>
                  </a:lnTo>
                  <a:lnTo>
                    <a:pt x="265" y="272"/>
                  </a:lnTo>
                  <a:lnTo>
                    <a:pt x="246" y="257"/>
                  </a:lnTo>
                  <a:lnTo>
                    <a:pt x="227" y="241"/>
                  </a:lnTo>
                  <a:lnTo>
                    <a:pt x="210" y="225"/>
                  </a:lnTo>
                  <a:lnTo>
                    <a:pt x="191" y="208"/>
                  </a:lnTo>
                  <a:lnTo>
                    <a:pt x="173" y="189"/>
                  </a:lnTo>
                  <a:lnTo>
                    <a:pt x="156" y="170"/>
                  </a:lnTo>
                  <a:lnTo>
                    <a:pt x="137" y="150"/>
                  </a:lnTo>
                  <a:lnTo>
                    <a:pt x="120" y="130"/>
                  </a:lnTo>
                  <a:lnTo>
                    <a:pt x="101" y="112"/>
                  </a:lnTo>
                  <a:lnTo>
                    <a:pt x="84" y="92"/>
                  </a:lnTo>
                  <a:lnTo>
                    <a:pt x="66" y="72"/>
                  </a:lnTo>
                  <a:lnTo>
                    <a:pt x="49" y="53"/>
                  </a:lnTo>
                  <a:lnTo>
                    <a:pt x="33" y="35"/>
                  </a:lnTo>
                  <a:lnTo>
                    <a:pt x="16" y="17"/>
                  </a:lnTo>
                  <a:lnTo>
                    <a:pt x="0" y="0"/>
                  </a:lnTo>
                  <a:lnTo>
                    <a:pt x="13" y="4"/>
                  </a:lnTo>
                  <a:lnTo>
                    <a:pt x="32" y="13"/>
                  </a:lnTo>
                  <a:lnTo>
                    <a:pt x="56" y="28"/>
                  </a:lnTo>
                  <a:lnTo>
                    <a:pt x="80" y="45"/>
                  </a:lnTo>
                  <a:lnTo>
                    <a:pt x="105" y="63"/>
                  </a:lnTo>
                  <a:lnTo>
                    <a:pt x="128" y="79"/>
                  </a:lnTo>
                  <a:lnTo>
                    <a:pt x="146" y="91"/>
                  </a:lnTo>
                  <a:lnTo>
                    <a:pt x="159" y="99"/>
                  </a:lnTo>
                  <a:lnTo>
                    <a:pt x="169" y="100"/>
                  </a:lnTo>
                  <a:lnTo>
                    <a:pt x="178" y="103"/>
                  </a:lnTo>
                  <a:lnTo>
                    <a:pt x="187" y="108"/>
                  </a:lnTo>
                  <a:lnTo>
                    <a:pt x="197" y="113"/>
                  </a:lnTo>
                  <a:lnTo>
                    <a:pt x="206" y="121"/>
                  </a:lnTo>
                  <a:lnTo>
                    <a:pt x="215" y="129"/>
                  </a:lnTo>
                  <a:lnTo>
                    <a:pt x="225" y="138"/>
                  </a:lnTo>
                  <a:lnTo>
                    <a:pt x="234" y="14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13" name="Freeform 90">
              <a:extLst>
                <a:ext uri="{FF2B5EF4-FFF2-40B4-BE49-F238E27FC236}">
                  <a16:creationId xmlns:a16="http://schemas.microsoft.com/office/drawing/2014/main" id="{AE5712C3-FCF6-42E8-8691-545E6B1348BF}"/>
                </a:ext>
              </a:extLst>
            </p:cNvPr>
            <p:cNvSpPr>
              <a:spLocks/>
            </p:cNvSpPr>
            <p:nvPr/>
          </p:nvSpPr>
          <p:spPr bwMode="auto">
            <a:xfrm>
              <a:off x="2849" y="2030"/>
              <a:ext cx="98" cy="53"/>
            </a:xfrm>
            <a:custGeom>
              <a:avLst/>
              <a:gdLst>
                <a:gd name="T0" fmla="*/ 0 w 393"/>
                <a:gd name="T1" fmla="*/ 0 h 213"/>
                <a:gd name="T2" fmla="*/ 0 w 393"/>
                <a:gd name="T3" fmla="*/ 0 h 213"/>
                <a:gd name="T4" fmla="*/ 0 w 393"/>
                <a:gd name="T5" fmla="*/ 0 h 213"/>
                <a:gd name="T6" fmla="*/ 0 w 393"/>
                <a:gd name="T7" fmla="*/ 0 h 213"/>
                <a:gd name="T8" fmla="*/ 0 w 393"/>
                <a:gd name="T9" fmla="*/ 0 h 213"/>
                <a:gd name="T10" fmla="*/ 0 w 393"/>
                <a:gd name="T11" fmla="*/ 0 h 213"/>
                <a:gd name="T12" fmla="*/ 0 w 393"/>
                <a:gd name="T13" fmla="*/ 0 h 213"/>
                <a:gd name="T14" fmla="*/ 0 w 393"/>
                <a:gd name="T15" fmla="*/ 0 h 213"/>
                <a:gd name="T16" fmla="*/ 0 w 393"/>
                <a:gd name="T17" fmla="*/ 0 h 213"/>
                <a:gd name="T18" fmla="*/ 0 w 393"/>
                <a:gd name="T19" fmla="*/ 0 h 213"/>
                <a:gd name="T20" fmla="*/ 0 w 393"/>
                <a:gd name="T21" fmla="*/ 0 h 213"/>
                <a:gd name="T22" fmla="*/ 0 w 393"/>
                <a:gd name="T23" fmla="*/ 0 h 213"/>
                <a:gd name="T24" fmla="*/ 0 w 393"/>
                <a:gd name="T25" fmla="*/ 0 h 213"/>
                <a:gd name="T26" fmla="*/ 0 w 393"/>
                <a:gd name="T27" fmla="*/ 0 h 213"/>
                <a:gd name="T28" fmla="*/ 0 w 393"/>
                <a:gd name="T29" fmla="*/ 0 h 213"/>
                <a:gd name="T30" fmla="*/ 0 w 393"/>
                <a:gd name="T31" fmla="*/ 0 h 213"/>
                <a:gd name="T32" fmla="*/ 0 w 393"/>
                <a:gd name="T33" fmla="*/ 0 h 213"/>
                <a:gd name="T34" fmla="*/ 0 w 393"/>
                <a:gd name="T35" fmla="*/ 0 h 213"/>
                <a:gd name="T36" fmla="*/ 0 w 393"/>
                <a:gd name="T37" fmla="*/ 0 h 213"/>
                <a:gd name="T38" fmla="*/ 0 w 393"/>
                <a:gd name="T39" fmla="*/ 0 h 213"/>
                <a:gd name="T40" fmla="*/ 0 w 393"/>
                <a:gd name="T41" fmla="*/ 0 h 213"/>
                <a:gd name="T42" fmla="*/ 0 w 393"/>
                <a:gd name="T43" fmla="*/ 0 h 213"/>
                <a:gd name="T44" fmla="*/ 0 w 393"/>
                <a:gd name="T45" fmla="*/ 0 h 213"/>
                <a:gd name="T46" fmla="*/ 0 w 393"/>
                <a:gd name="T47" fmla="*/ 0 h 213"/>
                <a:gd name="T48" fmla="*/ 0 w 393"/>
                <a:gd name="T49" fmla="*/ 0 h 213"/>
                <a:gd name="T50" fmla="*/ 0 w 393"/>
                <a:gd name="T51" fmla="*/ 0 h 213"/>
                <a:gd name="T52" fmla="*/ 0 w 393"/>
                <a:gd name="T53" fmla="*/ 0 h 213"/>
                <a:gd name="T54" fmla="*/ 0 w 393"/>
                <a:gd name="T55" fmla="*/ 0 h 213"/>
                <a:gd name="T56" fmla="*/ 0 w 393"/>
                <a:gd name="T57" fmla="*/ 0 h 213"/>
                <a:gd name="T58" fmla="*/ 0 w 393"/>
                <a:gd name="T59" fmla="*/ 0 h 213"/>
                <a:gd name="T60" fmla="*/ 0 w 393"/>
                <a:gd name="T61" fmla="*/ 0 h 213"/>
                <a:gd name="T62" fmla="*/ 0 w 393"/>
                <a:gd name="T63" fmla="*/ 0 h 213"/>
                <a:gd name="T64" fmla="*/ 0 w 393"/>
                <a:gd name="T65" fmla="*/ 0 h 213"/>
                <a:gd name="T66" fmla="*/ 0 w 393"/>
                <a:gd name="T67" fmla="*/ 0 h 213"/>
                <a:gd name="T68" fmla="*/ 0 w 393"/>
                <a:gd name="T69" fmla="*/ 0 h 213"/>
                <a:gd name="T70" fmla="*/ 0 w 393"/>
                <a:gd name="T71" fmla="*/ 0 h 213"/>
                <a:gd name="T72" fmla="*/ 0 w 393"/>
                <a:gd name="T73" fmla="*/ 0 h 213"/>
                <a:gd name="T74" fmla="*/ 0 w 393"/>
                <a:gd name="T75" fmla="*/ 0 h 213"/>
                <a:gd name="T76" fmla="*/ 0 w 393"/>
                <a:gd name="T77" fmla="*/ 0 h 213"/>
                <a:gd name="T78" fmla="*/ 0 w 393"/>
                <a:gd name="T79" fmla="*/ 0 h 213"/>
                <a:gd name="T80" fmla="*/ 0 w 393"/>
                <a:gd name="T81" fmla="*/ 0 h 213"/>
                <a:gd name="T82" fmla="*/ 0 w 393"/>
                <a:gd name="T83" fmla="*/ 0 h 213"/>
                <a:gd name="T84" fmla="*/ 0 w 393"/>
                <a:gd name="T85" fmla="*/ 0 h 213"/>
                <a:gd name="T86" fmla="*/ 0 w 393"/>
                <a:gd name="T87" fmla="*/ 0 h 213"/>
                <a:gd name="T88" fmla="*/ 0 w 393"/>
                <a:gd name="T89" fmla="*/ 0 h 213"/>
                <a:gd name="T90" fmla="*/ 0 w 393"/>
                <a:gd name="T91" fmla="*/ 0 h 213"/>
                <a:gd name="T92" fmla="*/ 0 w 393"/>
                <a:gd name="T93" fmla="*/ 0 h 213"/>
                <a:gd name="T94" fmla="*/ 0 w 393"/>
                <a:gd name="T95" fmla="*/ 0 h 213"/>
                <a:gd name="T96" fmla="*/ 0 w 393"/>
                <a:gd name="T97" fmla="*/ 0 h 213"/>
                <a:gd name="T98" fmla="*/ 0 w 393"/>
                <a:gd name="T99" fmla="*/ 0 h 213"/>
                <a:gd name="T100" fmla="*/ 0 w 393"/>
                <a:gd name="T101" fmla="*/ 0 h 213"/>
                <a:gd name="T102" fmla="*/ 0 w 393"/>
                <a:gd name="T103" fmla="*/ 0 h 213"/>
                <a:gd name="T104" fmla="*/ 0 w 393"/>
                <a:gd name="T105" fmla="*/ 0 h 213"/>
                <a:gd name="T106" fmla="*/ 0 w 393"/>
                <a:gd name="T107" fmla="*/ 0 h 213"/>
                <a:gd name="T108" fmla="*/ 0 w 393"/>
                <a:gd name="T109" fmla="*/ 0 h 213"/>
                <a:gd name="T110" fmla="*/ 0 w 393"/>
                <a:gd name="T111" fmla="*/ 0 h 213"/>
                <a:gd name="T112" fmla="*/ 0 w 393"/>
                <a:gd name="T113" fmla="*/ 0 h 213"/>
                <a:gd name="T114" fmla="*/ 0 w 393"/>
                <a:gd name="T115" fmla="*/ 0 h 213"/>
                <a:gd name="T116" fmla="*/ 0 w 393"/>
                <a:gd name="T117" fmla="*/ 0 h 213"/>
                <a:gd name="T118" fmla="*/ 0 w 393"/>
                <a:gd name="T119" fmla="*/ 0 h 213"/>
                <a:gd name="T120" fmla="*/ 0 w 393"/>
                <a:gd name="T121" fmla="*/ 0 h 213"/>
                <a:gd name="T122" fmla="*/ 0 w 393"/>
                <a:gd name="T123" fmla="*/ 0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3"/>
                <a:gd name="T187" fmla="*/ 0 h 213"/>
                <a:gd name="T188" fmla="*/ 393 w 393"/>
                <a:gd name="T189" fmla="*/ 213 h 2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3" h="213">
                  <a:moveTo>
                    <a:pt x="172" y="87"/>
                  </a:moveTo>
                  <a:lnTo>
                    <a:pt x="167" y="87"/>
                  </a:lnTo>
                  <a:lnTo>
                    <a:pt x="161" y="85"/>
                  </a:lnTo>
                  <a:lnTo>
                    <a:pt x="155" y="83"/>
                  </a:lnTo>
                  <a:lnTo>
                    <a:pt x="148" y="80"/>
                  </a:lnTo>
                  <a:lnTo>
                    <a:pt x="140" y="79"/>
                  </a:lnTo>
                  <a:lnTo>
                    <a:pt x="133" y="76"/>
                  </a:lnTo>
                  <a:lnTo>
                    <a:pt x="128" y="75"/>
                  </a:lnTo>
                  <a:lnTo>
                    <a:pt x="123" y="75"/>
                  </a:lnTo>
                  <a:lnTo>
                    <a:pt x="111" y="61"/>
                  </a:lnTo>
                  <a:lnTo>
                    <a:pt x="100" y="60"/>
                  </a:lnTo>
                  <a:lnTo>
                    <a:pt x="87" y="55"/>
                  </a:lnTo>
                  <a:lnTo>
                    <a:pt x="71" y="48"/>
                  </a:lnTo>
                  <a:lnTo>
                    <a:pt x="55" y="40"/>
                  </a:lnTo>
                  <a:lnTo>
                    <a:pt x="39" y="31"/>
                  </a:lnTo>
                  <a:lnTo>
                    <a:pt x="24" y="20"/>
                  </a:lnTo>
                  <a:lnTo>
                    <a:pt x="11" y="9"/>
                  </a:lnTo>
                  <a:lnTo>
                    <a:pt x="0" y="0"/>
                  </a:lnTo>
                  <a:lnTo>
                    <a:pt x="10" y="0"/>
                  </a:lnTo>
                  <a:lnTo>
                    <a:pt x="19" y="0"/>
                  </a:lnTo>
                  <a:lnTo>
                    <a:pt x="27" y="0"/>
                  </a:lnTo>
                  <a:lnTo>
                    <a:pt x="36" y="0"/>
                  </a:lnTo>
                  <a:lnTo>
                    <a:pt x="48" y="9"/>
                  </a:lnTo>
                  <a:lnTo>
                    <a:pt x="63" y="19"/>
                  </a:lnTo>
                  <a:lnTo>
                    <a:pt x="80" y="28"/>
                  </a:lnTo>
                  <a:lnTo>
                    <a:pt x="100" y="36"/>
                  </a:lnTo>
                  <a:lnTo>
                    <a:pt x="119" y="43"/>
                  </a:lnTo>
                  <a:lnTo>
                    <a:pt x="139" y="51"/>
                  </a:lnTo>
                  <a:lnTo>
                    <a:pt x="156" y="56"/>
                  </a:lnTo>
                  <a:lnTo>
                    <a:pt x="172" y="61"/>
                  </a:lnTo>
                  <a:lnTo>
                    <a:pt x="188" y="67"/>
                  </a:lnTo>
                  <a:lnTo>
                    <a:pt x="204" y="73"/>
                  </a:lnTo>
                  <a:lnTo>
                    <a:pt x="219" y="80"/>
                  </a:lnTo>
                  <a:lnTo>
                    <a:pt x="233" y="88"/>
                  </a:lnTo>
                  <a:lnTo>
                    <a:pt x="247" y="96"/>
                  </a:lnTo>
                  <a:lnTo>
                    <a:pt x="261" y="105"/>
                  </a:lnTo>
                  <a:lnTo>
                    <a:pt x="274" y="114"/>
                  </a:lnTo>
                  <a:lnTo>
                    <a:pt x="288" y="125"/>
                  </a:lnTo>
                  <a:lnTo>
                    <a:pt x="301" y="134"/>
                  </a:lnTo>
                  <a:lnTo>
                    <a:pt x="313" y="144"/>
                  </a:lnTo>
                  <a:lnTo>
                    <a:pt x="326" y="154"/>
                  </a:lnTo>
                  <a:lnTo>
                    <a:pt x="340" y="164"/>
                  </a:lnTo>
                  <a:lnTo>
                    <a:pt x="353" y="173"/>
                  </a:lnTo>
                  <a:lnTo>
                    <a:pt x="366" y="181"/>
                  </a:lnTo>
                  <a:lnTo>
                    <a:pt x="380" y="189"/>
                  </a:lnTo>
                  <a:lnTo>
                    <a:pt x="393" y="197"/>
                  </a:lnTo>
                  <a:lnTo>
                    <a:pt x="381" y="206"/>
                  </a:lnTo>
                  <a:lnTo>
                    <a:pt x="369" y="212"/>
                  </a:lnTo>
                  <a:lnTo>
                    <a:pt x="356" y="213"/>
                  </a:lnTo>
                  <a:lnTo>
                    <a:pt x="341" y="210"/>
                  </a:lnTo>
                  <a:lnTo>
                    <a:pt x="326" y="206"/>
                  </a:lnTo>
                  <a:lnTo>
                    <a:pt x="312" y="198"/>
                  </a:lnTo>
                  <a:lnTo>
                    <a:pt x="297" y="189"/>
                  </a:lnTo>
                  <a:lnTo>
                    <a:pt x="282" y="178"/>
                  </a:lnTo>
                  <a:lnTo>
                    <a:pt x="268" y="166"/>
                  </a:lnTo>
                  <a:lnTo>
                    <a:pt x="253" y="154"/>
                  </a:lnTo>
                  <a:lnTo>
                    <a:pt x="239" y="141"/>
                  </a:lnTo>
                  <a:lnTo>
                    <a:pt x="224" y="128"/>
                  </a:lnTo>
                  <a:lnTo>
                    <a:pt x="209" y="116"/>
                  </a:lnTo>
                  <a:lnTo>
                    <a:pt x="196" y="104"/>
                  </a:lnTo>
                  <a:lnTo>
                    <a:pt x="184" y="95"/>
                  </a:lnTo>
                  <a:lnTo>
                    <a:pt x="172"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14" name="Freeform 91">
              <a:extLst>
                <a:ext uri="{FF2B5EF4-FFF2-40B4-BE49-F238E27FC236}">
                  <a16:creationId xmlns:a16="http://schemas.microsoft.com/office/drawing/2014/main" id="{61F1DB3D-11CD-430D-A66F-72E91563F79E}"/>
                </a:ext>
              </a:extLst>
            </p:cNvPr>
            <p:cNvSpPr>
              <a:spLocks/>
            </p:cNvSpPr>
            <p:nvPr/>
          </p:nvSpPr>
          <p:spPr bwMode="auto">
            <a:xfrm>
              <a:off x="2849" y="2030"/>
              <a:ext cx="98" cy="53"/>
            </a:xfrm>
            <a:custGeom>
              <a:avLst/>
              <a:gdLst>
                <a:gd name="T0" fmla="*/ 0 w 393"/>
                <a:gd name="T1" fmla="*/ 0 h 213"/>
                <a:gd name="T2" fmla="*/ 0 w 393"/>
                <a:gd name="T3" fmla="*/ 0 h 213"/>
                <a:gd name="T4" fmla="*/ 0 w 393"/>
                <a:gd name="T5" fmla="*/ 0 h 213"/>
                <a:gd name="T6" fmla="*/ 0 w 393"/>
                <a:gd name="T7" fmla="*/ 0 h 213"/>
                <a:gd name="T8" fmla="*/ 0 w 393"/>
                <a:gd name="T9" fmla="*/ 0 h 213"/>
                <a:gd name="T10" fmla="*/ 0 w 393"/>
                <a:gd name="T11" fmla="*/ 0 h 213"/>
                <a:gd name="T12" fmla="*/ 0 w 393"/>
                <a:gd name="T13" fmla="*/ 0 h 213"/>
                <a:gd name="T14" fmla="*/ 0 w 393"/>
                <a:gd name="T15" fmla="*/ 0 h 213"/>
                <a:gd name="T16" fmla="*/ 0 w 393"/>
                <a:gd name="T17" fmla="*/ 0 h 213"/>
                <a:gd name="T18" fmla="*/ 0 w 393"/>
                <a:gd name="T19" fmla="*/ 0 h 213"/>
                <a:gd name="T20" fmla="*/ 0 w 393"/>
                <a:gd name="T21" fmla="*/ 0 h 213"/>
                <a:gd name="T22" fmla="*/ 0 w 393"/>
                <a:gd name="T23" fmla="*/ 0 h 213"/>
                <a:gd name="T24" fmla="*/ 0 w 393"/>
                <a:gd name="T25" fmla="*/ 0 h 213"/>
                <a:gd name="T26" fmla="*/ 0 w 393"/>
                <a:gd name="T27" fmla="*/ 0 h 213"/>
                <a:gd name="T28" fmla="*/ 0 w 393"/>
                <a:gd name="T29" fmla="*/ 0 h 213"/>
                <a:gd name="T30" fmla="*/ 0 w 393"/>
                <a:gd name="T31" fmla="*/ 0 h 213"/>
                <a:gd name="T32" fmla="*/ 0 w 393"/>
                <a:gd name="T33" fmla="*/ 0 h 213"/>
                <a:gd name="T34" fmla="*/ 0 w 393"/>
                <a:gd name="T35" fmla="*/ 0 h 213"/>
                <a:gd name="T36" fmla="*/ 0 w 393"/>
                <a:gd name="T37" fmla="*/ 0 h 213"/>
                <a:gd name="T38" fmla="*/ 0 w 393"/>
                <a:gd name="T39" fmla="*/ 0 h 213"/>
                <a:gd name="T40" fmla="*/ 0 w 393"/>
                <a:gd name="T41" fmla="*/ 0 h 213"/>
                <a:gd name="T42" fmla="*/ 0 w 393"/>
                <a:gd name="T43" fmla="*/ 0 h 213"/>
                <a:gd name="T44" fmla="*/ 0 w 393"/>
                <a:gd name="T45" fmla="*/ 0 h 213"/>
                <a:gd name="T46" fmla="*/ 0 w 393"/>
                <a:gd name="T47" fmla="*/ 0 h 213"/>
                <a:gd name="T48" fmla="*/ 0 w 393"/>
                <a:gd name="T49" fmla="*/ 0 h 213"/>
                <a:gd name="T50" fmla="*/ 0 w 393"/>
                <a:gd name="T51" fmla="*/ 0 h 213"/>
                <a:gd name="T52" fmla="*/ 0 w 393"/>
                <a:gd name="T53" fmla="*/ 0 h 213"/>
                <a:gd name="T54" fmla="*/ 0 w 393"/>
                <a:gd name="T55" fmla="*/ 0 h 213"/>
                <a:gd name="T56" fmla="*/ 0 w 393"/>
                <a:gd name="T57" fmla="*/ 0 h 213"/>
                <a:gd name="T58" fmla="*/ 0 w 393"/>
                <a:gd name="T59" fmla="*/ 0 h 213"/>
                <a:gd name="T60" fmla="*/ 0 w 393"/>
                <a:gd name="T61" fmla="*/ 0 h 213"/>
                <a:gd name="T62" fmla="*/ 0 w 393"/>
                <a:gd name="T63" fmla="*/ 0 h 213"/>
                <a:gd name="T64" fmla="*/ 0 w 393"/>
                <a:gd name="T65" fmla="*/ 0 h 213"/>
                <a:gd name="T66" fmla="*/ 0 w 393"/>
                <a:gd name="T67" fmla="*/ 0 h 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3"/>
                <a:gd name="T103" fmla="*/ 0 h 213"/>
                <a:gd name="T104" fmla="*/ 393 w 393"/>
                <a:gd name="T105" fmla="*/ 213 h 2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3" h="213">
                  <a:moveTo>
                    <a:pt x="172" y="87"/>
                  </a:moveTo>
                  <a:lnTo>
                    <a:pt x="172" y="87"/>
                  </a:lnTo>
                  <a:lnTo>
                    <a:pt x="167" y="87"/>
                  </a:lnTo>
                  <a:lnTo>
                    <a:pt x="161" y="85"/>
                  </a:lnTo>
                  <a:lnTo>
                    <a:pt x="155" y="83"/>
                  </a:lnTo>
                  <a:lnTo>
                    <a:pt x="148" y="80"/>
                  </a:lnTo>
                  <a:lnTo>
                    <a:pt x="140" y="79"/>
                  </a:lnTo>
                  <a:lnTo>
                    <a:pt x="133" y="76"/>
                  </a:lnTo>
                  <a:lnTo>
                    <a:pt x="128" y="75"/>
                  </a:lnTo>
                  <a:lnTo>
                    <a:pt x="123" y="75"/>
                  </a:lnTo>
                  <a:lnTo>
                    <a:pt x="111" y="61"/>
                  </a:lnTo>
                  <a:lnTo>
                    <a:pt x="100" y="60"/>
                  </a:lnTo>
                  <a:lnTo>
                    <a:pt x="87" y="55"/>
                  </a:lnTo>
                  <a:lnTo>
                    <a:pt x="71" y="48"/>
                  </a:lnTo>
                  <a:lnTo>
                    <a:pt x="55" y="40"/>
                  </a:lnTo>
                  <a:lnTo>
                    <a:pt x="39" y="31"/>
                  </a:lnTo>
                  <a:lnTo>
                    <a:pt x="24" y="20"/>
                  </a:lnTo>
                  <a:lnTo>
                    <a:pt x="11" y="9"/>
                  </a:lnTo>
                  <a:lnTo>
                    <a:pt x="0" y="0"/>
                  </a:lnTo>
                  <a:lnTo>
                    <a:pt x="10" y="0"/>
                  </a:lnTo>
                  <a:lnTo>
                    <a:pt x="19" y="0"/>
                  </a:lnTo>
                  <a:lnTo>
                    <a:pt x="27" y="0"/>
                  </a:lnTo>
                  <a:lnTo>
                    <a:pt x="36" y="0"/>
                  </a:lnTo>
                  <a:lnTo>
                    <a:pt x="48" y="9"/>
                  </a:lnTo>
                  <a:lnTo>
                    <a:pt x="63" y="19"/>
                  </a:lnTo>
                  <a:lnTo>
                    <a:pt x="80" y="28"/>
                  </a:lnTo>
                  <a:lnTo>
                    <a:pt x="100" y="36"/>
                  </a:lnTo>
                  <a:lnTo>
                    <a:pt x="119" y="43"/>
                  </a:lnTo>
                  <a:lnTo>
                    <a:pt x="139" y="51"/>
                  </a:lnTo>
                  <a:lnTo>
                    <a:pt x="156" y="56"/>
                  </a:lnTo>
                  <a:lnTo>
                    <a:pt x="172" y="61"/>
                  </a:lnTo>
                  <a:lnTo>
                    <a:pt x="188" y="67"/>
                  </a:lnTo>
                  <a:lnTo>
                    <a:pt x="204" y="73"/>
                  </a:lnTo>
                  <a:lnTo>
                    <a:pt x="219" y="80"/>
                  </a:lnTo>
                  <a:lnTo>
                    <a:pt x="233" y="88"/>
                  </a:lnTo>
                  <a:lnTo>
                    <a:pt x="247" y="96"/>
                  </a:lnTo>
                  <a:lnTo>
                    <a:pt x="261" y="105"/>
                  </a:lnTo>
                  <a:lnTo>
                    <a:pt x="274" y="114"/>
                  </a:lnTo>
                  <a:lnTo>
                    <a:pt x="288" y="125"/>
                  </a:lnTo>
                  <a:lnTo>
                    <a:pt x="301" y="134"/>
                  </a:lnTo>
                  <a:lnTo>
                    <a:pt x="313" y="144"/>
                  </a:lnTo>
                  <a:lnTo>
                    <a:pt x="326" y="154"/>
                  </a:lnTo>
                  <a:lnTo>
                    <a:pt x="340" y="164"/>
                  </a:lnTo>
                  <a:lnTo>
                    <a:pt x="353" y="173"/>
                  </a:lnTo>
                  <a:lnTo>
                    <a:pt x="366" y="181"/>
                  </a:lnTo>
                  <a:lnTo>
                    <a:pt x="380" y="189"/>
                  </a:lnTo>
                  <a:lnTo>
                    <a:pt x="393" y="197"/>
                  </a:lnTo>
                  <a:lnTo>
                    <a:pt x="381" y="206"/>
                  </a:lnTo>
                  <a:lnTo>
                    <a:pt x="369" y="212"/>
                  </a:lnTo>
                  <a:lnTo>
                    <a:pt x="356" y="213"/>
                  </a:lnTo>
                  <a:lnTo>
                    <a:pt x="341" y="210"/>
                  </a:lnTo>
                  <a:lnTo>
                    <a:pt x="326" y="206"/>
                  </a:lnTo>
                  <a:lnTo>
                    <a:pt x="312" y="198"/>
                  </a:lnTo>
                  <a:lnTo>
                    <a:pt x="297" y="189"/>
                  </a:lnTo>
                  <a:lnTo>
                    <a:pt x="282" y="178"/>
                  </a:lnTo>
                  <a:lnTo>
                    <a:pt x="268" y="166"/>
                  </a:lnTo>
                  <a:lnTo>
                    <a:pt x="253" y="154"/>
                  </a:lnTo>
                  <a:lnTo>
                    <a:pt x="239" y="141"/>
                  </a:lnTo>
                  <a:lnTo>
                    <a:pt x="224" y="128"/>
                  </a:lnTo>
                  <a:lnTo>
                    <a:pt x="209" y="116"/>
                  </a:lnTo>
                  <a:lnTo>
                    <a:pt x="196" y="104"/>
                  </a:lnTo>
                  <a:lnTo>
                    <a:pt x="184" y="95"/>
                  </a:lnTo>
                  <a:lnTo>
                    <a:pt x="172" y="8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15" name="Freeform 92">
              <a:extLst>
                <a:ext uri="{FF2B5EF4-FFF2-40B4-BE49-F238E27FC236}">
                  <a16:creationId xmlns:a16="http://schemas.microsoft.com/office/drawing/2014/main" id="{6C6F532E-2149-4196-8D61-8033C1C9C2B9}"/>
                </a:ext>
              </a:extLst>
            </p:cNvPr>
            <p:cNvSpPr>
              <a:spLocks/>
            </p:cNvSpPr>
            <p:nvPr/>
          </p:nvSpPr>
          <p:spPr bwMode="auto">
            <a:xfrm>
              <a:off x="2661" y="1901"/>
              <a:ext cx="16" cy="18"/>
            </a:xfrm>
            <a:custGeom>
              <a:avLst/>
              <a:gdLst>
                <a:gd name="T0" fmla="*/ 0 w 61"/>
                <a:gd name="T1" fmla="*/ 0 h 74"/>
                <a:gd name="T2" fmla="*/ 0 w 61"/>
                <a:gd name="T3" fmla="*/ 0 h 74"/>
                <a:gd name="T4" fmla="*/ 0 w 61"/>
                <a:gd name="T5" fmla="*/ 0 h 74"/>
                <a:gd name="T6" fmla="*/ 0 w 61"/>
                <a:gd name="T7" fmla="*/ 0 h 74"/>
                <a:gd name="T8" fmla="*/ 0 w 61"/>
                <a:gd name="T9" fmla="*/ 0 h 74"/>
                <a:gd name="T10" fmla="*/ 0 w 61"/>
                <a:gd name="T11" fmla="*/ 0 h 74"/>
                <a:gd name="T12" fmla="*/ 0 w 61"/>
                <a:gd name="T13" fmla="*/ 0 h 74"/>
                <a:gd name="T14" fmla="*/ 0 w 61"/>
                <a:gd name="T15" fmla="*/ 0 h 74"/>
                <a:gd name="T16" fmla="*/ 0 w 61"/>
                <a:gd name="T17" fmla="*/ 0 h 74"/>
                <a:gd name="T18" fmla="*/ 0 w 61"/>
                <a:gd name="T19" fmla="*/ 0 h 74"/>
                <a:gd name="T20" fmla="*/ 0 w 61"/>
                <a:gd name="T21" fmla="*/ 0 h 74"/>
                <a:gd name="T22" fmla="*/ 0 w 61"/>
                <a:gd name="T23" fmla="*/ 0 h 74"/>
                <a:gd name="T24" fmla="*/ 0 w 61"/>
                <a:gd name="T25" fmla="*/ 0 h 74"/>
                <a:gd name="T26" fmla="*/ 0 w 61"/>
                <a:gd name="T27" fmla="*/ 0 h 74"/>
                <a:gd name="T28" fmla="*/ 0 w 61"/>
                <a:gd name="T29" fmla="*/ 0 h 74"/>
                <a:gd name="T30" fmla="*/ 0 w 61"/>
                <a:gd name="T31" fmla="*/ 0 h 74"/>
                <a:gd name="T32" fmla="*/ 0 w 61"/>
                <a:gd name="T33" fmla="*/ 0 h 74"/>
                <a:gd name="T34" fmla="*/ 0 w 61"/>
                <a:gd name="T35" fmla="*/ 0 h 74"/>
                <a:gd name="T36" fmla="*/ 0 w 61"/>
                <a:gd name="T37" fmla="*/ 0 h 74"/>
                <a:gd name="T38" fmla="*/ 0 w 61"/>
                <a:gd name="T39" fmla="*/ 0 h 74"/>
                <a:gd name="T40" fmla="*/ 0 w 61"/>
                <a:gd name="T41" fmla="*/ 0 h 74"/>
                <a:gd name="T42" fmla="*/ 0 w 61"/>
                <a:gd name="T43" fmla="*/ 0 h 74"/>
                <a:gd name="T44" fmla="*/ 0 w 61"/>
                <a:gd name="T45" fmla="*/ 0 h 74"/>
                <a:gd name="T46" fmla="*/ 0 w 61"/>
                <a:gd name="T47" fmla="*/ 0 h 74"/>
                <a:gd name="T48" fmla="*/ 0 w 61"/>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74"/>
                <a:gd name="T77" fmla="*/ 61 w 61"/>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74">
                  <a:moveTo>
                    <a:pt x="61" y="37"/>
                  </a:moveTo>
                  <a:lnTo>
                    <a:pt x="60" y="46"/>
                  </a:lnTo>
                  <a:lnTo>
                    <a:pt x="56" y="56"/>
                  </a:lnTo>
                  <a:lnTo>
                    <a:pt x="50" y="65"/>
                  </a:lnTo>
                  <a:lnTo>
                    <a:pt x="49" y="74"/>
                  </a:lnTo>
                  <a:lnTo>
                    <a:pt x="44" y="74"/>
                  </a:lnTo>
                  <a:lnTo>
                    <a:pt x="38" y="74"/>
                  </a:lnTo>
                  <a:lnTo>
                    <a:pt x="32" y="74"/>
                  </a:lnTo>
                  <a:lnTo>
                    <a:pt x="25" y="74"/>
                  </a:lnTo>
                  <a:lnTo>
                    <a:pt x="17" y="74"/>
                  </a:lnTo>
                  <a:lnTo>
                    <a:pt x="11" y="74"/>
                  </a:lnTo>
                  <a:lnTo>
                    <a:pt x="5" y="74"/>
                  </a:lnTo>
                  <a:lnTo>
                    <a:pt x="0" y="74"/>
                  </a:lnTo>
                  <a:lnTo>
                    <a:pt x="4" y="65"/>
                  </a:lnTo>
                  <a:lnTo>
                    <a:pt x="9" y="56"/>
                  </a:lnTo>
                  <a:lnTo>
                    <a:pt x="13" y="46"/>
                  </a:lnTo>
                  <a:lnTo>
                    <a:pt x="18" y="37"/>
                  </a:lnTo>
                  <a:lnTo>
                    <a:pt x="22" y="28"/>
                  </a:lnTo>
                  <a:lnTo>
                    <a:pt x="28" y="18"/>
                  </a:lnTo>
                  <a:lnTo>
                    <a:pt x="32" y="9"/>
                  </a:lnTo>
                  <a:lnTo>
                    <a:pt x="37" y="0"/>
                  </a:lnTo>
                  <a:lnTo>
                    <a:pt x="46" y="9"/>
                  </a:lnTo>
                  <a:lnTo>
                    <a:pt x="53" y="18"/>
                  </a:lnTo>
                  <a:lnTo>
                    <a:pt x="58" y="28"/>
                  </a:lnTo>
                  <a:lnTo>
                    <a:pt x="6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16" name="Freeform 93">
              <a:extLst>
                <a:ext uri="{FF2B5EF4-FFF2-40B4-BE49-F238E27FC236}">
                  <a16:creationId xmlns:a16="http://schemas.microsoft.com/office/drawing/2014/main" id="{FBEF8991-C2C5-4D16-8918-7DD57CEAAD32}"/>
                </a:ext>
              </a:extLst>
            </p:cNvPr>
            <p:cNvSpPr>
              <a:spLocks/>
            </p:cNvSpPr>
            <p:nvPr/>
          </p:nvSpPr>
          <p:spPr bwMode="auto">
            <a:xfrm>
              <a:off x="2661" y="1901"/>
              <a:ext cx="16" cy="18"/>
            </a:xfrm>
            <a:custGeom>
              <a:avLst/>
              <a:gdLst>
                <a:gd name="T0" fmla="*/ 0 w 61"/>
                <a:gd name="T1" fmla="*/ 0 h 74"/>
                <a:gd name="T2" fmla="*/ 0 w 61"/>
                <a:gd name="T3" fmla="*/ 0 h 74"/>
                <a:gd name="T4" fmla="*/ 0 w 61"/>
                <a:gd name="T5" fmla="*/ 0 h 74"/>
                <a:gd name="T6" fmla="*/ 0 w 61"/>
                <a:gd name="T7" fmla="*/ 0 h 74"/>
                <a:gd name="T8" fmla="*/ 0 w 61"/>
                <a:gd name="T9" fmla="*/ 0 h 74"/>
                <a:gd name="T10" fmla="*/ 0 w 61"/>
                <a:gd name="T11" fmla="*/ 0 h 74"/>
                <a:gd name="T12" fmla="*/ 0 w 61"/>
                <a:gd name="T13" fmla="*/ 0 h 74"/>
                <a:gd name="T14" fmla="*/ 0 w 61"/>
                <a:gd name="T15" fmla="*/ 0 h 74"/>
                <a:gd name="T16" fmla="*/ 0 w 61"/>
                <a:gd name="T17" fmla="*/ 0 h 74"/>
                <a:gd name="T18" fmla="*/ 0 w 61"/>
                <a:gd name="T19" fmla="*/ 0 h 74"/>
                <a:gd name="T20" fmla="*/ 0 w 61"/>
                <a:gd name="T21" fmla="*/ 0 h 74"/>
                <a:gd name="T22" fmla="*/ 0 w 61"/>
                <a:gd name="T23" fmla="*/ 0 h 74"/>
                <a:gd name="T24" fmla="*/ 0 w 61"/>
                <a:gd name="T25" fmla="*/ 0 h 74"/>
                <a:gd name="T26" fmla="*/ 0 w 61"/>
                <a:gd name="T27" fmla="*/ 0 h 74"/>
                <a:gd name="T28" fmla="*/ 0 w 61"/>
                <a:gd name="T29" fmla="*/ 0 h 74"/>
                <a:gd name="T30" fmla="*/ 0 w 61"/>
                <a:gd name="T31" fmla="*/ 0 h 74"/>
                <a:gd name="T32" fmla="*/ 0 w 61"/>
                <a:gd name="T33" fmla="*/ 0 h 74"/>
                <a:gd name="T34" fmla="*/ 0 w 61"/>
                <a:gd name="T35" fmla="*/ 0 h 74"/>
                <a:gd name="T36" fmla="*/ 0 w 61"/>
                <a:gd name="T37" fmla="*/ 0 h 74"/>
                <a:gd name="T38" fmla="*/ 0 w 61"/>
                <a:gd name="T39" fmla="*/ 0 h 74"/>
                <a:gd name="T40" fmla="*/ 0 w 61"/>
                <a:gd name="T41" fmla="*/ 0 h 74"/>
                <a:gd name="T42" fmla="*/ 0 w 61"/>
                <a:gd name="T43" fmla="*/ 0 h 74"/>
                <a:gd name="T44" fmla="*/ 0 w 61"/>
                <a:gd name="T45" fmla="*/ 0 h 74"/>
                <a:gd name="T46" fmla="*/ 0 w 61"/>
                <a:gd name="T47" fmla="*/ 0 h 74"/>
                <a:gd name="T48" fmla="*/ 0 w 61"/>
                <a:gd name="T49" fmla="*/ 0 h 74"/>
                <a:gd name="T50" fmla="*/ 0 w 61"/>
                <a:gd name="T51" fmla="*/ 0 h 74"/>
                <a:gd name="T52" fmla="*/ 0 w 61"/>
                <a:gd name="T53" fmla="*/ 0 h 74"/>
                <a:gd name="T54" fmla="*/ 0 w 61"/>
                <a:gd name="T55" fmla="*/ 0 h 74"/>
                <a:gd name="T56" fmla="*/ 0 w 61"/>
                <a:gd name="T57" fmla="*/ 0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74"/>
                <a:gd name="T89" fmla="*/ 61 w 61"/>
                <a:gd name="T90" fmla="*/ 74 h 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74">
                  <a:moveTo>
                    <a:pt x="61" y="37"/>
                  </a:moveTo>
                  <a:lnTo>
                    <a:pt x="61" y="37"/>
                  </a:lnTo>
                  <a:lnTo>
                    <a:pt x="60" y="46"/>
                  </a:lnTo>
                  <a:lnTo>
                    <a:pt x="56" y="56"/>
                  </a:lnTo>
                  <a:lnTo>
                    <a:pt x="50" y="65"/>
                  </a:lnTo>
                  <a:lnTo>
                    <a:pt x="49" y="74"/>
                  </a:lnTo>
                  <a:lnTo>
                    <a:pt x="44" y="74"/>
                  </a:lnTo>
                  <a:lnTo>
                    <a:pt x="38" y="74"/>
                  </a:lnTo>
                  <a:lnTo>
                    <a:pt x="32" y="74"/>
                  </a:lnTo>
                  <a:lnTo>
                    <a:pt x="25" y="74"/>
                  </a:lnTo>
                  <a:lnTo>
                    <a:pt x="17" y="74"/>
                  </a:lnTo>
                  <a:lnTo>
                    <a:pt x="11" y="74"/>
                  </a:lnTo>
                  <a:lnTo>
                    <a:pt x="5" y="74"/>
                  </a:lnTo>
                  <a:lnTo>
                    <a:pt x="0" y="74"/>
                  </a:lnTo>
                  <a:lnTo>
                    <a:pt x="4" y="65"/>
                  </a:lnTo>
                  <a:lnTo>
                    <a:pt x="9" y="56"/>
                  </a:lnTo>
                  <a:lnTo>
                    <a:pt x="13" y="46"/>
                  </a:lnTo>
                  <a:lnTo>
                    <a:pt x="18" y="37"/>
                  </a:lnTo>
                  <a:lnTo>
                    <a:pt x="22" y="28"/>
                  </a:lnTo>
                  <a:lnTo>
                    <a:pt x="28" y="18"/>
                  </a:lnTo>
                  <a:lnTo>
                    <a:pt x="32" y="9"/>
                  </a:lnTo>
                  <a:lnTo>
                    <a:pt x="37" y="0"/>
                  </a:lnTo>
                  <a:lnTo>
                    <a:pt x="46" y="9"/>
                  </a:lnTo>
                  <a:lnTo>
                    <a:pt x="53" y="18"/>
                  </a:lnTo>
                  <a:lnTo>
                    <a:pt x="58" y="28"/>
                  </a:lnTo>
                  <a:lnTo>
                    <a:pt x="61" y="3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17" name="Freeform 94">
              <a:extLst>
                <a:ext uri="{FF2B5EF4-FFF2-40B4-BE49-F238E27FC236}">
                  <a16:creationId xmlns:a16="http://schemas.microsoft.com/office/drawing/2014/main" id="{41617F91-8614-4B8D-BBE6-E19EB76E217D}"/>
                </a:ext>
              </a:extLst>
            </p:cNvPr>
            <p:cNvSpPr>
              <a:spLocks/>
            </p:cNvSpPr>
            <p:nvPr/>
          </p:nvSpPr>
          <p:spPr bwMode="auto">
            <a:xfrm>
              <a:off x="2622" y="1919"/>
              <a:ext cx="39" cy="49"/>
            </a:xfrm>
            <a:custGeom>
              <a:avLst/>
              <a:gdLst>
                <a:gd name="T0" fmla="*/ 0 w 160"/>
                <a:gd name="T1" fmla="*/ 0 h 196"/>
                <a:gd name="T2" fmla="*/ 0 w 160"/>
                <a:gd name="T3" fmla="*/ 0 h 196"/>
                <a:gd name="T4" fmla="*/ 0 w 160"/>
                <a:gd name="T5" fmla="*/ 0 h 196"/>
                <a:gd name="T6" fmla="*/ 0 w 160"/>
                <a:gd name="T7" fmla="*/ 0 h 196"/>
                <a:gd name="T8" fmla="*/ 0 w 160"/>
                <a:gd name="T9" fmla="*/ 0 h 196"/>
                <a:gd name="T10" fmla="*/ 0 w 160"/>
                <a:gd name="T11" fmla="*/ 0 h 196"/>
                <a:gd name="T12" fmla="*/ 0 w 160"/>
                <a:gd name="T13" fmla="*/ 0 h 196"/>
                <a:gd name="T14" fmla="*/ 0 w 160"/>
                <a:gd name="T15" fmla="*/ 0 h 196"/>
                <a:gd name="T16" fmla="*/ 0 w 160"/>
                <a:gd name="T17" fmla="*/ 0 h 196"/>
                <a:gd name="T18" fmla="*/ 0 w 160"/>
                <a:gd name="T19" fmla="*/ 0 h 196"/>
                <a:gd name="T20" fmla="*/ 0 w 160"/>
                <a:gd name="T21" fmla="*/ 0 h 196"/>
                <a:gd name="T22" fmla="*/ 0 w 160"/>
                <a:gd name="T23" fmla="*/ 0 h 196"/>
                <a:gd name="T24" fmla="*/ 0 w 160"/>
                <a:gd name="T25" fmla="*/ 0 h 196"/>
                <a:gd name="T26" fmla="*/ 0 w 160"/>
                <a:gd name="T27" fmla="*/ 0 h 196"/>
                <a:gd name="T28" fmla="*/ 0 w 160"/>
                <a:gd name="T29" fmla="*/ 0 h 196"/>
                <a:gd name="T30" fmla="*/ 0 w 160"/>
                <a:gd name="T31" fmla="*/ 0 h 196"/>
                <a:gd name="T32" fmla="*/ 0 w 160"/>
                <a:gd name="T33" fmla="*/ 0 h 196"/>
                <a:gd name="T34" fmla="*/ 0 w 160"/>
                <a:gd name="T35" fmla="*/ 0 h 196"/>
                <a:gd name="T36" fmla="*/ 0 w 160"/>
                <a:gd name="T37" fmla="*/ 0 h 196"/>
                <a:gd name="T38" fmla="*/ 0 w 160"/>
                <a:gd name="T39" fmla="*/ 0 h 196"/>
                <a:gd name="T40" fmla="*/ 0 w 160"/>
                <a:gd name="T41" fmla="*/ 0 h 196"/>
                <a:gd name="T42" fmla="*/ 0 w 160"/>
                <a:gd name="T43" fmla="*/ 0 h 196"/>
                <a:gd name="T44" fmla="*/ 0 w 160"/>
                <a:gd name="T45" fmla="*/ 0 h 196"/>
                <a:gd name="T46" fmla="*/ 0 w 160"/>
                <a:gd name="T47" fmla="*/ 0 h 196"/>
                <a:gd name="T48" fmla="*/ 0 w 160"/>
                <a:gd name="T49" fmla="*/ 0 h 196"/>
                <a:gd name="T50" fmla="*/ 0 w 160"/>
                <a:gd name="T51" fmla="*/ 0 h 196"/>
                <a:gd name="T52" fmla="*/ 0 w 160"/>
                <a:gd name="T53" fmla="*/ 0 h 196"/>
                <a:gd name="T54" fmla="*/ 0 w 160"/>
                <a:gd name="T55" fmla="*/ 0 h 196"/>
                <a:gd name="T56" fmla="*/ 0 w 160"/>
                <a:gd name="T57" fmla="*/ 0 h 196"/>
                <a:gd name="T58" fmla="*/ 0 w 160"/>
                <a:gd name="T59" fmla="*/ 0 h 196"/>
                <a:gd name="T60" fmla="*/ 0 w 160"/>
                <a:gd name="T61" fmla="*/ 0 h 196"/>
                <a:gd name="T62" fmla="*/ 0 w 160"/>
                <a:gd name="T63" fmla="*/ 0 h 196"/>
                <a:gd name="T64" fmla="*/ 0 w 160"/>
                <a:gd name="T65" fmla="*/ 0 h 1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96"/>
                <a:gd name="T101" fmla="*/ 160 w 160"/>
                <a:gd name="T102" fmla="*/ 196 h 1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96">
                  <a:moveTo>
                    <a:pt x="0" y="0"/>
                  </a:moveTo>
                  <a:lnTo>
                    <a:pt x="3" y="24"/>
                  </a:lnTo>
                  <a:lnTo>
                    <a:pt x="3" y="50"/>
                  </a:lnTo>
                  <a:lnTo>
                    <a:pt x="0" y="76"/>
                  </a:lnTo>
                  <a:lnTo>
                    <a:pt x="0" y="103"/>
                  </a:lnTo>
                  <a:lnTo>
                    <a:pt x="2" y="128"/>
                  </a:lnTo>
                  <a:lnTo>
                    <a:pt x="7" y="153"/>
                  </a:lnTo>
                  <a:lnTo>
                    <a:pt x="17" y="176"/>
                  </a:lnTo>
                  <a:lnTo>
                    <a:pt x="36" y="196"/>
                  </a:lnTo>
                  <a:lnTo>
                    <a:pt x="49" y="181"/>
                  </a:lnTo>
                  <a:lnTo>
                    <a:pt x="63" y="164"/>
                  </a:lnTo>
                  <a:lnTo>
                    <a:pt x="76" y="145"/>
                  </a:lnTo>
                  <a:lnTo>
                    <a:pt x="89" y="129"/>
                  </a:lnTo>
                  <a:lnTo>
                    <a:pt x="104" y="115"/>
                  </a:lnTo>
                  <a:lnTo>
                    <a:pt x="120" y="103"/>
                  </a:lnTo>
                  <a:lnTo>
                    <a:pt x="139" y="97"/>
                  </a:lnTo>
                  <a:lnTo>
                    <a:pt x="160" y="99"/>
                  </a:lnTo>
                  <a:lnTo>
                    <a:pt x="160" y="88"/>
                  </a:lnTo>
                  <a:lnTo>
                    <a:pt x="159" y="76"/>
                  </a:lnTo>
                  <a:lnTo>
                    <a:pt x="156" y="64"/>
                  </a:lnTo>
                  <a:lnTo>
                    <a:pt x="155" y="52"/>
                  </a:lnTo>
                  <a:lnTo>
                    <a:pt x="152" y="42"/>
                  </a:lnTo>
                  <a:lnTo>
                    <a:pt x="149" y="32"/>
                  </a:lnTo>
                  <a:lnTo>
                    <a:pt x="148" y="27"/>
                  </a:lnTo>
                  <a:lnTo>
                    <a:pt x="148" y="24"/>
                  </a:lnTo>
                  <a:lnTo>
                    <a:pt x="141" y="23"/>
                  </a:lnTo>
                  <a:lnTo>
                    <a:pt x="125" y="20"/>
                  </a:lnTo>
                  <a:lnTo>
                    <a:pt x="101" y="16"/>
                  </a:lnTo>
                  <a:lnTo>
                    <a:pt x="75" y="12"/>
                  </a:lnTo>
                  <a:lnTo>
                    <a:pt x="47" y="8"/>
                  </a:lnTo>
                  <a:lnTo>
                    <a:pt x="23" y="4"/>
                  </a:lnTo>
                  <a:lnTo>
                    <a:pt x="7"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18" name="Freeform 95">
              <a:extLst>
                <a:ext uri="{FF2B5EF4-FFF2-40B4-BE49-F238E27FC236}">
                  <a16:creationId xmlns:a16="http://schemas.microsoft.com/office/drawing/2014/main" id="{64341788-DBE4-4A52-94E4-C1BA9339D401}"/>
                </a:ext>
              </a:extLst>
            </p:cNvPr>
            <p:cNvSpPr>
              <a:spLocks/>
            </p:cNvSpPr>
            <p:nvPr/>
          </p:nvSpPr>
          <p:spPr bwMode="auto">
            <a:xfrm>
              <a:off x="2622" y="1919"/>
              <a:ext cx="39" cy="49"/>
            </a:xfrm>
            <a:custGeom>
              <a:avLst/>
              <a:gdLst>
                <a:gd name="T0" fmla="*/ 0 w 160"/>
                <a:gd name="T1" fmla="*/ 0 h 196"/>
                <a:gd name="T2" fmla="*/ 0 w 160"/>
                <a:gd name="T3" fmla="*/ 0 h 196"/>
                <a:gd name="T4" fmla="*/ 0 w 160"/>
                <a:gd name="T5" fmla="*/ 0 h 196"/>
                <a:gd name="T6" fmla="*/ 0 w 160"/>
                <a:gd name="T7" fmla="*/ 0 h 196"/>
                <a:gd name="T8" fmla="*/ 0 w 160"/>
                <a:gd name="T9" fmla="*/ 0 h 196"/>
                <a:gd name="T10" fmla="*/ 0 w 160"/>
                <a:gd name="T11" fmla="*/ 0 h 196"/>
                <a:gd name="T12" fmla="*/ 0 w 160"/>
                <a:gd name="T13" fmla="*/ 0 h 196"/>
                <a:gd name="T14" fmla="*/ 0 w 160"/>
                <a:gd name="T15" fmla="*/ 0 h 196"/>
                <a:gd name="T16" fmla="*/ 0 w 160"/>
                <a:gd name="T17" fmla="*/ 0 h 196"/>
                <a:gd name="T18" fmla="*/ 0 w 160"/>
                <a:gd name="T19" fmla="*/ 0 h 196"/>
                <a:gd name="T20" fmla="*/ 0 w 160"/>
                <a:gd name="T21" fmla="*/ 0 h 196"/>
                <a:gd name="T22" fmla="*/ 0 w 160"/>
                <a:gd name="T23" fmla="*/ 0 h 196"/>
                <a:gd name="T24" fmla="*/ 0 w 160"/>
                <a:gd name="T25" fmla="*/ 0 h 196"/>
                <a:gd name="T26" fmla="*/ 0 w 160"/>
                <a:gd name="T27" fmla="*/ 0 h 196"/>
                <a:gd name="T28" fmla="*/ 0 w 160"/>
                <a:gd name="T29" fmla="*/ 0 h 196"/>
                <a:gd name="T30" fmla="*/ 0 w 160"/>
                <a:gd name="T31" fmla="*/ 0 h 196"/>
                <a:gd name="T32" fmla="*/ 0 w 160"/>
                <a:gd name="T33" fmla="*/ 0 h 196"/>
                <a:gd name="T34" fmla="*/ 0 w 160"/>
                <a:gd name="T35" fmla="*/ 0 h 196"/>
                <a:gd name="T36" fmla="*/ 0 w 160"/>
                <a:gd name="T37" fmla="*/ 0 h 196"/>
                <a:gd name="T38" fmla="*/ 0 w 160"/>
                <a:gd name="T39" fmla="*/ 0 h 196"/>
                <a:gd name="T40" fmla="*/ 0 w 160"/>
                <a:gd name="T41" fmla="*/ 0 h 196"/>
                <a:gd name="T42" fmla="*/ 0 w 160"/>
                <a:gd name="T43" fmla="*/ 0 h 196"/>
                <a:gd name="T44" fmla="*/ 0 w 160"/>
                <a:gd name="T45" fmla="*/ 0 h 196"/>
                <a:gd name="T46" fmla="*/ 0 w 160"/>
                <a:gd name="T47" fmla="*/ 0 h 196"/>
                <a:gd name="T48" fmla="*/ 0 w 160"/>
                <a:gd name="T49" fmla="*/ 0 h 196"/>
                <a:gd name="T50" fmla="*/ 0 w 160"/>
                <a:gd name="T51" fmla="*/ 0 h 196"/>
                <a:gd name="T52" fmla="*/ 0 w 160"/>
                <a:gd name="T53" fmla="*/ 0 h 196"/>
                <a:gd name="T54" fmla="*/ 0 w 160"/>
                <a:gd name="T55" fmla="*/ 0 h 196"/>
                <a:gd name="T56" fmla="*/ 0 w 160"/>
                <a:gd name="T57" fmla="*/ 0 h 196"/>
                <a:gd name="T58" fmla="*/ 0 w 160"/>
                <a:gd name="T59" fmla="*/ 0 h 196"/>
                <a:gd name="T60" fmla="*/ 0 w 160"/>
                <a:gd name="T61" fmla="*/ 0 h 196"/>
                <a:gd name="T62" fmla="*/ 0 w 160"/>
                <a:gd name="T63" fmla="*/ 0 h 196"/>
                <a:gd name="T64" fmla="*/ 0 w 160"/>
                <a:gd name="T65" fmla="*/ 0 h 196"/>
                <a:gd name="T66" fmla="*/ 0 w 160"/>
                <a:gd name="T67" fmla="*/ 0 h 196"/>
                <a:gd name="T68" fmla="*/ 0 w 160"/>
                <a:gd name="T69" fmla="*/ 0 h 196"/>
                <a:gd name="T70" fmla="*/ 0 w 160"/>
                <a:gd name="T71" fmla="*/ 0 h 196"/>
                <a:gd name="T72" fmla="*/ 0 w 160"/>
                <a:gd name="T73" fmla="*/ 0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196"/>
                <a:gd name="T113" fmla="*/ 160 w 160"/>
                <a:gd name="T114" fmla="*/ 196 h 1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196">
                  <a:moveTo>
                    <a:pt x="0" y="0"/>
                  </a:moveTo>
                  <a:lnTo>
                    <a:pt x="0" y="0"/>
                  </a:lnTo>
                  <a:lnTo>
                    <a:pt x="3" y="24"/>
                  </a:lnTo>
                  <a:lnTo>
                    <a:pt x="3" y="50"/>
                  </a:lnTo>
                  <a:lnTo>
                    <a:pt x="0" y="76"/>
                  </a:lnTo>
                  <a:lnTo>
                    <a:pt x="0" y="103"/>
                  </a:lnTo>
                  <a:lnTo>
                    <a:pt x="2" y="128"/>
                  </a:lnTo>
                  <a:lnTo>
                    <a:pt x="7" y="153"/>
                  </a:lnTo>
                  <a:lnTo>
                    <a:pt x="17" y="176"/>
                  </a:lnTo>
                  <a:lnTo>
                    <a:pt x="36" y="196"/>
                  </a:lnTo>
                  <a:lnTo>
                    <a:pt x="49" y="181"/>
                  </a:lnTo>
                  <a:lnTo>
                    <a:pt x="63" y="164"/>
                  </a:lnTo>
                  <a:lnTo>
                    <a:pt x="76" y="145"/>
                  </a:lnTo>
                  <a:lnTo>
                    <a:pt x="89" y="129"/>
                  </a:lnTo>
                  <a:lnTo>
                    <a:pt x="104" y="115"/>
                  </a:lnTo>
                  <a:lnTo>
                    <a:pt x="120" y="103"/>
                  </a:lnTo>
                  <a:lnTo>
                    <a:pt x="139" y="97"/>
                  </a:lnTo>
                  <a:lnTo>
                    <a:pt x="160" y="99"/>
                  </a:lnTo>
                  <a:lnTo>
                    <a:pt x="160" y="88"/>
                  </a:lnTo>
                  <a:lnTo>
                    <a:pt x="159" y="76"/>
                  </a:lnTo>
                  <a:lnTo>
                    <a:pt x="156" y="64"/>
                  </a:lnTo>
                  <a:lnTo>
                    <a:pt x="155" y="52"/>
                  </a:lnTo>
                  <a:lnTo>
                    <a:pt x="152" y="42"/>
                  </a:lnTo>
                  <a:lnTo>
                    <a:pt x="149" y="32"/>
                  </a:lnTo>
                  <a:lnTo>
                    <a:pt x="148" y="27"/>
                  </a:lnTo>
                  <a:lnTo>
                    <a:pt x="148" y="24"/>
                  </a:lnTo>
                  <a:lnTo>
                    <a:pt x="141" y="23"/>
                  </a:lnTo>
                  <a:lnTo>
                    <a:pt x="125" y="20"/>
                  </a:lnTo>
                  <a:lnTo>
                    <a:pt x="101" y="16"/>
                  </a:lnTo>
                  <a:lnTo>
                    <a:pt x="75" y="12"/>
                  </a:lnTo>
                  <a:lnTo>
                    <a:pt x="47" y="8"/>
                  </a:lnTo>
                  <a:lnTo>
                    <a:pt x="23" y="4"/>
                  </a:lnTo>
                  <a:lnTo>
                    <a:pt x="7" y="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19" name="Freeform 96">
              <a:extLst>
                <a:ext uri="{FF2B5EF4-FFF2-40B4-BE49-F238E27FC236}">
                  <a16:creationId xmlns:a16="http://schemas.microsoft.com/office/drawing/2014/main" id="{50D38E93-609C-4D7A-8F20-A221EFFBD6A0}"/>
                </a:ext>
              </a:extLst>
            </p:cNvPr>
            <p:cNvSpPr>
              <a:spLocks/>
            </p:cNvSpPr>
            <p:nvPr/>
          </p:nvSpPr>
          <p:spPr bwMode="auto">
            <a:xfrm>
              <a:off x="2655" y="2021"/>
              <a:ext cx="249" cy="132"/>
            </a:xfrm>
            <a:custGeom>
              <a:avLst/>
              <a:gdLst>
                <a:gd name="T0" fmla="*/ 0 w 996"/>
                <a:gd name="T1" fmla="*/ 0 h 528"/>
                <a:gd name="T2" fmla="*/ 0 w 996"/>
                <a:gd name="T3" fmla="*/ 0 h 528"/>
                <a:gd name="T4" fmla="*/ 0 w 996"/>
                <a:gd name="T5" fmla="*/ 0 h 528"/>
                <a:gd name="T6" fmla="*/ 0 w 996"/>
                <a:gd name="T7" fmla="*/ 0 h 528"/>
                <a:gd name="T8" fmla="*/ 0 w 996"/>
                <a:gd name="T9" fmla="*/ 0 h 528"/>
                <a:gd name="T10" fmla="*/ 0 w 996"/>
                <a:gd name="T11" fmla="*/ 0 h 528"/>
                <a:gd name="T12" fmla="*/ 0 w 996"/>
                <a:gd name="T13" fmla="*/ 0 h 528"/>
                <a:gd name="T14" fmla="*/ 0 w 996"/>
                <a:gd name="T15" fmla="*/ 0 h 528"/>
                <a:gd name="T16" fmla="*/ 0 w 996"/>
                <a:gd name="T17" fmla="*/ 0 h 528"/>
                <a:gd name="T18" fmla="*/ 0 w 996"/>
                <a:gd name="T19" fmla="*/ 0 h 528"/>
                <a:gd name="T20" fmla="*/ 0 w 996"/>
                <a:gd name="T21" fmla="*/ 0 h 528"/>
                <a:gd name="T22" fmla="*/ 0 w 996"/>
                <a:gd name="T23" fmla="*/ 0 h 528"/>
                <a:gd name="T24" fmla="*/ 0 w 996"/>
                <a:gd name="T25" fmla="*/ 0 h 528"/>
                <a:gd name="T26" fmla="*/ 0 w 996"/>
                <a:gd name="T27" fmla="*/ 0 h 528"/>
                <a:gd name="T28" fmla="*/ 0 w 996"/>
                <a:gd name="T29" fmla="*/ 0 h 528"/>
                <a:gd name="T30" fmla="*/ 0 w 996"/>
                <a:gd name="T31" fmla="*/ 0 h 528"/>
                <a:gd name="T32" fmla="*/ 0 w 996"/>
                <a:gd name="T33" fmla="*/ 0 h 528"/>
                <a:gd name="T34" fmla="*/ 0 w 996"/>
                <a:gd name="T35" fmla="*/ 0 h 528"/>
                <a:gd name="T36" fmla="*/ 0 w 996"/>
                <a:gd name="T37" fmla="*/ 0 h 528"/>
                <a:gd name="T38" fmla="*/ 0 w 996"/>
                <a:gd name="T39" fmla="*/ 0 h 528"/>
                <a:gd name="T40" fmla="*/ 0 w 996"/>
                <a:gd name="T41" fmla="*/ 0 h 528"/>
                <a:gd name="T42" fmla="*/ 0 w 996"/>
                <a:gd name="T43" fmla="*/ 0 h 528"/>
                <a:gd name="T44" fmla="*/ 0 w 996"/>
                <a:gd name="T45" fmla="*/ 0 h 528"/>
                <a:gd name="T46" fmla="*/ 0 w 996"/>
                <a:gd name="T47" fmla="*/ 0 h 528"/>
                <a:gd name="T48" fmla="*/ 0 w 996"/>
                <a:gd name="T49" fmla="*/ 0 h 528"/>
                <a:gd name="T50" fmla="*/ 0 w 996"/>
                <a:gd name="T51" fmla="*/ 0 h 528"/>
                <a:gd name="T52" fmla="*/ 0 w 996"/>
                <a:gd name="T53" fmla="*/ 0 h 528"/>
                <a:gd name="T54" fmla="*/ 0 w 996"/>
                <a:gd name="T55" fmla="*/ 0 h 528"/>
                <a:gd name="T56" fmla="*/ 0 w 996"/>
                <a:gd name="T57" fmla="*/ 0 h 528"/>
                <a:gd name="T58" fmla="*/ 0 w 996"/>
                <a:gd name="T59" fmla="*/ 0 h 528"/>
                <a:gd name="T60" fmla="*/ 0 w 996"/>
                <a:gd name="T61" fmla="*/ 0 h 528"/>
                <a:gd name="T62" fmla="*/ 0 w 996"/>
                <a:gd name="T63" fmla="*/ 0 h 528"/>
                <a:gd name="T64" fmla="*/ 0 w 996"/>
                <a:gd name="T65" fmla="*/ 0 h 528"/>
                <a:gd name="T66" fmla="*/ 0 w 996"/>
                <a:gd name="T67" fmla="*/ 0 h 528"/>
                <a:gd name="T68" fmla="*/ 0 w 996"/>
                <a:gd name="T69" fmla="*/ 0 h 528"/>
                <a:gd name="T70" fmla="*/ 0 w 996"/>
                <a:gd name="T71" fmla="*/ 0 h 528"/>
                <a:gd name="T72" fmla="*/ 0 w 996"/>
                <a:gd name="T73" fmla="*/ 0 h 528"/>
                <a:gd name="T74" fmla="*/ 0 w 996"/>
                <a:gd name="T75" fmla="*/ 0 h 528"/>
                <a:gd name="T76" fmla="*/ 0 w 996"/>
                <a:gd name="T77" fmla="*/ 0 h 528"/>
                <a:gd name="T78" fmla="*/ 0 w 996"/>
                <a:gd name="T79" fmla="*/ 0 h 528"/>
                <a:gd name="T80" fmla="*/ 0 w 996"/>
                <a:gd name="T81" fmla="*/ 0 h 528"/>
                <a:gd name="T82" fmla="*/ 0 w 996"/>
                <a:gd name="T83" fmla="*/ 0 h 528"/>
                <a:gd name="T84" fmla="*/ 0 w 996"/>
                <a:gd name="T85" fmla="*/ 0 h 528"/>
                <a:gd name="T86" fmla="*/ 0 w 996"/>
                <a:gd name="T87" fmla="*/ 0 h 528"/>
                <a:gd name="T88" fmla="*/ 0 w 996"/>
                <a:gd name="T89" fmla="*/ 0 h 528"/>
                <a:gd name="T90" fmla="*/ 0 w 996"/>
                <a:gd name="T91" fmla="*/ 0 h 528"/>
                <a:gd name="T92" fmla="*/ 0 w 996"/>
                <a:gd name="T93" fmla="*/ 0 h 528"/>
                <a:gd name="T94" fmla="*/ 0 w 996"/>
                <a:gd name="T95" fmla="*/ 0 h 528"/>
                <a:gd name="T96" fmla="*/ 0 w 996"/>
                <a:gd name="T97" fmla="*/ 0 h 528"/>
                <a:gd name="T98" fmla="*/ 0 w 996"/>
                <a:gd name="T99" fmla="*/ 0 h 528"/>
                <a:gd name="T100" fmla="*/ 0 w 996"/>
                <a:gd name="T101" fmla="*/ 0 h 528"/>
                <a:gd name="T102" fmla="*/ 0 w 996"/>
                <a:gd name="T103" fmla="*/ 0 h 528"/>
                <a:gd name="T104" fmla="*/ 0 w 996"/>
                <a:gd name="T105" fmla="*/ 0 h 528"/>
                <a:gd name="T106" fmla="*/ 0 w 996"/>
                <a:gd name="T107" fmla="*/ 0 h 528"/>
                <a:gd name="T108" fmla="*/ 0 w 996"/>
                <a:gd name="T109" fmla="*/ 0 h 528"/>
                <a:gd name="T110" fmla="*/ 0 w 996"/>
                <a:gd name="T111" fmla="*/ 0 h 528"/>
                <a:gd name="T112" fmla="*/ 0 w 996"/>
                <a:gd name="T113" fmla="*/ 0 h 528"/>
                <a:gd name="T114" fmla="*/ 0 w 996"/>
                <a:gd name="T115" fmla="*/ 0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6"/>
                <a:gd name="T175" fmla="*/ 0 h 528"/>
                <a:gd name="T176" fmla="*/ 996 w 996"/>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6" h="528">
                  <a:moveTo>
                    <a:pt x="959" y="294"/>
                  </a:moveTo>
                  <a:lnTo>
                    <a:pt x="967" y="300"/>
                  </a:lnTo>
                  <a:lnTo>
                    <a:pt x="974" y="306"/>
                  </a:lnTo>
                  <a:lnTo>
                    <a:pt x="979" y="313"/>
                  </a:lnTo>
                  <a:lnTo>
                    <a:pt x="983" y="319"/>
                  </a:lnTo>
                  <a:lnTo>
                    <a:pt x="986" y="326"/>
                  </a:lnTo>
                  <a:lnTo>
                    <a:pt x="990" y="333"/>
                  </a:lnTo>
                  <a:lnTo>
                    <a:pt x="992" y="338"/>
                  </a:lnTo>
                  <a:lnTo>
                    <a:pt x="996" y="343"/>
                  </a:lnTo>
                  <a:lnTo>
                    <a:pt x="987" y="346"/>
                  </a:lnTo>
                  <a:lnTo>
                    <a:pt x="978" y="347"/>
                  </a:lnTo>
                  <a:lnTo>
                    <a:pt x="968" y="345"/>
                  </a:lnTo>
                  <a:lnTo>
                    <a:pt x="960" y="339"/>
                  </a:lnTo>
                  <a:lnTo>
                    <a:pt x="954" y="333"/>
                  </a:lnTo>
                  <a:lnTo>
                    <a:pt x="946" y="325"/>
                  </a:lnTo>
                  <a:lnTo>
                    <a:pt x="940" y="317"/>
                  </a:lnTo>
                  <a:lnTo>
                    <a:pt x="935" y="308"/>
                  </a:lnTo>
                  <a:lnTo>
                    <a:pt x="935" y="319"/>
                  </a:lnTo>
                  <a:lnTo>
                    <a:pt x="935" y="323"/>
                  </a:lnTo>
                  <a:lnTo>
                    <a:pt x="935" y="326"/>
                  </a:lnTo>
                  <a:lnTo>
                    <a:pt x="935" y="331"/>
                  </a:lnTo>
                  <a:lnTo>
                    <a:pt x="926" y="331"/>
                  </a:lnTo>
                  <a:lnTo>
                    <a:pt x="918" y="331"/>
                  </a:lnTo>
                  <a:lnTo>
                    <a:pt x="911" y="331"/>
                  </a:lnTo>
                  <a:lnTo>
                    <a:pt x="906" y="330"/>
                  </a:lnTo>
                  <a:lnTo>
                    <a:pt x="900" y="329"/>
                  </a:lnTo>
                  <a:lnTo>
                    <a:pt x="895" y="326"/>
                  </a:lnTo>
                  <a:lnTo>
                    <a:pt x="890" y="323"/>
                  </a:lnTo>
                  <a:lnTo>
                    <a:pt x="886" y="319"/>
                  </a:lnTo>
                  <a:lnTo>
                    <a:pt x="880" y="325"/>
                  </a:lnTo>
                  <a:lnTo>
                    <a:pt x="874" y="331"/>
                  </a:lnTo>
                  <a:lnTo>
                    <a:pt x="866" y="339"/>
                  </a:lnTo>
                  <a:lnTo>
                    <a:pt x="858" y="347"/>
                  </a:lnTo>
                  <a:lnTo>
                    <a:pt x="847" y="353"/>
                  </a:lnTo>
                  <a:lnTo>
                    <a:pt x="837" y="358"/>
                  </a:lnTo>
                  <a:lnTo>
                    <a:pt x="825" y="359"/>
                  </a:lnTo>
                  <a:lnTo>
                    <a:pt x="811" y="357"/>
                  </a:lnTo>
                  <a:lnTo>
                    <a:pt x="806" y="375"/>
                  </a:lnTo>
                  <a:lnTo>
                    <a:pt x="805" y="397"/>
                  </a:lnTo>
                  <a:lnTo>
                    <a:pt x="807" y="419"/>
                  </a:lnTo>
                  <a:lnTo>
                    <a:pt x="810" y="442"/>
                  </a:lnTo>
                  <a:lnTo>
                    <a:pt x="813" y="465"/>
                  </a:lnTo>
                  <a:lnTo>
                    <a:pt x="814" y="487"/>
                  </a:lnTo>
                  <a:lnTo>
                    <a:pt x="810" y="508"/>
                  </a:lnTo>
                  <a:lnTo>
                    <a:pt x="799" y="528"/>
                  </a:lnTo>
                  <a:lnTo>
                    <a:pt x="793" y="528"/>
                  </a:lnTo>
                  <a:lnTo>
                    <a:pt x="787" y="528"/>
                  </a:lnTo>
                  <a:lnTo>
                    <a:pt x="782" y="528"/>
                  </a:lnTo>
                  <a:lnTo>
                    <a:pt x="775" y="528"/>
                  </a:lnTo>
                  <a:lnTo>
                    <a:pt x="766" y="528"/>
                  </a:lnTo>
                  <a:lnTo>
                    <a:pt x="757" y="528"/>
                  </a:lnTo>
                  <a:lnTo>
                    <a:pt x="747" y="528"/>
                  </a:lnTo>
                  <a:lnTo>
                    <a:pt x="738" y="528"/>
                  </a:lnTo>
                  <a:lnTo>
                    <a:pt x="731" y="523"/>
                  </a:lnTo>
                  <a:lnTo>
                    <a:pt x="721" y="518"/>
                  </a:lnTo>
                  <a:lnTo>
                    <a:pt x="709" y="511"/>
                  </a:lnTo>
                  <a:lnTo>
                    <a:pt x="696" y="506"/>
                  </a:lnTo>
                  <a:lnTo>
                    <a:pt x="681" y="499"/>
                  </a:lnTo>
                  <a:lnTo>
                    <a:pt x="669" y="495"/>
                  </a:lnTo>
                  <a:lnTo>
                    <a:pt x="658" y="492"/>
                  </a:lnTo>
                  <a:lnTo>
                    <a:pt x="652" y="491"/>
                  </a:lnTo>
                  <a:lnTo>
                    <a:pt x="641" y="482"/>
                  </a:lnTo>
                  <a:lnTo>
                    <a:pt x="630" y="471"/>
                  </a:lnTo>
                  <a:lnTo>
                    <a:pt x="617" y="461"/>
                  </a:lnTo>
                  <a:lnTo>
                    <a:pt x="602" y="450"/>
                  </a:lnTo>
                  <a:lnTo>
                    <a:pt x="589" y="441"/>
                  </a:lnTo>
                  <a:lnTo>
                    <a:pt x="576" y="431"/>
                  </a:lnTo>
                  <a:lnTo>
                    <a:pt x="564" y="423"/>
                  </a:lnTo>
                  <a:lnTo>
                    <a:pt x="553" y="418"/>
                  </a:lnTo>
                  <a:lnTo>
                    <a:pt x="553" y="415"/>
                  </a:lnTo>
                  <a:lnTo>
                    <a:pt x="553" y="411"/>
                  </a:lnTo>
                  <a:lnTo>
                    <a:pt x="553" y="407"/>
                  </a:lnTo>
                  <a:lnTo>
                    <a:pt x="553" y="405"/>
                  </a:lnTo>
                  <a:lnTo>
                    <a:pt x="548" y="401"/>
                  </a:lnTo>
                  <a:lnTo>
                    <a:pt x="542" y="398"/>
                  </a:lnTo>
                  <a:lnTo>
                    <a:pt x="536" y="395"/>
                  </a:lnTo>
                  <a:lnTo>
                    <a:pt x="529" y="393"/>
                  </a:lnTo>
                  <a:lnTo>
                    <a:pt x="521" y="390"/>
                  </a:lnTo>
                  <a:lnTo>
                    <a:pt x="515" y="387"/>
                  </a:lnTo>
                  <a:lnTo>
                    <a:pt x="509" y="385"/>
                  </a:lnTo>
                  <a:lnTo>
                    <a:pt x="504" y="381"/>
                  </a:lnTo>
                  <a:lnTo>
                    <a:pt x="499" y="381"/>
                  </a:lnTo>
                  <a:lnTo>
                    <a:pt x="493" y="379"/>
                  </a:lnTo>
                  <a:lnTo>
                    <a:pt x="485" y="377"/>
                  </a:lnTo>
                  <a:lnTo>
                    <a:pt x="477" y="374"/>
                  </a:lnTo>
                  <a:lnTo>
                    <a:pt x="469" y="373"/>
                  </a:lnTo>
                  <a:lnTo>
                    <a:pt x="461" y="370"/>
                  </a:lnTo>
                  <a:lnTo>
                    <a:pt x="452" y="369"/>
                  </a:lnTo>
                  <a:lnTo>
                    <a:pt x="443" y="369"/>
                  </a:lnTo>
                  <a:lnTo>
                    <a:pt x="435" y="363"/>
                  </a:lnTo>
                  <a:lnTo>
                    <a:pt x="420" y="358"/>
                  </a:lnTo>
                  <a:lnTo>
                    <a:pt x="400" y="351"/>
                  </a:lnTo>
                  <a:lnTo>
                    <a:pt x="379" y="346"/>
                  </a:lnTo>
                  <a:lnTo>
                    <a:pt x="355" y="339"/>
                  </a:lnTo>
                  <a:lnTo>
                    <a:pt x="332" y="335"/>
                  </a:lnTo>
                  <a:lnTo>
                    <a:pt x="311" y="333"/>
                  </a:lnTo>
                  <a:lnTo>
                    <a:pt x="295" y="331"/>
                  </a:lnTo>
                  <a:lnTo>
                    <a:pt x="295" y="343"/>
                  </a:lnTo>
                  <a:lnTo>
                    <a:pt x="286" y="342"/>
                  </a:lnTo>
                  <a:lnTo>
                    <a:pt x="276" y="339"/>
                  </a:lnTo>
                  <a:lnTo>
                    <a:pt x="267" y="338"/>
                  </a:lnTo>
                  <a:lnTo>
                    <a:pt x="258" y="343"/>
                  </a:lnTo>
                  <a:lnTo>
                    <a:pt x="248" y="342"/>
                  </a:lnTo>
                  <a:lnTo>
                    <a:pt x="242" y="337"/>
                  </a:lnTo>
                  <a:lnTo>
                    <a:pt x="236" y="333"/>
                  </a:lnTo>
                  <a:lnTo>
                    <a:pt x="234" y="331"/>
                  </a:lnTo>
                  <a:lnTo>
                    <a:pt x="224" y="341"/>
                  </a:lnTo>
                  <a:lnTo>
                    <a:pt x="215" y="351"/>
                  </a:lnTo>
                  <a:lnTo>
                    <a:pt x="207" y="363"/>
                  </a:lnTo>
                  <a:lnTo>
                    <a:pt x="199" y="374"/>
                  </a:lnTo>
                  <a:lnTo>
                    <a:pt x="194" y="386"/>
                  </a:lnTo>
                  <a:lnTo>
                    <a:pt x="189" y="397"/>
                  </a:lnTo>
                  <a:lnTo>
                    <a:pt x="186" y="409"/>
                  </a:lnTo>
                  <a:lnTo>
                    <a:pt x="185" y="418"/>
                  </a:lnTo>
                  <a:lnTo>
                    <a:pt x="183" y="419"/>
                  </a:lnTo>
                  <a:lnTo>
                    <a:pt x="179" y="423"/>
                  </a:lnTo>
                  <a:lnTo>
                    <a:pt x="174" y="429"/>
                  </a:lnTo>
                  <a:lnTo>
                    <a:pt x="173" y="430"/>
                  </a:lnTo>
                  <a:lnTo>
                    <a:pt x="169" y="419"/>
                  </a:lnTo>
                  <a:lnTo>
                    <a:pt x="167" y="407"/>
                  </a:lnTo>
                  <a:lnTo>
                    <a:pt x="167" y="394"/>
                  </a:lnTo>
                  <a:lnTo>
                    <a:pt x="167" y="381"/>
                  </a:lnTo>
                  <a:lnTo>
                    <a:pt x="169" y="367"/>
                  </a:lnTo>
                  <a:lnTo>
                    <a:pt x="171" y="354"/>
                  </a:lnTo>
                  <a:lnTo>
                    <a:pt x="173" y="342"/>
                  </a:lnTo>
                  <a:lnTo>
                    <a:pt x="173" y="331"/>
                  </a:lnTo>
                  <a:lnTo>
                    <a:pt x="173" y="329"/>
                  </a:lnTo>
                  <a:lnTo>
                    <a:pt x="173" y="323"/>
                  </a:lnTo>
                  <a:lnTo>
                    <a:pt x="173" y="317"/>
                  </a:lnTo>
                  <a:lnTo>
                    <a:pt x="173" y="308"/>
                  </a:lnTo>
                  <a:lnTo>
                    <a:pt x="158" y="309"/>
                  </a:lnTo>
                  <a:lnTo>
                    <a:pt x="141" y="313"/>
                  </a:lnTo>
                  <a:lnTo>
                    <a:pt x="123" y="318"/>
                  </a:lnTo>
                  <a:lnTo>
                    <a:pt x="106" y="323"/>
                  </a:lnTo>
                  <a:lnTo>
                    <a:pt x="89" y="329"/>
                  </a:lnTo>
                  <a:lnTo>
                    <a:pt x="74" y="333"/>
                  </a:lnTo>
                  <a:lnTo>
                    <a:pt x="59" y="334"/>
                  </a:lnTo>
                  <a:lnTo>
                    <a:pt x="49" y="331"/>
                  </a:lnTo>
                  <a:lnTo>
                    <a:pt x="58" y="330"/>
                  </a:lnTo>
                  <a:lnTo>
                    <a:pt x="66" y="325"/>
                  </a:lnTo>
                  <a:lnTo>
                    <a:pt x="71" y="321"/>
                  </a:lnTo>
                  <a:lnTo>
                    <a:pt x="74" y="319"/>
                  </a:lnTo>
                  <a:lnTo>
                    <a:pt x="37" y="319"/>
                  </a:lnTo>
                  <a:lnTo>
                    <a:pt x="25" y="331"/>
                  </a:lnTo>
                  <a:lnTo>
                    <a:pt x="24" y="333"/>
                  </a:lnTo>
                  <a:lnTo>
                    <a:pt x="20" y="337"/>
                  </a:lnTo>
                  <a:lnTo>
                    <a:pt x="14" y="342"/>
                  </a:lnTo>
                  <a:lnTo>
                    <a:pt x="13" y="343"/>
                  </a:lnTo>
                  <a:lnTo>
                    <a:pt x="0" y="331"/>
                  </a:lnTo>
                  <a:lnTo>
                    <a:pt x="0" y="327"/>
                  </a:lnTo>
                  <a:lnTo>
                    <a:pt x="2" y="322"/>
                  </a:lnTo>
                  <a:lnTo>
                    <a:pt x="4" y="317"/>
                  </a:lnTo>
                  <a:lnTo>
                    <a:pt x="6" y="311"/>
                  </a:lnTo>
                  <a:lnTo>
                    <a:pt x="9" y="306"/>
                  </a:lnTo>
                  <a:lnTo>
                    <a:pt x="10" y="300"/>
                  </a:lnTo>
                  <a:lnTo>
                    <a:pt x="13" y="292"/>
                  </a:lnTo>
                  <a:lnTo>
                    <a:pt x="13" y="282"/>
                  </a:lnTo>
                  <a:lnTo>
                    <a:pt x="18" y="278"/>
                  </a:lnTo>
                  <a:lnTo>
                    <a:pt x="24" y="276"/>
                  </a:lnTo>
                  <a:lnTo>
                    <a:pt x="30" y="273"/>
                  </a:lnTo>
                  <a:lnTo>
                    <a:pt x="37" y="272"/>
                  </a:lnTo>
                  <a:lnTo>
                    <a:pt x="43" y="270"/>
                  </a:lnTo>
                  <a:lnTo>
                    <a:pt x="50" y="270"/>
                  </a:lnTo>
                  <a:lnTo>
                    <a:pt x="57" y="270"/>
                  </a:lnTo>
                  <a:lnTo>
                    <a:pt x="62" y="270"/>
                  </a:lnTo>
                  <a:lnTo>
                    <a:pt x="79" y="260"/>
                  </a:lnTo>
                  <a:lnTo>
                    <a:pt x="103" y="257"/>
                  </a:lnTo>
                  <a:lnTo>
                    <a:pt x="131" y="258"/>
                  </a:lnTo>
                  <a:lnTo>
                    <a:pt x="162" y="264"/>
                  </a:lnTo>
                  <a:lnTo>
                    <a:pt x="193" y="272"/>
                  </a:lnTo>
                  <a:lnTo>
                    <a:pt x="223" y="280"/>
                  </a:lnTo>
                  <a:lnTo>
                    <a:pt x="250" y="288"/>
                  </a:lnTo>
                  <a:lnTo>
                    <a:pt x="271" y="294"/>
                  </a:lnTo>
                  <a:lnTo>
                    <a:pt x="290" y="294"/>
                  </a:lnTo>
                  <a:lnTo>
                    <a:pt x="310" y="297"/>
                  </a:lnTo>
                  <a:lnTo>
                    <a:pt x="330" y="298"/>
                  </a:lnTo>
                  <a:lnTo>
                    <a:pt x="351" y="301"/>
                  </a:lnTo>
                  <a:lnTo>
                    <a:pt x="372" y="304"/>
                  </a:lnTo>
                  <a:lnTo>
                    <a:pt x="392" y="305"/>
                  </a:lnTo>
                  <a:lnTo>
                    <a:pt x="412" y="308"/>
                  </a:lnTo>
                  <a:lnTo>
                    <a:pt x="431" y="308"/>
                  </a:lnTo>
                  <a:lnTo>
                    <a:pt x="432" y="309"/>
                  </a:lnTo>
                  <a:lnTo>
                    <a:pt x="437" y="313"/>
                  </a:lnTo>
                  <a:lnTo>
                    <a:pt x="441" y="318"/>
                  </a:lnTo>
                  <a:lnTo>
                    <a:pt x="443" y="319"/>
                  </a:lnTo>
                  <a:lnTo>
                    <a:pt x="444" y="304"/>
                  </a:lnTo>
                  <a:lnTo>
                    <a:pt x="445" y="286"/>
                  </a:lnTo>
                  <a:lnTo>
                    <a:pt x="448" y="269"/>
                  </a:lnTo>
                  <a:lnTo>
                    <a:pt x="452" y="250"/>
                  </a:lnTo>
                  <a:lnTo>
                    <a:pt x="457" y="233"/>
                  </a:lnTo>
                  <a:lnTo>
                    <a:pt x="463" y="214"/>
                  </a:lnTo>
                  <a:lnTo>
                    <a:pt x="468" y="196"/>
                  </a:lnTo>
                  <a:lnTo>
                    <a:pt x="473" y="177"/>
                  </a:lnTo>
                  <a:lnTo>
                    <a:pt x="479" y="160"/>
                  </a:lnTo>
                  <a:lnTo>
                    <a:pt x="484" y="141"/>
                  </a:lnTo>
                  <a:lnTo>
                    <a:pt x="489" y="123"/>
                  </a:lnTo>
                  <a:lnTo>
                    <a:pt x="495" y="105"/>
                  </a:lnTo>
                  <a:lnTo>
                    <a:pt x="499" y="87"/>
                  </a:lnTo>
                  <a:lnTo>
                    <a:pt x="501" y="69"/>
                  </a:lnTo>
                  <a:lnTo>
                    <a:pt x="503" y="52"/>
                  </a:lnTo>
                  <a:lnTo>
                    <a:pt x="504" y="36"/>
                  </a:lnTo>
                  <a:lnTo>
                    <a:pt x="513" y="28"/>
                  </a:lnTo>
                  <a:lnTo>
                    <a:pt x="523" y="21"/>
                  </a:lnTo>
                  <a:lnTo>
                    <a:pt x="532" y="17"/>
                  </a:lnTo>
                  <a:lnTo>
                    <a:pt x="541" y="13"/>
                  </a:lnTo>
                  <a:lnTo>
                    <a:pt x="550" y="11"/>
                  </a:lnTo>
                  <a:lnTo>
                    <a:pt x="560" y="7"/>
                  </a:lnTo>
                  <a:lnTo>
                    <a:pt x="569" y="4"/>
                  </a:lnTo>
                  <a:lnTo>
                    <a:pt x="578" y="0"/>
                  </a:lnTo>
                  <a:lnTo>
                    <a:pt x="588" y="0"/>
                  </a:lnTo>
                  <a:lnTo>
                    <a:pt x="598" y="1"/>
                  </a:lnTo>
                  <a:lnTo>
                    <a:pt x="609" y="4"/>
                  </a:lnTo>
                  <a:lnTo>
                    <a:pt x="621" y="5"/>
                  </a:lnTo>
                  <a:lnTo>
                    <a:pt x="633" y="8"/>
                  </a:lnTo>
                  <a:lnTo>
                    <a:pt x="644" y="11"/>
                  </a:lnTo>
                  <a:lnTo>
                    <a:pt x="654" y="12"/>
                  </a:lnTo>
                  <a:lnTo>
                    <a:pt x="664" y="12"/>
                  </a:lnTo>
                  <a:lnTo>
                    <a:pt x="692" y="21"/>
                  </a:lnTo>
                  <a:lnTo>
                    <a:pt x="717" y="39"/>
                  </a:lnTo>
                  <a:lnTo>
                    <a:pt x="743" y="63"/>
                  </a:lnTo>
                  <a:lnTo>
                    <a:pt x="769" y="89"/>
                  </a:lnTo>
                  <a:lnTo>
                    <a:pt x="794" y="119"/>
                  </a:lnTo>
                  <a:lnTo>
                    <a:pt x="819" y="148"/>
                  </a:lnTo>
                  <a:lnTo>
                    <a:pt x="846" y="174"/>
                  </a:lnTo>
                  <a:lnTo>
                    <a:pt x="872" y="196"/>
                  </a:lnTo>
                  <a:lnTo>
                    <a:pt x="886" y="206"/>
                  </a:lnTo>
                  <a:lnTo>
                    <a:pt x="898" y="217"/>
                  </a:lnTo>
                  <a:lnTo>
                    <a:pt x="910" y="229"/>
                  </a:lnTo>
                  <a:lnTo>
                    <a:pt x="920" y="241"/>
                  </a:lnTo>
                  <a:lnTo>
                    <a:pt x="931" y="254"/>
                  </a:lnTo>
                  <a:lnTo>
                    <a:pt x="940" y="268"/>
                  </a:lnTo>
                  <a:lnTo>
                    <a:pt x="950" y="281"/>
                  </a:lnTo>
                  <a:lnTo>
                    <a:pt x="959" y="2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20" name="Freeform 97">
              <a:extLst>
                <a:ext uri="{FF2B5EF4-FFF2-40B4-BE49-F238E27FC236}">
                  <a16:creationId xmlns:a16="http://schemas.microsoft.com/office/drawing/2014/main" id="{E19FACED-CA70-48B1-8B6A-9D5DEBD4C87D}"/>
                </a:ext>
              </a:extLst>
            </p:cNvPr>
            <p:cNvSpPr>
              <a:spLocks/>
            </p:cNvSpPr>
            <p:nvPr/>
          </p:nvSpPr>
          <p:spPr bwMode="auto">
            <a:xfrm>
              <a:off x="2655" y="2021"/>
              <a:ext cx="249" cy="132"/>
            </a:xfrm>
            <a:custGeom>
              <a:avLst/>
              <a:gdLst>
                <a:gd name="T0" fmla="*/ 0 w 996"/>
                <a:gd name="T1" fmla="*/ 0 h 528"/>
                <a:gd name="T2" fmla="*/ 0 w 996"/>
                <a:gd name="T3" fmla="*/ 0 h 528"/>
                <a:gd name="T4" fmla="*/ 0 w 996"/>
                <a:gd name="T5" fmla="*/ 0 h 528"/>
                <a:gd name="T6" fmla="*/ 0 w 996"/>
                <a:gd name="T7" fmla="*/ 0 h 528"/>
                <a:gd name="T8" fmla="*/ 0 w 996"/>
                <a:gd name="T9" fmla="*/ 0 h 528"/>
                <a:gd name="T10" fmla="*/ 0 w 996"/>
                <a:gd name="T11" fmla="*/ 0 h 528"/>
                <a:gd name="T12" fmla="*/ 0 w 996"/>
                <a:gd name="T13" fmla="*/ 0 h 528"/>
                <a:gd name="T14" fmla="*/ 0 w 996"/>
                <a:gd name="T15" fmla="*/ 0 h 528"/>
                <a:gd name="T16" fmla="*/ 0 w 996"/>
                <a:gd name="T17" fmla="*/ 0 h 528"/>
                <a:gd name="T18" fmla="*/ 0 w 996"/>
                <a:gd name="T19" fmla="*/ 0 h 528"/>
                <a:gd name="T20" fmla="*/ 0 w 996"/>
                <a:gd name="T21" fmla="*/ 0 h 528"/>
                <a:gd name="T22" fmla="*/ 0 w 996"/>
                <a:gd name="T23" fmla="*/ 0 h 528"/>
                <a:gd name="T24" fmla="*/ 0 w 996"/>
                <a:gd name="T25" fmla="*/ 0 h 528"/>
                <a:gd name="T26" fmla="*/ 0 w 996"/>
                <a:gd name="T27" fmla="*/ 0 h 528"/>
                <a:gd name="T28" fmla="*/ 0 w 996"/>
                <a:gd name="T29" fmla="*/ 0 h 528"/>
                <a:gd name="T30" fmla="*/ 0 w 996"/>
                <a:gd name="T31" fmla="*/ 0 h 528"/>
                <a:gd name="T32" fmla="*/ 0 w 996"/>
                <a:gd name="T33" fmla="*/ 0 h 528"/>
                <a:gd name="T34" fmla="*/ 0 w 996"/>
                <a:gd name="T35" fmla="*/ 0 h 528"/>
                <a:gd name="T36" fmla="*/ 0 w 996"/>
                <a:gd name="T37" fmla="*/ 0 h 528"/>
                <a:gd name="T38" fmla="*/ 0 w 996"/>
                <a:gd name="T39" fmla="*/ 0 h 528"/>
                <a:gd name="T40" fmla="*/ 0 w 996"/>
                <a:gd name="T41" fmla="*/ 0 h 528"/>
                <a:gd name="T42" fmla="*/ 0 w 996"/>
                <a:gd name="T43" fmla="*/ 0 h 528"/>
                <a:gd name="T44" fmla="*/ 0 w 996"/>
                <a:gd name="T45" fmla="*/ 0 h 528"/>
                <a:gd name="T46" fmla="*/ 0 w 996"/>
                <a:gd name="T47" fmla="*/ 0 h 528"/>
                <a:gd name="T48" fmla="*/ 0 w 996"/>
                <a:gd name="T49" fmla="*/ 0 h 528"/>
                <a:gd name="T50" fmla="*/ 0 w 996"/>
                <a:gd name="T51" fmla="*/ 0 h 528"/>
                <a:gd name="T52" fmla="*/ 0 w 996"/>
                <a:gd name="T53" fmla="*/ 0 h 528"/>
                <a:gd name="T54" fmla="*/ 0 w 996"/>
                <a:gd name="T55" fmla="*/ 0 h 528"/>
                <a:gd name="T56" fmla="*/ 0 w 996"/>
                <a:gd name="T57" fmla="*/ 0 h 528"/>
                <a:gd name="T58" fmla="*/ 0 w 996"/>
                <a:gd name="T59" fmla="*/ 0 h 528"/>
                <a:gd name="T60" fmla="*/ 0 w 996"/>
                <a:gd name="T61" fmla="*/ 0 h 528"/>
                <a:gd name="T62" fmla="*/ 0 w 996"/>
                <a:gd name="T63" fmla="*/ 0 h 528"/>
                <a:gd name="T64" fmla="*/ 0 w 996"/>
                <a:gd name="T65" fmla="*/ 0 h 528"/>
                <a:gd name="T66" fmla="*/ 0 w 996"/>
                <a:gd name="T67" fmla="*/ 0 h 528"/>
                <a:gd name="T68" fmla="*/ 0 w 996"/>
                <a:gd name="T69" fmla="*/ 0 h 528"/>
                <a:gd name="T70" fmla="*/ 0 w 996"/>
                <a:gd name="T71" fmla="*/ 0 h 528"/>
                <a:gd name="T72" fmla="*/ 0 w 996"/>
                <a:gd name="T73" fmla="*/ 0 h 528"/>
                <a:gd name="T74" fmla="*/ 0 w 996"/>
                <a:gd name="T75" fmla="*/ 0 h 528"/>
                <a:gd name="T76" fmla="*/ 0 w 996"/>
                <a:gd name="T77" fmla="*/ 0 h 528"/>
                <a:gd name="T78" fmla="*/ 0 w 996"/>
                <a:gd name="T79" fmla="*/ 0 h 528"/>
                <a:gd name="T80" fmla="*/ 0 w 996"/>
                <a:gd name="T81" fmla="*/ 0 h 528"/>
                <a:gd name="T82" fmla="*/ 0 w 996"/>
                <a:gd name="T83" fmla="*/ 0 h 528"/>
                <a:gd name="T84" fmla="*/ 0 w 996"/>
                <a:gd name="T85" fmla="*/ 0 h 528"/>
                <a:gd name="T86" fmla="*/ 0 w 996"/>
                <a:gd name="T87" fmla="*/ 0 h 528"/>
                <a:gd name="T88" fmla="*/ 0 w 996"/>
                <a:gd name="T89" fmla="*/ 0 h 528"/>
                <a:gd name="T90" fmla="*/ 0 w 996"/>
                <a:gd name="T91" fmla="*/ 0 h 528"/>
                <a:gd name="T92" fmla="*/ 0 w 996"/>
                <a:gd name="T93" fmla="*/ 0 h 528"/>
                <a:gd name="T94" fmla="*/ 0 w 996"/>
                <a:gd name="T95" fmla="*/ 0 h 528"/>
                <a:gd name="T96" fmla="*/ 0 w 996"/>
                <a:gd name="T97" fmla="*/ 0 h 528"/>
                <a:gd name="T98" fmla="*/ 0 w 996"/>
                <a:gd name="T99" fmla="*/ 0 h 528"/>
                <a:gd name="T100" fmla="*/ 0 w 996"/>
                <a:gd name="T101" fmla="*/ 0 h 528"/>
                <a:gd name="T102" fmla="*/ 0 w 996"/>
                <a:gd name="T103" fmla="*/ 0 h 528"/>
                <a:gd name="T104" fmla="*/ 0 w 996"/>
                <a:gd name="T105" fmla="*/ 0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6"/>
                <a:gd name="T160" fmla="*/ 0 h 528"/>
                <a:gd name="T161" fmla="*/ 996 w 996"/>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6" h="528">
                  <a:moveTo>
                    <a:pt x="959" y="294"/>
                  </a:moveTo>
                  <a:lnTo>
                    <a:pt x="959" y="294"/>
                  </a:lnTo>
                  <a:lnTo>
                    <a:pt x="967" y="300"/>
                  </a:lnTo>
                  <a:lnTo>
                    <a:pt x="974" y="306"/>
                  </a:lnTo>
                  <a:lnTo>
                    <a:pt x="979" y="313"/>
                  </a:lnTo>
                  <a:lnTo>
                    <a:pt x="983" y="319"/>
                  </a:lnTo>
                  <a:lnTo>
                    <a:pt x="986" y="326"/>
                  </a:lnTo>
                  <a:lnTo>
                    <a:pt x="990" y="333"/>
                  </a:lnTo>
                  <a:lnTo>
                    <a:pt x="992" y="338"/>
                  </a:lnTo>
                  <a:lnTo>
                    <a:pt x="996" y="343"/>
                  </a:lnTo>
                  <a:lnTo>
                    <a:pt x="987" y="346"/>
                  </a:lnTo>
                  <a:lnTo>
                    <a:pt x="978" y="347"/>
                  </a:lnTo>
                  <a:lnTo>
                    <a:pt x="968" y="345"/>
                  </a:lnTo>
                  <a:lnTo>
                    <a:pt x="960" y="339"/>
                  </a:lnTo>
                  <a:lnTo>
                    <a:pt x="954" y="333"/>
                  </a:lnTo>
                  <a:lnTo>
                    <a:pt x="946" y="325"/>
                  </a:lnTo>
                  <a:lnTo>
                    <a:pt x="940" y="317"/>
                  </a:lnTo>
                  <a:lnTo>
                    <a:pt x="935" y="308"/>
                  </a:lnTo>
                  <a:lnTo>
                    <a:pt x="935" y="319"/>
                  </a:lnTo>
                  <a:lnTo>
                    <a:pt x="935" y="323"/>
                  </a:lnTo>
                  <a:lnTo>
                    <a:pt x="935" y="326"/>
                  </a:lnTo>
                  <a:lnTo>
                    <a:pt x="935" y="331"/>
                  </a:lnTo>
                  <a:lnTo>
                    <a:pt x="926" y="331"/>
                  </a:lnTo>
                  <a:lnTo>
                    <a:pt x="918" y="331"/>
                  </a:lnTo>
                  <a:lnTo>
                    <a:pt x="911" y="331"/>
                  </a:lnTo>
                  <a:lnTo>
                    <a:pt x="906" y="330"/>
                  </a:lnTo>
                  <a:lnTo>
                    <a:pt x="900" y="329"/>
                  </a:lnTo>
                  <a:lnTo>
                    <a:pt x="895" y="326"/>
                  </a:lnTo>
                  <a:lnTo>
                    <a:pt x="890" y="323"/>
                  </a:lnTo>
                  <a:lnTo>
                    <a:pt x="886" y="319"/>
                  </a:lnTo>
                  <a:lnTo>
                    <a:pt x="880" y="325"/>
                  </a:lnTo>
                  <a:lnTo>
                    <a:pt x="874" y="331"/>
                  </a:lnTo>
                  <a:lnTo>
                    <a:pt x="866" y="339"/>
                  </a:lnTo>
                  <a:lnTo>
                    <a:pt x="858" y="347"/>
                  </a:lnTo>
                  <a:lnTo>
                    <a:pt x="847" y="353"/>
                  </a:lnTo>
                  <a:lnTo>
                    <a:pt x="837" y="358"/>
                  </a:lnTo>
                  <a:lnTo>
                    <a:pt x="825" y="359"/>
                  </a:lnTo>
                  <a:lnTo>
                    <a:pt x="811" y="357"/>
                  </a:lnTo>
                  <a:lnTo>
                    <a:pt x="806" y="375"/>
                  </a:lnTo>
                  <a:lnTo>
                    <a:pt x="805" y="397"/>
                  </a:lnTo>
                  <a:lnTo>
                    <a:pt x="807" y="419"/>
                  </a:lnTo>
                  <a:lnTo>
                    <a:pt x="810" y="442"/>
                  </a:lnTo>
                  <a:lnTo>
                    <a:pt x="813" y="465"/>
                  </a:lnTo>
                  <a:lnTo>
                    <a:pt x="814" y="487"/>
                  </a:lnTo>
                  <a:lnTo>
                    <a:pt x="810" y="508"/>
                  </a:lnTo>
                  <a:lnTo>
                    <a:pt x="799" y="528"/>
                  </a:lnTo>
                  <a:lnTo>
                    <a:pt x="793" y="528"/>
                  </a:lnTo>
                  <a:lnTo>
                    <a:pt x="787" y="528"/>
                  </a:lnTo>
                  <a:lnTo>
                    <a:pt x="782" y="528"/>
                  </a:lnTo>
                  <a:lnTo>
                    <a:pt x="775" y="528"/>
                  </a:lnTo>
                  <a:lnTo>
                    <a:pt x="766" y="528"/>
                  </a:lnTo>
                  <a:lnTo>
                    <a:pt x="757" y="528"/>
                  </a:lnTo>
                  <a:lnTo>
                    <a:pt x="747" y="528"/>
                  </a:lnTo>
                  <a:lnTo>
                    <a:pt x="738" y="528"/>
                  </a:lnTo>
                  <a:lnTo>
                    <a:pt x="731" y="523"/>
                  </a:lnTo>
                  <a:lnTo>
                    <a:pt x="721" y="518"/>
                  </a:lnTo>
                  <a:lnTo>
                    <a:pt x="709" y="511"/>
                  </a:lnTo>
                  <a:lnTo>
                    <a:pt x="696" y="506"/>
                  </a:lnTo>
                  <a:lnTo>
                    <a:pt x="681" y="499"/>
                  </a:lnTo>
                  <a:lnTo>
                    <a:pt x="669" y="495"/>
                  </a:lnTo>
                  <a:lnTo>
                    <a:pt x="658" y="492"/>
                  </a:lnTo>
                  <a:lnTo>
                    <a:pt x="652" y="491"/>
                  </a:lnTo>
                  <a:lnTo>
                    <a:pt x="641" y="482"/>
                  </a:lnTo>
                  <a:lnTo>
                    <a:pt x="630" y="471"/>
                  </a:lnTo>
                  <a:lnTo>
                    <a:pt x="617" y="461"/>
                  </a:lnTo>
                  <a:lnTo>
                    <a:pt x="602" y="450"/>
                  </a:lnTo>
                  <a:lnTo>
                    <a:pt x="589" y="441"/>
                  </a:lnTo>
                  <a:lnTo>
                    <a:pt x="576" y="431"/>
                  </a:lnTo>
                  <a:lnTo>
                    <a:pt x="564" y="423"/>
                  </a:lnTo>
                  <a:lnTo>
                    <a:pt x="553" y="418"/>
                  </a:lnTo>
                  <a:lnTo>
                    <a:pt x="553" y="415"/>
                  </a:lnTo>
                  <a:lnTo>
                    <a:pt x="553" y="411"/>
                  </a:lnTo>
                  <a:lnTo>
                    <a:pt x="553" y="407"/>
                  </a:lnTo>
                  <a:lnTo>
                    <a:pt x="553" y="405"/>
                  </a:lnTo>
                  <a:lnTo>
                    <a:pt x="548" y="401"/>
                  </a:lnTo>
                  <a:lnTo>
                    <a:pt x="542" y="398"/>
                  </a:lnTo>
                  <a:lnTo>
                    <a:pt x="536" y="395"/>
                  </a:lnTo>
                  <a:lnTo>
                    <a:pt x="529" y="393"/>
                  </a:lnTo>
                  <a:lnTo>
                    <a:pt x="521" y="390"/>
                  </a:lnTo>
                  <a:lnTo>
                    <a:pt x="515" y="387"/>
                  </a:lnTo>
                  <a:lnTo>
                    <a:pt x="509" y="385"/>
                  </a:lnTo>
                  <a:lnTo>
                    <a:pt x="504" y="381"/>
                  </a:lnTo>
                  <a:lnTo>
                    <a:pt x="499" y="381"/>
                  </a:lnTo>
                  <a:lnTo>
                    <a:pt x="493" y="379"/>
                  </a:lnTo>
                  <a:lnTo>
                    <a:pt x="485" y="377"/>
                  </a:lnTo>
                  <a:lnTo>
                    <a:pt x="477" y="374"/>
                  </a:lnTo>
                  <a:lnTo>
                    <a:pt x="469" y="373"/>
                  </a:lnTo>
                  <a:lnTo>
                    <a:pt x="461" y="370"/>
                  </a:lnTo>
                  <a:lnTo>
                    <a:pt x="452" y="369"/>
                  </a:lnTo>
                  <a:lnTo>
                    <a:pt x="443" y="369"/>
                  </a:lnTo>
                  <a:lnTo>
                    <a:pt x="435" y="363"/>
                  </a:lnTo>
                  <a:lnTo>
                    <a:pt x="420" y="358"/>
                  </a:lnTo>
                  <a:lnTo>
                    <a:pt x="400" y="351"/>
                  </a:lnTo>
                  <a:lnTo>
                    <a:pt x="379" y="346"/>
                  </a:lnTo>
                  <a:lnTo>
                    <a:pt x="355" y="339"/>
                  </a:lnTo>
                  <a:lnTo>
                    <a:pt x="332" y="335"/>
                  </a:lnTo>
                  <a:lnTo>
                    <a:pt x="311" y="333"/>
                  </a:lnTo>
                  <a:lnTo>
                    <a:pt x="295" y="331"/>
                  </a:lnTo>
                  <a:lnTo>
                    <a:pt x="295" y="343"/>
                  </a:lnTo>
                  <a:lnTo>
                    <a:pt x="286" y="342"/>
                  </a:lnTo>
                  <a:lnTo>
                    <a:pt x="276" y="339"/>
                  </a:lnTo>
                  <a:lnTo>
                    <a:pt x="267" y="338"/>
                  </a:lnTo>
                  <a:lnTo>
                    <a:pt x="258" y="343"/>
                  </a:lnTo>
                  <a:lnTo>
                    <a:pt x="248" y="342"/>
                  </a:lnTo>
                  <a:lnTo>
                    <a:pt x="242" y="337"/>
                  </a:lnTo>
                  <a:lnTo>
                    <a:pt x="236" y="333"/>
                  </a:lnTo>
                  <a:lnTo>
                    <a:pt x="234" y="331"/>
                  </a:lnTo>
                  <a:lnTo>
                    <a:pt x="224" y="341"/>
                  </a:lnTo>
                  <a:lnTo>
                    <a:pt x="215" y="351"/>
                  </a:lnTo>
                  <a:lnTo>
                    <a:pt x="207" y="363"/>
                  </a:lnTo>
                  <a:lnTo>
                    <a:pt x="199" y="374"/>
                  </a:lnTo>
                  <a:lnTo>
                    <a:pt x="194" y="386"/>
                  </a:lnTo>
                  <a:lnTo>
                    <a:pt x="189" y="397"/>
                  </a:lnTo>
                  <a:lnTo>
                    <a:pt x="186" y="409"/>
                  </a:lnTo>
                  <a:lnTo>
                    <a:pt x="185" y="418"/>
                  </a:lnTo>
                  <a:lnTo>
                    <a:pt x="183" y="419"/>
                  </a:lnTo>
                  <a:lnTo>
                    <a:pt x="179" y="423"/>
                  </a:lnTo>
                  <a:lnTo>
                    <a:pt x="174" y="429"/>
                  </a:lnTo>
                  <a:lnTo>
                    <a:pt x="173" y="430"/>
                  </a:lnTo>
                  <a:lnTo>
                    <a:pt x="169" y="419"/>
                  </a:lnTo>
                  <a:lnTo>
                    <a:pt x="167" y="407"/>
                  </a:lnTo>
                  <a:lnTo>
                    <a:pt x="167" y="394"/>
                  </a:lnTo>
                  <a:lnTo>
                    <a:pt x="167" y="381"/>
                  </a:lnTo>
                  <a:lnTo>
                    <a:pt x="169" y="367"/>
                  </a:lnTo>
                  <a:lnTo>
                    <a:pt x="171" y="354"/>
                  </a:lnTo>
                  <a:lnTo>
                    <a:pt x="173" y="342"/>
                  </a:lnTo>
                  <a:lnTo>
                    <a:pt x="173" y="331"/>
                  </a:lnTo>
                  <a:lnTo>
                    <a:pt x="173" y="329"/>
                  </a:lnTo>
                  <a:lnTo>
                    <a:pt x="173" y="323"/>
                  </a:lnTo>
                  <a:lnTo>
                    <a:pt x="173" y="317"/>
                  </a:lnTo>
                  <a:lnTo>
                    <a:pt x="173" y="308"/>
                  </a:lnTo>
                  <a:lnTo>
                    <a:pt x="158" y="309"/>
                  </a:lnTo>
                  <a:lnTo>
                    <a:pt x="141" y="313"/>
                  </a:lnTo>
                  <a:lnTo>
                    <a:pt x="123" y="318"/>
                  </a:lnTo>
                  <a:lnTo>
                    <a:pt x="106" y="323"/>
                  </a:lnTo>
                  <a:lnTo>
                    <a:pt x="89" y="329"/>
                  </a:lnTo>
                  <a:lnTo>
                    <a:pt x="74" y="333"/>
                  </a:lnTo>
                  <a:lnTo>
                    <a:pt x="59" y="334"/>
                  </a:lnTo>
                  <a:lnTo>
                    <a:pt x="49" y="331"/>
                  </a:lnTo>
                  <a:lnTo>
                    <a:pt x="58" y="330"/>
                  </a:lnTo>
                  <a:lnTo>
                    <a:pt x="66" y="325"/>
                  </a:lnTo>
                  <a:lnTo>
                    <a:pt x="71" y="321"/>
                  </a:lnTo>
                  <a:lnTo>
                    <a:pt x="74" y="319"/>
                  </a:lnTo>
                  <a:lnTo>
                    <a:pt x="37" y="319"/>
                  </a:lnTo>
                  <a:lnTo>
                    <a:pt x="25" y="331"/>
                  </a:lnTo>
                  <a:lnTo>
                    <a:pt x="24" y="333"/>
                  </a:lnTo>
                  <a:lnTo>
                    <a:pt x="20" y="337"/>
                  </a:lnTo>
                  <a:lnTo>
                    <a:pt x="14" y="342"/>
                  </a:lnTo>
                  <a:lnTo>
                    <a:pt x="13" y="343"/>
                  </a:lnTo>
                  <a:lnTo>
                    <a:pt x="0" y="331"/>
                  </a:lnTo>
                  <a:lnTo>
                    <a:pt x="0" y="327"/>
                  </a:lnTo>
                  <a:lnTo>
                    <a:pt x="2" y="322"/>
                  </a:lnTo>
                  <a:lnTo>
                    <a:pt x="4" y="317"/>
                  </a:lnTo>
                  <a:lnTo>
                    <a:pt x="6" y="311"/>
                  </a:lnTo>
                  <a:lnTo>
                    <a:pt x="9" y="306"/>
                  </a:lnTo>
                  <a:lnTo>
                    <a:pt x="10" y="300"/>
                  </a:lnTo>
                  <a:lnTo>
                    <a:pt x="13" y="292"/>
                  </a:lnTo>
                  <a:lnTo>
                    <a:pt x="13" y="282"/>
                  </a:lnTo>
                  <a:lnTo>
                    <a:pt x="18" y="278"/>
                  </a:lnTo>
                  <a:lnTo>
                    <a:pt x="24" y="276"/>
                  </a:lnTo>
                  <a:lnTo>
                    <a:pt x="30" y="273"/>
                  </a:lnTo>
                  <a:lnTo>
                    <a:pt x="37" y="272"/>
                  </a:lnTo>
                  <a:lnTo>
                    <a:pt x="43" y="270"/>
                  </a:lnTo>
                  <a:lnTo>
                    <a:pt x="50" y="270"/>
                  </a:lnTo>
                  <a:lnTo>
                    <a:pt x="57" y="270"/>
                  </a:lnTo>
                  <a:lnTo>
                    <a:pt x="62" y="270"/>
                  </a:lnTo>
                  <a:lnTo>
                    <a:pt x="79" y="260"/>
                  </a:lnTo>
                  <a:lnTo>
                    <a:pt x="103" y="257"/>
                  </a:lnTo>
                  <a:lnTo>
                    <a:pt x="131" y="258"/>
                  </a:lnTo>
                  <a:lnTo>
                    <a:pt x="162" y="264"/>
                  </a:lnTo>
                  <a:lnTo>
                    <a:pt x="193" y="272"/>
                  </a:lnTo>
                  <a:lnTo>
                    <a:pt x="223" y="280"/>
                  </a:lnTo>
                  <a:lnTo>
                    <a:pt x="250" y="288"/>
                  </a:lnTo>
                  <a:lnTo>
                    <a:pt x="271" y="294"/>
                  </a:lnTo>
                  <a:lnTo>
                    <a:pt x="290" y="294"/>
                  </a:lnTo>
                  <a:lnTo>
                    <a:pt x="310" y="297"/>
                  </a:lnTo>
                  <a:lnTo>
                    <a:pt x="330" y="298"/>
                  </a:lnTo>
                  <a:lnTo>
                    <a:pt x="351" y="301"/>
                  </a:lnTo>
                  <a:lnTo>
                    <a:pt x="372" y="304"/>
                  </a:lnTo>
                  <a:lnTo>
                    <a:pt x="392" y="305"/>
                  </a:lnTo>
                  <a:lnTo>
                    <a:pt x="412" y="308"/>
                  </a:lnTo>
                  <a:lnTo>
                    <a:pt x="431" y="308"/>
                  </a:lnTo>
                  <a:lnTo>
                    <a:pt x="432" y="309"/>
                  </a:lnTo>
                  <a:lnTo>
                    <a:pt x="437" y="313"/>
                  </a:lnTo>
                  <a:lnTo>
                    <a:pt x="441" y="318"/>
                  </a:lnTo>
                  <a:lnTo>
                    <a:pt x="443" y="319"/>
                  </a:lnTo>
                  <a:lnTo>
                    <a:pt x="444" y="304"/>
                  </a:lnTo>
                  <a:lnTo>
                    <a:pt x="445" y="286"/>
                  </a:lnTo>
                  <a:lnTo>
                    <a:pt x="448" y="269"/>
                  </a:lnTo>
                  <a:lnTo>
                    <a:pt x="452" y="250"/>
                  </a:lnTo>
                  <a:lnTo>
                    <a:pt x="457" y="233"/>
                  </a:lnTo>
                  <a:lnTo>
                    <a:pt x="463" y="214"/>
                  </a:lnTo>
                  <a:lnTo>
                    <a:pt x="468" y="196"/>
                  </a:lnTo>
                  <a:lnTo>
                    <a:pt x="473" y="177"/>
                  </a:lnTo>
                  <a:lnTo>
                    <a:pt x="479" y="160"/>
                  </a:lnTo>
                  <a:lnTo>
                    <a:pt x="484" y="141"/>
                  </a:lnTo>
                  <a:lnTo>
                    <a:pt x="489" y="123"/>
                  </a:lnTo>
                  <a:lnTo>
                    <a:pt x="495" y="105"/>
                  </a:lnTo>
                  <a:lnTo>
                    <a:pt x="499" y="87"/>
                  </a:lnTo>
                  <a:lnTo>
                    <a:pt x="501" y="69"/>
                  </a:lnTo>
                  <a:lnTo>
                    <a:pt x="503" y="52"/>
                  </a:lnTo>
                  <a:lnTo>
                    <a:pt x="504" y="36"/>
                  </a:lnTo>
                  <a:lnTo>
                    <a:pt x="513" y="28"/>
                  </a:lnTo>
                  <a:lnTo>
                    <a:pt x="523" y="21"/>
                  </a:lnTo>
                  <a:lnTo>
                    <a:pt x="532" y="17"/>
                  </a:lnTo>
                  <a:lnTo>
                    <a:pt x="541" y="13"/>
                  </a:lnTo>
                  <a:lnTo>
                    <a:pt x="550" y="11"/>
                  </a:lnTo>
                  <a:lnTo>
                    <a:pt x="560" y="7"/>
                  </a:lnTo>
                  <a:lnTo>
                    <a:pt x="569" y="4"/>
                  </a:lnTo>
                  <a:lnTo>
                    <a:pt x="578" y="0"/>
                  </a:lnTo>
                  <a:lnTo>
                    <a:pt x="588" y="0"/>
                  </a:lnTo>
                  <a:lnTo>
                    <a:pt x="598" y="1"/>
                  </a:lnTo>
                  <a:lnTo>
                    <a:pt x="609" y="4"/>
                  </a:lnTo>
                  <a:lnTo>
                    <a:pt x="621" y="5"/>
                  </a:lnTo>
                  <a:lnTo>
                    <a:pt x="633" y="8"/>
                  </a:lnTo>
                  <a:lnTo>
                    <a:pt x="644" y="11"/>
                  </a:lnTo>
                  <a:lnTo>
                    <a:pt x="654" y="12"/>
                  </a:lnTo>
                  <a:lnTo>
                    <a:pt x="664" y="12"/>
                  </a:lnTo>
                  <a:lnTo>
                    <a:pt x="692" y="21"/>
                  </a:lnTo>
                  <a:lnTo>
                    <a:pt x="717" y="39"/>
                  </a:lnTo>
                  <a:lnTo>
                    <a:pt x="743" y="63"/>
                  </a:lnTo>
                  <a:lnTo>
                    <a:pt x="769" y="89"/>
                  </a:lnTo>
                  <a:lnTo>
                    <a:pt x="794" y="119"/>
                  </a:lnTo>
                  <a:lnTo>
                    <a:pt x="819" y="148"/>
                  </a:lnTo>
                  <a:lnTo>
                    <a:pt x="846" y="174"/>
                  </a:lnTo>
                  <a:lnTo>
                    <a:pt x="872" y="196"/>
                  </a:lnTo>
                  <a:lnTo>
                    <a:pt x="886" y="206"/>
                  </a:lnTo>
                  <a:lnTo>
                    <a:pt x="898" y="217"/>
                  </a:lnTo>
                  <a:lnTo>
                    <a:pt x="910" y="229"/>
                  </a:lnTo>
                  <a:lnTo>
                    <a:pt x="920" y="241"/>
                  </a:lnTo>
                  <a:lnTo>
                    <a:pt x="931" y="254"/>
                  </a:lnTo>
                  <a:lnTo>
                    <a:pt x="940" y="268"/>
                  </a:lnTo>
                  <a:lnTo>
                    <a:pt x="950" y="281"/>
                  </a:lnTo>
                  <a:lnTo>
                    <a:pt x="959" y="29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21" name="Freeform 98">
              <a:extLst>
                <a:ext uri="{FF2B5EF4-FFF2-40B4-BE49-F238E27FC236}">
                  <a16:creationId xmlns:a16="http://schemas.microsoft.com/office/drawing/2014/main" id="{FCB64B3D-4DDC-40BC-B544-4AABABF1E79D}"/>
                </a:ext>
              </a:extLst>
            </p:cNvPr>
            <p:cNvSpPr>
              <a:spLocks/>
            </p:cNvSpPr>
            <p:nvPr/>
          </p:nvSpPr>
          <p:spPr bwMode="auto">
            <a:xfrm>
              <a:off x="2617" y="2115"/>
              <a:ext cx="203" cy="99"/>
            </a:xfrm>
            <a:custGeom>
              <a:avLst/>
              <a:gdLst>
                <a:gd name="T0" fmla="*/ 0 w 814"/>
                <a:gd name="T1" fmla="*/ 0 h 400"/>
                <a:gd name="T2" fmla="*/ 0 w 814"/>
                <a:gd name="T3" fmla="*/ 0 h 400"/>
                <a:gd name="T4" fmla="*/ 0 w 814"/>
                <a:gd name="T5" fmla="*/ 0 h 400"/>
                <a:gd name="T6" fmla="*/ 0 w 814"/>
                <a:gd name="T7" fmla="*/ 0 h 400"/>
                <a:gd name="T8" fmla="*/ 0 w 814"/>
                <a:gd name="T9" fmla="*/ 0 h 400"/>
                <a:gd name="T10" fmla="*/ 0 w 814"/>
                <a:gd name="T11" fmla="*/ 0 h 400"/>
                <a:gd name="T12" fmla="*/ 0 w 814"/>
                <a:gd name="T13" fmla="*/ 0 h 400"/>
                <a:gd name="T14" fmla="*/ 0 w 814"/>
                <a:gd name="T15" fmla="*/ 0 h 400"/>
                <a:gd name="T16" fmla="*/ 0 w 814"/>
                <a:gd name="T17" fmla="*/ 0 h 400"/>
                <a:gd name="T18" fmla="*/ 0 w 814"/>
                <a:gd name="T19" fmla="*/ 0 h 400"/>
                <a:gd name="T20" fmla="*/ 0 w 814"/>
                <a:gd name="T21" fmla="*/ 0 h 400"/>
                <a:gd name="T22" fmla="*/ 0 w 814"/>
                <a:gd name="T23" fmla="*/ 0 h 400"/>
                <a:gd name="T24" fmla="*/ 0 w 814"/>
                <a:gd name="T25" fmla="*/ 0 h 400"/>
                <a:gd name="T26" fmla="*/ 0 w 814"/>
                <a:gd name="T27" fmla="*/ 0 h 400"/>
                <a:gd name="T28" fmla="*/ 0 w 814"/>
                <a:gd name="T29" fmla="*/ 0 h 400"/>
                <a:gd name="T30" fmla="*/ 0 w 814"/>
                <a:gd name="T31" fmla="*/ 0 h 400"/>
                <a:gd name="T32" fmla="*/ 0 w 814"/>
                <a:gd name="T33" fmla="*/ 0 h 400"/>
                <a:gd name="T34" fmla="*/ 0 w 814"/>
                <a:gd name="T35" fmla="*/ 0 h 400"/>
                <a:gd name="T36" fmla="*/ 0 w 814"/>
                <a:gd name="T37" fmla="*/ 0 h 400"/>
                <a:gd name="T38" fmla="*/ 0 w 814"/>
                <a:gd name="T39" fmla="*/ 0 h 400"/>
                <a:gd name="T40" fmla="*/ 0 w 814"/>
                <a:gd name="T41" fmla="*/ 0 h 400"/>
                <a:gd name="T42" fmla="*/ 0 w 814"/>
                <a:gd name="T43" fmla="*/ 0 h 400"/>
                <a:gd name="T44" fmla="*/ 0 w 814"/>
                <a:gd name="T45" fmla="*/ 0 h 400"/>
                <a:gd name="T46" fmla="*/ 0 w 814"/>
                <a:gd name="T47" fmla="*/ 0 h 400"/>
                <a:gd name="T48" fmla="*/ 0 w 814"/>
                <a:gd name="T49" fmla="*/ 0 h 400"/>
                <a:gd name="T50" fmla="*/ 0 w 814"/>
                <a:gd name="T51" fmla="*/ 0 h 400"/>
                <a:gd name="T52" fmla="*/ 0 w 814"/>
                <a:gd name="T53" fmla="*/ 0 h 400"/>
                <a:gd name="T54" fmla="*/ 0 w 814"/>
                <a:gd name="T55" fmla="*/ 0 h 400"/>
                <a:gd name="T56" fmla="*/ 0 w 814"/>
                <a:gd name="T57" fmla="*/ 0 h 400"/>
                <a:gd name="T58" fmla="*/ 0 w 814"/>
                <a:gd name="T59" fmla="*/ 0 h 400"/>
                <a:gd name="T60" fmla="*/ 0 w 814"/>
                <a:gd name="T61" fmla="*/ 0 h 400"/>
                <a:gd name="T62" fmla="*/ 0 w 814"/>
                <a:gd name="T63" fmla="*/ 0 h 400"/>
                <a:gd name="T64" fmla="*/ 0 w 814"/>
                <a:gd name="T65" fmla="*/ 0 h 400"/>
                <a:gd name="T66" fmla="*/ 0 w 814"/>
                <a:gd name="T67" fmla="*/ 0 h 400"/>
                <a:gd name="T68" fmla="*/ 0 w 814"/>
                <a:gd name="T69" fmla="*/ 0 h 400"/>
                <a:gd name="T70" fmla="*/ 0 w 814"/>
                <a:gd name="T71" fmla="*/ 0 h 400"/>
                <a:gd name="T72" fmla="*/ 0 w 814"/>
                <a:gd name="T73" fmla="*/ 0 h 400"/>
                <a:gd name="T74" fmla="*/ 0 w 814"/>
                <a:gd name="T75" fmla="*/ 0 h 400"/>
                <a:gd name="T76" fmla="*/ 0 w 814"/>
                <a:gd name="T77" fmla="*/ 0 h 400"/>
                <a:gd name="T78" fmla="*/ 0 w 814"/>
                <a:gd name="T79" fmla="*/ 0 h 400"/>
                <a:gd name="T80" fmla="*/ 0 w 814"/>
                <a:gd name="T81" fmla="*/ 0 h 400"/>
                <a:gd name="T82" fmla="*/ 0 w 814"/>
                <a:gd name="T83" fmla="*/ 0 h 400"/>
                <a:gd name="T84" fmla="*/ 0 w 814"/>
                <a:gd name="T85" fmla="*/ 0 h 400"/>
                <a:gd name="T86" fmla="*/ 0 w 814"/>
                <a:gd name="T87" fmla="*/ 0 h 400"/>
                <a:gd name="T88" fmla="*/ 0 w 814"/>
                <a:gd name="T89" fmla="*/ 0 h 400"/>
                <a:gd name="T90" fmla="*/ 0 w 814"/>
                <a:gd name="T91" fmla="*/ 0 h 400"/>
                <a:gd name="T92" fmla="*/ 0 w 814"/>
                <a:gd name="T93" fmla="*/ 0 h 400"/>
                <a:gd name="T94" fmla="*/ 0 w 814"/>
                <a:gd name="T95" fmla="*/ 0 h 400"/>
                <a:gd name="T96" fmla="*/ 0 w 814"/>
                <a:gd name="T97" fmla="*/ 0 h 400"/>
                <a:gd name="T98" fmla="*/ 0 w 814"/>
                <a:gd name="T99" fmla="*/ 0 h 400"/>
                <a:gd name="T100" fmla="*/ 0 w 814"/>
                <a:gd name="T101" fmla="*/ 0 h 400"/>
                <a:gd name="T102" fmla="*/ 0 w 814"/>
                <a:gd name="T103" fmla="*/ 0 h 400"/>
                <a:gd name="T104" fmla="*/ 0 w 814"/>
                <a:gd name="T105" fmla="*/ 0 h 400"/>
                <a:gd name="T106" fmla="*/ 0 w 814"/>
                <a:gd name="T107" fmla="*/ 0 h 400"/>
                <a:gd name="T108" fmla="*/ 0 w 814"/>
                <a:gd name="T109" fmla="*/ 0 h 400"/>
                <a:gd name="T110" fmla="*/ 0 w 814"/>
                <a:gd name="T111" fmla="*/ 0 h 400"/>
                <a:gd name="T112" fmla="*/ 0 w 814"/>
                <a:gd name="T113" fmla="*/ 0 h 400"/>
                <a:gd name="T114" fmla="*/ 0 w 814"/>
                <a:gd name="T115" fmla="*/ 0 h 4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400"/>
                <a:gd name="T176" fmla="*/ 814 w 814"/>
                <a:gd name="T177" fmla="*/ 400 h 4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400">
                  <a:moveTo>
                    <a:pt x="805" y="240"/>
                  </a:moveTo>
                  <a:lnTo>
                    <a:pt x="811" y="257"/>
                  </a:lnTo>
                  <a:lnTo>
                    <a:pt x="814" y="280"/>
                  </a:lnTo>
                  <a:lnTo>
                    <a:pt x="813" y="306"/>
                  </a:lnTo>
                  <a:lnTo>
                    <a:pt x="806" y="333"/>
                  </a:lnTo>
                  <a:lnTo>
                    <a:pt x="797" y="358"/>
                  </a:lnTo>
                  <a:lnTo>
                    <a:pt x="782" y="380"/>
                  </a:lnTo>
                  <a:lnTo>
                    <a:pt x="765" y="394"/>
                  </a:lnTo>
                  <a:lnTo>
                    <a:pt x="743" y="400"/>
                  </a:lnTo>
                  <a:lnTo>
                    <a:pt x="735" y="397"/>
                  </a:lnTo>
                  <a:lnTo>
                    <a:pt x="721" y="388"/>
                  </a:lnTo>
                  <a:lnTo>
                    <a:pt x="702" y="376"/>
                  </a:lnTo>
                  <a:lnTo>
                    <a:pt x="682" y="362"/>
                  </a:lnTo>
                  <a:lnTo>
                    <a:pt x="661" y="349"/>
                  </a:lnTo>
                  <a:lnTo>
                    <a:pt x="642" y="337"/>
                  </a:lnTo>
                  <a:lnTo>
                    <a:pt x="628" y="328"/>
                  </a:lnTo>
                  <a:lnTo>
                    <a:pt x="620" y="325"/>
                  </a:lnTo>
                  <a:lnTo>
                    <a:pt x="633" y="338"/>
                  </a:lnTo>
                  <a:lnTo>
                    <a:pt x="630" y="341"/>
                  </a:lnTo>
                  <a:lnTo>
                    <a:pt x="626" y="346"/>
                  </a:lnTo>
                  <a:lnTo>
                    <a:pt x="622" y="353"/>
                  </a:lnTo>
                  <a:lnTo>
                    <a:pt x="620" y="362"/>
                  </a:lnTo>
                  <a:lnTo>
                    <a:pt x="614" y="358"/>
                  </a:lnTo>
                  <a:lnTo>
                    <a:pt x="609" y="353"/>
                  </a:lnTo>
                  <a:lnTo>
                    <a:pt x="602" y="349"/>
                  </a:lnTo>
                  <a:lnTo>
                    <a:pt x="596" y="346"/>
                  </a:lnTo>
                  <a:lnTo>
                    <a:pt x="589" y="342"/>
                  </a:lnTo>
                  <a:lnTo>
                    <a:pt x="582" y="341"/>
                  </a:lnTo>
                  <a:lnTo>
                    <a:pt x="577" y="338"/>
                  </a:lnTo>
                  <a:lnTo>
                    <a:pt x="572" y="338"/>
                  </a:lnTo>
                  <a:lnTo>
                    <a:pt x="436" y="215"/>
                  </a:lnTo>
                  <a:lnTo>
                    <a:pt x="421" y="215"/>
                  </a:lnTo>
                  <a:lnTo>
                    <a:pt x="404" y="215"/>
                  </a:lnTo>
                  <a:lnTo>
                    <a:pt x="387" y="215"/>
                  </a:lnTo>
                  <a:lnTo>
                    <a:pt x="368" y="215"/>
                  </a:lnTo>
                  <a:lnTo>
                    <a:pt x="350" y="215"/>
                  </a:lnTo>
                  <a:lnTo>
                    <a:pt x="332" y="215"/>
                  </a:lnTo>
                  <a:lnTo>
                    <a:pt x="315" y="215"/>
                  </a:lnTo>
                  <a:lnTo>
                    <a:pt x="300" y="215"/>
                  </a:lnTo>
                  <a:lnTo>
                    <a:pt x="296" y="220"/>
                  </a:lnTo>
                  <a:lnTo>
                    <a:pt x="294" y="225"/>
                  </a:lnTo>
                  <a:lnTo>
                    <a:pt x="291" y="232"/>
                  </a:lnTo>
                  <a:lnTo>
                    <a:pt x="290" y="239"/>
                  </a:lnTo>
                  <a:lnTo>
                    <a:pt x="288" y="247"/>
                  </a:lnTo>
                  <a:lnTo>
                    <a:pt x="288" y="253"/>
                  </a:lnTo>
                  <a:lnTo>
                    <a:pt x="288" y="259"/>
                  </a:lnTo>
                  <a:lnTo>
                    <a:pt x="288" y="264"/>
                  </a:lnTo>
                  <a:lnTo>
                    <a:pt x="284" y="270"/>
                  </a:lnTo>
                  <a:lnTo>
                    <a:pt x="282" y="281"/>
                  </a:lnTo>
                  <a:lnTo>
                    <a:pt x="279" y="294"/>
                  </a:lnTo>
                  <a:lnTo>
                    <a:pt x="278" y="309"/>
                  </a:lnTo>
                  <a:lnTo>
                    <a:pt x="276" y="324"/>
                  </a:lnTo>
                  <a:lnTo>
                    <a:pt x="276" y="338"/>
                  </a:lnTo>
                  <a:lnTo>
                    <a:pt x="276" y="352"/>
                  </a:lnTo>
                  <a:lnTo>
                    <a:pt x="276" y="362"/>
                  </a:lnTo>
                  <a:lnTo>
                    <a:pt x="283" y="369"/>
                  </a:lnTo>
                  <a:lnTo>
                    <a:pt x="287" y="374"/>
                  </a:lnTo>
                  <a:lnTo>
                    <a:pt x="288" y="380"/>
                  </a:lnTo>
                  <a:lnTo>
                    <a:pt x="288" y="386"/>
                  </a:lnTo>
                  <a:lnTo>
                    <a:pt x="282" y="385"/>
                  </a:lnTo>
                  <a:lnTo>
                    <a:pt x="276" y="380"/>
                  </a:lnTo>
                  <a:lnTo>
                    <a:pt x="271" y="376"/>
                  </a:lnTo>
                  <a:lnTo>
                    <a:pt x="263" y="374"/>
                  </a:lnTo>
                  <a:lnTo>
                    <a:pt x="251" y="362"/>
                  </a:lnTo>
                  <a:lnTo>
                    <a:pt x="251" y="348"/>
                  </a:lnTo>
                  <a:lnTo>
                    <a:pt x="250" y="332"/>
                  </a:lnTo>
                  <a:lnTo>
                    <a:pt x="247" y="316"/>
                  </a:lnTo>
                  <a:lnTo>
                    <a:pt x="246" y="298"/>
                  </a:lnTo>
                  <a:lnTo>
                    <a:pt x="243" y="281"/>
                  </a:lnTo>
                  <a:lnTo>
                    <a:pt x="240" y="264"/>
                  </a:lnTo>
                  <a:lnTo>
                    <a:pt x="239" y="245"/>
                  </a:lnTo>
                  <a:lnTo>
                    <a:pt x="239" y="227"/>
                  </a:lnTo>
                  <a:lnTo>
                    <a:pt x="224" y="229"/>
                  </a:lnTo>
                  <a:lnTo>
                    <a:pt x="207" y="235"/>
                  </a:lnTo>
                  <a:lnTo>
                    <a:pt x="190" y="243"/>
                  </a:lnTo>
                  <a:lnTo>
                    <a:pt x="171" y="253"/>
                  </a:lnTo>
                  <a:lnTo>
                    <a:pt x="153" y="264"/>
                  </a:lnTo>
                  <a:lnTo>
                    <a:pt x="135" y="273"/>
                  </a:lnTo>
                  <a:lnTo>
                    <a:pt x="118" y="282"/>
                  </a:lnTo>
                  <a:lnTo>
                    <a:pt x="103" y="289"/>
                  </a:lnTo>
                  <a:lnTo>
                    <a:pt x="103" y="298"/>
                  </a:lnTo>
                  <a:lnTo>
                    <a:pt x="103" y="305"/>
                  </a:lnTo>
                  <a:lnTo>
                    <a:pt x="103" y="310"/>
                  </a:lnTo>
                  <a:lnTo>
                    <a:pt x="103" y="313"/>
                  </a:lnTo>
                  <a:lnTo>
                    <a:pt x="91" y="301"/>
                  </a:lnTo>
                  <a:lnTo>
                    <a:pt x="90" y="300"/>
                  </a:lnTo>
                  <a:lnTo>
                    <a:pt x="86" y="294"/>
                  </a:lnTo>
                  <a:lnTo>
                    <a:pt x="81" y="290"/>
                  </a:lnTo>
                  <a:lnTo>
                    <a:pt x="79" y="289"/>
                  </a:lnTo>
                  <a:lnTo>
                    <a:pt x="79" y="284"/>
                  </a:lnTo>
                  <a:lnTo>
                    <a:pt x="81" y="277"/>
                  </a:lnTo>
                  <a:lnTo>
                    <a:pt x="83" y="270"/>
                  </a:lnTo>
                  <a:lnTo>
                    <a:pt x="86" y="264"/>
                  </a:lnTo>
                  <a:lnTo>
                    <a:pt x="87" y="257"/>
                  </a:lnTo>
                  <a:lnTo>
                    <a:pt x="90" y="251"/>
                  </a:lnTo>
                  <a:lnTo>
                    <a:pt x="91" y="245"/>
                  </a:lnTo>
                  <a:lnTo>
                    <a:pt x="91" y="240"/>
                  </a:lnTo>
                  <a:lnTo>
                    <a:pt x="82" y="237"/>
                  </a:lnTo>
                  <a:lnTo>
                    <a:pt x="73" y="233"/>
                  </a:lnTo>
                  <a:lnTo>
                    <a:pt x="63" y="229"/>
                  </a:lnTo>
                  <a:lnTo>
                    <a:pt x="54" y="227"/>
                  </a:lnTo>
                  <a:lnTo>
                    <a:pt x="43" y="231"/>
                  </a:lnTo>
                  <a:lnTo>
                    <a:pt x="31" y="239"/>
                  </a:lnTo>
                  <a:lnTo>
                    <a:pt x="22" y="248"/>
                  </a:lnTo>
                  <a:lnTo>
                    <a:pt x="18" y="252"/>
                  </a:lnTo>
                  <a:lnTo>
                    <a:pt x="16" y="261"/>
                  </a:lnTo>
                  <a:lnTo>
                    <a:pt x="12" y="268"/>
                  </a:lnTo>
                  <a:lnTo>
                    <a:pt x="8" y="273"/>
                  </a:lnTo>
                  <a:lnTo>
                    <a:pt x="5" y="276"/>
                  </a:lnTo>
                  <a:lnTo>
                    <a:pt x="1" y="269"/>
                  </a:lnTo>
                  <a:lnTo>
                    <a:pt x="0" y="261"/>
                  </a:lnTo>
                  <a:lnTo>
                    <a:pt x="1" y="251"/>
                  </a:lnTo>
                  <a:lnTo>
                    <a:pt x="2" y="237"/>
                  </a:lnTo>
                  <a:lnTo>
                    <a:pt x="5" y="225"/>
                  </a:lnTo>
                  <a:lnTo>
                    <a:pt x="9" y="212"/>
                  </a:lnTo>
                  <a:lnTo>
                    <a:pt x="13" y="201"/>
                  </a:lnTo>
                  <a:lnTo>
                    <a:pt x="18" y="191"/>
                  </a:lnTo>
                  <a:lnTo>
                    <a:pt x="24" y="191"/>
                  </a:lnTo>
                  <a:lnTo>
                    <a:pt x="31" y="192"/>
                  </a:lnTo>
                  <a:lnTo>
                    <a:pt x="39" y="193"/>
                  </a:lnTo>
                  <a:lnTo>
                    <a:pt x="49" y="195"/>
                  </a:lnTo>
                  <a:lnTo>
                    <a:pt x="58" y="196"/>
                  </a:lnTo>
                  <a:lnTo>
                    <a:pt x="66" y="196"/>
                  </a:lnTo>
                  <a:lnTo>
                    <a:pt x="74" y="195"/>
                  </a:lnTo>
                  <a:lnTo>
                    <a:pt x="79" y="191"/>
                  </a:lnTo>
                  <a:lnTo>
                    <a:pt x="99" y="196"/>
                  </a:lnTo>
                  <a:lnTo>
                    <a:pt x="121" y="197"/>
                  </a:lnTo>
                  <a:lnTo>
                    <a:pt x="142" y="193"/>
                  </a:lnTo>
                  <a:lnTo>
                    <a:pt x="166" y="187"/>
                  </a:lnTo>
                  <a:lnTo>
                    <a:pt x="189" y="180"/>
                  </a:lnTo>
                  <a:lnTo>
                    <a:pt x="210" y="172"/>
                  </a:lnTo>
                  <a:lnTo>
                    <a:pt x="231" y="168"/>
                  </a:lnTo>
                  <a:lnTo>
                    <a:pt x="251" y="165"/>
                  </a:lnTo>
                  <a:lnTo>
                    <a:pt x="264" y="157"/>
                  </a:lnTo>
                  <a:lnTo>
                    <a:pt x="283" y="153"/>
                  </a:lnTo>
                  <a:lnTo>
                    <a:pt x="307" y="151"/>
                  </a:lnTo>
                  <a:lnTo>
                    <a:pt x="331" y="151"/>
                  </a:lnTo>
                  <a:lnTo>
                    <a:pt x="356" y="151"/>
                  </a:lnTo>
                  <a:lnTo>
                    <a:pt x="379" y="152"/>
                  </a:lnTo>
                  <a:lnTo>
                    <a:pt x="397" y="153"/>
                  </a:lnTo>
                  <a:lnTo>
                    <a:pt x="411" y="153"/>
                  </a:lnTo>
                  <a:lnTo>
                    <a:pt x="436" y="153"/>
                  </a:lnTo>
                  <a:lnTo>
                    <a:pt x="461" y="148"/>
                  </a:lnTo>
                  <a:lnTo>
                    <a:pt x="489" y="139"/>
                  </a:lnTo>
                  <a:lnTo>
                    <a:pt x="519" y="127"/>
                  </a:lnTo>
                  <a:lnTo>
                    <a:pt x="545" y="112"/>
                  </a:lnTo>
                  <a:lnTo>
                    <a:pt x="566" y="92"/>
                  </a:lnTo>
                  <a:lnTo>
                    <a:pt x="580" y="68"/>
                  </a:lnTo>
                  <a:lnTo>
                    <a:pt x="582" y="40"/>
                  </a:lnTo>
                  <a:lnTo>
                    <a:pt x="572" y="6"/>
                  </a:lnTo>
                  <a:lnTo>
                    <a:pt x="577" y="2"/>
                  </a:lnTo>
                  <a:lnTo>
                    <a:pt x="585" y="0"/>
                  </a:lnTo>
                  <a:lnTo>
                    <a:pt x="593" y="0"/>
                  </a:lnTo>
                  <a:lnTo>
                    <a:pt x="602" y="2"/>
                  </a:lnTo>
                  <a:lnTo>
                    <a:pt x="610" y="3"/>
                  </a:lnTo>
                  <a:lnTo>
                    <a:pt x="620" y="4"/>
                  </a:lnTo>
                  <a:lnTo>
                    <a:pt x="628" y="6"/>
                  </a:lnTo>
                  <a:lnTo>
                    <a:pt x="633" y="6"/>
                  </a:lnTo>
                  <a:lnTo>
                    <a:pt x="652" y="11"/>
                  </a:lnTo>
                  <a:lnTo>
                    <a:pt x="669" y="19"/>
                  </a:lnTo>
                  <a:lnTo>
                    <a:pt x="685" y="28"/>
                  </a:lnTo>
                  <a:lnTo>
                    <a:pt x="701" y="39"/>
                  </a:lnTo>
                  <a:lnTo>
                    <a:pt x="717" y="51"/>
                  </a:lnTo>
                  <a:lnTo>
                    <a:pt x="730" y="64"/>
                  </a:lnTo>
                  <a:lnTo>
                    <a:pt x="743" y="79"/>
                  </a:lnTo>
                  <a:lnTo>
                    <a:pt x="755" y="95"/>
                  </a:lnTo>
                  <a:lnTo>
                    <a:pt x="766" y="111"/>
                  </a:lnTo>
                  <a:lnTo>
                    <a:pt x="777" y="129"/>
                  </a:lnTo>
                  <a:lnTo>
                    <a:pt x="785" y="147"/>
                  </a:lnTo>
                  <a:lnTo>
                    <a:pt x="791" y="165"/>
                  </a:lnTo>
                  <a:lnTo>
                    <a:pt x="797" y="184"/>
                  </a:lnTo>
                  <a:lnTo>
                    <a:pt x="801" y="203"/>
                  </a:lnTo>
                  <a:lnTo>
                    <a:pt x="803" y="221"/>
                  </a:lnTo>
                  <a:lnTo>
                    <a:pt x="805"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22" name="Freeform 99">
              <a:extLst>
                <a:ext uri="{FF2B5EF4-FFF2-40B4-BE49-F238E27FC236}">
                  <a16:creationId xmlns:a16="http://schemas.microsoft.com/office/drawing/2014/main" id="{386A4D56-3F2C-4672-9352-0667633B2499}"/>
                </a:ext>
              </a:extLst>
            </p:cNvPr>
            <p:cNvSpPr>
              <a:spLocks/>
            </p:cNvSpPr>
            <p:nvPr/>
          </p:nvSpPr>
          <p:spPr bwMode="auto">
            <a:xfrm>
              <a:off x="2617" y="2115"/>
              <a:ext cx="203" cy="99"/>
            </a:xfrm>
            <a:custGeom>
              <a:avLst/>
              <a:gdLst>
                <a:gd name="T0" fmla="*/ 0 w 814"/>
                <a:gd name="T1" fmla="*/ 0 h 400"/>
                <a:gd name="T2" fmla="*/ 0 w 814"/>
                <a:gd name="T3" fmla="*/ 0 h 400"/>
                <a:gd name="T4" fmla="*/ 0 w 814"/>
                <a:gd name="T5" fmla="*/ 0 h 400"/>
                <a:gd name="T6" fmla="*/ 0 w 814"/>
                <a:gd name="T7" fmla="*/ 0 h 400"/>
                <a:gd name="T8" fmla="*/ 0 w 814"/>
                <a:gd name="T9" fmla="*/ 0 h 400"/>
                <a:gd name="T10" fmla="*/ 0 w 814"/>
                <a:gd name="T11" fmla="*/ 0 h 400"/>
                <a:gd name="T12" fmla="*/ 0 w 814"/>
                <a:gd name="T13" fmla="*/ 0 h 400"/>
                <a:gd name="T14" fmla="*/ 0 w 814"/>
                <a:gd name="T15" fmla="*/ 0 h 400"/>
                <a:gd name="T16" fmla="*/ 0 w 814"/>
                <a:gd name="T17" fmla="*/ 0 h 400"/>
                <a:gd name="T18" fmla="*/ 0 w 814"/>
                <a:gd name="T19" fmla="*/ 0 h 400"/>
                <a:gd name="T20" fmla="*/ 0 w 814"/>
                <a:gd name="T21" fmla="*/ 0 h 400"/>
                <a:gd name="T22" fmla="*/ 0 w 814"/>
                <a:gd name="T23" fmla="*/ 0 h 400"/>
                <a:gd name="T24" fmla="*/ 0 w 814"/>
                <a:gd name="T25" fmla="*/ 0 h 400"/>
                <a:gd name="T26" fmla="*/ 0 w 814"/>
                <a:gd name="T27" fmla="*/ 0 h 400"/>
                <a:gd name="T28" fmla="*/ 0 w 814"/>
                <a:gd name="T29" fmla="*/ 0 h 400"/>
                <a:gd name="T30" fmla="*/ 0 w 814"/>
                <a:gd name="T31" fmla="*/ 0 h 400"/>
                <a:gd name="T32" fmla="*/ 0 w 814"/>
                <a:gd name="T33" fmla="*/ 0 h 400"/>
                <a:gd name="T34" fmla="*/ 0 w 814"/>
                <a:gd name="T35" fmla="*/ 0 h 400"/>
                <a:gd name="T36" fmla="*/ 0 w 814"/>
                <a:gd name="T37" fmla="*/ 0 h 400"/>
                <a:gd name="T38" fmla="*/ 0 w 814"/>
                <a:gd name="T39" fmla="*/ 0 h 400"/>
                <a:gd name="T40" fmla="*/ 0 w 814"/>
                <a:gd name="T41" fmla="*/ 0 h 400"/>
                <a:gd name="T42" fmla="*/ 0 w 814"/>
                <a:gd name="T43" fmla="*/ 0 h 400"/>
                <a:gd name="T44" fmla="*/ 0 w 814"/>
                <a:gd name="T45" fmla="*/ 0 h 400"/>
                <a:gd name="T46" fmla="*/ 0 w 814"/>
                <a:gd name="T47" fmla="*/ 0 h 400"/>
                <a:gd name="T48" fmla="*/ 0 w 814"/>
                <a:gd name="T49" fmla="*/ 0 h 400"/>
                <a:gd name="T50" fmla="*/ 0 w 814"/>
                <a:gd name="T51" fmla="*/ 0 h 400"/>
                <a:gd name="T52" fmla="*/ 0 w 814"/>
                <a:gd name="T53" fmla="*/ 0 h 400"/>
                <a:gd name="T54" fmla="*/ 0 w 814"/>
                <a:gd name="T55" fmla="*/ 0 h 400"/>
                <a:gd name="T56" fmla="*/ 0 w 814"/>
                <a:gd name="T57" fmla="*/ 0 h 400"/>
                <a:gd name="T58" fmla="*/ 0 w 814"/>
                <a:gd name="T59" fmla="*/ 0 h 400"/>
                <a:gd name="T60" fmla="*/ 0 w 814"/>
                <a:gd name="T61" fmla="*/ 0 h 400"/>
                <a:gd name="T62" fmla="*/ 0 w 814"/>
                <a:gd name="T63" fmla="*/ 0 h 400"/>
                <a:gd name="T64" fmla="*/ 0 w 814"/>
                <a:gd name="T65" fmla="*/ 0 h 400"/>
                <a:gd name="T66" fmla="*/ 0 w 814"/>
                <a:gd name="T67" fmla="*/ 0 h 400"/>
                <a:gd name="T68" fmla="*/ 0 w 814"/>
                <a:gd name="T69" fmla="*/ 0 h 400"/>
                <a:gd name="T70" fmla="*/ 0 w 814"/>
                <a:gd name="T71" fmla="*/ 0 h 400"/>
                <a:gd name="T72" fmla="*/ 0 w 814"/>
                <a:gd name="T73" fmla="*/ 0 h 400"/>
                <a:gd name="T74" fmla="*/ 0 w 814"/>
                <a:gd name="T75" fmla="*/ 0 h 400"/>
                <a:gd name="T76" fmla="*/ 0 w 814"/>
                <a:gd name="T77" fmla="*/ 0 h 400"/>
                <a:gd name="T78" fmla="*/ 0 w 814"/>
                <a:gd name="T79" fmla="*/ 0 h 400"/>
                <a:gd name="T80" fmla="*/ 0 w 814"/>
                <a:gd name="T81" fmla="*/ 0 h 400"/>
                <a:gd name="T82" fmla="*/ 0 w 814"/>
                <a:gd name="T83" fmla="*/ 0 h 400"/>
                <a:gd name="T84" fmla="*/ 0 w 814"/>
                <a:gd name="T85" fmla="*/ 0 h 400"/>
                <a:gd name="T86" fmla="*/ 0 w 814"/>
                <a:gd name="T87" fmla="*/ 0 h 400"/>
                <a:gd name="T88" fmla="*/ 0 w 814"/>
                <a:gd name="T89" fmla="*/ 0 h 400"/>
                <a:gd name="T90" fmla="*/ 0 w 814"/>
                <a:gd name="T91" fmla="*/ 0 h 400"/>
                <a:gd name="T92" fmla="*/ 0 w 814"/>
                <a:gd name="T93" fmla="*/ 0 h 400"/>
                <a:gd name="T94" fmla="*/ 0 w 814"/>
                <a:gd name="T95" fmla="*/ 0 h 400"/>
                <a:gd name="T96" fmla="*/ 0 w 814"/>
                <a:gd name="T97" fmla="*/ 0 h 4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4"/>
                <a:gd name="T148" fmla="*/ 0 h 400"/>
                <a:gd name="T149" fmla="*/ 814 w 814"/>
                <a:gd name="T150" fmla="*/ 400 h 4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4" h="400">
                  <a:moveTo>
                    <a:pt x="805" y="240"/>
                  </a:moveTo>
                  <a:lnTo>
                    <a:pt x="805" y="240"/>
                  </a:lnTo>
                  <a:lnTo>
                    <a:pt x="811" y="257"/>
                  </a:lnTo>
                  <a:lnTo>
                    <a:pt x="814" y="280"/>
                  </a:lnTo>
                  <a:lnTo>
                    <a:pt x="813" y="306"/>
                  </a:lnTo>
                  <a:lnTo>
                    <a:pt x="806" y="333"/>
                  </a:lnTo>
                  <a:lnTo>
                    <a:pt x="797" y="358"/>
                  </a:lnTo>
                  <a:lnTo>
                    <a:pt x="782" y="380"/>
                  </a:lnTo>
                  <a:lnTo>
                    <a:pt x="765" y="394"/>
                  </a:lnTo>
                  <a:lnTo>
                    <a:pt x="743" y="400"/>
                  </a:lnTo>
                  <a:lnTo>
                    <a:pt x="735" y="397"/>
                  </a:lnTo>
                  <a:lnTo>
                    <a:pt x="721" y="388"/>
                  </a:lnTo>
                  <a:lnTo>
                    <a:pt x="702" y="376"/>
                  </a:lnTo>
                  <a:lnTo>
                    <a:pt x="682" y="362"/>
                  </a:lnTo>
                  <a:lnTo>
                    <a:pt x="661" y="349"/>
                  </a:lnTo>
                  <a:lnTo>
                    <a:pt x="642" y="337"/>
                  </a:lnTo>
                  <a:lnTo>
                    <a:pt x="628" y="328"/>
                  </a:lnTo>
                  <a:lnTo>
                    <a:pt x="620" y="325"/>
                  </a:lnTo>
                  <a:lnTo>
                    <a:pt x="633" y="338"/>
                  </a:lnTo>
                  <a:lnTo>
                    <a:pt x="630" y="341"/>
                  </a:lnTo>
                  <a:lnTo>
                    <a:pt x="626" y="346"/>
                  </a:lnTo>
                  <a:lnTo>
                    <a:pt x="622" y="353"/>
                  </a:lnTo>
                  <a:lnTo>
                    <a:pt x="620" y="362"/>
                  </a:lnTo>
                  <a:lnTo>
                    <a:pt x="614" y="358"/>
                  </a:lnTo>
                  <a:lnTo>
                    <a:pt x="609" y="353"/>
                  </a:lnTo>
                  <a:lnTo>
                    <a:pt x="602" y="349"/>
                  </a:lnTo>
                  <a:lnTo>
                    <a:pt x="596" y="346"/>
                  </a:lnTo>
                  <a:lnTo>
                    <a:pt x="589" y="342"/>
                  </a:lnTo>
                  <a:lnTo>
                    <a:pt x="582" y="341"/>
                  </a:lnTo>
                  <a:lnTo>
                    <a:pt x="577" y="338"/>
                  </a:lnTo>
                  <a:lnTo>
                    <a:pt x="572" y="338"/>
                  </a:lnTo>
                  <a:lnTo>
                    <a:pt x="436" y="215"/>
                  </a:lnTo>
                  <a:lnTo>
                    <a:pt x="421" y="215"/>
                  </a:lnTo>
                  <a:lnTo>
                    <a:pt x="404" y="215"/>
                  </a:lnTo>
                  <a:lnTo>
                    <a:pt x="387" y="215"/>
                  </a:lnTo>
                  <a:lnTo>
                    <a:pt x="368" y="215"/>
                  </a:lnTo>
                  <a:lnTo>
                    <a:pt x="350" y="215"/>
                  </a:lnTo>
                  <a:lnTo>
                    <a:pt x="332" y="215"/>
                  </a:lnTo>
                  <a:lnTo>
                    <a:pt x="315" y="215"/>
                  </a:lnTo>
                  <a:lnTo>
                    <a:pt x="300" y="215"/>
                  </a:lnTo>
                  <a:lnTo>
                    <a:pt x="296" y="220"/>
                  </a:lnTo>
                  <a:lnTo>
                    <a:pt x="294" y="225"/>
                  </a:lnTo>
                  <a:lnTo>
                    <a:pt x="291" y="232"/>
                  </a:lnTo>
                  <a:lnTo>
                    <a:pt x="290" y="239"/>
                  </a:lnTo>
                  <a:lnTo>
                    <a:pt x="288" y="247"/>
                  </a:lnTo>
                  <a:lnTo>
                    <a:pt x="288" y="253"/>
                  </a:lnTo>
                  <a:lnTo>
                    <a:pt x="288" y="259"/>
                  </a:lnTo>
                  <a:lnTo>
                    <a:pt x="288" y="264"/>
                  </a:lnTo>
                  <a:lnTo>
                    <a:pt x="284" y="270"/>
                  </a:lnTo>
                  <a:lnTo>
                    <a:pt x="282" y="281"/>
                  </a:lnTo>
                  <a:lnTo>
                    <a:pt x="279" y="294"/>
                  </a:lnTo>
                  <a:lnTo>
                    <a:pt x="278" y="309"/>
                  </a:lnTo>
                  <a:lnTo>
                    <a:pt x="276" y="324"/>
                  </a:lnTo>
                  <a:lnTo>
                    <a:pt x="276" y="338"/>
                  </a:lnTo>
                  <a:lnTo>
                    <a:pt x="276" y="352"/>
                  </a:lnTo>
                  <a:lnTo>
                    <a:pt x="276" y="362"/>
                  </a:lnTo>
                  <a:lnTo>
                    <a:pt x="283" y="369"/>
                  </a:lnTo>
                  <a:lnTo>
                    <a:pt x="287" y="374"/>
                  </a:lnTo>
                  <a:lnTo>
                    <a:pt x="288" y="380"/>
                  </a:lnTo>
                  <a:lnTo>
                    <a:pt x="288" y="386"/>
                  </a:lnTo>
                  <a:lnTo>
                    <a:pt x="282" y="385"/>
                  </a:lnTo>
                  <a:lnTo>
                    <a:pt x="276" y="380"/>
                  </a:lnTo>
                  <a:lnTo>
                    <a:pt x="271" y="376"/>
                  </a:lnTo>
                  <a:lnTo>
                    <a:pt x="263" y="374"/>
                  </a:lnTo>
                  <a:lnTo>
                    <a:pt x="251" y="362"/>
                  </a:lnTo>
                  <a:lnTo>
                    <a:pt x="251" y="348"/>
                  </a:lnTo>
                  <a:lnTo>
                    <a:pt x="250" y="332"/>
                  </a:lnTo>
                  <a:lnTo>
                    <a:pt x="247" y="316"/>
                  </a:lnTo>
                  <a:lnTo>
                    <a:pt x="246" y="298"/>
                  </a:lnTo>
                  <a:lnTo>
                    <a:pt x="243" y="281"/>
                  </a:lnTo>
                  <a:lnTo>
                    <a:pt x="240" y="264"/>
                  </a:lnTo>
                  <a:lnTo>
                    <a:pt x="239" y="245"/>
                  </a:lnTo>
                  <a:lnTo>
                    <a:pt x="239" y="227"/>
                  </a:lnTo>
                  <a:lnTo>
                    <a:pt x="224" y="229"/>
                  </a:lnTo>
                  <a:lnTo>
                    <a:pt x="207" y="235"/>
                  </a:lnTo>
                  <a:lnTo>
                    <a:pt x="190" y="243"/>
                  </a:lnTo>
                  <a:lnTo>
                    <a:pt x="171" y="253"/>
                  </a:lnTo>
                  <a:lnTo>
                    <a:pt x="153" y="264"/>
                  </a:lnTo>
                  <a:lnTo>
                    <a:pt x="135" y="273"/>
                  </a:lnTo>
                  <a:lnTo>
                    <a:pt x="118" y="282"/>
                  </a:lnTo>
                  <a:lnTo>
                    <a:pt x="103" y="289"/>
                  </a:lnTo>
                  <a:lnTo>
                    <a:pt x="103" y="298"/>
                  </a:lnTo>
                  <a:lnTo>
                    <a:pt x="103" y="305"/>
                  </a:lnTo>
                  <a:lnTo>
                    <a:pt x="103" y="310"/>
                  </a:lnTo>
                  <a:lnTo>
                    <a:pt x="103" y="313"/>
                  </a:lnTo>
                  <a:lnTo>
                    <a:pt x="91" y="301"/>
                  </a:lnTo>
                  <a:lnTo>
                    <a:pt x="90" y="300"/>
                  </a:lnTo>
                  <a:lnTo>
                    <a:pt x="86" y="294"/>
                  </a:lnTo>
                  <a:lnTo>
                    <a:pt x="81" y="290"/>
                  </a:lnTo>
                  <a:lnTo>
                    <a:pt x="79" y="289"/>
                  </a:lnTo>
                  <a:lnTo>
                    <a:pt x="79" y="284"/>
                  </a:lnTo>
                  <a:lnTo>
                    <a:pt x="81" y="277"/>
                  </a:lnTo>
                  <a:lnTo>
                    <a:pt x="83" y="270"/>
                  </a:lnTo>
                  <a:lnTo>
                    <a:pt x="86" y="264"/>
                  </a:lnTo>
                  <a:lnTo>
                    <a:pt x="87" y="257"/>
                  </a:lnTo>
                  <a:lnTo>
                    <a:pt x="90" y="251"/>
                  </a:lnTo>
                  <a:lnTo>
                    <a:pt x="91" y="245"/>
                  </a:lnTo>
                  <a:lnTo>
                    <a:pt x="91" y="240"/>
                  </a:lnTo>
                  <a:lnTo>
                    <a:pt x="82" y="237"/>
                  </a:lnTo>
                  <a:lnTo>
                    <a:pt x="73" y="233"/>
                  </a:lnTo>
                  <a:lnTo>
                    <a:pt x="63" y="229"/>
                  </a:lnTo>
                  <a:lnTo>
                    <a:pt x="54" y="227"/>
                  </a:lnTo>
                  <a:lnTo>
                    <a:pt x="43" y="231"/>
                  </a:lnTo>
                  <a:lnTo>
                    <a:pt x="31" y="239"/>
                  </a:lnTo>
                  <a:lnTo>
                    <a:pt x="22" y="248"/>
                  </a:lnTo>
                  <a:lnTo>
                    <a:pt x="18" y="252"/>
                  </a:lnTo>
                  <a:lnTo>
                    <a:pt x="16" y="261"/>
                  </a:lnTo>
                  <a:lnTo>
                    <a:pt x="12" y="268"/>
                  </a:lnTo>
                  <a:lnTo>
                    <a:pt x="8" y="273"/>
                  </a:lnTo>
                  <a:lnTo>
                    <a:pt x="5" y="276"/>
                  </a:lnTo>
                  <a:lnTo>
                    <a:pt x="1" y="269"/>
                  </a:lnTo>
                  <a:lnTo>
                    <a:pt x="0" y="261"/>
                  </a:lnTo>
                  <a:lnTo>
                    <a:pt x="1" y="251"/>
                  </a:lnTo>
                  <a:lnTo>
                    <a:pt x="2" y="237"/>
                  </a:lnTo>
                  <a:lnTo>
                    <a:pt x="5" y="225"/>
                  </a:lnTo>
                  <a:lnTo>
                    <a:pt x="9" y="212"/>
                  </a:lnTo>
                  <a:lnTo>
                    <a:pt x="13" y="201"/>
                  </a:lnTo>
                  <a:lnTo>
                    <a:pt x="18" y="191"/>
                  </a:lnTo>
                  <a:lnTo>
                    <a:pt x="24" y="191"/>
                  </a:lnTo>
                  <a:lnTo>
                    <a:pt x="31" y="192"/>
                  </a:lnTo>
                  <a:lnTo>
                    <a:pt x="39" y="193"/>
                  </a:lnTo>
                  <a:lnTo>
                    <a:pt x="49" y="195"/>
                  </a:lnTo>
                  <a:lnTo>
                    <a:pt x="58" y="196"/>
                  </a:lnTo>
                  <a:lnTo>
                    <a:pt x="66" y="196"/>
                  </a:lnTo>
                  <a:lnTo>
                    <a:pt x="74" y="195"/>
                  </a:lnTo>
                  <a:lnTo>
                    <a:pt x="79" y="191"/>
                  </a:lnTo>
                  <a:lnTo>
                    <a:pt x="99" y="196"/>
                  </a:lnTo>
                  <a:lnTo>
                    <a:pt x="121" y="197"/>
                  </a:lnTo>
                  <a:lnTo>
                    <a:pt x="142" y="193"/>
                  </a:lnTo>
                  <a:lnTo>
                    <a:pt x="166" y="187"/>
                  </a:lnTo>
                  <a:lnTo>
                    <a:pt x="189" y="180"/>
                  </a:lnTo>
                  <a:lnTo>
                    <a:pt x="210" y="172"/>
                  </a:lnTo>
                  <a:lnTo>
                    <a:pt x="231" y="168"/>
                  </a:lnTo>
                  <a:lnTo>
                    <a:pt x="251" y="165"/>
                  </a:lnTo>
                  <a:lnTo>
                    <a:pt x="264" y="157"/>
                  </a:lnTo>
                  <a:lnTo>
                    <a:pt x="283" y="153"/>
                  </a:lnTo>
                  <a:lnTo>
                    <a:pt x="307" y="151"/>
                  </a:lnTo>
                  <a:lnTo>
                    <a:pt x="331" y="151"/>
                  </a:lnTo>
                  <a:lnTo>
                    <a:pt x="356" y="151"/>
                  </a:lnTo>
                  <a:lnTo>
                    <a:pt x="379" y="152"/>
                  </a:lnTo>
                  <a:lnTo>
                    <a:pt x="397" y="153"/>
                  </a:lnTo>
                  <a:lnTo>
                    <a:pt x="411" y="153"/>
                  </a:lnTo>
                  <a:lnTo>
                    <a:pt x="436" y="153"/>
                  </a:lnTo>
                  <a:lnTo>
                    <a:pt x="461" y="148"/>
                  </a:lnTo>
                  <a:lnTo>
                    <a:pt x="489" y="139"/>
                  </a:lnTo>
                  <a:lnTo>
                    <a:pt x="519" y="127"/>
                  </a:lnTo>
                  <a:lnTo>
                    <a:pt x="545" y="112"/>
                  </a:lnTo>
                  <a:lnTo>
                    <a:pt x="566" y="92"/>
                  </a:lnTo>
                  <a:lnTo>
                    <a:pt x="580" y="68"/>
                  </a:lnTo>
                  <a:lnTo>
                    <a:pt x="582" y="40"/>
                  </a:lnTo>
                  <a:lnTo>
                    <a:pt x="572" y="6"/>
                  </a:lnTo>
                  <a:lnTo>
                    <a:pt x="577" y="2"/>
                  </a:lnTo>
                  <a:lnTo>
                    <a:pt x="585" y="0"/>
                  </a:lnTo>
                  <a:lnTo>
                    <a:pt x="593" y="0"/>
                  </a:lnTo>
                  <a:lnTo>
                    <a:pt x="602" y="2"/>
                  </a:lnTo>
                  <a:lnTo>
                    <a:pt x="610" y="3"/>
                  </a:lnTo>
                  <a:lnTo>
                    <a:pt x="620" y="4"/>
                  </a:lnTo>
                  <a:lnTo>
                    <a:pt x="628" y="6"/>
                  </a:lnTo>
                  <a:lnTo>
                    <a:pt x="633" y="6"/>
                  </a:lnTo>
                  <a:lnTo>
                    <a:pt x="652" y="11"/>
                  </a:lnTo>
                  <a:lnTo>
                    <a:pt x="669" y="19"/>
                  </a:lnTo>
                  <a:lnTo>
                    <a:pt x="685" y="28"/>
                  </a:lnTo>
                  <a:lnTo>
                    <a:pt x="701" y="39"/>
                  </a:lnTo>
                  <a:lnTo>
                    <a:pt x="717" y="51"/>
                  </a:lnTo>
                  <a:lnTo>
                    <a:pt x="730" y="64"/>
                  </a:lnTo>
                  <a:lnTo>
                    <a:pt x="743" y="79"/>
                  </a:lnTo>
                  <a:lnTo>
                    <a:pt x="755" y="95"/>
                  </a:lnTo>
                  <a:lnTo>
                    <a:pt x="766" y="111"/>
                  </a:lnTo>
                  <a:lnTo>
                    <a:pt x="777" y="129"/>
                  </a:lnTo>
                  <a:lnTo>
                    <a:pt x="785" y="147"/>
                  </a:lnTo>
                  <a:lnTo>
                    <a:pt x="791" y="165"/>
                  </a:lnTo>
                  <a:lnTo>
                    <a:pt x="797" y="184"/>
                  </a:lnTo>
                  <a:lnTo>
                    <a:pt x="801" y="203"/>
                  </a:lnTo>
                  <a:lnTo>
                    <a:pt x="803" y="221"/>
                  </a:lnTo>
                  <a:lnTo>
                    <a:pt x="805" y="24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23" name="Freeform 100">
              <a:extLst>
                <a:ext uri="{FF2B5EF4-FFF2-40B4-BE49-F238E27FC236}">
                  <a16:creationId xmlns:a16="http://schemas.microsoft.com/office/drawing/2014/main" id="{5D1113E0-CC32-4994-8E87-F9D2A88D6562}"/>
                </a:ext>
              </a:extLst>
            </p:cNvPr>
            <p:cNvSpPr>
              <a:spLocks/>
            </p:cNvSpPr>
            <p:nvPr/>
          </p:nvSpPr>
          <p:spPr bwMode="auto">
            <a:xfrm>
              <a:off x="2658" y="1356"/>
              <a:ext cx="532" cy="774"/>
            </a:xfrm>
            <a:custGeom>
              <a:avLst/>
              <a:gdLst>
                <a:gd name="T0" fmla="*/ 0 w 2126"/>
                <a:gd name="T1" fmla="*/ 0 h 3092"/>
                <a:gd name="T2" fmla="*/ 0 w 2126"/>
                <a:gd name="T3" fmla="*/ 0 h 3092"/>
                <a:gd name="T4" fmla="*/ 0 w 2126"/>
                <a:gd name="T5" fmla="*/ 0 h 3092"/>
                <a:gd name="T6" fmla="*/ 0 w 2126"/>
                <a:gd name="T7" fmla="*/ 0 h 3092"/>
                <a:gd name="T8" fmla="*/ 0 w 2126"/>
                <a:gd name="T9" fmla="*/ 0 h 3092"/>
                <a:gd name="T10" fmla="*/ 0 w 2126"/>
                <a:gd name="T11" fmla="*/ 0 h 3092"/>
                <a:gd name="T12" fmla="*/ 0 w 2126"/>
                <a:gd name="T13" fmla="*/ 0 h 3092"/>
                <a:gd name="T14" fmla="*/ 0 w 2126"/>
                <a:gd name="T15" fmla="*/ 0 h 3092"/>
                <a:gd name="T16" fmla="*/ 0 w 2126"/>
                <a:gd name="T17" fmla="*/ 0 h 3092"/>
                <a:gd name="T18" fmla="*/ 0 w 2126"/>
                <a:gd name="T19" fmla="*/ 0 h 3092"/>
                <a:gd name="T20" fmla="*/ 0 w 2126"/>
                <a:gd name="T21" fmla="*/ 0 h 3092"/>
                <a:gd name="T22" fmla="*/ 0 w 2126"/>
                <a:gd name="T23" fmla="*/ 0 h 3092"/>
                <a:gd name="T24" fmla="*/ 0 w 2126"/>
                <a:gd name="T25" fmla="*/ 0 h 3092"/>
                <a:gd name="T26" fmla="*/ 0 w 2126"/>
                <a:gd name="T27" fmla="*/ 0 h 3092"/>
                <a:gd name="T28" fmla="*/ 0 w 2126"/>
                <a:gd name="T29" fmla="*/ 0 h 3092"/>
                <a:gd name="T30" fmla="*/ 0 w 2126"/>
                <a:gd name="T31" fmla="*/ 0 h 3092"/>
                <a:gd name="T32" fmla="*/ 0 w 2126"/>
                <a:gd name="T33" fmla="*/ 0 h 3092"/>
                <a:gd name="T34" fmla="*/ 0 w 2126"/>
                <a:gd name="T35" fmla="*/ 0 h 3092"/>
                <a:gd name="T36" fmla="*/ 0 w 2126"/>
                <a:gd name="T37" fmla="*/ 0 h 3092"/>
                <a:gd name="T38" fmla="*/ 0 w 2126"/>
                <a:gd name="T39" fmla="*/ 0 h 3092"/>
                <a:gd name="T40" fmla="*/ 0 w 2126"/>
                <a:gd name="T41" fmla="*/ 0 h 3092"/>
                <a:gd name="T42" fmla="*/ 0 w 2126"/>
                <a:gd name="T43" fmla="*/ 0 h 3092"/>
                <a:gd name="T44" fmla="*/ 0 w 2126"/>
                <a:gd name="T45" fmla="*/ 0 h 3092"/>
                <a:gd name="T46" fmla="*/ 0 w 2126"/>
                <a:gd name="T47" fmla="*/ 0 h 3092"/>
                <a:gd name="T48" fmla="*/ 0 w 2126"/>
                <a:gd name="T49" fmla="*/ 0 h 3092"/>
                <a:gd name="T50" fmla="*/ 0 w 2126"/>
                <a:gd name="T51" fmla="*/ 0 h 3092"/>
                <a:gd name="T52" fmla="*/ 0 w 2126"/>
                <a:gd name="T53" fmla="*/ 0 h 3092"/>
                <a:gd name="T54" fmla="*/ 0 w 2126"/>
                <a:gd name="T55" fmla="*/ 0 h 3092"/>
                <a:gd name="T56" fmla="*/ 0 w 2126"/>
                <a:gd name="T57" fmla="*/ 0 h 3092"/>
                <a:gd name="T58" fmla="*/ 0 w 2126"/>
                <a:gd name="T59" fmla="*/ 0 h 3092"/>
                <a:gd name="T60" fmla="*/ 0 w 2126"/>
                <a:gd name="T61" fmla="*/ 0 h 3092"/>
                <a:gd name="T62" fmla="*/ 0 w 2126"/>
                <a:gd name="T63" fmla="*/ 0 h 3092"/>
                <a:gd name="T64" fmla="*/ 0 w 2126"/>
                <a:gd name="T65" fmla="*/ 0 h 3092"/>
                <a:gd name="T66" fmla="*/ 0 w 2126"/>
                <a:gd name="T67" fmla="*/ 0 h 3092"/>
                <a:gd name="T68" fmla="*/ 0 w 2126"/>
                <a:gd name="T69" fmla="*/ 0 h 3092"/>
                <a:gd name="T70" fmla="*/ 0 w 2126"/>
                <a:gd name="T71" fmla="*/ 0 h 3092"/>
                <a:gd name="T72" fmla="*/ 0 w 2126"/>
                <a:gd name="T73" fmla="*/ 0 h 3092"/>
                <a:gd name="T74" fmla="*/ 0 w 2126"/>
                <a:gd name="T75" fmla="*/ 0 h 3092"/>
                <a:gd name="T76" fmla="*/ 0 w 2126"/>
                <a:gd name="T77" fmla="*/ 0 h 3092"/>
                <a:gd name="T78" fmla="*/ 0 w 2126"/>
                <a:gd name="T79" fmla="*/ 0 h 3092"/>
                <a:gd name="T80" fmla="*/ 0 w 2126"/>
                <a:gd name="T81" fmla="*/ 0 h 3092"/>
                <a:gd name="T82" fmla="*/ 0 w 2126"/>
                <a:gd name="T83" fmla="*/ 0 h 3092"/>
                <a:gd name="T84" fmla="*/ 0 w 2126"/>
                <a:gd name="T85" fmla="*/ 0 h 3092"/>
                <a:gd name="T86" fmla="*/ 0 w 2126"/>
                <a:gd name="T87" fmla="*/ 0 h 3092"/>
                <a:gd name="T88" fmla="*/ 0 w 2126"/>
                <a:gd name="T89" fmla="*/ 0 h 3092"/>
                <a:gd name="T90" fmla="*/ 0 w 2126"/>
                <a:gd name="T91" fmla="*/ 0 h 3092"/>
                <a:gd name="T92" fmla="*/ 0 w 2126"/>
                <a:gd name="T93" fmla="*/ 0 h 3092"/>
                <a:gd name="T94" fmla="*/ 0 w 2126"/>
                <a:gd name="T95" fmla="*/ 0 h 3092"/>
                <a:gd name="T96" fmla="*/ 0 w 2126"/>
                <a:gd name="T97" fmla="*/ 0 h 3092"/>
                <a:gd name="T98" fmla="*/ 0 w 2126"/>
                <a:gd name="T99" fmla="*/ 0 h 3092"/>
                <a:gd name="T100" fmla="*/ 0 w 2126"/>
                <a:gd name="T101" fmla="*/ 0 h 3092"/>
                <a:gd name="T102" fmla="*/ 0 w 2126"/>
                <a:gd name="T103" fmla="*/ 0 h 3092"/>
                <a:gd name="T104" fmla="*/ 0 w 2126"/>
                <a:gd name="T105" fmla="*/ 0 h 3092"/>
                <a:gd name="T106" fmla="*/ 0 w 2126"/>
                <a:gd name="T107" fmla="*/ 0 h 3092"/>
                <a:gd name="T108" fmla="*/ 0 w 2126"/>
                <a:gd name="T109" fmla="*/ 0 h 3092"/>
                <a:gd name="T110" fmla="*/ 0 w 2126"/>
                <a:gd name="T111" fmla="*/ 0 h 3092"/>
                <a:gd name="T112" fmla="*/ 0 w 2126"/>
                <a:gd name="T113" fmla="*/ 0 h 3092"/>
                <a:gd name="T114" fmla="*/ 0 w 2126"/>
                <a:gd name="T115" fmla="*/ 0 h 3092"/>
                <a:gd name="T116" fmla="*/ 0 w 2126"/>
                <a:gd name="T117" fmla="*/ 0 h 3092"/>
                <a:gd name="T118" fmla="*/ 0 w 2126"/>
                <a:gd name="T119" fmla="*/ 0 h 3092"/>
                <a:gd name="T120" fmla="*/ 0 w 2126"/>
                <a:gd name="T121" fmla="*/ 0 h 3092"/>
                <a:gd name="T122" fmla="*/ 0 w 2126"/>
                <a:gd name="T123" fmla="*/ 0 h 30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26"/>
                <a:gd name="T187" fmla="*/ 0 h 3092"/>
                <a:gd name="T188" fmla="*/ 2126 w 2126"/>
                <a:gd name="T189" fmla="*/ 3092 h 30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26" h="3092">
                  <a:moveTo>
                    <a:pt x="1070" y="2608"/>
                  </a:moveTo>
                  <a:lnTo>
                    <a:pt x="1079" y="2613"/>
                  </a:lnTo>
                  <a:lnTo>
                    <a:pt x="1090" y="2621"/>
                  </a:lnTo>
                  <a:lnTo>
                    <a:pt x="1100" y="2629"/>
                  </a:lnTo>
                  <a:lnTo>
                    <a:pt x="1112" y="2637"/>
                  </a:lnTo>
                  <a:lnTo>
                    <a:pt x="1124" y="2645"/>
                  </a:lnTo>
                  <a:lnTo>
                    <a:pt x="1135" y="2650"/>
                  </a:lnTo>
                  <a:lnTo>
                    <a:pt x="1146" y="2656"/>
                  </a:lnTo>
                  <a:lnTo>
                    <a:pt x="1155" y="2657"/>
                  </a:lnTo>
                  <a:lnTo>
                    <a:pt x="1167" y="2666"/>
                  </a:lnTo>
                  <a:lnTo>
                    <a:pt x="1180" y="2674"/>
                  </a:lnTo>
                  <a:lnTo>
                    <a:pt x="1193" y="2682"/>
                  </a:lnTo>
                  <a:lnTo>
                    <a:pt x="1208" y="2689"/>
                  </a:lnTo>
                  <a:lnTo>
                    <a:pt x="1224" y="2697"/>
                  </a:lnTo>
                  <a:lnTo>
                    <a:pt x="1240" y="2704"/>
                  </a:lnTo>
                  <a:lnTo>
                    <a:pt x="1256" y="2709"/>
                  </a:lnTo>
                  <a:lnTo>
                    <a:pt x="1272" y="2716"/>
                  </a:lnTo>
                  <a:lnTo>
                    <a:pt x="1288" y="2721"/>
                  </a:lnTo>
                  <a:lnTo>
                    <a:pt x="1304" y="2726"/>
                  </a:lnTo>
                  <a:lnTo>
                    <a:pt x="1320" y="2732"/>
                  </a:lnTo>
                  <a:lnTo>
                    <a:pt x="1336" y="2736"/>
                  </a:lnTo>
                  <a:lnTo>
                    <a:pt x="1351" y="2741"/>
                  </a:lnTo>
                  <a:lnTo>
                    <a:pt x="1364" y="2745"/>
                  </a:lnTo>
                  <a:lnTo>
                    <a:pt x="1377" y="2750"/>
                  </a:lnTo>
                  <a:lnTo>
                    <a:pt x="1389" y="2754"/>
                  </a:lnTo>
                  <a:lnTo>
                    <a:pt x="1405" y="2758"/>
                  </a:lnTo>
                  <a:lnTo>
                    <a:pt x="1421" y="2764"/>
                  </a:lnTo>
                  <a:lnTo>
                    <a:pt x="1438" y="2768"/>
                  </a:lnTo>
                  <a:lnTo>
                    <a:pt x="1456" y="2772"/>
                  </a:lnTo>
                  <a:lnTo>
                    <a:pt x="1472" y="2774"/>
                  </a:lnTo>
                  <a:lnTo>
                    <a:pt x="1489" y="2778"/>
                  </a:lnTo>
                  <a:lnTo>
                    <a:pt x="1506" y="2782"/>
                  </a:lnTo>
                  <a:lnTo>
                    <a:pt x="1523" y="2785"/>
                  </a:lnTo>
                  <a:lnTo>
                    <a:pt x="1541" y="2789"/>
                  </a:lnTo>
                  <a:lnTo>
                    <a:pt x="1558" y="2793"/>
                  </a:lnTo>
                  <a:lnTo>
                    <a:pt x="1575" y="2797"/>
                  </a:lnTo>
                  <a:lnTo>
                    <a:pt x="1593" y="2800"/>
                  </a:lnTo>
                  <a:lnTo>
                    <a:pt x="1610" y="2803"/>
                  </a:lnTo>
                  <a:lnTo>
                    <a:pt x="1626" y="2807"/>
                  </a:lnTo>
                  <a:lnTo>
                    <a:pt x="1643" y="2813"/>
                  </a:lnTo>
                  <a:lnTo>
                    <a:pt x="1659" y="2817"/>
                  </a:lnTo>
                  <a:lnTo>
                    <a:pt x="1669" y="2817"/>
                  </a:lnTo>
                  <a:lnTo>
                    <a:pt x="1678" y="2817"/>
                  </a:lnTo>
                  <a:lnTo>
                    <a:pt x="1687" y="2817"/>
                  </a:lnTo>
                  <a:lnTo>
                    <a:pt x="1696" y="2817"/>
                  </a:lnTo>
                  <a:lnTo>
                    <a:pt x="1708" y="2817"/>
                  </a:lnTo>
                  <a:lnTo>
                    <a:pt x="1718" y="2817"/>
                  </a:lnTo>
                  <a:lnTo>
                    <a:pt x="1726" y="2817"/>
                  </a:lnTo>
                  <a:lnTo>
                    <a:pt x="1732" y="2817"/>
                  </a:lnTo>
                  <a:lnTo>
                    <a:pt x="1738" y="2817"/>
                  </a:lnTo>
                  <a:lnTo>
                    <a:pt x="1743" y="2817"/>
                  </a:lnTo>
                  <a:lnTo>
                    <a:pt x="1748" y="2817"/>
                  </a:lnTo>
                  <a:lnTo>
                    <a:pt x="1754" y="2817"/>
                  </a:lnTo>
                  <a:lnTo>
                    <a:pt x="1758" y="2817"/>
                  </a:lnTo>
                  <a:lnTo>
                    <a:pt x="1768" y="2821"/>
                  </a:lnTo>
                  <a:lnTo>
                    <a:pt x="1782" y="2822"/>
                  </a:lnTo>
                  <a:lnTo>
                    <a:pt x="1798" y="2822"/>
                  </a:lnTo>
                  <a:lnTo>
                    <a:pt x="1814" y="2821"/>
                  </a:lnTo>
                  <a:lnTo>
                    <a:pt x="1830" y="2819"/>
                  </a:lnTo>
                  <a:lnTo>
                    <a:pt x="1844" y="2818"/>
                  </a:lnTo>
                  <a:lnTo>
                    <a:pt x="1857" y="2817"/>
                  </a:lnTo>
                  <a:lnTo>
                    <a:pt x="1868" y="2817"/>
                  </a:lnTo>
                  <a:lnTo>
                    <a:pt x="1880" y="2817"/>
                  </a:lnTo>
                  <a:lnTo>
                    <a:pt x="1883" y="2814"/>
                  </a:lnTo>
                  <a:lnTo>
                    <a:pt x="1888" y="2810"/>
                  </a:lnTo>
                  <a:lnTo>
                    <a:pt x="1896" y="2806"/>
                  </a:lnTo>
                  <a:lnTo>
                    <a:pt x="1905" y="2803"/>
                  </a:lnTo>
                  <a:lnTo>
                    <a:pt x="1915" y="2807"/>
                  </a:lnTo>
                  <a:lnTo>
                    <a:pt x="1929" y="2811"/>
                  </a:lnTo>
                  <a:lnTo>
                    <a:pt x="1951" y="2814"/>
                  </a:lnTo>
                  <a:lnTo>
                    <a:pt x="1973" y="2815"/>
                  </a:lnTo>
                  <a:lnTo>
                    <a:pt x="1996" y="2815"/>
                  </a:lnTo>
                  <a:lnTo>
                    <a:pt x="2016" y="2817"/>
                  </a:lnTo>
                  <a:lnTo>
                    <a:pt x="2032" y="2817"/>
                  </a:lnTo>
                  <a:lnTo>
                    <a:pt x="2041" y="2817"/>
                  </a:lnTo>
                  <a:lnTo>
                    <a:pt x="2045" y="2819"/>
                  </a:lnTo>
                  <a:lnTo>
                    <a:pt x="2054" y="2825"/>
                  </a:lnTo>
                  <a:lnTo>
                    <a:pt x="2066" y="2831"/>
                  </a:lnTo>
                  <a:lnTo>
                    <a:pt x="2077" y="2841"/>
                  </a:lnTo>
                  <a:lnTo>
                    <a:pt x="2057" y="2855"/>
                  </a:lnTo>
                  <a:lnTo>
                    <a:pt x="2037" y="2865"/>
                  </a:lnTo>
                  <a:lnTo>
                    <a:pt x="2013" y="2871"/>
                  </a:lnTo>
                  <a:lnTo>
                    <a:pt x="1991" y="2875"/>
                  </a:lnTo>
                  <a:lnTo>
                    <a:pt x="1965" y="2877"/>
                  </a:lnTo>
                  <a:lnTo>
                    <a:pt x="1940" y="2875"/>
                  </a:lnTo>
                  <a:lnTo>
                    <a:pt x="1913" y="2873"/>
                  </a:lnTo>
                  <a:lnTo>
                    <a:pt x="1887" y="2869"/>
                  </a:lnTo>
                  <a:lnTo>
                    <a:pt x="1860" y="2863"/>
                  </a:lnTo>
                  <a:lnTo>
                    <a:pt x="1835" y="2858"/>
                  </a:lnTo>
                  <a:lnTo>
                    <a:pt x="1808" y="2853"/>
                  </a:lnTo>
                  <a:lnTo>
                    <a:pt x="1784" y="2847"/>
                  </a:lnTo>
                  <a:lnTo>
                    <a:pt x="1760" y="2843"/>
                  </a:lnTo>
                  <a:lnTo>
                    <a:pt x="1738" y="2841"/>
                  </a:lnTo>
                  <a:lnTo>
                    <a:pt x="1716" y="2839"/>
                  </a:lnTo>
                  <a:lnTo>
                    <a:pt x="1696" y="2841"/>
                  </a:lnTo>
                  <a:lnTo>
                    <a:pt x="1696" y="2853"/>
                  </a:lnTo>
                  <a:lnTo>
                    <a:pt x="1706" y="2855"/>
                  </a:lnTo>
                  <a:lnTo>
                    <a:pt x="1715" y="2859"/>
                  </a:lnTo>
                  <a:lnTo>
                    <a:pt x="1724" y="2863"/>
                  </a:lnTo>
                  <a:lnTo>
                    <a:pt x="1734" y="2866"/>
                  </a:lnTo>
                  <a:lnTo>
                    <a:pt x="1739" y="2871"/>
                  </a:lnTo>
                  <a:lnTo>
                    <a:pt x="1747" y="2879"/>
                  </a:lnTo>
                  <a:lnTo>
                    <a:pt x="1756" y="2887"/>
                  </a:lnTo>
                  <a:lnTo>
                    <a:pt x="1766" y="2895"/>
                  </a:lnTo>
                  <a:lnTo>
                    <a:pt x="1776" y="2903"/>
                  </a:lnTo>
                  <a:lnTo>
                    <a:pt x="1787" y="2909"/>
                  </a:lnTo>
                  <a:lnTo>
                    <a:pt x="1798" y="2914"/>
                  </a:lnTo>
                  <a:lnTo>
                    <a:pt x="1807" y="2915"/>
                  </a:lnTo>
                  <a:lnTo>
                    <a:pt x="1819" y="2915"/>
                  </a:lnTo>
                  <a:lnTo>
                    <a:pt x="1838" y="2926"/>
                  </a:lnTo>
                  <a:lnTo>
                    <a:pt x="1857" y="2941"/>
                  </a:lnTo>
                  <a:lnTo>
                    <a:pt x="1879" y="2957"/>
                  </a:lnTo>
                  <a:lnTo>
                    <a:pt x="1900" y="2974"/>
                  </a:lnTo>
                  <a:lnTo>
                    <a:pt x="1923" y="2988"/>
                  </a:lnTo>
                  <a:lnTo>
                    <a:pt x="1945" y="3002"/>
                  </a:lnTo>
                  <a:lnTo>
                    <a:pt x="1968" y="3011"/>
                  </a:lnTo>
                  <a:lnTo>
                    <a:pt x="1992" y="3014"/>
                  </a:lnTo>
                  <a:lnTo>
                    <a:pt x="2004" y="3026"/>
                  </a:lnTo>
                  <a:lnTo>
                    <a:pt x="2013" y="3027"/>
                  </a:lnTo>
                  <a:lnTo>
                    <a:pt x="2022" y="3031"/>
                  </a:lnTo>
                  <a:lnTo>
                    <a:pt x="2032" y="3038"/>
                  </a:lnTo>
                  <a:lnTo>
                    <a:pt x="2041" y="3043"/>
                  </a:lnTo>
                  <a:lnTo>
                    <a:pt x="2049" y="3050"/>
                  </a:lnTo>
                  <a:lnTo>
                    <a:pt x="2058" y="3056"/>
                  </a:lnTo>
                  <a:lnTo>
                    <a:pt x="2068" y="3060"/>
                  </a:lnTo>
                  <a:lnTo>
                    <a:pt x="2077" y="3062"/>
                  </a:lnTo>
                  <a:lnTo>
                    <a:pt x="2090" y="3075"/>
                  </a:lnTo>
                  <a:lnTo>
                    <a:pt x="2100" y="3076"/>
                  </a:lnTo>
                  <a:lnTo>
                    <a:pt x="2109" y="3080"/>
                  </a:lnTo>
                  <a:lnTo>
                    <a:pt x="2117" y="3086"/>
                  </a:lnTo>
                  <a:lnTo>
                    <a:pt x="2126" y="3087"/>
                  </a:lnTo>
                  <a:lnTo>
                    <a:pt x="2114" y="3091"/>
                  </a:lnTo>
                  <a:lnTo>
                    <a:pt x="2100" y="3092"/>
                  </a:lnTo>
                  <a:lnTo>
                    <a:pt x="2084" y="3092"/>
                  </a:lnTo>
                  <a:lnTo>
                    <a:pt x="2066" y="3092"/>
                  </a:lnTo>
                  <a:lnTo>
                    <a:pt x="2049" y="3090"/>
                  </a:lnTo>
                  <a:lnTo>
                    <a:pt x="2030" y="3087"/>
                  </a:lnTo>
                  <a:lnTo>
                    <a:pt x="2012" y="3084"/>
                  </a:lnTo>
                  <a:lnTo>
                    <a:pt x="1993" y="3080"/>
                  </a:lnTo>
                  <a:lnTo>
                    <a:pt x="1973" y="3078"/>
                  </a:lnTo>
                  <a:lnTo>
                    <a:pt x="1956" y="3074"/>
                  </a:lnTo>
                  <a:lnTo>
                    <a:pt x="1937" y="3071"/>
                  </a:lnTo>
                  <a:lnTo>
                    <a:pt x="1920" y="3070"/>
                  </a:lnTo>
                  <a:lnTo>
                    <a:pt x="1905" y="3068"/>
                  </a:lnTo>
                  <a:lnTo>
                    <a:pt x="1891" y="3070"/>
                  </a:lnTo>
                  <a:lnTo>
                    <a:pt x="1879" y="3071"/>
                  </a:lnTo>
                  <a:lnTo>
                    <a:pt x="1868" y="3075"/>
                  </a:lnTo>
                  <a:lnTo>
                    <a:pt x="1844" y="3064"/>
                  </a:lnTo>
                  <a:lnTo>
                    <a:pt x="1820" y="3055"/>
                  </a:lnTo>
                  <a:lnTo>
                    <a:pt x="1796" y="3047"/>
                  </a:lnTo>
                  <a:lnTo>
                    <a:pt x="1771" y="3040"/>
                  </a:lnTo>
                  <a:lnTo>
                    <a:pt x="1744" y="3035"/>
                  </a:lnTo>
                  <a:lnTo>
                    <a:pt x="1719" y="3030"/>
                  </a:lnTo>
                  <a:lnTo>
                    <a:pt x="1692" y="3026"/>
                  </a:lnTo>
                  <a:lnTo>
                    <a:pt x="1666" y="3022"/>
                  </a:lnTo>
                  <a:lnTo>
                    <a:pt x="1639" y="3018"/>
                  </a:lnTo>
                  <a:lnTo>
                    <a:pt x="1613" y="3014"/>
                  </a:lnTo>
                  <a:lnTo>
                    <a:pt x="1586" y="3008"/>
                  </a:lnTo>
                  <a:lnTo>
                    <a:pt x="1561" y="3004"/>
                  </a:lnTo>
                  <a:lnTo>
                    <a:pt x="1535" y="2999"/>
                  </a:lnTo>
                  <a:lnTo>
                    <a:pt x="1510" y="2992"/>
                  </a:lnTo>
                  <a:lnTo>
                    <a:pt x="1486" y="2984"/>
                  </a:lnTo>
                  <a:lnTo>
                    <a:pt x="1462" y="2976"/>
                  </a:lnTo>
                  <a:lnTo>
                    <a:pt x="1143" y="2866"/>
                  </a:lnTo>
                  <a:lnTo>
                    <a:pt x="1120" y="2854"/>
                  </a:lnTo>
                  <a:lnTo>
                    <a:pt x="1096" y="2838"/>
                  </a:lnTo>
                  <a:lnTo>
                    <a:pt x="1074" y="2819"/>
                  </a:lnTo>
                  <a:lnTo>
                    <a:pt x="1050" y="2801"/>
                  </a:lnTo>
                  <a:lnTo>
                    <a:pt x="1024" y="2784"/>
                  </a:lnTo>
                  <a:lnTo>
                    <a:pt x="999" y="2768"/>
                  </a:lnTo>
                  <a:lnTo>
                    <a:pt x="974" y="2758"/>
                  </a:lnTo>
                  <a:lnTo>
                    <a:pt x="946" y="2754"/>
                  </a:lnTo>
                  <a:lnTo>
                    <a:pt x="929" y="2740"/>
                  </a:lnTo>
                  <a:lnTo>
                    <a:pt x="910" y="2726"/>
                  </a:lnTo>
                  <a:lnTo>
                    <a:pt x="890" y="2714"/>
                  </a:lnTo>
                  <a:lnTo>
                    <a:pt x="869" y="2705"/>
                  </a:lnTo>
                  <a:lnTo>
                    <a:pt x="848" y="2696"/>
                  </a:lnTo>
                  <a:lnTo>
                    <a:pt x="825" y="2689"/>
                  </a:lnTo>
                  <a:lnTo>
                    <a:pt x="801" y="2682"/>
                  </a:lnTo>
                  <a:lnTo>
                    <a:pt x="777" y="2677"/>
                  </a:lnTo>
                  <a:lnTo>
                    <a:pt x="752" y="2672"/>
                  </a:lnTo>
                  <a:lnTo>
                    <a:pt x="728" y="2668"/>
                  </a:lnTo>
                  <a:lnTo>
                    <a:pt x="704" y="2664"/>
                  </a:lnTo>
                  <a:lnTo>
                    <a:pt x="680" y="2660"/>
                  </a:lnTo>
                  <a:lnTo>
                    <a:pt x="656" y="2656"/>
                  </a:lnTo>
                  <a:lnTo>
                    <a:pt x="633" y="2652"/>
                  </a:lnTo>
                  <a:lnTo>
                    <a:pt x="611" y="2648"/>
                  </a:lnTo>
                  <a:lnTo>
                    <a:pt x="589" y="2644"/>
                  </a:lnTo>
                  <a:lnTo>
                    <a:pt x="577" y="2644"/>
                  </a:lnTo>
                  <a:lnTo>
                    <a:pt x="565" y="2644"/>
                  </a:lnTo>
                  <a:lnTo>
                    <a:pt x="560" y="2644"/>
                  </a:lnTo>
                  <a:lnTo>
                    <a:pt x="552" y="2646"/>
                  </a:lnTo>
                  <a:lnTo>
                    <a:pt x="543" y="2648"/>
                  </a:lnTo>
                  <a:lnTo>
                    <a:pt x="535" y="2650"/>
                  </a:lnTo>
                  <a:lnTo>
                    <a:pt x="525" y="2653"/>
                  </a:lnTo>
                  <a:lnTo>
                    <a:pt x="516" y="2654"/>
                  </a:lnTo>
                  <a:lnTo>
                    <a:pt x="508" y="2657"/>
                  </a:lnTo>
                  <a:lnTo>
                    <a:pt x="503" y="2657"/>
                  </a:lnTo>
                  <a:lnTo>
                    <a:pt x="494" y="2668"/>
                  </a:lnTo>
                  <a:lnTo>
                    <a:pt x="486" y="2682"/>
                  </a:lnTo>
                  <a:lnTo>
                    <a:pt x="476" y="2700"/>
                  </a:lnTo>
                  <a:lnTo>
                    <a:pt x="470" y="2720"/>
                  </a:lnTo>
                  <a:lnTo>
                    <a:pt x="463" y="2738"/>
                  </a:lnTo>
                  <a:lnTo>
                    <a:pt x="458" y="2758"/>
                  </a:lnTo>
                  <a:lnTo>
                    <a:pt x="455" y="2776"/>
                  </a:lnTo>
                  <a:lnTo>
                    <a:pt x="454" y="2792"/>
                  </a:lnTo>
                  <a:lnTo>
                    <a:pt x="446" y="2807"/>
                  </a:lnTo>
                  <a:lnTo>
                    <a:pt x="440" y="2827"/>
                  </a:lnTo>
                  <a:lnTo>
                    <a:pt x="435" y="2849"/>
                  </a:lnTo>
                  <a:lnTo>
                    <a:pt x="432" y="2871"/>
                  </a:lnTo>
                  <a:lnTo>
                    <a:pt x="431" y="2895"/>
                  </a:lnTo>
                  <a:lnTo>
                    <a:pt x="430" y="2917"/>
                  </a:lnTo>
                  <a:lnTo>
                    <a:pt x="430" y="2935"/>
                  </a:lnTo>
                  <a:lnTo>
                    <a:pt x="430" y="2951"/>
                  </a:lnTo>
                  <a:lnTo>
                    <a:pt x="418" y="2965"/>
                  </a:lnTo>
                  <a:lnTo>
                    <a:pt x="392" y="2965"/>
                  </a:lnTo>
                  <a:lnTo>
                    <a:pt x="382" y="2951"/>
                  </a:lnTo>
                  <a:lnTo>
                    <a:pt x="371" y="2937"/>
                  </a:lnTo>
                  <a:lnTo>
                    <a:pt x="360" y="2921"/>
                  </a:lnTo>
                  <a:lnTo>
                    <a:pt x="351" y="2902"/>
                  </a:lnTo>
                  <a:lnTo>
                    <a:pt x="342" y="2882"/>
                  </a:lnTo>
                  <a:lnTo>
                    <a:pt x="333" y="2862"/>
                  </a:lnTo>
                  <a:lnTo>
                    <a:pt x="325" y="2841"/>
                  </a:lnTo>
                  <a:lnTo>
                    <a:pt x="318" y="2819"/>
                  </a:lnTo>
                  <a:lnTo>
                    <a:pt x="310" y="2797"/>
                  </a:lnTo>
                  <a:lnTo>
                    <a:pt x="303" y="2776"/>
                  </a:lnTo>
                  <a:lnTo>
                    <a:pt x="297" y="2753"/>
                  </a:lnTo>
                  <a:lnTo>
                    <a:pt x="291" y="2732"/>
                  </a:lnTo>
                  <a:lnTo>
                    <a:pt x="285" y="2712"/>
                  </a:lnTo>
                  <a:lnTo>
                    <a:pt x="279" y="2692"/>
                  </a:lnTo>
                  <a:lnTo>
                    <a:pt x="274" y="2674"/>
                  </a:lnTo>
                  <a:lnTo>
                    <a:pt x="270" y="2657"/>
                  </a:lnTo>
                  <a:lnTo>
                    <a:pt x="266" y="2648"/>
                  </a:lnTo>
                  <a:lnTo>
                    <a:pt x="261" y="2638"/>
                  </a:lnTo>
                  <a:lnTo>
                    <a:pt x="257" y="2629"/>
                  </a:lnTo>
                  <a:lnTo>
                    <a:pt x="253" y="2620"/>
                  </a:lnTo>
                  <a:lnTo>
                    <a:pt x="250" y="2611"/>
                  </a:lnTo>
                  <a:lnTo>
                    <a:pt x="247" y="2601"/>
                  </a:lnTo>
                  <a:lnTo>
                    <a:pt x="245" y="2592"/>
                  </a:lnTo>
                  <a:lnTo>
                    <a:pt x="245" y="2583"/>
                  </a:lnTo>
                  <a:lnTo>
                    <a:pt x="235" y="2575"/>
                  </a:lnTo>
                  <a:lnTo>
                    <a:pt x="225" y="2560"/>
                  </a:lnTo>
                  <a:lnTo>
                    <a:pt x="215" y="2541"/>
                  </a:lnTo>
                  <a:lnTo>
                    <a:pt x="205" y="2520"/>
                  </a:lnTo>
                  <a:lnTo>
                    <a:pt x="197" y="2497"/>
                  </a:lnTo>
                  <a:lnTo>
                    <a:pt x="190" y="2477"/>
                  </a:lnTo>
                  <a:lnTo>
                    <a:pt x="185" y="2459"/>
                  </a:lnTo>
                  <a:lnTo>
                    <a:pt x="184" y="2447"/>
                  </a:lnTo>
                  <a:lnTo>
                    <a:pt x="158" y="2423"/>
                  </a:lnTo>
                  <a:lnTo>
                    <a:pt x="129" y="2404"/>
                  </a:lnTo>
                  <a:lnTo>
                    <a:pt x="98" y="2390"/>
                  </a:lnTo>
                  <a:lnTo>
                    <a:pt x="69" y="2375"/>
                  </a:lnTo>
                  <a:lnTo>
                    <a:pt x="42" y="2359"/>
                  </a:lnTo>
                  <a:lnTo>
                    <a:pt x="20" y="2338"/>
                  </a:lnTo>
                  <a:lnTo>
                    <a:pt x="5" y="2311"/>
                  </a:lnTo>
                  <a:lnTo>
                    <a:pt x="0" y="2275"/>
                  </a:lnTo>
                  <a:lnTo>
                    <a:pt x="12" y="2251"/>
                  </a:lnTo>
                  <a:lnTo>
                    <a:pt x="36" y="2251"/>
                  </a:lnTo>
                  <a:lnTo>
                    <a:pt x="45" y="2258"/>
                  </a:lnTo>
                  <a:lnTo>
                    <a:pt x="57" y="2259"/>
                  </a:lnTo>
                  <a:lnTo>
                    <a:pt x="68" y="2257"/>
                  </a:lnTo>
                  <a:lnTo>
                    <a:pt x="80" y="2250"/>
                  </a:lnTo>
                  <a:lnTo>
                    <a:pt x="90" y="2243"/>
                  </a:lnTo>
                  <a:lnTo>
                    <a:pt x="102" y="2233"/>
                  </a:lnTo>
                  <a:lnTo>
                    <a:pt x="113" y="2223"/>
                  </a:lnTo>
                  <a:lnTo>
                    <a:pt x="122" y="2214"/>
                  </a:lnTo>
                  <a:lnTo>
                    <a:pt x="122" y="2205"/>
                  </a:lnTo>
                  <a:lnTo>
                    <a:pt x="120" y="2195"/>
                  </a:lnTo>
                  <a:lnTo>
                    <a:pt x="118" y="2186"/>
                  </a:lnTo>
                  <a:lnTo>
                    <a:pt x="114" y="2177"/>
                  </a:lnTo>
                  <a:lnTo>
                    <a:pt x="110" y="2167"/>
                  </a:lnTo>
                  <a:lnTo>
                    <a:pt x="106" y="2158"/>
                  </a:lnTo>
                  <a:lnTo>
                    <a:pt x="102" y="2149"/>
                  </a:lnTo>
                  <a:lnTo>
                    <a:pt x="97" y="2139"/>
                  </a:lnTo>
                  <a:lnTo>
                    <a:pt x="109" y="2129"/>
                  </a:lnTo>
                  <a:lnTo>
                    <a:pt x="126" y="2114"/>
                  </a:lnTo>
                  <a:lnTo>
                    <a:pt x="145" y="2098"/>
                  </a:lnTo>
                  <a:lnTo>
                    <a:pt x="168" y="2081"/>
                  </a:lnTo>
                  <a:lnTo>
                    <a:pt x="189" y="2066"/>
                  </a:lnTo>
                  <a:lnTo>
                    <a:pt x="210" y="2053"/>
                  </a:lnTo>
                  <a:lnTo>
                    <a:pt x="229" y="2044"/>
                  </a:lnTo>
                  <a:lnTo>
                    <a:pt x="245" y="2041"/>
                  </a:lnTo>
                  <a:lnTo>
                    <a:pt x="258" y="2029"/>
                  </a:lnTo>
                  <a:lnTo>
                    <a:pt x="270" y="2029"/>
                  </a:lnTo>
                  <a:lnTo>
                    <a:pt x="281" y="2024"/>
                  </a:lnTo>
                  <a:lnTo>
                    <a:pt x="291" y="2016"/>
                  </a:lnTo>
                  <a:lnTo>
                    <a:pt x="305" y="2006"/>
                  </a:lnTo>
                  <a:lnTo>
                    <a:pt x="319" y="1997"/>
                  </a:lnTo>
                  <a:lnTo>
                    <a:pt x="333" y="1986"/>
                  </a:lnTo>
                  <a:lnTo>
                    <a:pt x="346" y="1976"/>
                  </a:lnTo>
                  <a:lnTo>
                    <a:pt x="358" y="1965"/>
                  </a:lnTo>
                  <a:lnTo>
                    <a:pt x="368" y="1956"/>
                  </a:lnTo>
                  <a:lnTo>
                    <a:pt x="359" y="1953"/>
                  </a:lnTo>
                  <a:lnTo>
                    <a:pt x="350" y="1952"/>
                  </a:lnTo>
                  <a:lnTo>
                    <a:pt x="341" y="1953"/>
                  </a:lnTo>
                  <a:lnTo>
                    <a:pt x="331" y="1956"/>
                  </a:lnTo>
                  <a:lnTo>
                    <a:pt x="322" y="1959"/>
                  </a:lnTo>
                  <a:lnTo>
                    <a:pt x="313" y="1960"/>
                  </a:lnTo>
                  <a:lnTo>
                    <a:pt x="303" y="1959"/>
                  </a:lnTo>
                  <a:lnTo>
                    <a:pt x="294" y="1956"/>
                  </a:lnTo>
                  <a:lnTo>
                    <a:pt x="309" y="1947"/>
                  </a:lnTo>
                  <a:lnTo>
                    <a:pt x="326" y="1936"/>
                  </a:lnTo>
                  <a:lnTo>
                    <a:pt x="345" y="1925"/>
                  </a:lnTo>
                  <a:lnTo>
                    <a:pt x="363" y="1916"/>
                  </a:lnTo>
                  <a:lnTo>
                    <a:pt x="383" y="1908"/>
                  </a:lnTo>
                  <a:lnTo>
                    <a:pt x="403" y="1901"/>
                  </a:lnTo>
                  <a:lnTo>
                    <a:pt x="423" y="1896"/>
                  </a:lnTo>
                  <a:lnTo>
                    <a:pt x="442" y="1895"/>
                  </a:lnTo>
                  <a:lnTo>
                    <a:pt x="463" y="1876"/>
                  </a:lnTo>
                  <a:lnTo>
                    <a:pt x="487" y="1855"/>
                  </a:lnTo>
                  <a:lnTo>
                    <a:pt x="514" y="1833"/>
                  </a:lnTo>
                  <a:lnTo>
                    <a:pt x="540" y="1811"/>
                  </a:lnTo>
                  <a:lnTo>
                    <a:pt x="564" y="1787"/>
                  </a:lnTo>
                  <a:lnTo>
                    <a:pt x="583" y="1763"/>
                  </a:lnTo>
                  <a:lnTo>
                    <a:pt x="596" y="1736"/>
                  </a:lnTo>
                  <a:lnTo>
                    <a:pt x="601" y="1710"/>
                  </a:lnTo>
                  <a:lnTo>
                    <a:pt x="615" y="1698"/>
                  </a:lnTo>
                  <a:lnTo>
                    <a:pt x="617" y="1675"/>
                  </a:lnTo>
                  <a:lnTo>
                    <a:pt x="627" y="1651"/>
                  </a:lnTo>
                  <a:lnTo>
                    <a:pt x="637" y="1629"/>
                  </a:lnTo>
                  <a:lnTo>
                    <a:pt x="652" y="1605"/>
                  </a:lnTo>
                  <a:lnTo>
                    <a:pt x="665" y="1582"/>
                  </a:lnTo>
                  <a:lnTo>
                    <a:pt x="676" y="1559"/>
                  </a:lnTo>
                  <a:lnTo>
                    <a:pt x="685" y="1535"/>
                  </a:lnTo>
                  <a:lnTo>
                    <a:pt x="688" y="1513"/>
                  </a:lnTo>
                  <a:lnTo>
                    <a:pt x="700" y="1501"/>
                  </a:lnTo>
                  <a:lnTo>
                    <a:pt x="701" y="1489"/>
                  </a:lnTo>
                  <a:lnTo>
                    <a:pt x="704" y="1474"/>
                  </a:lnTo>
                  <a:lnTo>
                    <a:pt x="708" y="1457"/>
                  </a:lnTo>
                  <a:lnTo>
                    <a:pt x="714" y="1438"/>
                  </a:lnTo>
                  <a:lnTo>
                    <a:pt x="720" y="1421"/>
                  </a:lnTo>
                  <a:lnTo>
                    <a:pt x="726" y="1404"/>
                  </a:lnTo>
                  <a:lnTo>
                    <a:pt x="732" y="1389"/>
                  </a:lnTo>
                  <a:lnTo>
                    <a:pt x="737" y="1377"/>
                  </a:lnTo>
                  <a:lnTo>
                    <a:pt x="754" y="1328"/>
                  </a:lnTo>
                  <a:lnTo>
                    <a:pt x="772" y="1279"/>
                  </a:lnTo>
                  <a:lnTo>
                    <a:pt x="786" y="1229"/>
                  </a:lnTo>
                  <a:lnTo>
                    <a:pt x="801" y="1180"/>
                  </a:lnTo>
                  <a:lnTo>
                    <a:pt x="814" y="1130"/>
                  </a:lnTo>
                  <a:lnTo>
                    <a:pt x="826" y="1079"/>
                  </a:lnTo>
                  <a:lnTo>
                    <a:pt x="838" y="1027"/>
                  </a:lnTo>
                  <a:lnTo>
                    <a:pt x="850" y="976"/>
                  </a:lnTo>
                  <a:lnTo>
                    <a:pt x="861" y="925"/>
                  </a:lnTo>
                  <a:lnTo>
                    <a:pt x="870" y="874"/>
                  </a:lnTo>
                  <a:lnTo>
                    <a:pt x="881" y="822"/>
                  </a:lnTo>
                  <a:lnTo>
                    <a:pt x="891" y="772"/>
                  </a:lnTo>
                  <a:lnTo>
                    <a:pt x="902" y="720"/>
                  </a:lnTo>
                  <a:lnTo>
                    <a:pt x="911" y="668"/>
                  </a:lnTo>
                  <a:lnTo>
                    <a:pt x="923" y="617"/>
                  </a:lnTo>
                  <a:lnTo>
                    <a:pt x="934" y="567"/>
                  </a:lnTo>
                  <a:lnTo>
                    <a:pt x="949" y="580"/>
                  </a:lnTo>
                  <a:lnTo>
                    <a:pt x="962" y="595"/>
                  </a:lnTo>
                  <a:lnTo>
                    <a:pt x="974" y="612"/>
                  </a:lnTo>
                  <a:lnTo>
                    <a:pt x="985" y="631"/>
                  </a:lnTo>
                  <a:lnTo>
                    <a:pt x="993" y="650"/>
                  </a:lnTo>
                  <a:lnTo>
                    <a:pt x="999" y="672"/>
                  </a:lnTo>
                  <a:lnTo>
                    <a:pt x="1005" y="694"/>
                  </a:lnTo>
                  <a:lnTo>
                    <a:pt x="1010" y="718"/>
                  </a:lnTo>
                  <a:lnTo>
                    <a:pt x="1014" y="742"/>
                  </a:lnTo>
                  <a:lnTo>
                    <a:pt x="1017" y="766"/>
                  </a:lnTo>
                  <a:lnTo>
                    <a:pt x="1018" y="790"/>
                  </a:lnTo>
                  <a:lnTo>
                    <a:pt x="1019" y="813"/>
                  </a:lnTo>
                  <a:lnTo>
                    <a:pt x="1021" y="835"/>
                  </a:lnTo>
                  <a:lnTo>
                    <a:pt x="1021" y="858"/>
                  </a:lnTo>
                  <a:lnTo>
                    <a:pt x="1021" y="879"/>
                  </a:lnTo>
                  <a:lnTo>
                    <a:pt x="1021" y="898"/>
                  </a:lnTo>
                  <a:lnTo>
                    <a:pt x="1021" y="918"/>
                  </a:lnTo>
                  <a:lnTo>
                    <a:pt x="1021" y="939"/>
                  </a:lnTo>
                  <a:lnTo>
                    <a:pt x="1021" y="961"/>
                  </a:lnTo>
                  <a:lnTo>
                    <a:pt x="1021" y="983"/>
                  </a:lnTo>
                  <a:lnTo>
                    <a:pt x="1021" y="1007"/>
                  </a:lnTo>
                  <a:lnTo>
                    <a:pt x="1021" y="1028"/>
                  </a:lnTo>
                  <a:lnTo>
                    <a:pt x="1021" y="1050"/>
                  </a:lnTo>
                  <a:lnTo>
                    <a:pt x="1021" y="1070"/>
                  </a:lnTo>
                  <a:lnTo>
                    <a:pt x="1027" y="1056"/>
                  </a:lnTo>
                  <a:lnTo>
                    <a:pt x="1035" y="1042"/>
                  </a:lnTo>
                  <a:lnTo>
                    <a:pt x="1042" y="1028"/>
                  </a:lnTo>
                  <a:lnTo>
                    <a:pt x="1050" y="1015"/>
                  </a:lnTo>
                  <a:lnTo>
                    <a:pt x="1056" y="1000"/>
                  </a:lnTo>
                  <a:lnTo>
                    <a:pt x="1064" y="987"/>
                  </a:lnTo>
                  <a:lnTo>
                    <a:pt x="1071" y="974"/>
                  </a:lnTo>
                  <a:lnTo>
                    <a:pt x="1078" y="959"/>
                  </a:lnTo>
                  <a:lnTo>
                    <a:pt x="1084" y="946"/>
                  </a:lnTo>
                  <a:lnTo>
                    <a:pt x="1091" y="933"/>
                  </a:lnTo>
                  <a:lnTo>
                    <a:pt x="1098" y="918"/>
                  </a:lnTo>
                  <a:lnTo>
                    <a:pt x="1103" y="905"/>
                  </a:lnTo>
                  <a:lnTo>
                    <a:pt x="1107" y="890"/>
                  </a:lnTo>
                  <a:lnTo>
                    <a:pt x="1111" y="877"/>
                  </a:lnTo>
                  <a:lnTo>
                    <a:pt x="1115" y="862"/>
                  </a:lnTo>
                  <a:lnTo>
                    <a:pt x="1118" y="849"/>
                  </a:lnTo>
                  <a:lnTo>
                    <a:pt x="1123" y="839"/>
                  </a:lnTo>
                  <a:lnTo>
                    <a:pt x="1131" y="830"/>
                  </a:lnTo>
                  <a:lnTo>
                    <a:pt x="1139" y="821"/>
                  </a:lnTo>
                  <a:lnTo>
                    <a:pt x="1147" y="810"/>
                  </a:lnTo>
                  <a:lnTo>
                    <a:pt x="1155" y="800"/>
                  </a:lnTo>
                  <a:lnTo>
                    <a:pt x="1162" y="788"/>
                  </a:lnTo>
                  <a:lnTo>
                    <a:pt x="1166" y="776"/>
                  </a:lnTo>
                  <a:lnTo>
                    <a:pt x="1167" y="762"/>
                  </a:lnTo>
                  <a:lnTo>
                    <a:pt x="1180" y="750"/>
                  </a:lnTo>
                  <a:lnTo>
                    <a:pt x="1180" y="738"/>
                  </a:lnTo>
                  <a:lnTo>
                    <a:pt x="1192" y="714"/>
                  </a:lnTo>
                  <a:lnTo>
                    <a:pt x="1208" y="690"/>
                  </a:lnTo>
                  <a:lnTo>
                    <a:pt x="1227" y="665"/>
                  </a:lnTo>
                  <a:lnTo>
                    <a:pt x="1245" y="640"/>
                  </a:lnTo>
                  <a:lnTo>
                    <a:pt x="1265" y="615"/>
                  </a:lnTo>
                  <a:lnTo>
                    <a:pt x="1281" y="589"/>
                  </a:lnTo>
                  <a:lnTo>
                    <a:pt x="1295" y="565"/>
                  </a:lnTo>
                  <a:lnTo>
                    <a:pt x="1303" y="541"/>
                  </a:lnTo>
                  <a:lnTo>
                    <a:pt x="1309" y="523"/>
                  </a:lnTo>
                  <a:lnTo>
                    <a:pt x="1321" y="503"/>
                  </a:lnTo>
                  <a:lnTo>
                    <a:pt x="1336" y="483"/>
                  </a:lnTo>
                  <a:lnTo>
                    <a:pt x="1351" y="462"/>
                  </a:lnTo>
                  <a:lnTo>
                    <a:pt x="1365" y="440"/>
                  </a:lnTo>
                  <a:lnTo>
                    <a:pt x="1377" y="420"/>
                  </a:lnTo>
                  <a:lnTo>
                    <a:pt x="1386" y="400"/>
                  </a:lnTo>
                  <a:lnTo>
                    <a:pt x="1389" y="382"/>
                  </a:lnTo>
                  <a:lnTo>
                    <a:pt x="1401" y="370"/>
                  </a:lnTo>
                  <a:lnTo>
                    <a:pt x="1401" y="356"/>
                  </a:lnTo>
                  <a:lnTo>
                    <a:pt x="1402" y="347"/>
                  </a:lnTo>
                  <a:lnTo>
                    <a:pt x="1405" y="338"/>
                  </a:lnTo>
                  <a:lnTo>
                    <a:pt x="1409" y="328"/>
                  </a:lnTo>
                  <a:lnTo>
                    <a:pt x="1414" y="319"/>
                  </a:lnTo>
                  <a:lnTo>
                    <a:pt x="1418" y="311"/>
                  </a:lnTo>
                  <a:lnTo>
                    <a:pt x="1422" y="302"/>
                  </a:lnTo>
                  <a:lnTo>
                    <a:pt x="1425" y="293"/>
                  </a:lnTo>
                  <a:lnTo>
                    <a:pt x="1426" y="283"/>
                  </a:lnTo>
                  <a:lnTo>
                    <a:pt x="1436" y="277"/>
                  </a:lnTo>
                  <a:lnTo>
                    <a:pt x="1444" y="266"/>
                  </a:lnTo>
                  <a:lnTo>
                    <a:pt x="1452" y="253"/>
                  </a:lnTo>
                  <a:lnTo>
                    <a:pt x="1460" y="238"/>
                  </a:lnTo>
                  <a:lnTo>
                    <a:pt x="1465" y="221"/>
                  </a:lnTo>
                  <a:lnTo>
                    <a:pt x="1470" y="205"/>
                  </a:lnTo>
                  <a:lnTo>
                    <a:pt x="1473" y="187"/>
                  </a:lnTo>
                  <a:lnTo>
                    <a:pt x="1474" y="173"/>
                  </a:lnTo>
                  <a:lnTo>
                    <a:pt x="1488" y="161"/>
                  </a:lnTo>
                  <a:lnTo>
                    <a:pt x="1489" y="147"/>
                  </a:lnTo>
                  <a:lnTo>
                    <a:pt x="1494" y="129"/>
                  </a:lnTo>
                  <a:lnTo>
                    <a:pt x="1501" y="105"/>
                  </a:lnTo>
                  <a:lnTo>
                    <a:pt x="1509" y="80"/>
                  </a:lnTo>
                  <a:lnTo>
                    <a:pt x="1518" y="56"/>
                  </a:lnTo>
                  <a:lnTo>
                    <a:pt x="1529" y="32"/>
                  </a:lnTo>
                  <a:lnTo>
                    <a:pt x="1539" y="13"/>
                  </a:lnTo>
                  <a:lnTo>
                    <a:pt x="1549" y="0"/>
                  </a:lnTo>
                  <a:lnTo>
                    <a:pt x="1557" y="14"/>
                  </a:lnTo>
                  <a:lnTo>
                    <a:pt x="1561" y="32"/>
                  </a:lnTo>
                  <a:lnTo>
                    <a:pt x="1563" y="50"/>
                  </a:lnTo>
                  <a:lnTo>
                    <a:pt x="1565" y="69"/>
                  </a:lnTo>
                  <a:lnTo>
                    <a:pt x="1566" y="89"/>
                  </a:lnTo>
                  <a:lnTo>
                    <a:pt x="1567" y="109"/>
                  </a:lnTo>
                  <a:lnTo>
                    <a:pt x="1569" y="129"/>
                  </a:lnTo>
                  <a:lnTo>
                    <a:pt x="1573" y="147"/>
                  </a:lnTo>
                  <a:lnTo>
                    <a:pt x="1565" y="171"/>
                  </a:lnTo>
                  <a:lnTo>
                    <a:pt x="1557" y="195"/>
                  </a:lnTo>
                  <a:lnTo>
                    <a:pt x="1551" y="221"/>
                  </a:lnTo>
                  <a:lnTo>
                    <a:pt x="1546" y="246"/>
                  </a:lnTo>
                  <a:lnTo>
                    <a:pt x="1542" y="271"/>
                  </a:lnTo>
                  <a:lnTo>
                    <a:pt x="1539" y="297"/>
                  </a:lnTo>
                  <a:lnTo>
                    <a:pt x="1537" y="320"/>
                  </a:lnTo>
                  <a:lnTo>
                    <a:pt x="1537" y="344"/>
                  </a:lnTo>
                  <a:lnTo>
                    <a:pt x="1527" y="356"/>
                  </a:lnTo>
                  <a:lnTo>
                    <a:pt x="1521" y="375"/>
                  </a:lnTo>
                  <a:lnTo>
                    <a:pt x="1514" y="396"/>
                  </a:lnTo>
                  <a:lnTo>
                    <a:pt x="1509" y="419"/>
                  </a:lnTo>
                  <a:lnTo>
                    <a:pt x="1505" y="442"/>
                  </a:lnTo>
                  <a:lnTo>
                    <a:pt x="1502" y="463"/>
                  </a:lnTo>
                  <a:lnTo>
                    <a:pt x="1500" y="480"/>
                  </a:lnTo>
                  <a:lnTo>
                    <a:pt x="1500" y="492"/>
                  </a:lnTo>
                  <a:lnTo>
                    <a:pt x="1265" y="738"/>
                  </a:lnTo>
                  <a:lnTo>
                    <a:pt x="1275" y="737"/>
                  </a:lnTo>
                  <a:lnTo>
                    <a:pt x="1284" y="734"/>
                  </a:lnTo>
                  <a:lnTo>
                    <a:pt x="1293" y="730"/>
                  </a:lnTo>
                  <a:lnTo>
                    <a:pt x="1303" y="725"/>
                  </a:lnTo>
                  <a:lnTo>
                    <a:pt x="1312" y="721"/>
                  </a:lnTo>
                  <a:lnTo>
                    <a:pt x="1321" y="717"/>
                  </a:lnTo>
                  <a:lnTo>
                    <a:pt x="1331" y="714"/>
                  </a:lnTo>
                  <a:lnTo>
                    <a:pt x="1340" y="713"/>
                  </a:lnTo>
                  <a:lnTo>
                    <a:pt x="1340" y="716"/>
                  </a:lnTo>
                  <a:lnTo>
                    <a:pt x="1341" y="720"/>
                  </a:lnTo>
                  <a:lnTo>
                    <a:pt x="1345" y="724"/>
                  </a:lnTo>
                  <a:lnTo>
                    <a:pt x="1352" y="726"/>
                  </a:lnTo>
                  <a:lnTo>
                    <a:pt x="1351" y="736"/>
                  </a:lnTo>
                  <a:lnTo>
                    <a:pt x="1347" y="744"/>
                  </a:lnTo>
                  <a:lnTo>
                    <a:pt x="1341" y="753"/>
                  </a:lnTo>
                  <a:lnTo>
                    <a:pt x="1340" y="762"/>
                  </a:lnTo>
                  <a:lnTo>
                    <a:pt x="1348" y="761"/>
                  </a:lnTo>
                  <a:lnTo>
                    <a:pt x="1356" y="758"/>
                  </a:lnTo>
                  <a:lnTo>
                    <a:pt x="1364" y="754"/>
                  </a:lnTo>
                  <a:lnTo>
                    <a:pt x="1370" y="750"/>
                  </a:lnTo>
                  <a:lnTo>
                    <a:pt x="1377" y="746"/>
                  </a:lnTo>
                  <a:lnTo>
                    <a:pt x="1385" y="742"/>
                  </a:lnTo>
                  <a:lnTo>
                    <a:pt x="1393" y="740"/>
                  </a:lnTo>
                  <a:lnTo>
                    <a:pt x="1401" y="738"/>
                  </a:lnTo>
                  <a:lnTo>
                    <a:pt x="1405" y="748"/>
                  </a:lnTo>
                  <a:lnTo>
                    <a:pt x="1414" y="754"/>
                  </a:lnTo>
                  <a:lnTo>
                    <a:pt x="1422" y="760"/>
                  </a:lnTo>
                  <a:lnTo>
                    <a:pt x="1426" y="762"/>
                  </a:lnTo>
                  <a:lnTo>
                    <a:pt x="1425" y="776"/>
                  </a:lnTo>
                  <a:lnTo>
                    <a:pt x="1422" y="788"/>
                  </a:lnTo>
                  <a:lnTo>
                    <a:pt x="1417" y="800"/>
                  </a:lnTo>
                  <a:lnTo>
                    <a:pt x="1410" y="809"/>
                  </a:lnTo>
                  <a:lnTo>
                    <a:pt x="1404" y="818"/>
                  </a:lnTo>
                  <a:lnTo>
                    <a:pt x="1394" y="825"/>
                  </a:lnTo>
                  <a:lnTo>
                    <a:pt x="1386" y="831"/>
                  </a:lnTo>
                  <a:lnTo>
                    <a:pt x="1377" y="837"/>
                  </a:lnTo>
                  <a:lnTo>
                    <a:pt x="1401" y="837"/>
                  </a:lnTo>
                  <a:lnTo>
                    <a:pt x="1404" y="838"/>
                  </a:lnTo>
                  <a:lnTo>
                    <a:pt x="1409" y="842"/>
                  </a:lnTo>
                  <a:lnTo>
                    <a:pt x="1417" y="847"/>
                  </a:lnTo>
                  <a:lnTo>
                    <a:pt x="1426" y="849"/>
                  </a:lnTo>
                  <a:lnTo>
                    <a:pt x="1426" y="850"/>
                  </a:lnTo>
                  <a:lnTo>
                    <a:pt x="1426" y="854"/>
                  </a:lnTo>
                  <a:lnTo>
                    <a:pt x="1426" y="859"/>
                  </a:lnTo>
                  <a:lnTo>
                    <a:pt x="1426" y="861"/>
                  </a:lnTo>
                  <a:lnTo>
                    <a:pt x="1426" y="869"/>
                  </a:lnTo>
                  <a:lnTo>
                    <a:pt x="1426" y="874"/>
                  </a:lnTo>
                  <a:lnTo>
                    <a:pt x="1426" y="879"/>
                  </a:lnTo>
                  <a:lnTo>
                    <a:pt x="1426" y="886"/>
                  </a:lnTo>
                  <a:lnTo>
                    <a:pt x="1364" y="935"/>
                  </a:lnTo>
                  <a:lnTo>
                    <a:pt x="1368" y="949"/>
                  </a:lnTo>
                  <a:lnTo>
                    <a:pt x="1372" y="961"/>
                  </a:lnTo>
                  <a:lnTo>
                    <a:pt x="1374" y="972"/>
                  </a:lnTo>
                  <a:lnTo>
                    <a:pt x="1376" y="984"/>
                  </a:lnTo>
                  <a:lnTo>
                    <a:pt x="1376" y="996"/>
                  </a:lnTo>
                  <a:lnTo>
                    <a:pt x="1377" y="1008"/>
                  </a:lnTo>
                  <a:lnTo>
                    <a:pt x="1377" y="1020"/>
                  </a:lnTo>
                  <a:lnTo>
                    <a:pt x="1377" y="1034"/>
                  </a:lnTo>
                  <a:lnTo>
                    <a:pt x="1372" y="1039"/>
                  </a:lnTo>
                  <a:lnTo>
                    <a:pt x="1365" y="1047"/>
                  </a:lnTo>
                  <a:lnTo>
                    <a:pt x="1358" y="1055"/>
                  </a:lnTo>
                  <a:lnTo>
                    <a:pt x="1352" y="1064"/>
                  </a:lnTo>
                  <a:lnTo>
                    <a:pt x="1345" y="1074"/>
                  </a:lnTo>
                  <a:lnTo>
                    <a:pt x="1339" y="1082"/>
                  </a:lnTo>
                  <a:lnTo>
                    <a:pt x="1333" y="1090"/>
                  </a:lnTo>
                  <a:lnTo>
                    <a:pt x="1328" y="1095"/>
                  </a:lnTo>
                  <a:lnTo>
                    <a:pt x="1315" y="1095"/>
                  </a:lnTo>
                  <a:lnTo>
                    <a:pt x="1297" y="1100"/>
                  </a:lnTo>
                  <a:lnTo>
                    <a:pt x="1280" y="1108"/>
                  </a:lnTo>
                  <a:lnTo>
                    <a:pt x="1264" y="1116"/>
                  </a:lnTo>
                  <a:lnTo>
                    <a:pt x="1248" y="1126"/>
                  </a:lnTo>
                  <a:lnTo>
                    <a:pt x="1231" y="1135"/>
                  </a:lnTo>
                  <a:lnTo>
                    <a:pt x="1215" y="1143"/>
                  </a:lnTo>
                  <a:lnTo>
                    <a:pt x="1197" y="1151"/>
                  </a:lnTo>
                  <a:lnTo>
                    <a:pt x="1180" y="1156"/>
                  </a:lnTo>
                  <a:lnTo>
                    <a:pt x="1178" y="1155"/>
                  </a:lnTo>
                  <a:lnTo>
                    <a:pt x="1172" y="1149"/>
                  </a:lnTo>
                  <a:lnTo>
                    <a:pt x="1164" y="1145"/>
                  </a:lnTo>
                  <a:lnTo>
                    <a:pt x="1155" y="1144"/>
                  </a:lnTo>
                  <a:lnTo>
                    <a:pt x="1154" y="1145"/>
                  </a:lnTo>
                  <a:lnTo>
                    <a:pt x="1150" y="1149"/>
                  </a:lnTo>
                  <a:lnTo>
                    <a:pt x="1144" y="1155"/>
                  </a:lnTo>
                  <a:lnTo>
                    <a:pt x="1143" y="1156"/>
                  </a:lnTo>
                  <a:lnTo>
                    <a:pt x="1147" y="1168"/>
                  </a:lnTo>
                  <a:lnTo>
                    <a:pt x="1151" y="1183"/>
                  </a:lnTo>
                  <a:lnTo>
                    <a:pt x="1154" y="1199"/>
                  </a:lnTo>
                  <a:lnTo>
                    <a:pt x="1154" y="1215"/>
                  </a:lnTo>
                  <a:lnTo>
                    <a:pt x="1151" y="1231"/>
                  </a:lnTo>
                  <a:lnTo>
                    <a:pt x="1144" y="1243"/>
                  </a:lnTo>
                  <a:lnTo>
                    <a:pt x="1134" y="1252"/>
                  </a:lnTo>
                  <a:lnTo>
                    <a:pt x="1118" y="1255"/>
                  </a:lnTo>
                  <a:lnTo>
                    <a:pt x="1120" y="1264"/>
                  </a:lnTo>
                  <a:lnTo>
                    <a:pt x="1126" y="1273"/>
                  </a:lnTo>
                  <a:lnTo>
                    <a:pt x="1134" y="1283"/>
                  </a:lnTo>
                  <a:lnTo>
                    <a:pt x="1143" y="1292"/>
                  </a:lnTo>
                  <a:lnTo>
                    <a:pt x="1151" y="1301"/>
                  </a:lnTo>
                  <a:lnTo>
                    <a:pt x="1159" y="1310"/>
                  </a:lnTo>
                  <a:lnTo>
                    <a:pt x="1164" y="1320"/>
                  </a:lnTo>
                  <a:lnTo>
                    <a:pt x="1167" y="1329"/>
                  </a:lnTo>
                  <a:lnTo>
                    <a:pt x="1166" y="1338"/>
                  </a:lnTo>
                  <a:lnTo>
                    <a:pt x="1162" y="1346"/>
                  </a:lnTo>
                  <a:lnTo>
                    <a:pt x="1156" y="1356"/>
                  </a:lnTo>
                  <a:lnTo>
                    <a:pt x="1155" y="1365"/>
                  </a:lnTo>
                  <a:lnTo>
                    <a:pt x="1154" y="1365"/>
                  </a:lnTo>
                  <a:lnTo>
                    <a:pt x="1150" y="1365"/>
                  </a:lnTo>
                  <a:lnTo>
                    <a:pt x="1144" y="1365"/>
                  </a:lnTo>
                  <a:lnTo>
                    <a:pt x="1143" y="1365"/>
                  </a:lnTo>
                  <a:lnTo>
                    <a:pt x="1147" y="1370"/>
                  </a:lnTo>
                  <a:lnTo>
                    <a:pt x="1152" y="1378"/>
                  </a:lnTo>
                  <a:lnTo>
                    <a:pt x="1156" y="1386"/>
                  </a:lnTo>
                  <a:lnTo>
                    <a:pt x="1159" y="1396"/>
                  </a:lnTo>
                  <a:lnTo>
                    <a:pt x="1163" y="1405"/>
                  </a:lnTo>
                  <a:lnTo>
                    <a:pt x="1164" y="1413"/>
                  </a:lnTo>
                  <a:lnTo>
                    <a:pt x="1167" y="1421"/>
                  </a:lnTo>
                  <a:lnTo>
                    <a:pt x="1167" y="1426"/>
                  </a:lnTo>
                  <a:lnTo>
                    <a:pt x="1166" y="1429"/>
                  </a:lnTo>
                  <a:lnTo>
                    <a:pt x="1162" y="1434"/>
                  </a:lnTo>
                  <a:lnTo>
                    <a:pt x="1156" y="1442"/>
                  </a:lnTo>
                  <a:lnTo>
                    <a:pt x="1155" y="1452"/>
                  </a:lnTo>
                  <a:lnTo>
                    <a:pt x="1146" y="1450"/>
                  </a:lnTo>
                  <a:lnTo>
                    <a:pt x="1136" y="1445"/>
                  </a:lnTo>
                  <a:lnTo>
                    <a:pt x="1127" y="1441"/>
                  </a:lnTo>
                  <a:lnTo>
                    <a:pt x="1118" y="1440"/>
                  </a:lnTo>
                  <a:lnTo>
                    <a:pt x="1120" y="1449"/>
                  </a:lnTo>
                  <a:lnTo>
                    <a:pt x="1127" y="1460"/>
                  </a:lnTo>
                  <a:lnTo>
                    <a:pt x="1135" y="1471"/>
                  </a:lnTo>
                  <a:lnTo>
                    <a:pt x="1143" y="1483"/>
                  </a:lnTo>
                  <a:lnTo>
                    <a:pt x="1148" y="1497"/>
                  </a:lnTo>
                  <a:lnTo>
                    <a:pt x="1150" y="1510"/>
                  </a:lnTo>
                  <a:lnTo>
                    <a:pt x="1144" y="1525"/>
                  </a:lnTo>
                  <a:lnTo>
                    <a:pt x="1131" y="1538"/>
                  </a:lnTo>
                  <a:lnTo>
                    <a:pt x="1131" y="1574"/>
                  </a:lnTo>
                  <a:lnTo>
                    <a:pt x="1106" y="1611"/>
                  </a:lnTo>
                  <a:lnTo>
                    <a:pt x="1099" y="1611"/>
                  </a:lnTo>
                  <a:lnTo>
                    <a:pt x="1094" y="1611"/>
                  </a:lnTo>
                  <a:lnTo>
                    <a:pt x="1088" y="1611"/>
                  </a:lnTo>
                  <a:lnTo>
                    <a:pt x="1082" y="1611"/>
                  </a:lnTo>
                  <a:lnTo>
                    <a:pt x="1086" y="1626"/>
                  </a:lnTo>
                  <a:lnTo>
                    <a:pt x="1094" y="1647"/>
                  </a:lnTo>
                  <a:lnTo>
                    <a:pt x="1104" y="1674"/>
                  </a:lnTo>
                  <a:lnTo>
                    <a:pt x="1114" y="1702"/>
                  </a:lnTo>
                  <a:lnTo>
                    <a:pt x="1119" y="1730"/>
                  </a:lnTo>
                  <a:lnTo>
                    <a:pt x="1118" y="1755"/>
                  </a:lnTo>
                  <a:lnTo>
                    <a:pt x="1106" y="1774"/>
                  </a:lnTo>
                  <a:lnTo>
                    <a:pt x="1082" y="1783"/>
                  </a:lnTo>
                  <a:lnTo>
                    <a:pt x="1082" y="1771"/>
                  </a:lnTo>
                  <a:lnTo>
                    <a:pt x="1075" y="1772"/>
                  </a:lnTo>
                  <a:lnTo>
                    <a:pt x="1070" y="1776"/>
                  </a:lnTo>
                  <a:lnTo>
                    <a:pt x="1064" y="1782"/>
                  </a:lnTo>
                  <a:lnTo>
                    <a:pt x="1056" y="1783"/>
                  </a:lnTo>
                  <a:lnTo>
                    <a:pt x="1082" y="1796"/>
                  </a:lnTo>
                  <a:lnTo>
                    <a:pt x="1083" y="1805"/>
                  </a:lnTo>
                  <a:lnTo>
                    <a:pt x="1088" y="1813"/>
                  </a:lnTo>
                  <a:lnTo>
                    <a:pt x="1092" y="1823"/>
                  </a:lnTo>
                  <a:lnTo>
                    <a:pt x="1094" y="1832"/>
                  </a:lnTo>
                  <a:lnTo>
                    <a:pt x="1092" y="1841"/>
                  </a:lnTo>
                  <a:lnTo>
                    <a:pt x="1088" y="1849"/>
                  </a:lnTo>
                  <a:lnTo>
                    <a:pt x="1083" y="1855"/>
                  </a:lnTo>
                  <a:lnTo>
                    <a:pt x="1082" y="1857"/>
                  </a:lnTo>
                  <a:lnTo>
                    <a:pt x="1072" y="1859"/>
                  </a:lnTo>
                  <a:lnTo>
                    <a:pt x="1064" y="1863"/>
                  </a:lnTo>
                  <a:lnTo>
                    <a:pt x="1059" y="1868"/>
                  </a:lnTo>
                  <a:lnTo>
                    <a:pt x="1056" y="1869"/>
                  </a:lnTo>
                  <a:lnTo>
                    <a:pt x="1055" y="1872"/>
                  </a:lnTo>
                  <a:lnTo>
                    <a:pt x="1051" y="1877"/>
                  </a:lnTo>
                  <a:lnTo>
                    <a:pt x="1046" y="1885"/>
                  </a:lnTo>
                  <a:lnTo>
                    <a:pt x="1044" y="1895"/>
                  </a:lnTo>
                  <a:lnTo>
                    <a:pt x="1040" y="1896"/>
                  </a:lnTo>
                  <a:lnTo>
                    <a:pt x="1032" y="1900"/>
                  </a:lnTo>
                  <a:lnTo>
                    <a:pt x="1024" y="1905"/>
                  </a:lnTo>
                  <a:lnTo>
                    <a:pt x="1021" y="1907"/>
                  </a:lnTo>
                  <a:lnTo>
                    <a:pt x="1019" y="1924"/>
                  </a:lnTo>
                  <a:lnTo>
                    <a:pt x="1015" y="1937"/>
                  </a:lnTo>
                  <a:lnTo>
                    <a:pt x="1010" y="1947"/>
                  </a:lnTo>
                  <a:lnTo>
                    <a:pt x="1001" y="1955"/>
                  </a:lnTo>
                  <a:lnTo>
                    <a:pt x="989" y="1959"/>
                  </a:lnTo>
                  <a:lnTo>
                    <a:pt x="974" y="1960"/>
                  </a:lnTo>
                  <a:lnTo>
                    <a:pt x="955" y="1960"/>
                  </a:lnTo>
                  <a:lnTo>
                    <a:pt x="934" y="1956"/>
                  </a:lnTo>
                  <a:lnTo>
                    <a:pt x="934" y="1967"/>
                  </a:lnTo>
                  <a:lnTo>
                    <a:pt x="933" y="1977"/>
                  </a:lnTo>
                  <a:lnTo>
                    <a:pt x="930" y="1990"/>
                  </a:lnTo>
                  <a:lnTo>
                    <a:pt x="929" y="2005"/>
                  </a:lnTo>
                  <a:lnTo>
                    <a:pt x="926" y="2018"/>
                  </a:lnTo>
                  <a:lnTo>
                    <a:pt x="923" y="2032"/>
                  </a:lnTo>
                  <a:lnTo>
                    <a:pt x="922" y="2044"/>
                  </a:lnTo>
                  <a:lnTo>
                    <a:pt x="922" y="2054"/>
                  </a:lnTo>
                  <a:lnTo>
                    <a:pt x="919" y="2058"/>
                  </a:lnTo>
                  <a:lnTo>
                    <a:pt x="915" y="2066"/>
                  </a:lnTo>
                  <a:lnTo>
                    <a:pt x="911" y="2074"/>
                  </a:lnTo>
                  <a:lnTo>
                    <a:pt x="909" y="2078"/>
                  </a:lnTo>
                  <a:lnTo>
                    <a:pt x="899" y="2078"/>
                  </a:lnTo>
                  <a:lnTo>
                    <a:pt x="890" y="2077"/>
                  </a:lnTo>
                  <a:lnTo>
                    <a:pt x="881" y="2074"/>
                  </a:lnTo>
                  <a:lnTo>
                    <a:pt x="873" y="2072"/>
                  </a:lnTo>
                  <a:lnTo>
                    <a:pt x="863" y="2070"/>
                  </a:lnTo>
                  <a:lnTo>
                    <a:pt x="854" y="2068"/>
                  </a:lnTo>
                  <a:lnTo>
                    <a:pt x="845" y="2066"/>
                  </a:lnTo>
                  <a:lnTo>
                    <a:pt x="836" y="2066"/>
                  </a:lnTo>
                  <a:lnTo>
                    <a:pt x="830" y="2061"/>
                  </a:lnTo>
                  <a:lnTo>
                    <a:pt x="825" y="2056"/>
                  </a:lnTo>
                  <a:lnTo>
                    <a:pt x="818" y="2049"/>
                  </a:lnTo>
                  <a:lnTo>
                    <a:pt x="812" y="2041"/>
                  </a:lnTo>
                  <a:lnTo>
                    <a:pt x="804" y="2034"/>
                  </a:lnTo>
                  <a:lnTo>
                    <a:pt x="797" y="2028"/>
                  </a:lnTo>
                  <a:lnTo>
                    <a:pt x="792" y="2022"/>
                  </a:lnTo>
                  <a:lnTo>
                    <a:pt x="786" y="2017"/>
                  </a:lnTo>
                  <a:lnTo>
                    <a:pt x="774" y="2029"/>
                  </a:lnTo>
                  <a:lnTo>
                    <a:pt x="774" y="2038"/>
                  </a:lnTo>
                  <a:lnTo>
                    <a:pt x="774" y="2049"/>
                  </a:lnTo>
                  <a:lnTo>
                    <a:pt x="773" y="2061"/>
                  </a:lnTo>
                  <a:lnTo>
                    <a:pt x="772" y="2072"/>
                  </a:lnTo>
                  <a:lnTo>
                    <a:pt x="768" y="2084"/>
                  </a:lnTo>
                  <a:lnTo>
                    <a:pt x="764" y="2094"/>
                  </a:lnTo>
                  <a:lnTo>
                    <a:pt x="757" y="2106"/>
                  </a:lnTo>
                  <a:lnTo>
                    <a:pt x="749" y="2116"/>
                  </a:lnTo>
                  <a:lnTo>
                    <a:pt x="740" y="2116"/>
                  </a:lnTo>
                  <a:lnTo>
                    <a:pt x="730" y="2113"/>
                  </a:lnTo>
                  <a:lnTo>
                    <a:pt x="722" y="2112"/>
                  </a:lnTo>
                  <a:lnTo>
                    <a:pt x="714" y="2108"/>
                  </a:lnTo>
                  <a:lnTo>
                    <a:pt x="706" y="2104"/>
                  </a:lnTo>
                  <a:lnTo>
                    <a:pt x="698" y="2100"/>
                  </a:lnTo>
                  <a:lnTo>
                    <a:pt x="693" y="2096"/>
                  </a:lnTo>
                  <a:lnTo>
                    <a:pt x="688" y="2090"/>
                  </a:lnTo>
                  <a:lnTo>
                    <a:pt x="688" y="2085"/>
                  </a:lnTo>
                  <a:lnTo>
                    <a:pt x="687" y="2077"/>
                  </a:lnTo>
                  <a:lnTo>
                    <a:pt x="684" y="2069"/>
                  </a:lnTo>
                  <a:lnTo>
                    <a:pt x="683" y="2060"/>
                  </a:lnTo>
                  <a:lnTo>
                    <a:pt x="680" y="2050"/>
                  </a:lnTo>
                  <a:lnTo>
                    <a:pt x="677" y="2042"/>
                  </a:lnTo>
                  <a:lnTo>
                    <a:pt x="676" y="2034"/>
                  </a:lnTo>
                  <a:lnTo>
                    <a:pt x="676" y="2029"/>
                  </a:lnTo>
                  <a:lnTo>
                    <a:pt x="664" y="2041"/>
                  </a:lnTo>
                  <a:lnTo>
                    <a:pt x="661" y="2060"/>
                  </a:lnTo>
                  <a:lnTo>
                    <a:pt x="655" y="2078"/>
                  </a:lnTo>
                  <a:lnTo>
                    <a:pt x="645" y="2096"/>
                  </a:lnTo>
                  <a:lnTo>
                    <a:pt x="635" y="2113"/>
                  </a:lnTo>
                  <a:lnTo>
                    <a:pt x="624" y="2130"/>
                  </a:lnTo>
                  <a:lnTo>
                    <a:pt x="617" y="2146"/>
                  </a:lnTo>
                  <a:lnTo>
                    <a:pt x="613" y="2162"/>
                  </a:lnTo>
                  <a:lnTo>
                    <a:pt x="615" y="2177"/>
                  </a:lnTo>
                  <a:lnTo>
                    <a:pt x="621" y="2198"/>
                  </a:lnTo>
                  <a:lnTo>
                    <a:pt x="631" y="2219"/>
                  </a:lnTo>
                  <a:lnTo>
                    <a:pt x="643" y="2238"/>
                  </a:lnTo>
                  <a:lnTo>
                    <a:pt x="656" y="2257"/>
                  </a:lnTo>
                  <a:lnTo>
                    <a:pt x="668" y="2275"/>
                  </a:lnTo>
                  <a:lnTo>
                    <a:pt x="679" y="2294"/>
                  </a:lnTo>
                  <a:lnTo>
                    <a:pt x="685" y="2315"/>
                  </a:lnTo>
                  <a:lnTo>
                    <a:pt x="688" y="2336"/>
                  </a:lnTo>
                  <a:lnTo>
                    <a:pt x="704" y="2351"/>
                  </a:lnTo>
                  <a:lnTo>
                    <a:pt x="721" y="2366"/>
                  </a:lnTo>
                  <a:lnTo>
                    <a:pt x="738" y="2380"/>
                  </a:lnTo>
                  <a:lnTo>
                    <a:pt x="754" y="2396"/>
                  </a:lnTo>
                  <a:lnTo>
                    <a:pt x="773" y="2411"/>
                  </a:lnTo>
                  <a:lnTo>
                    <a:pt x="790" y="2427"/>
                  </a:lnTo>
                  <a:lnTo>
                    <a:pt x="808" y="2442"/>
                  </a:lnTo>
                  <a:lnTo>
                    <a:pt x="826" y="2458"/>
                  </a:lnTo>
                  <a:lnTo>
                    <a:pt x="845" y="2472"/>
                  </a:lnTo>
                  <a:lnTo>
                    <a:pt x="863" y="2487"/>
                  </a:lnTo>
                  <a:lnTo>
                    <a:pt x="883" y="2500"/>
                  </a:lnTo>
                  <a:lnTo>
                    <a:pt x="902" y="2513"/>
                  </a:lnTo>
                  <a:lnTo>
                    <a:pt x="922" y="2527"/>
                  </a:lnTo>
                  <a:lnTo>
                    <a:pt x="942" y="2537"/>
                  </a:lnTo>
                  <a:lnTo>
                    <a:pt x="963" y="2549"/>
                  </a:lnTo>
                  <a:lnTo>
                    <a:pt x="983" y="2559"/>
                  </a:lnTo>
                  <a:lnTo>
                    <a:pt x="995" y="2559"/>
                  </a:lnTo>
                  <a:lnTo>
                    <a:pt x="1005" y="2564"/>
                  </a:lnTo>
                  <a:lnTo>
                    <a:pt x="1014" y="2569"/>
                  </a:lnTo>
                  <a:lnTo>
                    <a:pt x="1023" y="2576"/>
                  </a:lnTo>
                  <a:lnTo>
                    <a:pt x="1032" y="2583"/>
                  </a:lnTo>
                  <a:lnTo>
                    <a:pt x="1042" y="2589"/>
                  </a:lnTo>
                  <a:lnTo>
                    <a:pt x="1051" y="2596"/>
                  </a:lnTo>
                  <a:lnTo>
                    <a:pt x="1060" y="2603"/>
                  </a:lnTo>
                  <a:lnTo>
                    <a:pt x="1070" y="2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24" name="Freeform 101">
              <a:extLst>
                <a:ext uri="{FF2B5EF4-FFF2-40B4-BE49-F238E27FC236}">
                  <a16:creationId xmlns:a16="http://schemas.microsoft.com/office/drawing/2014/main" id="{CBC2084C-FE71-4539-B0BD-C5FDEAAE06EB}"/>
                </a:ext>
              </a:extLst>
            </p:cNvPr>
            <p:cNvSpPr>
              <a:spLocks/>
            </p:cNvSpPr>
            <p:nvPr/>
          </p:nvSpPr>
          <p:spPr bwMode="auto">
            <a:xfrm>
              <a:off x="2658" y="1356"/>
              <a:ext cx="532" cy="774"/>
            </a:xfrm>
            <a:custGeom>
              <a:avLst/>
              <a:gdLst>
                <a:gd name="T0" fmla="*/ 0 w 2126"/>
                <a:gd name="T1" fmla="*/ 0 h 3092"/>
                <a:gd name="T2" fmla="*/ 0 w 2126"/>
                <a:gd name="T3" fmla="*/ 0 h 3092"/>
                <a:gd name="T4" fmla="*/ 0 w 2126"/>
                <a:gd name="T5" fmla="*/ 0 h 3092"/>
                <a:gd name="T6" fmla="*/ 0 w 2126"/>
                <a:gd name="T7" fmla="*/ 0 h 3092"/>
                <a:gd name="T8" fmla="*/ 0 w 2126"/>
                <a:gd name="T9" fmla="*/ 0 h 3092"/>
                <a:gd name="T10" fmla="*/ 0 w 2126"/>
                <a:gd name="T11" fmla="*/ 0 h 3092"/>
                <a:gd name="T12" fmla="*/ 0 w 2126"/>
                <a:gd name="T13" fmla="*/ 0 h 3092"/>
                <a:gd name="T14" fmla="*/ 0 w 2126"/>
                <a:gd name="T15" fmla="*/ 0 h 3092"/>
                <a:gd name="T16" fmla="*/ 0 w 2126"/>
                <a:gd name="T17" fmla="*/ 0 h 3092"/>
                <a:gd name="T18" fmla="*/ 0 w 2126"/>
                <a:gd name="T19" fmla="*/ 0 h 3092"/>
                <a:gd name="T20" fmla="*/ 0 w 2126"/>
                <a:gd name="T21" fmla="*/ 0 h 3092"/>
                <a:gd name="T22" fmla="*/ 0 w 2126"/>
                <a:gd name="T23" fmla="*/ 0 h 3092"/>
                <a:gd name="T24" fmla="*/ 0 w 2126"/>
                <a:gd name="T25" fmla="*/ 0 h 3092"/>
                <a:gd name="T26" fmla="*/ 0 w 2126"/>
                <a:gd name="T27" fmla="*/ 0 h 3092"/>
                <a:gd name="T28" fmla="*/ 0 w 2126"/>
                <a:gd name="T29" fmla="*/ 0 h 3092"/>
                <a:gd name="T30" fmla="*/ 0 w 2126"/>
                <a:gd name="T31" fmla="*/ 0 h 3092"/>
                <a:gd name="T32" fmla="*/ 0 w 2126"/>
                <a:gd name="T33" fmla="*/ 0 h 3092"/>
                <a:gd name="T34" fmla="*/ 0 w 2126"/>
                <a:gd name="T35" fmla="*/ 0 h 3092"/>
                <a:gd name="T36" fmla="*/ 0 w 2126"/>
                <a:gd name="T37" fmla="*/ 0 h 3092"/>
                <a:gd name="T38" fmla="*/ 0 w 2126"/>
                <a:gd name="T39" fmla="*/ 0 h 3092"/>
                <a:gd name="T40" fmla="*/ 0 w 2126"/>
                <a:gd name="T41" fmla="*/ 0 h 3092"/>
                <a:gd name="T42" fmla="*/ 0 w 2126"/>
                <a:gd name="T43" fmla="*/ 0 h 3092"/>
                <a:gd name="T44" fmla="*/ 0 w 2126"/>
                <a:gd name="T45" fmla="*/ 0 h 3092"/>
                <a:gd name="T46" fmla="*/ 0 w 2126"/>
                <a:gd name="T47" fmla="*/ 0 h 3092"/>
                <a:gd name="T48" fmla="*/ 0 w 2126"/>
                <a:gd name="T49" fmla="*/ 0 h 3092"/>
                <a:gd name="T50" fmla="*/ 0 w 2126"/>
                <a:gd name="T51" fmla="*/ 0 h 3092"/>
                <a:gd name="T52" fmla="*/ 0 w 2126"/>
                <a:gd name="T53" fmla="*/ 0 h 3092"/>
                <a:gd name="T54" fmla="*/ 0 w 2126"/>
                <a:gd name="T55" fmla="*/ 0 h 3092"/>
                <a:gd name="T56" fmla="*/ 0 w 2126"/>
                <a:gd name="T57" fmla="*/ 0 h 3092"/>
                <a:gd name="T58" fmla="*/ 0 w 2126"/>
                <a:gd name="T59" fmla="*/ 0 h 3092"/>
                <a:gd name="T60" fmla="*/ 0 w 2126"/>
                <a:gd name="T61" fmla="*/ 0 h 3092"/>
                <a:gd name="T62" fmla="*/ 0 w 2126"/>
                <a:gd name="T63" fmla="*/ 0 h 3092"/>
                <a:gd name="T64" fmla="*/ 0 w 2126"/>
                <a:gd name="T65" fmla="*/ 0 h 3092"/>
                <a:gd name="T66" fmla="*/ 0 w 2126"/>
                <a:gd name="T67" fmla="*/ 0 h 3092"/>
                <a:gd name="T68" fmla="*/ 0 w 2126"/>
                <a:gd name="T69" fmla="*/ 0 h 3092"/>
                <a:gd name="T70" fmla="*/ 0 w 2126"/>
                <a:gd name="T71" fmla="*/ 0 h 3092"/>
                <a:gd name="T72" fmla="*/ 0 w 2126"/>
                <a:gd name="T73" fmla="*/ 0 h 3092"/>
                <a:gd name="T74" fmla="*/ 0 w 2126"/>
                <a:gd name="T75" fmla="*/ 0 h 3092"/>
                <a:gd name="T76" fmla="*/ 0 w 2126"/>
                <a:gd name="T77" fmla="*/ 0 h 3092"/>
                <a:gd name="T78" fmla="*/ 0 w 2126"/>
                <a:gd name="T79" fmla="*/ 0 h 3092"/>
                <a:gd name="T80" fmla="*/ 0 w 2126"/>
                <a:gd name="T81" fmla="*/ 0 h 3092"/>
                <a:gd name="T82" fmla="*/ 0 w 2126"/>
                <a:gd name="T83" fmla="*/ 0 h 3092"/>
                <a:gd name="T84" fmla="*/ 0 w 2126"/>
                <a:gd name="T85" fmla="*/ 0 h 3092"/>
                <a:gd name="T86" fmla="*/ 0 w 2126"/>
                <a:gd name="T87" fmla="*/ 0 h 3092"/>
                <a:gd name="T88" fmla="*/ 0 w 2126"/>
                <a:gd name="T89" fmla="*/ 0 h 3092"/>
                <a:gd name="T90" fmla="*/ 0 w 2126"/>
                <a:gd name="T91" fmla="*/ 0 h 3092"/>
                <a:gd name="T92" fmla="*/ 0 w 2126"/>
                <a:gd name="T93" fmla="*/ 0 h 3092"/>
                <a:gd name="T94" fmla="*/ 0 w 2126"/>
                <a:gd name="T95" fmla="*/ 0 h 3092"/>
                <a:gd name="T96" fmla="*/ 0 w 2126"/>
                <a:gd name="T97" fmla="*/ 0 h 3092"/>
                <a:gd name="T98" fmla="*/ 0 w 2126"/>
                <a:gd name="T99" fmla="*/ 0 h 3092"/>
                <a:gd name="T100" fmla="*/ 0 w 2126"/>
                <a:gd name="T101" fmla="*/ 0 h 3092"/>
                <a:gd name="T102" fmla="*/ 0 w 2126"/>
                <a:gd name="T103" fmla="*/ 0 h 3092"/>
                <a:gd name="T104" fmla="*/ 0 w 2126"/>
                <a:gd name="T105" fmla="*/ 0 h 3092"/>
                <a:gd name="T106" fmla="*/ 0 w 2126"/>
                <a:gd name="T107" fmla="*/ 0 h 3092"/>
                <a:gd name="T108" fmla="*/ 0 w 2126"/>
                <a:gd name="T109" fmla="*/ 0 h 3092"/>
                <a:gd name="T110" fmla="*/ 0 w 2126"/>
                <a:gd name="T111" fmla="*/ 0 h 3092"/>
                <a:gd name="T112" fmla="*/ 0 w 2126"/>
                <a:gd name="T113" fmla="*/ 0 h 3092"/>
                <a:gd name="T114" fmla="*/ 0 w 2126"/>
                <a:gd name="T115" fmla="*/ 0 h 3092"/>
                <a:gd name="T116" fmla="*/ 0 w 2126"/>
                <a:gd name="T117" fmla="*/ 0 h 3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6"/>
                <a:gd name="T178" fmla="*/ 0 h 3092"/>
                <a:gd name="T179" fmla="*/ 2126 w 2126"/>
                <a:gd name="T180" fmla="*/ 3092 h 3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6" h="3092">
                  <a:moveTo>
                    <a:pt x="1070" y="2608"/>
                  </a:moveTo>
                  <a:lnTo>
                    <a:pt x="1070" y="2608"/>
                  </a:lnTo>
                  <a:lnTo>
                    <a:pt x="1079" y="2613"/>
                  </a:lnTo>
                  <a:lnTo>
                    <a:pt x="1090" y="2621"/>
                  </a:lnTo>
                  <a:lnTo>
                    <a:pt x="1100" y="2629"/>
                  </a:lnTo>
                  <a:lnTo>
                    <a:pt x="1112" y="2637"/>
                  </a:lnTo>
                  <a:lnTo>
                    <a:pt x="1124" y="2645"/>
                  </a:lnTo>
                  <a:lnTo>
                    <a:pt x="1135" y="2650"/>
                  </a:lnTo>
                  <a:lnTo>
                    <a:pt x="1146" y="2656"/>
                  </a:lnTo>
                  <a:lnTo>
                    <a:pt x="1155" y="2657"/>
                  </a:lnTo>
                  <a:lnTo>
                    <a:pt x="1167" y="2666"/>
                  </a:lnTo>
                  <a:lnTo>
                    <a:pt x="1180" y="2674"/>
                  </a:lnTo>
                  <a:lnTo>
                    <a:pt x="1193" y="2682"/>
                  </a:lnTo>
                  <a:lnTo>
                    <a:pt x="1208" y="2689"/>
                  </a:lnTo>
                  <a:lnTo>
                    <a:pt x="1224" y="2697"/>
                  </a:lnTo>
                  <a:lnTo>
                    <a:pt x="1240" y="2704"/>
                  </a:lnTo>
                  <a:lnTo>
                    <a:pt x="1256" y="2709"/>
                  </a:lnTo>
                  <a:lnTo>
                    <a:pt x="1272" y="2716"/>
                  </a:lnTo>
                  <a:lnTo>
                    <a:pt x="1288" y="2721"/>
                  </a:lnTo>
                  <a:lnTo>
                    <a:pt x="1304" y="2726"/>
                  </a:lnTo>
                  <a:lnTo>
                    <a:pt x="1320" y="2732"/>
                  </a:lnTo>
                  <a:lnTo>
                    <a:pt x="1336" y="2736"/>
                  </a:lnTo>
                  <a:lnTo>
                    <a:pt x="1351" y="2741"/>
                  </a:lnTo>
                  <a:lnTo>
                    <a:pt x="1364" y="2745"/>
                  </a:lnTo>
                  <a:lnTo>
                    <a:pt x="1377" y="2750"/>
                  </a:lnTo>
                  <a:lnTo>
                    <a:pt x="1389" y="2754"/>
                  </a:lnTo>
                  <a:lnTo>
                    <a:pt x="1405" y="2758"/>
                  </a:lnTo>
                  <a:lnTo>
                    <a:pt x="1421" y="2764"/>
                  </a:lnTo>
                  <a:lnTo>
                    <a:pt x="1438" y="2768"/>
                  </a:lnTo>
                  <a:lnTo>
                    <a:pt x="1456" y="2772"/>
                  </a:lnTo>
                  <a:lnTo>
                    <a:pt x="1472" y="2774"/>
                  </a:lnTo>
                  <a:lnTo>
                    <a:pt x="1489" y="2778"/>
                  </a:lnTo>
                  <a:lnTo>
                    <a:pt x="1506" y="2782"/>
                  </a:lnTo>
                  <a:lnTo>
                    <a:pt x="1523" y="2785"/>
                  </a:lnTo>
                  <a:lnTo>
                    <a:pt x="1541" y="2789"/>
                  </a:lnTo>
                  <a:lnTo>
                    <a:pt x="1558" y="2793"/>
                  </a:lnTo>
                  <a:lnTo>
                    <a:pt x="1575" y="2797"/>
                  </a:lnTo>
                  <a:lnTo>
                    <a:pt x="1593" y="2800"/>
                  </a:lnTo>
                  <a:lnTo>
                    <a:pt x="1610" y="2803"/>
                  </a:lnTo>
                  <a:lnTo>
                    <a:pt x="1626" y="2807"/>
                  </a:lnTo>
                  <a:lnTo>
                    <a:pt x="1643" y="2813"/>
                  </a:lnTo>
                  <a:lnTo>
                    <a:pt x="1659" y="2817"/>
                  </a:lnTo>
                  <a:lnTo>
                    <a:pt x="1669" y="2817"/>
                  </a:lnTo>
                  <a:lnTo>
                    <a:pt x="1678" y="2817"/>
                  </a:lnTo>
                  <a:lnTo>
                    <a:pt x="1687" y="2817"/>
                  </a:lnTo>
                  <a:lnTo>
                    <a:pt x="1696" y="2817"/>
                  </a:lnTo>
                  <a:lnTo>
                    <a:pt x="1708" y="2817"/>
                  </a:lnTo>
                  <a:lnTo>
                    <a:pt x="1718" y="2817"/>
                  </a:lnTo>
                  <a:lnTo>
                    <a:pt x="1726" y="2817"/>
                  </a:lnTo>
                  <a:lnTo>
                    <a:pt x="1732" y="2817"/>
                  </a:lnTo>
                  <a:lnTo>
                    <a:pt x="1738" y="2817"/>
                  </a:lnTo>
                  <a:lnTo>
                    <a:pt x="1743" y="2817"/>
                  </a:lnTo>
                  <a:lnTo>
                    <a:pt x="1748" y="2817"/>
                  </a:lnTo>
                  <a:lnTo>
                    <a:pt x="1754" y="2817"/>
                  </a:lnTo>
                  <a:lnTo>
                    <a:pt x="1758" y="2817"/>
                  </a:lnTo>
                  <a:lnTo>
                    <a:pt x="1768" y="2821"/>
                  </a:lnTo>
                  <a:lnTo>
                    <a:pt x="1782" y="2822"/>
                  </a:lnTo>
                  <a:lnTo>
                    <a:pt x="1798" y="2822"/>
                  </a:lnTo>
                  <a:lnTo>
                    <a:pt x="1814" y="2821"/>
                  </a:lnTo>
                  <a:lnTo>
                    <a:pt x="1830" y="2819"/>
                  </a:lnTo>
                  <a:lnTo>
                    <a:pt x="1844" y="2818"/>
                  </a:lnTo>
                  <a:lnTo>
                    <a:pt x="1857" y="2817"/>
                  </a:lnTo>
                  <a:lnTo>
                    <a:pt x="1868" y="2817"/>
                  </a:lnTo>
                  <a:lnTo>
                    <a:pt x="1880" y="2817"/>
                  </a:lnTo>
                  <a:lnTo>
                    <a:pt x="1883" y="2814"/>
                  </a:lnTo>
                  <a:lnTo>
                    <a:pt x="1888" y="2810"/>
                  </a:lnTo>
                  <a:lnTo>
                    <a:pt x="1896" y="2806"/>
                  </a:lnTo>
                  <a:lnTo>
                    <a:pt x="1905" y="2803"/>
                  </a:lnTo>
                  <a:lnTo>
                    <a:pt x="1915" y="2807"/>
                  </a:lnTo>
                  <a:lnTo>
                    <a:pt x="1929" y="2811"/>
                  </a:lnTo>
                  <a:lnTo>
                    <a:pt x="1951" y="2814"/>
                  </a:lnTo>
                  <a:lnTo>
                    <a:pt x="1973" y="2815"/>
                  </a:lnTo>
                  <a:lnTo>
                    <a:pt x="1996" y="2815"/>
                  </a:lnTo>
                  <a:lnTo>
                    <a:pt x="2016" y="2817"/>
                  </a:lnTo>
                  <a:lnTo>
                    <a:pt x="2032" y="2817"/>
                  </a:lnTo>
                  <a:lnTo>
                    <a:pt x="2041" y="2817"/>
                  </a:lnTo>
                  <a:lnTo>
                    <a:pt x="2045" y="2819"/>
                  </a:lnTo>
                  <a:lnTo>
                    <a:pt x="2054" y="2825"/>
                  </a:lnTo>
                  <a:lnTo>
                    <a:pt x="2066" y="2831"/>
                  </a:lnTo>
                  <a:lnTo>
                    <a:pt x="2077" y="2841"/>
                  </a:lnTo>
                  <a:lnTo>
                    <a:pt x="2057" y="2855"/>
                  </a:lnTo>
                  <a:lnTo>
                    <a:pt x="2037" y="2865"/>
                  </a:lnTo>
                  <a:lnTo>
                    <a:pt x="2013" y="2871"/>
                  </a:lnTo>
                  <a:lnTo>
                    <a:pt x="1991" y="2875"/>
                  </a:lnTo>
                  <a:lnTo>
                    <a:pt x="1965" y="2877"/>
                  </a:lnTo>
                  <a:lnTo>
                    <a:pt x="1940" y="2875"/>
                  </a:lnTo>
                  <a:lnTo>
                    <a:pt x="1913" y="2873"/>
                  </a:lnTo>
                  <a:lnTo>
                    <a:pt x="1887" y="2869"/>
                  </a:lnTo>
                  <a:lnTo>
                    <a:pt x="1860" y="2863"/>
                  </a:lnTo>
                  <a:lnTo>
                    <a:pt x="1835" y="2858"/>
                  </a:lnTo>
                  <a:lnTo>
                    <a:pt x="1808" y="2853"/>
                  </a:lnTo>
                  <a:lnTo>
                    <a:pt x="1784" y="2847"/>
                  </a:lnTo>
                  <a:lnTo>
                    <a:pt x="1760" y="2843"/>
                  </a:lnTo>
                  <a:lnTo>
                    <a:pt x="1738" y="2841"/>
                  </a:lnTo>
                  <a:lnTo>
                    <a:pt x="1716" y="2839"/>
                  </a:lnTo>
                  <a:lnTo>
                    <a:pt x="1696" y="2841"/>
                  </a:lnTo>
                  <a:lnTo>
                    <a:pt x="1696" y="2853"/>
                  </a:lnTo>
                  <a:lnTo>
                    <a:pt x="1706" y="2855"/>
                  </a:lnTo>
                  <a:lnTo>
                    <a:pt x="1715" y="2859"/>
                  </a:lnTo>
                  <a:lnTo>
                    <a:pt x="1724" y="2863"/>
                  </a:lnTo>
                  <a:lnTo>
                    <a:pt x="1734" y="2866"/>
                  </a:lnTo>
                  <a:lnTo>
                    <a:pt x="1739" y="2871"/>
                  </a:lnTo>
                  <a:lnTo>
                    <a:pt x="1747" y="2879"/>
                  </a:lnTo>
                  <a:lnTo>
                    <a:pt x="1756" y="2887"/>
                  </a:lnTo>
                  <a:lnTo>
                    <a:pt x="1766" y="2895"/>
                  </a:lnTo>
                  <a:lnTo>
                    <a:pt x="1776" y="2903"/>
                  </a:lnTo>
                  <a:lnTo>
                    <a:pt x="1787" y="2909"/>
                  </a:lnTo>
                  <a:lnTo>
                    <a:pt x="1798" y="2914"/>
                  </a:lnTo>
                  <a:lnTo>
                    <a:pt x="1807" y="2915"/>
                  </a:lnTo>
                  <a:lnTo>
                    <a:pt x="1819" y="2915"/>
                  </a:lnTo>
                  <a:lnTo>
                    <a:pt x="1838" y="2926"/>
                  </a:lnTo>
                  <a:lnTo>
                    <a:pt x="1857" y="2941"/>
                  </a:lnTo>
                  <a:lnTo>
                    <a:pt x="1879" y="2957"/>
                  </a:lnTo>
                  <a:lnTo>
                    <a:pt x="1900" y="2974"/>
                  </a:lnTo>
                  <a:lnTo>
                    <a:pt x="1923" y="2988"/>
                  </a:lnTo>
                  <a:lnTo>
                    <a:pt x="1945" y="3002"/>
                  </a:lnTo>
                  <a:lnTo>
                    <a:pt x="1968" y="3011"/>
                  </a:lnTo>
                  <a:lnTo>
                    <a:pt x="1992" y="3014"/>
                  </a:lnTo>
                  <a:lnTo>
                    <a:pt x="2004" y="3026"/>
                  </a:lnTo>
                  <a:lnTo>
                    <a:pt x="2013" y="3027"/>
                  </a:lnTo>
                  <a:lnTo>
                    <a:pt x="2022" y="3031"/>
                  </a:lnTo>
                  <a:lnTo>
                    <a:pt x="2032" y="3038"/>
                  </a:lnTo>
                  <a:lnTo>
                    <a:pt x="2041" y="3043"/>
                  </a:lnTo>
                  <a:lnTo>
                    <a:pt x="2049" y="3050"/>
                  </a:lnTo>
                  <a:lnTo>
                    <a:pt x="2058" y="3056"/>
                  </a:lnTo>
                  <a:lnTo>
                    <a:pt x="2068" y="3060"/>
                  </a:lnTo>
                  <a:lnTo>
                    <a:pt x="2077" y="3062"/>
                  </a:lnTo>
                  <a:lnTo>
                    <a:pt x="2090" y="3075"/>
                  </a:lnTo>
                  <a:lnTo>
                    <a:pt x="2100" y="3076"/>
                  </a:lnTo>
                  <a:lnTo>
                    <a:pt x="2109" y="3080"/>
                  </a:lnTo>
                  <a:lnTo>
                    <a:pt x="2117" y="3086"/>
                  </a:lnTo>
                  <a:lnTo>
                    <a:pt x="2126" y="3087"/>
                  </a:lnTo>
                  <a:lnTo>
                    <a:pt x="2114" y="3091"/>
                  </a:lnTo>
                  <a:lnTo>
                    <a:pt x="2100" y="3092"/>
                  </a:lnTo>
                  <a:lnTo>
                    <a:pt x="2084" y="3092"/>
                  </a:lnTo>
                  <a:lnTo>
                    <a:pt x="2066" y="3092"/>
                  </a:lnTo>
                  <a:lnTo>
                    <a:pt x="2049" y="3090"/>
                  </a:lnTo>
                  <a:lnTo>
                    <a:pt x="2030" y="3087"/>
                  </a:lnTo>
                  <a:lnTo>
                    <a:pt x="2012" y="3084"/>
                  </a:lnTo>
                  <a:lnTo>
                    <a:pt x="1993" y="3080"/>
                  </a:lnTo>
                  <a:lnTo>
                    <a:pt x="1973" y="3078"/>
                  </a:lnTo>
                  <a:lnTo>
                    <a:pt x="1956" y="3074"/>
                  </a:lnTo>
                  <a:lnTo>
                    <a:pt x="1937" y="3071"/>
                  </a:lnTo>
                  <a:lnTo>
                    <a:pt x="1920" y="3070"/>
                  </a:lnTo>
                  <a:lnTo>
                    <a:pt x="1905" y="3068"/>
                  </a:lnTo>
                  <a:lnTo>
                    <a:pt x="1891" y="3070"/>
                  </a:lnTo>
                  <a:lnTo>
                    <a:pt x="1879" y="3071"/>
                  </a:lnTo>
                  <a:lnTo>
                    <a:pt x="1868" y="3075"/>
                  </a:lnTo>
                  <a:lnTo>
                    <a:pt x="1844" y="3064"/>
                  </a:lnTo>
                  <a:lnTo>
                    <a:pt x="1820" y="3055"/>
                  </a:lnTo>
                  <a:lnTo>
                    <a:pt x="1796" y="3047"/>
                  </a:lnTo>
                  <a:lnTo>
                    <a:pt x="1771" y="3040"/>
                  </a:lnTo>
                  <a:lnTo>
                    <a:pt x="1744" y="3035"/>
                  </a:lnTo>
                  <a:lnTo>
                    <a:pt x="1719" y="3030"/>
                  </a:lnTo>
                  <a:lnTo>
                    <a:pt x="1692" y="3026"/>
                  </a:lnTo>
                  <a:lnTo>
                    <a:pt x="1666" y="3022"/>
                  </a:lnTo>
                  <a:lnTo>
                    <a:pt x="1639" y="3018"/>
                  </a:lnTo>
                  <a:lnTo>
                    <a:pt x="1613" y="3014"/>
                  </a:lnTo>
                  <a:lnTo>
                    <a:pt x="1586" y="3008"/>
                  </a:lnTo>
                  <a:lnTo>
                    <a:pt x="1561" y="3004"/>
                  </a:lnTo>
                  <a:lnTo>
                    <a:pt x="1535" y="2999"/>
                  </a:lnTo>
                  <a:lnTo>
                    <a:pt x="1510" y="2992"/>
                  </a:lnTo>
                  <a:lnTo>
                    <a:pt x="1486" y="2984"/>
                  </a:lnTo>
                  <a:lnTo>
                    <a:pt x="1462" y="2976"/>
                  </a:lnTo>
                  <a:lnTo>
                    <a:pt x="1143" y="2866"/>
                  </a:lnTo>
                  <a:lnTo>
                    <a:pt x="1120" y="2854"/>
                  </a:lnTo>
                  <a:lnTo>
                    <a:pt x="1096" y="2838"/>
                  </a:lnTo>
                  <a:lnTo>
                    <a:pt x="1074" y="2819"/>
                  </a:lnTo>
                  <a:lnTo>
                    <a:pt x="1050" y="2801"/>
                  </a:lnTo>
                  <a:lnTo>
                    <a:pt x="1024" y="2784"/>
                  </a:lnTo>
                  <a:lnTo>
                    <a:pt x="999" y="2768"/>
                  </a:lnTo>
                  <a:lnTo>
                    <a:pt x="974" y="2758"/>
                  </a:lnTo>
                  <a:lnTo>
                    <a:pt x="946" y="2754"/>
                  </a:lnTo>
                  <a:lnTo>
                    <a:pt x="929" y="2740"/>
                  </a:lnTo>
                  <a:lnTo>
                    <a:pt x="910" y="2726"/>
                  </a:lnTo>
                  <a:lnTo>
                    <a:pt x="890" y="2714"/>
                  </a:lnTo>
                  <a:lnTo>
                    <a:pt x="869" y="2705"/>
                  </a:lnTo>
                  <a:lnTo>
                    <a:pt x="848" y="2696"/>
                  </a:lnTo>
                  <a:lnTo>
                    <a:pt x="825" y="2689"/>
                  </a:lnTo>
                  <a:lnTo>
                    <a:pt x="801" y="2682"/>
                  </a:lnTo>
                  <a:lnTo>
                    <a:pt x="777" y="2677"/>
                  </a:lnTo>
                  <a:lnTo>
                    <a:pt x="752" y="2672"/>
                  </a:lnTo>
                  <a:lnTo>
                    <a:pt x="728" y="2668"/>
                  </a:lnTo>
                  <a:lnTo>
                    <a:pt x="704" y="2664"/>
                  </a:lnTo>
                  <a:lnTo>
                    <a:pt x="680" y="2660"/>
                  </a:lnTo>
                  <a:lnTo>
                    <a:pt x="656" y="2656"/>
                  </a:lnTo>
                  <a:lnTo>
                    <a:pt x="633" y="2652"/>
                  </a:lnTo>
                  <a:lnTo>
                    <a:pt x="611" y="2648"/>
                  </a:lnTo>
                  <a:lnTo>
                    <a:pt x="589" y="2644"/>
                  </a:lnTo>
                  <a:lnTo>
                    <a:pt x="577" y="2644"/>
                  </a:lnTo>
                  <a:lnTo>
                    <a:pt x="565" y="2644"/>
                  </a:lnTo>
                  <a:lnTo>
                    <a:pt x="560" y="2644"/>
                  </a:lnTo>
                  <a:lnTo>
                    <a:pt x="552" y="2646"/>
                  </a:lnTo>
                  <a:lnTo>
                    <a:pt x="543" y="2648"/>
                  </a:lnTo>
                  <a:lnTo>
                    <a:pt x="535" y="2650"/>
                  </a:lnTo>
                  <a:lnTo>
                    <a:pt x="525" y="2653"/>
                  </a:lnTo>
                  <a:lnTo>
                    <a:pt x="516" y="2654"/>
                  </a:lnTo>
                  <a:lnTo>
                    <a:pt x="508" y="2657"/>
                  </a:lnTo>
                  <a:lnTo>
                    <a:pt x="503" y="2657"/>
                  </a:lnTo>
                  <a:lnTo>
                    <a:pt x="494" y="2668"/>
                  </a:lnTo>
                  <a:lnTo>
                    <a:pt x="486" y="2682"/>
                  </a:lnTo>
                  <a:lnTo>
                    <a:pt x="476" y="2700"/>
                  </a:lnTo>
                  <a:lnTo>
                    <a:pt x="470" y="2720"/>
                  </a:lnTo>
                  <a:lnTo>
                    <a:pt x="463" y="2738"/>
                  </a:lnTo>
                  <a:lnTo>
                    <a:pt x="458" y="2758"/>
                  </a:lnTo>
                  <a:lnTo>
                    <a:pt x="455" y="2776"/>
                  </a:lnTo>
                  <a:lnTo>
                    <a:pt x="454" y="2792"/>
                  </a:lnTo>
                  <a:lnTo>
                    <a:pt x="446" y="2807"/>
                  </a:lnTo>
                  <a:lnTo>
                    <a:pt x="440" y="2827"/>
                  </a:lnTo>
                  <a:lnTo>
                    <a:pt x="435" y="2849"/>
                  </a:lnTo>
                  <a:lnTo>
                    <a:pt x="432" y="2871"/>
                  </a:lnTo>
                  <a:lnTo>
                    <a:pt x="431" y="2895"/>
                  </a:lnTo>
                  <a:lnTo>
                    <a:pt x="430" y="2917"/>
                  </a:lnTo>
                  <a:lnTo>
                    <a:pt x="430" y="2935"/>
                  </a:lnTo>
                  <a:lnTo>
                    <a:pt x="430" y="2951"/>
                  </a:lnTo>
                  <a:lnTo>
                    <a:pt x="418" y="2965"/>
                  </a:lnTo>
                  <a:lnTo>
                    <a:pt x="392" y="2965"/>
                  </a:lnTo>
                  <a:lnTo>
                    <a:pt x="382" y="2951"/>
                  </a:lnTo>
                  <a:lnTo>
                    <a:pt x="371" y="2937"/>
                  </a:lnTo>
                  <a:lnTo>
                    <a:pt x="360" y="2921"/>
                  </a:lnTo>
                  <a:lnTo>
                    <a:pt x="351" y="2902"/>
                  </a:lnTo>
                  <a:lnTo>
                    <a:pt x="342" y="2882"/>
                  </a:lnTo>
                  <a:lnTo>
                    <a:pt x="333" y="2862"/>
                  </a:lnTo>
                  <a:lnTo>
                    <a:pt x="325" y="2841"/>
                  </a:lnTo>
                  <a:lnTo>
                    <a:pt x="318" y="2819"/>
                  </a:lnTo>
                  <a:lnTo>
                    <a:pt x="310" y="2797"/>
                  </a:lnTo>
                  <a:lnTo>
                    <a:pt x="303" y="2776"/>
                  </a:lnTo>
                  <a:lnTo>
                    <a:pt x="297" y="2753"/>
                  </a:lnTo>
                  <a:lnTo>
                    <a:pt x="291" y="2732"/>
                  </a:lnTo>
                  <a:lnTo>
                    <a:pt x="285" y="2712"/>
                  </a:lnTo>
                  <a:lnTo>
                    <a:pt x="279" y="2692"/>
                  </a:lnTo>
                  <a:lnTo>
                    <a:pt x="274" y="2674"/>
                  </a:lnTo>
                  <a:lnTo>
                    <a:pt x="270" y="2657"/>
                  </a:lnTo>
                  <a:lnTo>
                    <a:pt x="266" y="2648"/>
                  </a:lnTo>
                  <a:lnTo>
                    <a:pt x="261" y="2638"/>
                  </a:lnTo>
                  <a:lnTo>
                    <a:pt x="257" y="2629"/>
                  </a:lnTo>
                  <a:lnTo>
                    <a:pt x="253" y="2620"/>
                  </a:lnTo>
                  <a:lnTo>
                    <a:pt x="250" y="2611"/>
                  </a:lnTo>
                  <a:lnTo>
                    <a:pt x="247" y="2601"/>
                  </a:lnTo>
                  <a:lnTo>
                    <a:pt x="245" y="2592"/>
                  </a:lnTo>
                  <a:lnTo>
                    <a:pt x="245" y="2583"/>
                  </a:lnTo>
                  <a:lnTo>
                    <a:pt x="235" y="2575"/>
                  </a:lnTo>
                  <a:lnTo>
                    <a:pt x="225" y="2560"/>
                  </a:lnTo>
                  <a:lnTo>
                    <a:pt x="215" y="2541"/>
                  </a:lnTo>
                  <a:lnTo>
                    <a:pt x="205" y="2520"/>
                  </a:lnTo>
                  <a:lnTo>
                    <a:pt x="197" y="2497"/>
                  </a:lnTo>
                  <a:lnTo>
                    <a:pt x="190" y="2477"/>
                  </a:lnTo>
                  <a:lnTo>
                    <a:pt x="185" y="2459"/>
                  </a:lnTo>
                  <a:lnTo>
                    <a:pt x="184" y="2447"/>
                  </a:lnTo>
                  <a:lnTo>
                    <a:pt x="158" y="2423"/>
                  </a:lnTo>
                  <a:lnTo>
                    <a:pt x="129" y="2404"/>
                  </a:lnTo>
                  <a:lnTo>
                    <a:pt x="98" y="2390"/>
                  </a:lnTo>
                  <a:lnTo>
                    <a:pt x="69" y="2375"/>
                  </a:lnTo>
                  <a:lnTo>
                    <a:pt x="42" y="2359"/>
                  </a:lnTo>
                  <a:lnTo>
                    <a:pt x="20" y="2338"/>
                  </a:lnTo>
                  <a:lnTo>
                    <a:pt x="5" y="2311"/>
                  </a:lnTo>
                  <a:lnTo>
                    <a:pt x="0" y="2275"/>
                  </a:lnTo>
                  <a:lnTo>
                    <a:pt x="12" y="2251"/>
                  </a:lnTo>
                  <a:lnTo>
                    <a:pt x="36" y="2251"/>
                  </a:lnTo>
                  <a:lnTo>
                    <a:pt x="45" y="2258"/>
                  </a:lnTo>
                  <a:lnTo>
                    <a:pt x="57" y="2259"/>
                  </a:lnTo>
                  <a:lnTo>
                    <a:pt x="68" y="2257"/>
                  </a:lnTo>
                  <a:lnTo>
                    <a:pt x="80" y="2250"/>
                  </a:lnTo>
                  <a:lnTo>
                    <a:pt x="90" y="2243"/>
                  </a:lnTo>
                  <a:lnTo>
                    <a:pt x="102" y="2233"/>
                  </a:lnTo>
                  <a:lnTo>
                    <a:pt x="113" y="2223"/>
                  </a:lnTo>
                  <a:lnTo>
                    <a:pt x="122" y="2214"/>
                  </a:lnTo>
                  <a:lnTo>
                    <a:pt x="122" y="2205"/>
                  </a:lnTo>
                  <a:lnTo>
                    <a:pt x="120" y="2195"/>
                  </a:lnTo>
                  <a:lnTo>
                    <a:pt x="118" y="2186"/>
                  </a:lnTo>
                  <a:lnTo>
                    <a:pt x="114" y="2177"/>
                  </a:lnTo>
                  <a:lnTo>
                    <a:pt x="110" y="2167"/>
                  </a:lnTo>
                  <a:lnTo>
                    <a:pt x="106" y="2158"/>
                  </a:lnTo>
                  <a:lnTo>
                    <a:pt x="102" y="2149"/>
                  </a:lnTo>
                  <a:lnTo>
                    <a:pt x="97" y="2139"/>
                  </a:lnTo>
                  <a:lnTo>
                    <a:pt x="109" y="2129"/>
                  </a:lnTo>
                  <a:lnTo>
                    <a:pt x="126" y="2114"/>
                  </a:lnTo>
                  <a:lnTo>
                    <a:pt x="145" y="2098"/>
                  </a:lnTo>
                  <a:lnTo>
                    <a:pt x="168" y="2081"/>
                  </a:lnTo>
                  <a:lnTo>
                    <a:pt x="189" y="2066"/>
                  </a:lnTo>
                  <a:lnTo>
                    <a:pt x="210" y="2053"/>
                  </a:lnTo>
                  <a:lnTo>
                    <a:pt x="229" y="2044"/>
                  </a:lnTo>
                  <a:lnTo>
                    <a:pt x="245" y="2041"/>
                  </a:lnTo>
                  <a:lnTo>
                    <a:pt x="258" y="2029"/>
                  </a:lnTo>
                  <a:lnTo>
                    <a:pt x="270" y="2029"/>
                  </a:lnTo>
                  <a:lnTo>
                    <a:pt x="281" y="2024"/>
                  </a:lnTo>
                  <a:lnTo>
                    <a:pt x="291" y="2016"/>
                  </a:lnTo>
                  <a:lnTo>
                    <a:pt x="305" y="2006"/>
                  </a:lnTo>
                  <a:lnTo>
                    <a:pt x="319" y="1997"/>
                  </a:lnTo>
                  <a:lnTo>
                    <a:pt x="333" y="1986"/>
                  </a:lnTo>
                  <a:lnTo>
                    <a:pt x="346" y="1976"/>
                  </a:lnTo>
                  <a:lnTo>
                    <a:pt x="358" y="1965"/>
                  </a:lnTo>
                  <a:lnTo>
                    <a:pt x="368" y="1956"/>
                  </a:lnTo>
                  <a:lnTo>
                    <a:pt x="359" y="1953"/>
                  </a:lnTo>
                  <a:lnTo>
                    <a:pt x="350" y="1952"/>
                  </a:lnTo>
                  <a:lnTo>
                    <a:pt x="341" y="1953"/>
                  </a:lnTo>
                  <a:lnTo>
                    <a:pt x="331" y="1956"/>
                  </a:lnTo>
                  <a:lnTo>
                    <a:pt x="322" y="1959"/>
                  </a:lnTo>
                  <a:lnTo>
                    <a:pt x="313" y="1960"/>
                  </a:lnTo>
                  <a:lnTo>
                    <a:pt x="303" y="1959"/>
                  </a:lnTo>
                  <a:lnTo>
                    <a:pt x="294" y="1956"/>
                  </a:lnTo>
                  <a:lnTo>
                    <a:pt x="309" y="1947"/>
                  </a:lnTo>
                  <a:lnTo>
                    <a:pt x="326" y="1936"/>
                  </a:lnTo>
                  <a:lnTo>
                    <a:pt x="345" y="1925"/>
                  </a:lnTo>
                  <a:lnTo>
                    <a:pt x="363" y="1916"/>
                  </a:lnTo>
                  <a:lnTo>
                    <a:pt x="383" y="1908"/>
                  </a:lnTo>
                  <a:lnTo>
                    <a:pt x="403" y="1901"/>
                  </a:lnTo>
                  <a:lnTo>
                    <a:pt x="423" y="1896"/>
                  </a:lnTo>
                  <a:lnTo>
                    <a:pt x="442" y="1895"/>
                  </a:lnTo>
                  <a:lnTo>
                    <a:pt x="463" y="1876"/>
                  </a:lnTo>
                  <a:lnTo>
                    <a:pt x="487" y="1855"/>
                  </a:lnTo>
                  <a:lnTo>
                    <a:pt x="514" y="1833"/>
                  </a:lnTo>
                  <a:lnTo>
                    <a:pt x="540" y="1811"/>
                  </a:lnTo>
                  <a:lnTo>
                    <a:pt x="564" y="1787"/>
                  </a:lnTo>
                  <a:lnTo>
                    <a:pt x="583" y="1763"/>
                  </a:lnTo>
                  <a:lnTo>
                    <a:pt x="596" y="1736"/>
                  </a:lnTo>
                  <a:lnTo>
                    <a:pt x="601" y="1710"/>
                  </a:lnTo>
                  <a:lnTo>
                    <a:pt x="615" y="1698"/>
                  </a:lnTo>
                  <a:lnTo>
                    <a:pt x="617" y="1675"/>
                  </a:lnTo>
                  <a:lnTo>
                    <a:pt x="627" y="1651"/>
                  </a:lnTo>
                  <a:lnTo>
                    <a:pt x="637" y="1629"/>
                  </a:lnTo>
                  <a:lnTo>
                    <a:pt x="652" y="1605"/>
                  </a:lnTo>
                  <a:lnTo>
                    <a:pt x="665" y="1582"/>
                  </a:lnTo>
                  <a:lnTo>
                    <a:pt x="676" y="1559"/>
                  </a:lnTo>
                  <a:lnTo>
                    <a:pt x="685" y="1535"/>
                  </a:lnTo>
                  <a:lnTo>
                    <a:pt x="688" y="1513"/>
                  </a:lnTo>
                  <a:lnTo>
                    <a:pt x="700" y="1501"/>
                  </a:lnTo>
                  <a:lnTo>
                    <a:pt x="701" y="1489"/>
                  </a:lnTo>
                  <a:lnTo>
                    <a:pt x="704" y="1474"/>
                  </a:lnTo>
                  <a:lnTo>
                    <a:pt x="708" y="1457"/>
                  </a:lnTo>
                  <a:lnTo>
                    <a:pt x="714" y="1438"/>
                  </a:lnTo>
                  <a:lnTo>
                    <a:pt x="720" y="1421"/>
                  </a:lnTo>
                  <a:lnTo>
                    <a:pt x="726" y="1404"/>
                  </a:lnTo>
                  <a:lnTo>
                    <a:pt x="732" y="1389"/>
                  </a:lnTo>
                  <a:lnTo>
                    <a:pt x="737" y="1377"/>
                  </a:lnTo>
                  <a:lnTo>
                    <a:pt x="754" y="1328"/>
                  </a:lnTo>
                  <a:lnTo>
                    <a:pt x="772" y="1279"/>
                  </a:lnTo>
                  <a:lnTo>
                    <a:pt x="786" y="1229"/>
                  </a:lnTo>
                  <a:lnTo>
                    <a:pt x="801" y="1180"/>
                  </a:lnTo>
                  <a:lnTo>
                    <a:pt x="814" y="1130"/>
                  </a:lnTo>
                  <a:lnTo>
                    <a:pt x="826" y="1079"/>
                  </a:lnTo>
                  <a:lnTo>
                    <a:pt x="838" y="1027"/>
                  </a:lnTo>
                  <a:lnTo>
                    <a:pt x="850" y="976"/>
                  </a:lnTo>
                  <a:lnTo>
                    <a:pt x="861" y="925"/>
                  </a:lnTo>
                  <a:lnTo>
                    <a:pt x="870" y="874"/>
                  </a:lnTo>
                  <a:lnTo>
                    <a:pt x="881" y="822"/>
                  </a:lnTo>
                  <a:lnTo>
                    <a:pt x="891" y="772"/>
                  </a:lnTo>
                  <a:lnTo>
                    <a:pt x="902" y="720"/>
                  </a:lnTo>
                  <a:lnTo>
                    <a:pt x="911" y="668"/>
                  </a:lnTo>
                  <a:lnTo>
                    <a:pt x="923" y="617"/>
                  </a:lnTo>
                  <a:lnTo>
                    <a:pt x="934" y="567"/>
                  </a:lnTo>
                  <a:lnTo>
                    <a:pt x="949" y="580"/>
                  </a:lnTo>
                  <a:lnTo>
                    <a:pt x="962" y="595"/>
                  </a:lnTo>
                  <a:lnTo>
                    <a:pt x="974" y="612"/>
                  </a:lnTo>
                  <a:lnTo>
                    <a:pt x="985" y="631"/>
                  </a:lnTo>
                  <a:lnTo>
                    <a:pt x="993" y="650"/>
                  </a:lnTo>
                  <a:lnTo>
                    <a:pt x="999" y="672"/>
                  </a:lnTo>
                  <a:lnTo>
                    <a:pt x="1005" y="694"/>
                  </a:lnTo>
                  <a:lnTo>
                    <a:pt x="1010" y="718"/>
                  </a:lnTo>
                  <a:lnTo>
                    <a:pt x="1014" y="742"/>
                  </a:lnTo>
                  <a:lnTo>
                    <a:pt x="1017" y="766"/>
                  </a:lnTo>
                  <a:lnTo>
                    <a:pt x="1018" y="790"/>
                  </a:lnTo>
                  <a:lnTo>
                    <a:pt x="1019" y="813"/>
                  </a:lnTo>
                  <a:lnTo>
                    <a:pt x="1021" y="835"/>
                  </a:lnTo>
                  <a:lnTo>
                    <a:pt x="1021" y="858"/>
                  </a:lnTo>
                  <a:lnTo>
                    <a:pt x="1021" y="879"/>
                  </a:lnTo>
                  <a:lnTo>
                    <a:pt x="1021" y="898"/>
                  </a:lnTo>
                  <a:lnTo>
                    <a:pt x="1021" y="918"/>
                  </a:lnTo>
                  <a:lnTo>
                    <a:pt x="1021" y="939"/>
                  </a:lnTo>
                  <a:lnTo>
                    <a:pt x="1021" y="961"/>
                  </a:lnTo>
                  <a:lnTo>
                    <a:pt x="1021" y="983"/>
                  </a:lnTo>
                  <a:lnTo>
                    <a:pt x="1021" y="1007"/>
                  </a:lnTo>
                  <a:lnTo>
                    <a:pt x="1021" y="1028"/>
                  </a:lnTo>
                  <a:lnTo>
                    <a:pt x="1021" y="1050"/>
                  </a:lnTo>
                  <a:lnTo>
                    <a:pt x="1021" y="1070"/>
                  </a:lnTo>
                  <a:lnTo>
                    <a:pt x="1027" y="1056"/>
                  </a:lnTo>
                  <a:lnTo>
                    <a:pt x="1035" y="1042"/>
                  </a:lnTo>
                  <a:lnTo>
                    <a:pt x="1042" y="1028"/>
                  </a:lnTo>
                  <a:lnTo>
                    <a:pt x="1050" y="1015"/>
                  </a:lnTo>
                  <a:lnTo>
                    <a:pt x="1056" y="1000"/>
                  </a:lnTo>
                  <a:lnTo>
                    <a:pt x="1064" y="987"/>
                  </a:lnTo>
                  <a:lnTo>
                    <a:pt x="1071" y="974"/>
                  </a:lnTo>
                  <a:lnTo>
                    <a:pt x="1078" y="959"/>
                  </a:lnTo>
                  <a:lnTo>
                    <a:pt x="1084" y="946"/>
                  </a:lnTo>
                  <a:lnTo>
                    <a:pt x="1091" y="933"/>
                  </a:lnTo>
                  <a:lnTo>
                    <a:pt x="1098" y="918"/>
                  </a:lnTo>
                  <a:lnTo>
                    <a:pt x="1103" y="905"/>
                  </a:lnTo>
                  <a:lnTo>
                    <a:pt x="1107" y="890"/>
                  </a:lnTo>
                  <a:lnTo>
                    <a:pt x="1111" y="877"/>
                  </a:lnTo>
                  <a:lnTo>
                    <a:pt x="1115" y="862"/>
                  </a:lnTo>
                  <a:lnTo>
                    <a:pt x="1118" y="849"/>
                  </a:lnTo>
                  <a:lnTo>
                    <a:pt x="1123" y="839"/>
                  </a:lnTo>
                  <a:lnTo>
                    <a:pt x="1131" y="830"/>
                  </a:lnTo>
                  <a:lnTo>
                    <a:pt x="1139" y="821"/>
                  </a:lnTo>
                  <a:lnTo>
                    <a:pt x="1147" y="810"/>
                  </a:lnTo>
                  <a:lnTo>
                    <a:pt x="1155" y="800"/>
                  </a:lnTo>
                  <a:lnTo>
                    <a:pt x="1162" y="788"/>
                  </a:lnTo>
                  <a:lnTo>
                    <a:pt x="1166" y="776"/>
                  </a:lnTo>
                  <a:lnTo>
                    <a:pt x="1167" y="762"/>
                  </a:lnTo>
                  <a:lnTo>
                    <a:pt x="1180" y="750"/>
                  </a:lnTo>
                  <a:lnTo>
                    <a:pt x="1180" y="738"/>
                  </a:lnTo>
                  <a:lnTo>
                    <a:pt x="1192" y="714"/>
                  </a:lnTo>
                  <a:lnTo>
                    <a:pt x="1208" y="690"/>
                  </a:lnTo>
                  <a:lnTo>
                    <a:pt x="1227" y="665"/>
                  </a:lnTo>
                  <a:lnTo>
                    <a:pt x="1245" y="640"/>
                  </a:lnTo>
                  <a:lnTo>
                    <a:pt x="1265" y="615"/>
                  </a:lnTo>
                  <a:lnTo>
                    <a:pt x="1281" y="589"/>
                  </a:lnTo>
                  <a:lnTo>
                    <a:pt x="1295" y="565"/>
                  </a:lnTo>
                  <a:lnTo>
                    <a:pt x="1303" y="541"/>
                  </a:lnTo>
                  <a:lnTo>
                    <a:pt x="1309" y="523"/>
                  </a:lnTo>
                  <a:lnTo>
                    <a:pt x="1321" y="503"/>
                  </a:lnTo>
                  <a:lnTo>
                    <a:pt x="1336" y="483"/>
                  </a:lnTo>
                  <a:lnTo>
                    <a:pt x="1351" y="462"/>
                  </a:lnTo>
                  <a:lnTo>
                    <a:pt x="1365" y="440"/>
                  </a:lnTo>
                  <a:lnTo>
                    <a:pt x="1377" y="420"/>
                  </a:lnTo>
                  <a:lnTo>
                    <a:pt x="1386" y="400"/>
                  </a:lnTo>
                  <a:lnTo>
                    <a:pt x="1389" y="382"/>
                  </a:lnTo>
                  <a:lnTo>
                    <a:pt x="1401" y="370"/>
                  </a:lnTo>
                  <a:lnTo>
                    <a:pt x="1401" y="356"/>
                  </a:lnTo>
                  <a:lnTo>
                    <a:pt x="1402" y="347"/>
                  </a:lnTo>
                  <a:lnTo>
                    <a:pt x="1405" y="338"/>
                  </a:lnTo>
                  <a:lnTo>
                    <a:pt x="1409" y="328"/>
                  </a:lnTo>
                  <a:lnTo>
                    <a:pt x="1414" y="319"/>
                  </a:lnTo>
                  <a:lnTo>
                    <a:pt x="1418" y="311"/>
                  </a:lnTo>
                  <a:lnTo>
                    <a:pt x="1422" y="302"/>
                  </a:lnTo>
                  <a:lnTo>
                    <a:pt x="1425" y="293"/>
                  </a:lnTo>
                  <a:lnTo>
                    <a:pt x="1426" y="283"/>
                  </a:lnTo>
                  <a:lnTo>
                    <a:pt x="1436" y="277"/>
                  </a:lnTo>
                  <a:lnTo>
                    <a:pt x="1444" y="266"/>
                  </a:lnTo>
                  <a:lnTo>
                    <a:pt x="1452" y="253"/>
                  </a:lnTo>
                  <a:lnTo>
                    <a:pt x="1460" y="238"/>
                  </a:lnTo>
                  <a:lnTo>
                    <a:pt x="1465" y="221"/>
                  </a:lnTo>
                  <a:lnTo>
                    <a:pt x="1470" y="205"/>
                  </a:lnTo>
                  <a:lnTo>
                    <a:pt x="1473" y="187"/>
                  </a:lnTo>
                  <a:lnTo>
                    <a:pt x="1474" y="173"/>
                  </a:lnTo>
                  <a:lnTo>
                    <a:pt x="1488" y="161"/>
                  </a:lnTo>
                  <a:lnTo>
                    <a:pt x="1489" y="147"/>
                  </a:lnTo>
                  <a:lnTo>
                    <a:pt x="1494" y="129"/>
                  </a:lnTo>
                  <a:lnTo>
                    <a:pt x="1501" y="105"/>
                  </a:lnTo>
                  <a:lnTo>
                    <a:pt x="1509" y="80"/>
                  </a:lnTo>
                  <a:lnTo>
                    <a:pt x="1518" y="56"/>
                  </a:lnTo>
                  <a:lnTo>
                    <a:pt x="1529" y="32"/>
                  </a:lnTo>
                  <a:lnTo>
                    <a:pt x="1539" y="13"/>
                  </a:lnTo>
                  <a:lnTo>
                    <a:pt x="1549" y="0"/>
                  </a:lnTo>
                  <a:lnTo>
                    <a:pt x="1557" y="14"/>
                  </a:lnTo>
                  <a:lnTo>
                    <a:pt x="1561" y="32"/>
                  </a:lnTo>
                  <a:lnTo>
                    <a:pt x="1563" y="50"/>
                  </a:lnTo>
                  <a:lnTo>
                    <a:pt x="1565" y="69"/>
                  </a:lnTo>
                  <a:lnTo>
                    <a:pt x="1566" y="89"/>
                  </a:lnTo>
                  <a:lnTo>
                    <a:pt x="1567" y="109"/>
                  </a:lnTo>
                  <a:lnTo>
                    <a:pt x="1569" y="129"/>
                  </a:lnTo>
                  <a:lnTo>
                    <a:pt x="1573" y="147"/>
                  </a:lnTo>
                  <a:lnTo>
                    <a:pt x="1565" y="171"/>
                  </a:lnTo>
                  <a:lnTo>
                    <a:pt x="1557" y="195"/>
                  </a:lnTo>
                  <a:lnTo>
                    <a:pt x="1551" y="221"/>
                  </a:lnTo>
                  <a:lnTo>
                    <a:pt x="1546" y="246"/>
                  </a:lnTo>
                  <a:lnTo>
                    <a:pt x="1542" y="271"/>
                  </a:lnTo>
                  <a:lnTo>
                    <a:pt x="1539" y="297"/>
                  </a:lnTo>
                  <a:lnTo>
                    <a:pt x="1537" y="320"/>
                  </a:lnTo>
                  <a:lnTo>
                    <a:pt x="1537" y="344"/>
                  </a:lnTo>
                  <a:lnTo>
                    <a:pt x="1527" y="356"/>
                  </a:lnTo>
                  <a:lnTo>
                    <a:pt x="1521" y="375"/>
                  </a:lnTo>
                  <a:lnTo>
                    <a:pt x="1514" y="396"/>
                  </a:lnTo>
                  <a:lnTo>
                    <a:pt x="1509" y="419"/>
                  </a:lnTo>
                  <a:lnTo>
                    <a:pt x="1505" y="442"/>
                  </a:lnTo>
                  <a:lnTo>
                    <a:pt x="1502" y="463"/>
                  </a:lnTo>
                  <a:lnTo>
                    <a:pt x="1500" y="480"/>
                  </a:lnTo>
                  <a:lnTo>
                    <a:pt x="1500" y="492"/>
                  </a:lnTo>
                  <a:lnTo>
                    <a:pt x="1265" y="738"/>
                  </a:lnTo>
                  <a:lnTo>
                    <a:pt x="1275" y="737"/>
                  </a:lnTo>
                  <a:lnTo>
                    <a:pt x="1284" y="734"/>
                  </a:lnTo>
                  <a:lnTo>
                    <a:pt x="1293" y="730"/>
                  </a:lnTo>
                  <a:lnTo>
                    <a:pt x="1303" y="725"/>
                  </a:lnTo>
                  <a:lnTo>
                    <a:pt x="1312" y="721"/>
                  </a:lnTo>
                  <a:lnTo>
                    <a:pt x="1321" y="717"/>
                  </a:lnTo>
                  <a:lnTo>
                    <a:pt x="1331" y="714"/>
                  </a:lnTo>
                  <a:lnTo>
                    <a:pt x="1340" y="713"/>
                  </a:lnTo>
                  <a:lnTo>
                    <a:pt x="1340" y="716"/>
                  </a:lnTo>
                  <a:lnTo>
                    <a:pt x="1341" y="720"/>
                  </a:lnTo>
                  <a:lnTo>
                    <a:pt x="1345" y="724"/>
                  </a:lnTo>
                  <a:lnTo>
                    <a:pt x="1352" y="726"/>
                  </a:lnTo>
                  <a:lnTo>
                    <a:pt x="1351" y="736"/>
                  </a:lnTo>
                  <a:lnTo>
                    <a:pt x="1347" y="744"/>
                  </a:lnTo>
                  <a:lnTo>
                    <a:pt x="1341" y="753"/>
                  </a:lnTo>
                  <a:lnTo>
                    <a:pt x="1340" y="762"/>
                  </a:lnTo>
                  <a:lnTo>
                    <a:pt x="1348" y="761"/>
                  </a:lnTo>
                  <a:lnTo>
                    <a:pt x="1356" y="758"/>
                  </a:lnTo>
                  <a:lnTo>
                    <a:pt x="1364" y="754"/>
                  </a:lnTo>
                  <a:lnTo>
                    <a:pt x="1370" y="750"/>
                  </a:lnTo>
                  <a:lnTo>
                    <a:pt x="1377" y="746"/>
                  </a:lnTo>
                  <a:lnTo>
                    <a:pt x="1385" y="742"/>
                  </a:lnTo>
                  <a:lnTo>
                    <a:pt x="1393" y="740"/>
                  </a:lnTo>
                  <a:lnTo>
                    <a:pt x="1401" y="738"/>
                  </a:lnTo>
                  <a:lnTo>
                    <a:pt x="1405" y="748"/>
                  </a:lnTo>
                  <a:lnTo>
                    <a:pt x="1414" y="754"/>
                  </a:lnTo>
                  <a:lnTo>
                    <a:pt x="1422" y="760"/>
                  </a:lnTo>
                  <a:lnTo>
                    <a:pt x="1426" y="762"/>
                  </a:lnTo>
                  <a:lnTo>
                    <a:pt x="1425" y="776"/>
                  </a:lnTo>
                  <a:lnTo>
                    <a:pt x="1422" y="788"/>
                  </a:lnTo>
                  <a:lnTo>
                    <a:pt x="1417" y="800"/>
                  </a:lnTo>
                  <a:lnTo>
                    <a:pt x="1410" y="809"/>
                  </a:lnTo>
                  <a:lnTo>
                    <a:pt x="1404" y="818"/>
                  </a:lnTo>
                  <a:lnTo>
                    <a:pt x="1394" y="825"/>
                  </a:lnTo>
                  <a:lnTo>
                    <a:pt x="1386" y="831"/>
                  </a:lnTo>
                  <a:lnTo>
                    <a:pt x="1377" y="837"/>
                  </a:lnTo>
                  <a:lnTo>
                    <a:pt x="1401" y="837"/>
                  </a:lnTo>
                  <a:lnTo>
                    <a:pt x="1404" y="838"/>
                  </a:lnTo>
                  <a:lnTo>
                    <a:pt x="1409" y="842"/>
                  </a:lnTo>
                  <a:lnTo>
                    <a:pt x="1417" y="847"/>
                  </a:lnTo>
                  <a:lnTo>
                    <a:pt x="1426" y="849"/>
                  </a:lnTo>
                  <a:lnTo>
                    <a:pt x="1426" y="850"/>
                  </a:lnTo>
                  <a:lnTo>
                    <a:pt x="1426" y="854"/>
                  </a:lnTo>
                  <a:lnTo>
                    <a:pt x="1426" y="859"/>
                  </a:lnTo>
                  <a:lnTo>
                    <a:pt x="1426" y="861"/>
                  </a:lnTo>
                  <a:lnTo>
                    <a:pt x="1426" y="869"/>
                  </a:lnTo>
                  <a:lnTo>
                    <a:pt x="1426" y="874"/>
                  </a:lnTo>
                  <a:lnTo>
                    <a:pt x="1426" y="879"/>
                  </a:lnTo>
                  <a:lnTo>
                    <a:pt x="1426" y="886"/>
                  </a:lnTo>
                  <a:lnTo>
                    <a:pt x="1364" y="935"/>
                  </a:lnTo>
                  <a:lnTo>
                    <a:pt x="1368" y="949"/>
                  </a:lnTo>
                  <a:lnTo>
                    <a:pt x="1372" y="961"/>
                  </a:lnTo>
                  <a:lnTo>
                    <a:pt x="1374" y="972"/>
                  </a:lnTo>
                  <a:lnTo>
                    <a:pt x="1376" y="984"/>
                  </a:lnTo>
                  <a:lnTo>
                    <a:pt x="1376" y="996"/>
                  </a:lnTo>
                  <a:lnTo>
                    <a:pt x="1377" y="1008"/>
                  </a:lnTo>
                  <a:lnTo>
                    <a:pt x="1377" y="1020"/>
                  </a:lnTo>
                  <a:lnTo>
                    <a:pt x="1377" y="1034"/>
                  </a:lnTo>
                  <a:lnTo>
                    <a:pt x="1372" y="1039"/>
                  </a:lnTo>
                  <a:lnTo>
                    <a:pt x="1365" y="1047"/>
                  </a:lnTo>
                  <a:lnTo>
                    <a:pt x="1358" y="1055"/>
                  </a:lnTo>
                  <a:lnTo>
                    <a:pt x="1352" y="1064"/>
                  </a:lnTo>
                  <a:lnTo>
                    <a:pt x="1345" y="1074"/>
                  </a:lnTo>
                  <a:lnTo>
                    <a:pt x="1339" y="1082"/>
                  </a:lnTo>
                  <a:lnTo>
                    <a:pt x="1333" y="1090"/>
                  </a:lnTo>
                  <a:lnTo>
                    <a:pt x="1328" y="1095"/>
                  </a:lnTo>
                  <a:lnTo>
                    <a:pt x="1315" y="1095"/>
                  </a:lnTo>
                  <a:lnTo>
                    <a:pt x="1297" y="1100"/>
                  </a:lnTo>
                  <a:lnTo>
                    <a:pt x="1280" y="1108"/>
                  </a:lnTo>
                  <a:lnTo>
                    <a:pt x="1264" y="1116"/>
                  </a:lnTo>
                  <a:lnTo>
                    <a:pt x="1248" y="1126"/>
                  </a:lnTo>
                  <a:lnTo>
                    <a:pt x="1231" y="1135"/>
                  </a:lnTo>
                  <a:lnTo>
                    <a:pt x="1215" y="1143"/>
                  </a:lnTo>
                  <a:lnTo>
                    <a:pt x="1197" y="1151"/>
                  </a:lnTo>
                  <a:lnTo>
                    <a:pt x="1180" y="1156"/>
                  </a:lnTo>
                  <a:lnTo>
                    <a:pt x="1178" y="1155"/>
                  </a:lnTo>
                  <a:lnTo>
                    <a:pt x="1172" y="1149"/>
                  </a:lnTo>
                  <a:lnTo>
                    <a:pt x="1164" y="1145"/>
                  </a:lnTo>
                  <a:lnTo>
                    <a:pt x="1155" y="1144"/>
                  </a:lnTo>
                  <a:lnTo>
                    <a:pt x="1154" y="1145"/>
                  </a:lnTo>
                  <a:lnTo>
                    <a:pt x="1150" y="1149"/>
                  </a:lnTo>
                  <a:lnTo>
                    <a:pt x="1144" y="1155"/>
                  </a:lnTo>
                  <a:lnTo>
                    <a:pt x="1143" y="1156"/>
                  </a:lnTo>
                  <a:lnTo>
                    <a:pt x="1147" y="1168"/>
                  </a:lnTo>
                  <a:lnTo>
                    <a:pt x="1151" y="1183"/>
                  </a:lnTo>
                  <a:lnTo>
                    <a:pt x="1154" y="1199"/>
                  </a:lnTo>
                  <a:lnTo>
                    <a:pt x="1154" y="1215"/>
                  </a:lnTo>
                  <a:lnTo>
                    <a:pt x="1151" y="1231"/>
                  </a:lnTo>
                  <a:lnTo>
                    <a:pt x="1144" y="1243"/>
                  </a:lnTo>
                  <a:lnTo>
                    <a:pt x="1134" y="1252"/>
                  </a:lnTo>
                  <a:lnTo>
                    <a:pt x="1118" y="1255"/>
                  </a:lnTo>
                  <a:lnTo>
                    <a:pt x="1120" y="1264"/>
                  </a:lnTo>
                  <a:lnTo>
                    <a:pt x="1126" y="1273"/>
                  </a:lnTo>
                  <a:lnTo>
                    <a:pt x="1134" y="1283"/>
                  </a:lnTo>
                  <a:lnTo>
                    <a:pt x="1143" y="1292"/>
                  </a:lnTo>
                  <a:lnTo>
                    <a:pt x="1151" y="1301"/>
                  </a:lnTo>
                  <a:lnTo>
                    <a:pt x="1159" y="1310"/>
                  </a:lnTo>
                  <a:lnTo>
                    <a:pt x="1164" y="1320"/>
                  </a:lnTo>
                  <a:lnTo>
                    <a:pt x="1167" y="1329"/>
                  </a:lnTo>
                  <a:lnTo>
                    <a:pt x="1166" y="1338"/>
                  </a:lnTo>
                  <a:lnTo>
                    <a:pt x="1162" y="1346"/>
                  </a:lnTo>
                  <a:lnTo>
                    <a:pt x="1156" y="1356"/>
                  </a:lnTo>
                  <a:lnTo>
                    <a:pt x="1155" y="1365"/>
                  </a:lnTo>
                  <a:lnTo>
                    <a:pt x="1154" y="1365"/>
                  </a:lnTo>
                  <a:lnTo>
                    <a:pt x="1150" y="1365"/>
                  </a:lnTo>
                  <a:lnTo>
                    <a:pt x="1144" y="1365"/>
                  </a:lnTo>
                  <a:lnTo>
                    <a:pt x="1143" y="1365"/>
                  </a:lnTo>
                  <a:lnTo>
                    <a:pt x="1147" y="1370"/>
                  </a:lnTo>
                  <a:lnTo>
                    <a:pt x="1152" y="1378"/>
                  </a:lnTo>
                  <a:lnTo>
                    <a:pt x="1156" y="1386"/>
                  </a:lnTo>
                  <a:lnTo>
                    <a:pt x="1159" y="1396"/>
                  </a:lnTo>
                  <a:lnTo>
                    <a:pt x="1163" y="1405"/>
                  </a:lnTo>
                  <a:lnTo>
                    <a:pt x="1164" y="1413"/>
                  </a:lnTo>
                  <a:lnTo>
                    <a:pt x="1167" y="1421"/>
                  </a:lnTo>
                  <a:lnTo>
                    <a:pt x="1167" y="1426"/>
                  </a:lnTo>
                  <a:lnTo>
                    <a:pt x="1166" y="1429"/>
                  </a:lnTo>
                  <a:lnTo>
                    <a:pt x="1162" y="1434"/>
                  </a:lnTo>
                  <a:lnTo>
                    <a:pt x="1156" y="1442"/>
                  </a:lnTo>
                  <a:lnTo>
                    <a:pt x="1155" y="1452"/>
                  </a:lnTo>
                  <a:lnTo>
                    <a:pt x="1146" y="1450"/>
                  </a:lnTo>
                  <a:lnTo>
                    <a:pt x="1136" y="1445"/>
                  </a:lnTo>
                  <a:lnTo>
                    <a:pt x="1127" y="1441"/>
                  </a:lnTo>
                  <a:lnTo>
                    <a:pt x="1118" y="1440"/>
                  </a:lnTo>
                  <a:lnTo>
                    <a:pt x="1120" y="1449"/>
                  </a:lnTo>
                  <a:lnTo>
                    <a:pt x="1127" y="1460"/>
                  </a:lnTo>
                  <a:lnTo>
                    <a:pt x="1135" y="1471"/>
                  </a:lnTo>
                  <a:lnTo>
                    <a:pt x="1143" y="1483"/>
                  </a:lnTo>
                  <a:lnTo>
                    <a:pt x="1148" y="1497"/>
                  </a:lnTo>
                  <a:lnTo>
                    <a:pt x="1150" y="1510"/>
                  </a:lnTo>
                  <a:lnTo>
                    <a:pt x="1144" y="1525"/>
                  </a:lnTo>
                  <a:lnTo>
                    <a:pt x="1131" y="1538"/>
                  </a:lnTo>
                  <a:lnTo>
                    <a:pt x="1131" y="1574"/>
                  </a:lnTo>
                  <a:lnTo>
                    <a:pt x="1106" y="1611"/>
                  </a:lnTo>
                  <a:lnTo>
                    <a:pt x="1099" y="1611"/>
                  </a:lnTo>
                  <a:lnTo>
                    <a:pt x="1094" y="1611"/>
                  </a:lnTo>
                  <a:lnTo>
                    <a:pt x="1088" y="1611"/>
                  </a:lnTo>
                  <a:lnTo>
                    <a:pt x="1082" y="1611"/>
                  </a:lnTo>
                  <a:lnTo>
                    <a:pt x="1086" y="1626"/>
                  </a:lnTo>
                  <a:lnTo>
                    <a:pt x="1094" y="1647"/>
                  </a:lnTo>
                  <a:lnTo>
                    <a:pt x="1104" y="1674"/>
                  </a:lnTo>
                  <a:lnTo>
                    <a:pt x="1114" y="1702"/>
                  </a:lnTo>
                  <a:lnTo>
                    <a:pt x="1119" y="1730"/>
                  </a:lnTo>
                  <a:lnTo>
                    <a:pt x="1118" y="1755"/>
                  </a:lnTo>
                  <a:lnTo>
                    <a:pt x="1106" y="1774"/>
                  </a:lnTo>
                  <a:lnTo>
                    <a:pt x="1082" y="1783"/>
                  </a:lnTo>
                  <a:lnTo>
                    <a:pt x="1082" y="1771"/>
                  </a:lnTo>
                  <a:lnTo>
                    <a:pt x="1075" y="1772"/>
                  </a:lnTo>
                  <a:lnTo>
                    <a:pt x="1070" y="1776"/>
                  </a:lnTo>
                  <a:lnTo>
                    <a:pt x="1064" y="1782"/>
                  </a:lnTo>
                  <a:lnTo>
                    <a:pt x="1056" y="1783"/>
                  </a:lnTo>
                  <a:lnTo>
                    <a:pt x="1082" y="1796"/>
                  </a:lnTo>
                  <a:lnTo>
                    <a:pt x="1083" y="1805"/>
                  </a:lnTo>
                  <a:lnTo>
                    <a:pt x="1088" y="1813"/>
                  </a:lnTo>
                  <a:lnTo>
                    <a:pt x="1092" y="1823"/>
                  </a:lnTo>
                  <a:lnTo>
                    <a:pt x="1094" y="1832"/>
                  </a:lnTo>
                  <a:lnTo>
                    <a:pt x="1092" y="1841"/>
                  </a:lnTo>
                  <a:lnTo>
                    <a:pt x="1088" y="1849"/>
                  </a:lnTo>
                  <a:lnTo>
                    <a:pt x="1083" y="1855"/>
                  </a:lnTo>
                  <a:lnTo>
                    <a:pt x="1082" y="1857"/>
                  </a:lnTo>
                  <a:lnTo>
                    <a:pt x="1072" y="1859"/>
                  </a:lnTo>
                  <a:lnTo>
                    <a:pt x="1064" y="1863"/>
                  </a:lnTo>
                  <a:lnTo>
                    <a:pt x="1059" y="1868"/>
                  </a:lnTo>
                  <a:lnTo>
                    <a:pt x="1056" y="1869"/>
                  </a:lnTo>
                  <a:lnTo>
                    <a:pt x="1055" y="1872"/>
                  </a:lnTo>
                  <a:lnTo>
                    <a:pt x="1051" y="1877"/>
                  </a:lnTo>
                  <a:lnTo>
                    <a:pt x="1046" y="1885"/>
                  </a:lnTo>
                  <a:lnTo>
                    <a:pt x="1044" y="1895"/>
                  </a:lnTo>
                  <a:lnTo>
                    <a:pt x="1040" y="1896"/>
                  </a:lnTo>
                  <a:lnTo>
                    <a:pt x="1032" y="1900"/>
                  </a:lnTo>
                  <a:lnTo>
                    <a:pt x="1024" y="1905"/>
                  </a:lnTo>
                  <a:lnTo>
                    <a:pt x="1021" y="1907"/>
                  </a:lnTo>
                  <a:lnTo>
                    <a:pt x="1019" y="1924"/>
                  </a:lnTo>
                  <a:lnTo>
                    <a:pt x="1015" y="1937"/>
                  </a:lnTo>
                  <a:lnTo>
                    <a:pt x="1010" y="1947"/>
                  </a:lnTo>
                  <a:lnTo>
                    <a:pt x="1001" y="1955"/>
                  </a:lnTo>
                  <a:lnTo>
                    <a:pt x="989" y="1959"/>
                  </a:lnTo>
                  <a:lnTo>
                    <a:pt x="974" y="1960"/>
                  </a:lnTo>
                  <a:lnTo>
                    <a:pt x="955" y="1960"/>
                  </a:lnTo>
                  <a:lnTo>
                    <a:pt x="934" y="1956"/>
                  </a:lnTo>
                  <a:lnTo>
                    <a:pt x="934" y="1967"/>
                  </a:lnTo>
                  <a:lnTo>
                    <a:pt x="933" y="1977"/>
                  </a:lnTo>
                  <a:lnTo>
                    <a:pt x="930" y="1990"/>
                  </a:lnTo>
                  <a:lnTo>
                    <a:pt x="929" y="2005"/>
                  </a:lnTo>
                  <a:lnTo>
                    <a:pt x="926" y="2018"/>
                  </a:lnTo>
                  <a:lnTo>
                    <a:pt x="923" y="2032"/>
                  </a:lnTo>
                  <a:lnTo>
                    <a:pt x="922" y="2044"/>
                  </a:lnTo>
                  <a:lnTo>
                    <a:pt x="922" y="2054"/>
                  </a:lnTo>
                  <a:lnTo>
                    <a:pt x="919" y="2058"/>
                  </a:lnTo>
                  <a:lnTo>
                    <a:pt x="915" y="2066"/>
                  </a:lnTo>
                  <a:lnTo>
                    <a:pt x="911" y="2074"/>
                  </a:lnTo>
                  <a:lnTo>
                    <a:pt x="909" y="2078"/>
                  </a:lnTo>
                  <a:lnTo>
                    <a:pt x="899" y="2078"/>
                  </a:lnTo>
                  <a:lnTo>
                    <a:pt x="890" y="2077"/>
                  </a:lnTo>
                  <a:lnTo>
                    <a:pt x="881" y="2074"/>
                  </a:lnTo>
                  <a:lnTo>
                    <a:pt x="873" y="2072"/>
                  </a:lnTo>
                  <a:lnTo>
                    <a:pt x="863" y="2070"/>
                  </a:lnTo>
                  <a:lnTo>
                    <a:pt x="854" y="2068"/>
                  </a:lnTo>
                  <a:lnTo>
                    <a:pt x="845" y="2066"/>
                  </a:lnTo>
                  <a:lnTo>
                    <a:pt x="836" y="2066"/>
                  </a:lnTo>
                  <a:lnTo>
                    <a:pt x="830" y="2061"/>
                  </a:lnTo>
                  <a:lnTo>
                    <a:pt x="825" y="2056"/>
                  </a:lnTo>
                  <a:lnTo>
                    <a:pt x="818" y="2049"/>
                  </a:lnTo>
                  <a:lnTo>
                    <a:pt x="812" y="2041"/>
                  </a:lnTo>
                  <a:lnTo>
                    <a:pt x="804" y="2034"/>
                  </a:lnTo>
                  <a:lnTo>
                    <a:pt x="797" y="2028"/>
                  </a:lnTo>
                  <a:lnTo>
                    <a:pt x="792" y="2022"/>
                  </a:lnTo>
                  <a:lnTo>
                    <a:pt x="786" y="2017"/>
                  </a:lnTo>
                  <a:lnTo>
                    <a:pt x="774" y="2029"/>
                  </a:lnTo>
                  <a:lnTo>
                    <a:pt x="774" y="2038"/>
                  </a:lnTo>
                  <a:lnTo>
                    <a:pt x="774" y="2049"/>
                  </a:lnTo>
                  <a:lnTo>
                    <a:pt x="773" y="2061"/>
                  </a:lnTo>
                  <a:lnTo>
                    <a:pt x="772" y="2072"/>
                  </a:lnTo>
                  <a:lnTo>
                    <a:pt x="768" y="2084"/>
                  </a:lnTo>
                  <a:lnTo>
                    <a:pt x="764" y="2094"/>
                  </a:lnTo>
                  <a:lnTo>
                    <a:pt x="757" y="2106"/>
                  </a:lnTo>
                  <a:lnTo>
                    <a:pt x="749" y="2116"/>
                  </a:lnTo>
                  <a:lnTo>
                    <a:pt x="740" y="2116"/>
                  </a:lnTo>
                  <a:lnTo>
                    <a:pt x="730" y="2113"/>
                  </a:lnTo>
                  <a:lnTo>
                    <a:pt x="722" y="2112"/>
                  </a:lnTo>
                  <a:lnTo>
                    <a:pt x="714" y="2108"/>
                  </a:lnTo>
                  <a:lnTo>
                    <a:pt x="706" y="2104"/>
                  </a:lnTo>
                  <a:lnTo>
                    <a:pt x="698" y="2100"/>
                  </a:lnTo>
                  <a:lnTo>
                    <a:pt x="693" y="2096"/>
                  </a:lnTo>
                  <a:lnTo>
                    <a:pt x="688" y="2090"/>
                  </a:lnTo>
                  <a:lnTo>
                    <a:pt x="688" y="2085"/>
                  </a:lnTo>
                  <a:lnTo>
                    <a:pt x="687" y="2077"/>
                  </a:lnTo>
                  <a:lnTo>
                    <a:pt x="684" y="2069"/>
                  </a:lnTo>
                  <a:lnTo>
                    <a:pt x="683" y="2060"/>
                  </a:lnTo>
                  <a:lnTo>
                    <a:pt x="680" y="2050"/>
                  </a:lnTo>
                  <a:lnTo>
                    <a:pt x="677" y="2042"/>
                  </a:lnTo>
                  <a:lnTo>
                    <a:pt x="676" y="2034"/>
                  </a:lnTo>
                  <a:lnTo>
                    <a:pt x="676" y="2029"/>
                  </a:lnTo>
                  <a:lnTo>
                    <a:pt x="664" y="2041"/>
                  </a:lnTo>
                  <a:lnTo>
                    <a:pt x="661" y="2060"/>
                  </a:lnTo>
                  <a:lnTo>
                    <a:pt x="655" y="2078"/>
                  </a:lnTo>
                  <a:lnTo>
                    <a:pt x="645" y="2096"/>
                  </a:lnTo>
                  <a:lnTo>
                    <a:pt x="635" y="2113"/>
                  </a:lnTo>
                  <a:lnTo>
                    <a:pt x="624" y="2130"/>
                  </a:lnTo>
                  <a:lnTo>
                    <a:pt x="617" y="2146"/>
                  </a:lnTo>
                  <a:lnTo>
                    <a:pt x="613" y="2162"/>
                  </a:lnTo>
                  <a:lnTo>
                    <a:pt x="615" y="2177"/>
                  </a:lnTo>
                  <a:lnTo>
                    <a:pt x="621" y="2198"/>
                  </a:lnTo>
                  <a:lnTo>
                    <a:pt x="631" y="2219"/>
                  </a:lnTo>
                  <a:lnTo>
                    <a:pt x="643" y="2238"/>
                  </a:lnTo>
                  <a:lnTo>
                    <a:pt x="656" y="2257"/>
                  </a:lnTo>
                  <a:lnTo>
                    <a:pt x="668" y="2275"/>
                  </a:lnTo>
                  <a:lnTo>
                    <a:pt x="679" y="2294"/>
                  </a:lnTo>
                  <a:lnTo>
                    <a:pt x="685" y="2315"/>
                  </a:lnTo>
                  <a:lnTo>
                    <a:pt x="688" y="2336"/>
                  </a:lnTo>
                  <a:lnTo>
                    <a:pt x="704" y="2351"/>
                  </a:lnTo>
                  <a:lnTo>
                    <a:pt x="721" y="2366"/>
                  </a:lnTo>
                  <a:lnTo>
                    <a:pt x="738" y="2380"/>
                  </a:lnTo>
                  <a:lnTo>
                    <a:pt x="754" y="2396"/>
                  </a:lnTo>
                  <a:lnTo>
                    <a:pt x="773" y="2411"/>
                  </a:lnTo>
                  <a:lnTo>
                    <a:pt x="790" y="2427"/>
                  </a:lnTo>
                  <a:lnTo>
                    <a:pt x="808" y="2442"/>
                  </a:lnTo>
                  <a:lnTo>
                    <a:pt x="826" y="2458"/>
                  </a:lnTo>
                  <a:lnTo>
                    <a:pt x="845" y="2472"/>
                  </a:lnTo>
                  <a:lnTo>
                    <a:pt x="863" y="2487"/>
                  </a:lnTo>
                  <a:lnTo>
                    <a:pt x="883" y="2500"/>
                  </a:lnTo>
                  <a:lnTo>
                    <a:pt x="902" y="2513"/>
                  </a:lnTo>
                  <a:lnTo>
                    <a:pt x="922" y="2527"/>
                  </a:lnTo>
                  <a:lnTo>
                    <a:pt x="942" y="2537"/>
                  </a:lnTo>
                  <a:lnTo>
                    <a:pt x="963" y="2549"/>
                  </a:lnTo>
                  <a:lnTo>
                    <a:pt x="983" y="2559"/>
                  </a:lnTo>
                  <a:lnTo>
                    <a:pt x="995" y="2559"/>
                  </a:lnTo>
                  <a:lnTo>
                    <a:pt x="1005" y="2564"/>
                  </a:lnTo>
                  <a:lnTo>
                    <a:pt x="1014" y="2569"/>
                  </a:lnTo>
                  <a:lnTo>
                    <a:pt x="1023" y="2576"/>
                  </a:lnTo>
                  <a:lnTo>
                    <a:pt x="1032" y="2583"/>
                  </a:lnTo>
                  <a:lnTo>
                    <a:pt x="1042" y="2589"/>
                  </a:lnTo>
                  <a:lnTo>
                    <a:pt x="1051" y="2596"/>
                  </a:lnTo>
                  <a:lnTo>
                    <a:pt x="1060" y="2603"/>
                  </a:lnTo>
                  <a:lnTo>
                    <a:pt x="1070" y="260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25" name="Freeform 102">
              <a:extLst>
                <a:ext uri="{FF2B5EF4-FFF2-40B4-BE49-F238E27FC236}">
                  <a16:creationId xmlns:a16="http://schemas.microsoft.com/office/drawing/2014/main" id="{EC653DB4-191F-4874-96D9-D9D1F6F8D2D1}"/>
                </a:ext>
              </a:extLst>
            </p:cNvPr>
            <p:cNvSpPr>
              <a:spLocks/>
            </p:cNvSpPr>
            <p:nvPr/>
          </p:nvSpPr>
          <p:spPr bwMode="auto">
            <a:xfrm>
              <a:off x="2833" y="2027"/>
              <a:ext cx="81" cy="71"/>
            </a:xfrm>
            <a:custGeom>
              <a:avLst/>
              <a:gdLst>
                <a:gd name="T0" fmla="*/ 0 w 321"/>
                <a:gd name="T1" fmla="*/ 0 h 284"/>
                <a:gd name="T2" fmla="*/ 0 w 321"/>
                <a:gd name="T3" fmla="*/ 0 h 284"/>
                <a:gd name="T4" fmla="*/ 0 w 321"/>
                <a:gd name="T5" fmla="*/ 0 h 284"/>
                <a:gd name="T6" fmla="*/ 0 w 321"/>
                <a:gd name="T7" fmla="*/ 0 h 284"/>
                <a:gd name="T8" fmla="*/ 0 w 321"/>
                <a:gd name="T9" fmla="*/ 0 h 284"/>
                <a:gd name="T10" fmla="*/ 0 w 321"/>
                <a:gd name="T11" fmla="*/ 0 h 284"/>
                <a:gd name="T12" fmla="*/ 0 w 321"/>
                <a:gd name="T13" fmla="*/ 0 h 284"/>
                <a:gd name="T14" fmla="*/ 0 w 321"/>
                <a:gd name="T15" fmla="*/ 0 h 284"/>
                <a:gd name="T16" fmla="*/ 0 w 321"/>
                <a:gd name="T17" fmla="*/ 0 h 284"/>
                <a:gd name="T18" fmla="*/ 0 w 321"/>
                <a:gd name="T19" fmla="*/ 0 h 284"/>
                <a:gd name="T20" fmla="*/ 0 w 321"/>
                <a:gd name="T21" fmla="*/ 0 h 284"/>
                <a:gd name="T22" fmla="*/ 0 w 321"/>
                <a:gd name="T23" fmla="*/ 0 h 284"/>
                <a:gd name="T24" fmla="*/ 0 w 321"/>
                <a:gd name="T25" fmla="*/ 0 h 284"/>
                <a:gd name="T26" fmla="*/ 0 w 321"/>
                <a:gd name="T27" fmla="*/ 0 h 284"/>
                <a:gd name="T28" fmla="*/ 0 w 321"/>
                <a:gd name="T29" fmla="*/ 0 h 284"/>
                <a:gd name="T30" fmla="*/ 0 w 321"/>
                <a:gd name="T31" fmla="*/ 0 h 284"/>
                <a:gd name="T32" fmla="*/ 0 w 321"/>
                <a:gd name="T33" fmla="*/ 0 h 284"/>
                <a:gd name="T34" fmla="*/ 0 w 321"/>
                <a:gd name="T35" fmla="*/ 0 h 284"/>
                <a:gd name="T36" fmla="*/ 0 w 321"/>
                <a:gd name="T37" fmla="*/ 0 h 284"/>
                <a:gd name="T38" fmla="*/ 0 w 321"/>
                <a:gd name="T39" fmla="*/ 0 h 284"/>
                <a:gd name="T40" fmla="*/ 0 w 321"/>
                <a:gd name="T41" fmla="*/ 0 h 284"/>
                <a:gd name="T42" fmla="*/ 0 w 321"/>
                <a:gd name="T43" fmla="*/ 0 h 284"/>
                <a:gd name="T44" fmla="*/ 0 w 321"/>
                <a:gd name="T45" fmla="*/ 0 h 284"/>
                <a:gd name="T46" fmla="*/ 0 w 321"/>
                <a:gd name="T47" fmla="*/ 0 h 284"/>
                <a:gd name="T48" fmla="*/ 0 w 321"/>
                <a:gd name="T49" fmla="*/ 0 h 284"/>
                <a:gd name="T50" fmla="*/ 0 w 321"/>
                <a:gd name="T51" fmla="*/ 0 h 284"/>
                <a:gd name="T52" fmla="*/ 0 w 321"/>
                <a:gd name="T53" fmla="*/ 0 h 284"/>
                <a:gd name="T54" fmla="*/ 0 w 321"/>
                <a:gd name="T55" fmla="*/ 0 h 284"/>
                <a:gd name="T56" fmla="*/ 0 w 321"/>
                <a:gd name="T57" fmla="*/ 0 h 284"/>
                <a:gd name="T58" fmla="*/ 0 w 321"/>
                <a:gd name="T59" fmla="*/ 0 h 284"/>
                <a:gd name="T60" fmla="*/ 0 w 321"/>
                <a:gd name="T61" fmla="*/ 0 h 284"/>
                <a:gd name="T62" fmla="*/ 0 w 321"/>
                <a:gd name="T63" fmla="*/ 0 h 284"/>
                <a:gd name="T64" fmla="*/ 0 w 321"/>
                <a:gd name="T65" fmla="*/ 0 h 284"/>
                <a:gd name="T66" fmla="*/ 0 w 321"/>
                <a:gd name="T67" fmla="*/ 0 h 284"/>
                <a:gd name="T68" fmla="*/ 0 w 321"/>
                <a:gd name="T69" fmla="*/ 0 h 284"/>
                <a:gd name="T70" fmla="*/ 0 w 321"/>
                <a:gd name="T71" fmla="*/ 0 h 284"/>
                <a:gd name="T72" fmla="*/ 0 w 321"/>
                <a:gd name="T73" fmla="*/ 0 h 284"/>
                <a:gd name="T74" fmla="*/ 0 w 321"/>
                <a:gd name="T75" fmla="*/ 0 h 284"/>
                <a:gd name="T76" fmla="*/ 0 w 321"/>
                <a:gd name="T77" fmla="*/ 0 h 284"/>
                <a:gd name="T78" fmla="*/ 0 w 321"/>
                <a:gd name="T79" fmla="*/ 0 h 284"/>
                <a:gd name="T80" fmla="*/ 0 w 321"/>
                <a:gd name="T81" fmla="*/ 0 h 284"/>
                <a:gd name="T82" fmla="*/ 0 w 321"/>
                <a:gd name="T83" fmla="*/ 0 h 284"/>
                <a:gd name="T84" fmla="*/ 0 w 321"/>
                <a:gd name="T85" fmla="*/ 0 h 284"/>
                <a:gd name="T86" fmla="*/ 0 w 321"/>
                <a:gd name="T87" fmla="*/ 0 h 284"/>
                <a:gd name="T88" fmla="*/ 0 w 321"/>
                <a:gd name="T89" fmla="*/ 0 h 284"/>
                <a:gd name="T90" fmla="*/ 0 w 321"/>
                <a:gd name="T91" fmla="*/ 0 h 284"/>
                <a:gd name="T92" fmla="*/ 0 w 321"/>
                <a:gd name="T93" fmla="*/ 0 h 284"/>
                <a:gd name="T94" fmla="*/ 0 w 321"/>
                <a:gd name="T95" fmla="*/ 0 h 284"/>
                <a:gd name="T96" fmla="*/ 0 w 321"/>
                <a:gd name="T97" fmla="*/ 0 h 284"/>
                <a:gd name="T98" fmla="*/ 0 w 321"/>
                <a:gd name="T99" fmla="*/ 0 h 284"/>
                <a:gd name="T100" fmla="*/ 0 w 321"/>
                <a:gd name="T101" fmla="*/ 0 h 284"/>
                <a:gd name="T102" fmla="*/ 0 w 321"/>
                <a:gd name="T103" fmla="*/ 0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284"/>
                <a:gd name="T158" fmla="*/ 321 w 321"/>
                <a:gd name="T159" fmla="*/ 284 h 2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284">
                  <a:moveTo>
                    <a:pt x="234" y="148"/>
                  </a:moveTo>
                  <a:lnTo>
                    <a:pt x="241" y="153"/>
                  </a:lnTo>
                  <a:lnTo>
                    <a:pt x="249" y="161"/>
                  </a:lnTo>
                  <a:lnTo>
                    <a:pt x="259" y="170"/>
                  </a:lnTo>
                  <a:lnTo>
                    <a:pt x="271" y="180"/>
                  </a:lnTo>
                  <a:lnTo>
                    <a:pt x="282" y="190"/>
                  </a:lnTo>
                  <a:lnTo>
                    <a:pt x="293" y="201"/>
                  </a:lnTo>
                  <a:lnTo>
                    <a:pt x="301" y="212"/>
                  </a:lnTo>
                  <a:lnTo>
                    <a:pt x="307" y="221"/>
                  </a:lnTo>
                  <a:lnTo>
                    <a:pt x="321" y="234"/>
                  </a:lnTo>
                  <a:lnTo>
                    <a:pt x="321" y="241"/>
                  </a:lnTo>
                  <a:lnTo>
                    <a:pt x="321" y="246"/>
                  </a:lnTo>
                  <a:lnTo>
                    <a:pt x="321" y="252"/>
                  </a:lnTo>
                  <a:lnTo>
                    <a:pt x="321" y="258"/>
                  </a:lnTo>
                  <a:lnTo>
                    <a:pt x="295" y="284"/>
                  </a:lnTo>
                  <a:lnTo>
                    <a:pt x="294" y="284"/>
                  </a:lnTo>
                  <a:lnTo>
                    <a:pt x="290" y="284"/>
                  </a:lnTo>
                  <a:lnTo>
                    <a:pt x="285" y="284"/>
                  </a:lnTo>
                  <a:lnTo>
                    <a:pt x="283" y="284"/>
                  </a:lnTo>
                  <a:lnTo>
                    <a:pt x="265" y="272"/>
                  </a:lnTo>
                  <a:lnTo>
                    <a:pt x="246" y="257"/>
                  </a:lnTo>
                  <a:lnTo>
                    <a:pt x="227" y="241"/>
                  </a:lnTo>
                  <a:lnTo>
                    <a:pt x="210" y="225"/>
                  </a:lnTo>
                  <a:lnTo>
                    <a:pt x="191" y="208"/>
                  </a:lnTo>
                  <a:lnTo>
                    <a:pt x="173" y="189"/>
                  </a:lnTo>
                  <a:lnTo>
                    <a:pt x="156" y="170"/>
                  </a:lnTo>
                  <a:lnTo>
                    <a:pt x="137" y="150"/>
                  </a:lnTo>
                  <a:lnTo>
                    <a:pt x="120" y="130"/>
                  </a:lnTo>
                  <a:lnTo>
                    <a:pt x="101" y="112"/>
                  </a:lnTo>
                  <a:lnTo>
                    <a:pt x="84" y="92"/>
                  </a:lnTo>
                  <a:lnTo>
                    <a:pt x="66" y="72"/>
                  </a:lnTo>
                  <a:lnTo>
                    <a:pt x="49" y="53"/>
                  </a:lnTo>
                  <a:lnTo>
                    <a:pt x="33" y="35"/>
                  </a:lnTo>
                  <a:lnTo>
                    <a:pt x="16" y="17"/>
                  </a:lnTo>
                  <a:lnTo>
                    <a:pt x="0" y="0"/>
                  </a:lnTo>
                  <a:lnTo>
                    <a:pt x="13" y="4"/>
                  </a:lnTo>
                  <a:lnTo>
                    <a:pt x="32" y="13"/>
                  </a:lnTo>
                  <a:lnTo>
                    <a:pt x="56" y="28"/>
                  </a:lnTo>
                  <a:lnTo>
                    <a:pt x="80" y="45"/>
                  </a:lnTo>
                  <a:lnTo>
                    <a:pt x="105" y="63"/>
                  </a:lnTo>
                  <a:lnTo>
                    <a:pt x="128" y="79"/>
                  </a:lnTo>
                  <a:lnTo>
                    <a:pt x="146" y="91"/>
                  </a:lnTo>
                  <a:lnTo>
                    <a:pt x="159" y="99"/>
                  </a:lnTo>
                  <a:lnTo>
                    <a:pt x="169" y="100"/>
                  </a:lnTo>
                  <a:lnTo>
                    <a:pt x="178" y="103"/>
                  </a:lnTo>
                  <a:lnTo>
                    <a:pt x="187" y="108"/>
                  </a:lnTo>
                  <a:lnTo>
                    <a:pt x="197" y="113"/>
                  </a:lnTo>
                  <a:lnTo>
                    <a:pt x="206" y="121"/>
                  </a:lnTo>
                  <a:lnTo>
                    <a:pt x="215" y="129"/>
                  </a:lnTo>
                  <a:lnTo>
                    <a:pt x="225" y="138"/>
                  </a:lnTo>
                  <a:lnTo>
                    <a:pt x="234"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26" name="Freeform 103">
              <a:extLst>
                <a:ext uri="{FF2B5EF4-FFF2-40B4-BE49-F238E27FC236}">
                  <a16:creationId xmlns:a16="http://schemas.microsoft.com/office/drawing/2014/main" id="{80A9C128-1900-41FD-9345-01EB99210D15}"/>
                </a:ext>
              </a:extLst>
            </p:cNvPr>
            <p:cNvSpPr>
              <a:spLocks/>
            </p:cNvSpPr>
            <p:nvPr/>
          </p:nvSpPr>
          <p:spPr bwMode="auto">
            <a:xfrm>
              <a:off x="2833" y="2027"/>
              <a:ext cx="81" cy="71"/>
            </a:xfrm>
            <a:custGeom>
              <a:avLst/>
              <a:gdLst>
                <a:gd name="T0" fmla="*/ 0 w 321"/>
                <a:gd name="T1" fmla="*/ 0 h 284"/>
                <a:gd name="T2" fmla="*/ 0 w 321"/>
                <a:gd name="T3" fmla="*/ 0 h 284"/>
                <a:gd name="T4" fmla="*/ 0 w 321"/>
                <a:gd name="T5" fmla="*/ 0 h 284"/>
                <a:gd name="T6" fmla="*/ 0 w 321"/>
                <a:gd name="T7" fmla="*/ 0 h 284"/>
                <a:gd name="T8" fmla="*/ 0 w 321"/>
                <a:gd name="T9" fmla="*/ 0 h 284"/>
                <a:gd name="T10" fmla="*/ 0 w 321"/>
                <a:gd name="T11" fmla="*/ 0 h 284"/>
                <a:gd name="T12" fmla="*/ 0 w 321"/>
                <a:gd name="T13" fmla="*/ 0 h 284"/>
                <a:gd name="T14" fmla="*/ 0 w 321"/>
                <a:gd name="T15" fmla="*/ 0 h 284"/>
                <a:gd name="T16" fmla="*/ 0 w 321"/>
                <a:gd name="T17" fmla="*/ 0 h 284"/>
                <a:gd name="T18" fmla="*/ 0 w 321"/>
                <a:gd name="T19" fmla="*/ 0 h 284"/>
                <a:gd name="T20" fmla="*/ 0 w 321"/>
                <a:gd name="T21" fmla="*/ 0 h 284"/>
                <a:gd name="T22" fmla="*/ 0 w 321"/>
                <a:gd name="T23" fmla="*/ 0 h 284"/>
                <a:gd name="T24" fmla="*/ 0 w 321"/>
                <a:gd name="T25" fmla="*/ 0 h 284"/>
                <a:gd name="T26" fmla="*/ 0 w 321"/>
                <a:gd name="T27" fmla="*/ 0 h 284"/>
                <a:gd name="T28" fmla="*/ 0 w 321"/>
                <a:gd name="T29" fmla="*/ 0 h 284"/>
                <a:gd name="T30" fmla="*/ 0 w 321"/>
                <a:gd name="T31" fmla="*/ 0 h 284"/>
                <a:gd name="T32" fmla="*/ 0 w 321"/>
                <a:gd name="T33" fmla="*/ 0 h 284"/>
                <a:gd name="T34" fmla="*/ 0 w 321"/>
                <a:gd name="T35" fmla="*/ 0 h 284"/>
                <a:gd name="T36" fmla="*/ 0 w 321"/>
                <a:gd name="T37" fmla="*/ 0 h 284"/>
                <a:gd name="T38" fmla="*/ 0 w 321"/>
                <a:gd name="T39" fmla="*/ 0 h 284"/>
                <a:gd name="T40" fmla="*/ 0 w 321"/>
                <a:gd name="T41" fmla="*/ 0 h 284"/>
                <a:gd name="T42" fmla="*/ 0 w 321"/>
                <a:gd name="T43" fmla="*/ 0 h 284"/>
                <a:gd name="T44" fmla="*/ 0 w 321"/>
                <a:gd name="T45" fmla="*/ 0 h 284"/>
                <a:gd name="T46" fmla="*/ 0 w 321"/>
                <a:gd name="T47" fmla="*/ 0 h 284"/>
                <a:gd name="T48" fmla="*/ 0 w 321"/>
                <a:gd name="T49" fmla="*/ 0 h 284"/>
                <a:gd name="T50" fmla="*/ 0 w 321"/>
                <a:gd name="T51" fmla="*/ 0 h 284"/>
                <a:gd name="T52" fmla="*/ 0 w 321"/>
                <a:gd name="T53" fmla="*/ 0 h 284"/>
                <a:gd name="T54" fmla="*/ 0 w 321"/>
                <a:gd name="T55" fmla="*/ 0 h 284"/>
                <a:gd name="T56" fmla="*/ 0 w 321"/>
                <a:gd name="T57" fmla="*/ 0 h 284"/>
                <a:gd name="T58" fmla="*/ 0 w 321"/>
                <a:gd name="T59" fmla="*/ 0 h 284"/>
                <a:gd name="T60" fmla="*/ 0 w 321"/>
                <a:gd name="T61" fmla="*/ 0 h 284"/>
                <a:gd name="T62" fmla="*/ 0 w 321"/>
                <a:gd name="T63" fmla="*/ 0 h 284"/>
                <a:gd name="T64" fmla="*/ 0 w 321"/>
                <a:gd name="T65" fmla="*/ 0 h 284"/>
                <a:gd name="T66" fmla="*/ 0 w 321"/>
                <a:gd name="T67" fmla="*/ 0 h 284"/>
                <a:gd name="T68" fmla="*/ 0 w 321"/>
                <a:gd name="T69" fmla="*/ 0 h 284"/>
                <a:gd name="T70" fmla="*/ 0 w 321"/>
                <a:gd name="T71" fmla="*/ 0 h 284"/>
                <a:gd name="T72" fmla="*/ 0 w 321"/>
                <a:gd name="T73" fmla="*/ 0 h 284"/>
                <a:gd name="T74" fmla="*/ 0 w 321"/>
                <a:gd name="T75" fmla="*/ 0 h 284"/>
                <a:gd name="T76" fmla="*/ 0 w 321"/>
                <a:gd name="T77" fmla="*/ 0 h 284"/>
                <a:gd name="T78" fmla="*/ 0 w 321"/>
                <a:gd name="T79" fmla="*/ 0 h 284"/>
                <a:gd name="T80" fmla="*/ 0 w 321"/>
                <a:gd name="T81" fmla="*/ 0 h 284"/>
                <a:gd name="T82" fmla="*/ 0 w 321"/>
                <a:gd name="T83" fmla="*/ 0 h 284"/>
                <a:gd name="T84" fmla="*/ 0 w 321"/>
                <a:gd name="T85" fmla="*/ 0 h 284"/>
                <a:gd name="T86" fmla="*/ 0 w 321"/>
                <a:gd name="T87" fmla="*/ 0 h 284"/>
                <a:gd name="T88" fmla="*/ 0 w 321"/>
                <a:gd name="T89" fmla="*/ 0 h 284"/>
                <a:gd name="T90" fmla="*/ 0 w 321"/>
                <a:gd name="T91" fmla="*/ 0 h 284"/>
                <a:gd name="T92" fmla="*/ 0 w 321"/>
                <a:gd name="T93" fmla="*/ 0 h 284"/>
                <a:gd name="T94" fmla="*/ 0 w 321"/>
                <a:gd name="T95" fmla="*/ 0 h 284"/>
                <a:gd name="T96" fmla="*/ 0 w 321"/>
                <a:gd name="T97" fmla="*/ 0 h 284"/>
                <a:gd name="T98" fmla="*/ 0 w 321"/>
                <a:gd name="T99" fmla="*/ 0 h 284"/>
                <a:gd name="T100" fmla="*/ 0 w 321"/>
                <a:gd name="T101" fmla="*/ 0 h 284"/>
                <a:gd name="T102" fmla="*/ 0 w 321"/>
                <a:gd name="T103" fmla="*/ 0 h 284"/>
                <a:gd name="T104" fmla="*/ 0 w 321"/>
                <a:gd name="T105" fmla="*/ 0 h 284"/>
                <a:gd name="T106" fmla="*/ 0 w 321"/>
                <a:gd name="T107" fmla="*/ 0 h 284"/>
                <a:gd name="T108" fmla="*/ 0 w 321"/>
                <a:gd name="T109" fmla="*/ 0 h 284"/>
                <a:gd name="T110" fmla="*/ 0 w 321"/>
                <a:gd name="T111" fmla="*/ 0 h 284"/>
                <a:gd name="T112" fmla="*/ 0 w 321"/>
                <a:gd name="T113" fmla="*/ 0 h 284"/>
                <a:gd name="T114" fmla="*/ 0 w 321"/>
                <a:gd name="T115" fmla="*/ 0 h 2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1"/>
                <a:gd name="T175" fmla="*/ 0 h 284"/>
                <a:gd name="T176" fmla="*/ 321 w 321"/>
                <a:gd name="T177" fmla="*/ 284 h 2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1" h="284">
                  <a:moveTo>
                    <a:pt x="234" y="148"/>
                  </a:moveTo>
                  <a:lnTo>
                    <a:pt x="234" y="148"/>
                  </a:lnTo>
                  <a:lnTo>
                    <a:pt x="241" y="153"/>
                  </a:lnTo>
                  <a:lnTo>
                    <a:pt x="249" y="161"/>
                  </a:lnTo>
                  <a:lnTo>
                    <a:pt x="259" y="170"/>
                  </a:lnTo>
                  <a:lnTo>
                    <a:pt x="271" y="180"/>
                  </a:lnTo>
                  <a:lnTo>
                    <a:pt x="282" y="190"/>
                  </a:lnTo>
                  <a:lnTo>
                    <a:pt x="293" y="201"/>
                  </a:lnTo>
                  <a:lnTo>
                    <a:pt x="301" y="212"/>
                  </a:lnTo>
                  <a:lnTo>
                    <a:pt x="307" y="221"/>
                  </a:lnTo>
                  <a:lnTo>
                    <a:pt x="321" y="234"/>
                  </a:lnTo>
                  <a:lnTo>
                    <a:pt x="321" y="241"/>
                  </a:lnTo>
                  <a:lnTo>
                    <a:pt x="321" y="246"/>
                  </a:lnTo>
                  <a:lnTo>
                    <a:pt x="321" y="252"/>
                  </a:lnTo>
                  <a:lnTo>
                    <a:pt x="321" y="258"/>
                  </a:lnTo>
                  <a:lnTo>
                    <a:pt x="295" y="284"/>
                  </a:lnTo>
                  <a:lnTo>
                    <a:pt x="294" y="284"/>
                  </a:lnTo>
                  <a:lnTo>
                    <a:pt x="290" y="284"/>
                  </a:lnTo>
                  <a:lnTo>
                    <a:pt x="285" y="284"/>
                  </a:lnTo>
                  <a:lnTo>
                    <a:pt x="283" y="284"/>
                  </a:lnTo>
                  <a:lnTo>
                    <a:pt x="265" y="272"/>
                  </a:lnTo>
                  <a:lnTo>
                    <a:pt x="246" y="257"/>
                  </a:lnTo>
                  <a:lnTo>
                    <a:pt x="227" y="241"/>
                  </a:lnTo>
                  <a:lnTo>
                    <a:pt x="210" y="225"/>
                  </a:lnTo>
                  <a:lnTo>
                    <a:pt x="191" y="208"/>
                  </a:lnTo>
                  <a:lnTo>
                    <a:pt x="173" y="189"/>
                  </a:lnTo>
                  <a:lnTo>
                    <a:pt x="156" y="170"/>
                  </a:lnTo>
                  <a:lnTo>
                    <a:pt x="137" y="150"/>
                  </a:lnTo>
                  <a:lnTo>
                    <a:pt x="120" y="130"/>
                  </a:lnTo>
                  <a:lnTo>
                    <a:pt x="101" y="112"/>
                  </a:lnTo>
                  <a:lnTo>
                    <a:pt x="84" y="92"/>
                  </a:lnTo>
                  <a:lnTo>
                    <a:pt x="66" y="72"/>
                  </a:lnTo>
                  <a:lnTo>
                    <a:pt x="49" y="53"/>
                  </a:lnTo>
                  <a:lnTo>
                    <a:pt x="33" y="35"/>
                  </a:lnTo>
                  <a:lnTo>
                    <a:pt x="16" y="17"/>
                  </a:lnTo>
                  <a:lnTo>
                    <a:pt x="0" y="0"/>
                  </a:lnTo>
                  <a:lnTo>
                    <a:pt x="13" y="4"/>
                  </a:lnTo>
                  <a:lnTo>
                    <a:pt x="32" y="13"/>
                  </a:lnTo>
                  <a:lnTo>
                    <a:pt x="56" y="28"/>
                  </a:lnTo>
                  <a:lnTo>
                    <a:pt x="80" y="45"/>
                  </a:lnTo>
                  <a:lnTo>
                    <a:pt x="105" y="63"/>
                  </a:lnTo>
                  <a:lnTo>
                    <a:pt x="128" y="79"/>
                  </a:lnTo>
                  <a:lnTo>
                    <a:pt x="146" y="91"/>
                  </a:lnTo>
                  <a:lnTo>
                    <a:pt x="159" y="99"/>
                  </a:lnTo>
                  <a:lnTo>
                    <a:pt x="169" y="100"/>
                  </a:lnTo>
                  <a:lnTo>
                    <a:pt x="178" y="103"/>
                  </a:lnTo>
                  <a:lnTo>
                    <a:pt x="187" y="108"/>
                  </a:lnTo>
                  <a:lnTo>
                    <a:pt x="197" y="113"/>
                  </a:lnTo>
                  <a:lnTo>
                    <a:pt x="206" y="121"/>
                  </a:lnTo>
                  <a:lnTo>
                    <a:pt x="215" y="129"/>
                  </a:lnTo>
                  <a:lnTo>
                    <a:pt x="225" y="138"/>
                  </a:lnTo>
                  <a:lnTo>
                    <a:pt x="234" y="14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27" name="Freeform 104">
              <a:extLst>
                <a:ext uri="{FF2B5EF4-FFF2-40B4-BE49-F238E27FC236}">
                  <a16:creationId xmlns:a16="http://schemas.microsoft.com/office/drawing/2014/main" id="{150CA1EE-64F5-4790-AE62-2683E56DB3AE}"/>
                </a:ext>
              </a:extLst>
            </p:cNvPr>
            <p:cNvSpPr>
              <a:spLocks/>
            </p:cNvSpPr>
            <p:nvPr/>
          </p:nvSpPr>
          <p:spPr bwMode="auto">
            <a:xfrm>
              <a:off x="2849" y="2030"/>
              <a:ext cx="98" cy="54"/>
            </a:xfrm>
            <a:custGeom>
              <a:avLst/>
              <a:gdLst>
                <a:gd name="T0" fmla="*/ 0 w 393"/>
                <a:gd name="T1" fmla="*/ 0 h 216"/>
                <a:gd name="T2" fmla="*/ 0 w 393"/>
                <a:gd name="T3" fmla="*/ 0 h 216"/>
                <a:gd name="T4" fmla="*/ 0 w 393"/>
                <a:gd name="T5" fmla="*/ 0 h 216"/>
                <a:gd name="T6" fmla="*/ 0 w 393"/>
                <a:gd name="T7" fmla="*/ 0 h 216"/>
                <a:gd name="T8" fmla="*/ 0 w 393"/>
                <a:gd name="T9" fmla="*/ 0 h 216"/>
                <a:gd name="T10" fmla="*/ 0 w 393"/>
                <a:gd name="T11" fmla="*/ 0 h 216"/>
                <a:gd name="T12" fmla="*/ 0 w 393"/>
                <a:gd name="T13" fmla="*/ 0 h 216"/>
                <a:gd name="T14" fmla="*/ 0 w 393"/>
                <a:gd name="T15" fmla="*/ 0 h 216"/>
                <a:gd name="T16" fmla="*/ 0 w 393"/>
                <a:gd name="T17" fmla="*/ 0 h 216"/>
                <a:gd name="T18" fmla="*/ 0 w 393"/>
                <a:gd name="T19" fmla="*/ 0 h 216"/>
                <a:gd name="T20" fmla="*/ 0 w 393"/>
                <a:gd name="T21" fmla="*/ 0 h 216"/>
                <a:gd name="T22" fmla="*/ 0 w 393"/>
                <a:gd name="T23" fmla="*/ 0 h 216"/>
                <a:gd name="T24" fmla="*/ 0 w 393"/>
                <a:gd name="T25" fmla="*/ 0 h 216"/>
                <a:gd name="T26" fmla="*/ 0 w 393"/>
                <a:gd name="T27" fmla="*/ 0 h 216"/>
                <a:gd name="T28" fmla="*/ 0 w 393"/>
                <a:gd name="T29" fmla="*/ 0 h 216"/>
                <a:gd name="T30" fmla="*/ 0 w 393"/>
                <a:gd name="T31" fmla="*/ 0 h 216"/>
                <a:gd name="T32" fmla="*/ 0 w 393"/>
                <a:gd name="T33" fmla="*/ 0 h 216"/>
                <a:gd name="T34" fmla="*/ 0 w 393"/>
                <a:gd name="T35" fmla="*/ 0 h 216"/>
                <a:gd name="T36" fmla="*/ 0 w 393"/>
                <a:gd name="T37" fmla="*/ 0 h 216"/>
                <a:gd name="T38" fmla="*/ 0 w 393"/>
                <a:gd name="T39" fmla="*/ 0 h 216"/>
                <a:gd name="T40" fmla="*/ 0 w 393"/>
                <a:gd name="T41" fmla="*/ 0 h 216"/>
                <a:gd name="T42" fmla="*/ 0 w 393"/>
                <a:gd name="T43" fmla="*/ 0 h 216"/>
                <a:gd name="T44" fmla="*/ 0 w 393"/>
                <a:gd name="T45" fmla="*/ 0 h 216"/>
                <a:gd name="T46" fmla="*/ 0 w 393"/>
                <a:gd name="T47" fmla="*/ 0 h 216"/>
                <a:gd name="T48" fmla="*/ 0 w 393"/>
                <a:gd name="T49" fmla="*/ 0 h 216"/>
                <a:gd name="T50" fmla="*/ 0 w 393"/>
                <a:gd name="T51" fmla="*/ 0 h 216"/>
                <a:gd name="T52" fmla="*/ 0 w 393"/>
                <a:gd name="T53" fmla="*/ 0 h 216"/>
                <a:gd name="T54" fmla="*/ 0 w 393"/>
                <a:gd name="T55" fmla="*/ 0 h 216"/>
                <a:gd name="T56" fmla="*/ 0 w 393"/>
                <a:gd name="T57" fmla="*/ 0 h 216"/>
                <a:gd name="T58" fmla="*/ 0 w 393"/>
                <a:gd name="T59" fmla="*/ 0 h 216"/>
                <a:gd name="T60" fmla="*/ 0 w 393"/>
                <a:gd name="T61" fmla="*/ 0 h 216"/>
                <a:gd name="T62" fmla="*/ 0 w 393"/>
                <a:gd name="T63" fmla="*/ 0 h 216"/>
                <a:gd name="T64" fmla="*/ 0 w 393"/>
                <a:gd name="T65" fmla="*/ 0 h 216"/>
                <a:gd name="T66" fmla="*/ 0 w 393"/>
                <a:gd name="T67" fmla="*/ 0 h 216"/>
                <a:gd name="T68" fmla="*/ 0 w 393"/>
                <a:gd name="T69" fmla="*/ 0 h 216"/>
                <a:gd name="T70" fmla="*/ 0 w 393"/>
                <a:gd name="T71" fmla="*/ 0 h 216"/>
                <a:gd name="T72" fmla="*/ 0 w 393"/>
                <a:gd name="T73" fmla="*/ 0 h 216"/>
                <a:gd name="T74" fmla="*/ 0 w 393"/>
                <a:gd name="T75" fmla="*/ 0 h 216"/>
                <a:gd name="T76" fmla="*/ 0 w 393"/>
                <a:gd name="T77" fmla="*/ 0 h 216"/>
                <a:gd name="T78" fmla="*/ 0 w 393"/>
                <a:gd name="T79" fmla="*/ 0 h 216"/>
                <a:gd name="T80" fmla="*/ 0 w 393"/>
                <a:gd name="T81" fmla="*/ 0 h 216"/>
                <a:gd name="T82" fmla="*/ 0 w 393"/>
                <a:gd name="T83" fmla="*/ 0 h 216"/>
                <a:gd name="T84" fmla="*/ 0 w 393"/>
                <a:gd name="T85" fmla="*/ 0 h 216"/>
                <a:gd name="T86" fmla="*/ 0 w 393"/>
                <a:gd name="T87" fmla="*/ 0 h 216"/>
                <a:gd name="T88" fmla="*/ 0 w 393"/>
                <a:gd name="T89" fmla="*/ 0 h 216"/>
                <a:gd name="T90" fmla="*/ 0 w 393"/>
                <a:gd name="T91" fmla="*/ 0 h 216"/>
                <a:gd name="T92" fmla="*/ 0 w 393"/>
                <a:gd name="T93" fmla="*/ 0 h 216"/>
                <a:gd name="T94" fmla="*/ 0 w 393"/>
                <a:gd name="T95" fmla="*/ 0 h 216"/>
                <a:gd name="T96" fmla="*/ 0 w 393"/>
                <a:gd name="T97" fmla="*/ 0 h 216"/>
                <a:gd name="T98" fmla="*/ 0 w 393"/>
                <a:gd name="T99" fmla="*/ 0 h 216"/>
                <a:gd name="T100" fmla="*/ 0 w 393"/>
                <a:gd name="T101" fmla="*/ 0 h 216"/>
                <a:gd name="T102" fmla="*/ 0 w 393"/>
                <a:gd name="T103" fmla="*/ 0 h 216"/>
                <a:gd name="T104" fmla="*/ 0 w 393"/>
                <a:gd name="T105" fmla="*/ 0 h 216"/>
                <a:gd name="T106" fmla="*/ 0 w 393"/>
                <a:gd name="T107" fmla="*/ 0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3"/>
                <a:gd name="T163" fmla="*/ 0 h 216"/>
                <a:gd name="T164" fmla="*/ 393 w 393"/>
                <a:gd name="T165" fmla="*/ 216 h 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3" h="216">
                  <a:moveTo>
                    <a:pt x="245" y="148"/>
                  </a:moveTo>
                  <a:lnTo>
                    <a:pt x="235" y="137"/>
                  </a:lnTo>
                  <a:lnTo>
                    <a:pt x="221" y="126"/>
                  </a:lnTo>
                  <a:lnTo>
                    <a:pt x="205" y="114"/>
                  </a:lnTo>
                  <a:lnTo>
                    <a:pt x="189" y="103"/>
                  </a:lnTo>
                  <a:lnTo>
                    <a:pt x="172" y="92"/>
                  </a:lnTo>
                  <a:lnTo>
                    <a:pt x="155" y="83"/>
                  </a:lnTo>
                  <a:lnTo>
                    <a:pt x="137" y="77"/>
                  </a:lnTo>
                  <a:lnTo>
                    <a:pt x="123" y="75"/>
                  </a:lnTo>
                  <a:lnTo>
                    <a:pt x="111" y="61"/>
                  </a:lnTo>
                  <a:lnTo>
                    <a:pt x="100" y="60"/>
                  </a:lnTo>
                  <a:lnTo>
                    <a:pt x="87" y="56"/>
                  </a:lnTo>
                  <a:lnTo>
                    <a:pt x="71" y="49"/>
                  </a:lnTo>
                  <a:lnTo>
                    <a:pt x="55" y="41"/>
                  </a:lnTo>
                  <a:lnTo>
                    <a:pt x="39" y="33"/>
                  </a:lnTo>
                  <a:lnTo>
                    <a:pt x="24" y="25"/>
                  </a:lnTo>
                  <a:lnTo>
                    <a:pt x="11" y="19"/>
                  </a:lnTo>
                  <a:lnTo>
                    <a:pt x="0" y="13"/>
                  </a:lnTo>
                  <a:lnTo>
                    <a:pt x="10" y="11"/>
                  </a:lnTo>
                  <a:lnTo>
                    <a:pt x="19" y="7"/>
                  </a:lnTo>
                  <a:lnTo>
                    <a:pt x="27" y="3"/>
                  </a:lnTo>
                  <a:lnTo>
                    <a:pt x="36" y="0"/>
                  </a:lnTo>
                  <a:lnTo>
                    <a:pt x="48" y="9"/>
                  </a:lnTo>
                  <a:lnTo>
                    <a:pt x="64" y="19"/>
                  </a:lnTo>
                  <a:lnTo>
                    <a:pt x="84" y="28"/>
                  </a:lnTo>
                  <a:lnTo>
                    <a:pt x="104" y="36"/>
                  </a:lnTo>
                  <a:lnTo>
                    <a:pt x="124" y="43"/>
                  </a:lnTo>
                  <a:lnTo>
                    <a:pt x="144" y="51"/>
                  </a:lnTo>
                  <a:lnTo>
                    <a:pt x="160" y="56"/>
                  </a:lnTo>
                  <a:lnTo>
                    <a:pt x="172" y="61"/>
                  </a:lnTo>
                  <a:lnTo>
                    <a:pt x="188" y="67"/>
                  </a:lnTo>
                  <a:lnTo>
                    <a:pt x="204" y="73"/>
                  </a:lnTo>
                  <a:lnTo>
                    <a:pt x="219" y="80"/>
                  </a:lnTo>
                  <a:lnTo>
                    <a:pt x="233" y="88"/>
                  </a:lnTo>
                  <a:lnTo>
                    <a:pt x="247" y="96"/>
                  </a:lnTo>
                  <a:lnTo>
                    <a:pt x="261" y="105"/>
                  </a:lnTo>
                  <a:lnTo>
                    <a:pt x="274" y="114"/>
                  </a:lnTo>
                  <a:lnTo>
                    <a:pt x="288" y="125"/>
                  </a:lnTo>
                  <a:lnTo>
                    <a:pt x="301" y="134"/>
                  </a:lnTo>
                  <a:lnTo>
                    <a:pt x="313" y="144"/>
                  </a:lnTo>
                  <a:lnTo>
                    <a:pt x="326" y="154"/>
                  </a:lnTo>
                  <a:lnTo>
                    <a:pt x="340" y="164"/>
                  </a:lnTo>
                  <a:lnTo>
                    <a:pt x="353" y="173"/>
                  </a:lnTo>
                  <a:lnTo>
                    <a:pt x="366" y="181"/>
                  </a:lnTo>
                  <a:lnTo>
                    <a:pt x="380" y="189"/>
                  </a:lnTo>
                  <a:lnTo>
                    <a:pt x="393" y="197"/>
                  </a:lnTo>
                  <a:lnTo>
                    <a:pt x="374" y="210"/>
                  </a:lnTo>
                  <a:lnTo>
                    <a:pt x="354" y="216"/>
                  </a:lnTo>
                  <a:lnTo>
                    <a:pt x="334" y="213"/>
                  </a:lnTo>
                  <a:lnTo>
                    <a:pt x="314" y="205"/>
                  </a:lnTo>
                  <a:lnTo>
                    <a:pt x="296" y="193"/>
                  </a:lnTo>
                  <a:lnTo>
                    <a:pt x="277" y="178"/>
                  </a:lnTo>
                  <a:lnTo>
                    <a:pt x="260" y="162"/>
                  </a:lnTo>
                  <a:lnTo>
                    <a:pt x="245"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28" name="Freeform 105">
              <a:extLst>
                <a:ext uri="{FF2B5EF4-FFF2-40B4-BE49-F238E27FC236}">
                  <a16:creationId xmlns:a16="http://schemas.microsoft.com/office/drawing/2014/main" id="{D662651E-559B-482B-9F66-8D460BC91BA6}"/>
                </a:ext>
              </a:extLst>
            </p:cNvPr>
            <p:cNvSpPr>
              <a:spLocks/>
            </p:cNvSpPr>
            <p:nvPr/>
          </p:nvSpPr>
          <p:spPr bwMode="auto">
            <a:xfrm>
              <a:off x="2849" y="2030"/>
              <a:ext cx="98" cy="54"/>
            </a:xfrm>
            <a:custGeom>
              <a:avLst/>
              <a:gdLst>
                <a:gd name="T0" fmla="*/ 0 w 393"/>
                <a:gd name="T1" fmla="*/ 0 h 216"/>
                <a:gd name="T2" fmla="*/ 0 w 393"/>
                <a:gd name="T3" fmla="*/ 0 h 216"/>
                <a:gd name="T4" fmla="*/ 0 w 393"/>
                <a:gd name="T5" fmla="*/ 0 h 216"/>
                <a:gd name="T6" fmla="*/ 0 w 393"/>
                <a:gd name="T7" fmla="*/ 0 h 216"/>
                <a:gd name="T8" fmla="*/ 0 w 393"/>
                <a:gd name="T9" fmla="*/ 0 h 216"/>
                <a:gd name="T10" fmla="*/ 0 w 393"/>
                <a:gd name="T11" fmla="*/ 0 h 216"/>
                <a:gd name="T12" fmla="*/ 0 w 393"/>
                <a:gd name="T13" fmla="*/ 0 h 216"/>
                <a:gd name="T14" fmla="*/ 0 w 393"/>
                <a:gd name="T15" fmla="*/ 0 h 216"/>
                <a:gd name="T16" fmla="*/ 0 w 393"/>
                <a:gd name="T17" fmla="*/ 0 h 216"/>
                <a:gd name="T18" fmla="*/ 0 w 393"/>
                <a:gd name="T19" fmla="*/ 0 h 216"/>
                <a:gd name="T20" fmla="*/ 0 w 393"/>
                <a:gd name="T21" fmla="*/ 0 h 216"/>
                <a:gd name="T22" fmla="*/ 0 w 393"/>
                <a:gd name="T23" fmla="*/ 0 h 216"/>
                <a:gd name="T24" fmla="*/ 0 w 393"/>
                <a:gd name="T25" fmla="*/ 0 h 216"/>
                <a:gd name="T26" fmla="*/ 0 w 393"/>
                <a:gd name="T27" fmla="*/ 0 h 216"/>
                <a:gd name="T28" fmla="*/ 0 w 393"/>
                <a:gd name="T29" fmla="*/ 0 h 216"/>
                <a:gd name="T30" fmla="*/ 0 w 393"/>
                <a:gd name="T31" fmla="*/ 0 h 216"/>
                <a:gd name="T32" fmla="*/ 0 w 393"/>
                <a:gd name="T33" fmla="*/ 0 h 216"/>
                <a:gd name="T34" fmla="*/ 0 w 393"/>
                <a:gd name="T35" fmla="*/ 0 h 216"/>
                <a:gd name="T36" fmla="*/ 0 w 393"/>
                <a:gd name="T37" fmla="*/ 0 h 216"/>
                <a:gd name="T38" fmla="*/ 0 w 393"/>
                <a:gd name="T39" fmla="*/ 0 h 216"/>
                <a:gd name="T40" fmla="*/ 0 w 393"/>
                <a:gd name="T41" fmla="*/ 0 h 216"/>
                <a:gd name="T42" fmla="*/ 0 w 393"/>
                <a:gd name="T43" fmla="*/ 0 h 216"/>
                <a:gd name="T44" fmla="*/ 0 w 393"/>
                <a:gd name="T45" fmla="*/ 0 h 216"/>
                <a:gd name="T46" fmla="*/ 0 w 393"/>
                <a:gd name="T47" fmla="*/ 0 h 216"/>
                <a:gd name="T48" fmla="*/ 0 w 393"/>
                <a:gd name="T49" fmla="*/ 0 h 216"/>
                <a:gd name="T50" fmla="*/ 0 w 393"/>
                <a:gd name="T51" fmla="*/ 0 h 216"/>
                <a:gd name="T52" fmla="*/ 0 w 393"/>
                <a:gd name="T53" fmla="*/ 0 h 216"/>
                <a:gd name="T54" fmla="*/ 0 w 393"/>
                <a:gd name="T55" fmla="*/ 0 h 216"/>
                <a:gd name="T56" fmla="*/ 0 w 393"/>
                <a:gd name="T57" fmla="*/ 0 h 216"/>
                <a:gd name="T58" fmla="*/ 0 w 393"/>
                <a:gd name="T59" fmla="*/ 0 h 216"/>
                <a:gd name="T60" fmla="*/ 0 w 393"/>
                <a:gd name="T61" fmla="*/ 0 h 216"/>
                <a:gd name="T62" fmla="*/ 0 w 393"/>
                <a:gd name="T63" fmla="*/ 0 h 216"/>
                <a:gd name="T64" fmla="*/ 0 w 393"/>
                <a:gd name="T65" fmla="*/ 0 h 216"/>
                <a:gd name="T66" fmla="*/ 0 w 393"/>
                <a:gd name="T67" fmla="*/ 0 h 216"/>
                <a:gd name="T68" fmla="*/ 0 w 393"/>
                <a:gd name="T69" fmla="*/ 0 h 216"/>
                <a:gd name="T70" fmla="*/ 0 w 393"/>
                <a:gd name="T71" fmla="*/ 0 h 216"/>
                <a:gd name="T72" fmla="*/ 0 w 393"/>
                <a:gd name="T73" fmla="*/ 0 h 216"/>
                <a:gd name="T74" fmla="*/ 0 w 393"/>
                <a:gd name="T75" fmla="*/ 0 h 216"/>
                <a:gd name="T76" fmla="*/ 0 w 393"/>
                <a:gd name="T77" fmla="*/ 0 h 216"/>
                <a:gd name="T78" fmla="*/ 0 w 393"/>
                <a:gd name="T79" fmla="*/ 0 h 216"/>
                <a:gd name="T80" fmla="*/ 0 w 393"/>
                <a:gd name="T81" fmla="*/ 0 h 216"/>
                <a:gd name="T82" fmla="*/ 0 w 393"/>
                <a:gd name="T83" fmla="*/ 0 h 216"/>
                <a:gd name="T84" fmla="*/ 0 w 393"/>
                <a:gd name="T85" fmla="*/ 0 h 216"/>
                <a:gd name="T86" fmla="*/ 0 w 393"/>
                <a:gd name="T87" fmla="*/ 0 h 216"/>
                <a:gd name="T88" fmla="*/ 0 w 393"/>
                <a:gd name="T89" fmla="*/ 0 h 216"/>
                <a:gd name="T90" fmla="*/ 0 w 393"/>
                <a:gd name="T91" fmla="*/ 0 h 216"/>
                <a:gd name="T92" fmla="*/ 0 w 393"/>
                <a:gd name="T93" fmla="*/ 0 h 216"/>
                <a:gd name="T94" fmla="*/ 0 w 393"/>
                <a:gd name="T95" fmla="*/ 0 h 216"/>
                <a:gd name="T96" fmla="*/ 0 w 393"/>
                <a:gd name="T97" fmla="*/ 0 h 216"/>
                <a:gd name="T98" fmla="*/ 0 w 393"/>
                <a:gd name="T99" fmla="*/ 0 h 216"/>
                <a:gd name="T100" fmla="*/ 0 w 393"/>
                <a:gd name="T101" fmla="*/ 0 h 216"/>
                <a:gd name="T102" fmla="*/ 0 w 393"/>
                <a:gd name="T103" fmla="*/ 0 h 216"/>
                <a:gd name="T104" fmla="*/ 0 w 393"/>
                <a:gd name="T105" fmla="*/ 0 h 216"/>
                <a:gd name="T106" fmla="*/ 0 w 393"/>
                <a:gd name="T107" fmla="*/ 0 h 216"/>
                <a:gd name="T108" fmla="*/ 0 w 393"/>
                <a:gd name="T109" fmla="*/ 0 h 216"/>
                <a:gd name="T110" fmla="*/ 0 w 393"/>
                <a:gd name="T111" fmla="*/ 0 h 216"/>
                <a:gd name="T112" fmla="*/ 0 w 393"/>
                <a:gd name="T113" fmla="*/ 0 h 216"/>
                <a:gd name="T114" fmla="*/ 0 w 393"/>
                <a:gd name="T115" fmla="*/ 0 h 216"/>
                <a:gd name="T116" fmla="*/ 0 w 393"/>
                <a:gd name="T117" fmla="*/ 0 h 216"/>
                <a:gd name="T118" fmla="*/ 0 w 393"/>
                <a:gd name="T119" fmla="*/ 0 h 2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3"/>
                <a:gd name="T181" fmla="*/ 0 h 216"/>
                <a:gd name="T182" fmla="*/ 393 w 393"/>
                <a:gd name="T183" fmla="*/ 216 h 2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3" h="216">
                  <a:moveTo>
                    <a:pt x="245" y="148"/>
                  </a:moveTo>
                  <a:lnTo>
                    <a:pt x="245" y="148"/>
                  </a:lnTo>
                  <a:lnTo>
                    <a:pt x="235" y="137"/>
                  </a:lnTo>
                  <a:lnTo>
                    <a:pt x="221" y="126"/>
                  </a:lnTo>
                  <a:lnTo>
                    <a:pt x="205" y="114"/>
                  </a:lnTo>
                  <a:lnTo>
                    <a:pt x="189" y="103"/>
                  </a:lnTo>
                  <a:lnTo>
                    <a:pt x="172" y="92"/>
                  </a:lnTo>
                  <a:lnTo>
                    <a:pt x="155" y="83"/>
                  </a:lnTo>
                  <a:lnTo>
                    <a:pt x="137" y="77"/>
                  </a:lnTo>
                  <a:lnTo>
                    <a:pt x="123" y="75"/>
                  </a:lnTo>
                  <a:lnTo>
                    <a:pt x="111" y="61"/>
                  </a:lnTo>
                  <a:lnTo>
                    <a:pt x="100" y="60"/>
                  </a:lnTo>
                  <a:lnTo>
                    <a:pt x="87" y="56"/>
                  </a:lnTo>
                  <a:lnTo>
                    <a:pt x="71" y="49"/>
                  </a:lnTo>
                  <a:lnTo>
                    <a:pt x="55" y="41"/>
                  </a:lnTo>
                  <a:lnTo>
                    <a:pt x="39" y="33"/>
                  </a:lnTo>
                  <a:lnTo>
                    <a:pt x="24" y="25"/>
                  </a:lnTo>
                  <a:lnTo>
                    <a:pt x="11" y="19"/>
                  </a:lnTo>
                  <a:lnTo>
                    <a:pt x="0" y="13"/>
                  </a:lnTo>
                  <a:lnTo>
                    <a:pt x="10" y="11"/>
                  </a:lnTo>
                  <a:lnTo>
                    <a:pt x="19" y="7"/>
                  </a:lnTo>
                  <a:lnTo>
                    <a:pt x="27" y="3"/>
                  </a:lnTo>
                  <a:lnTo>
                    <a:pt x="36" y="0"/>
                  </a:lnTo>
                  <a:lnTo>
                    <a:pt x="48" y="9"/>
                  </a:lnTo>
                  <a:lnTo>
                    <a:pt x="64" y="19"/>
                  </a:lnTo>
                  <a:lnTo>
                    <a:pt x="84" y="28"/>
                  </a:lnTo>
                  <a:lnTo>
                    <a:pt x="104" y="36"/>
                  </a:lnTo>
                  <a:lnTo>
                    <a:pt x="124" y="43"/>
                  </a:lnTo>
                  <a:lnTo>
                    <a:pt x="144" y="51"/>
                  </a:lnTo>
                  <a:lnTo>
                    <a:pt x="160" y="56"/>
                  </a:lnTo>
                  <a:lnTo>
                    <a:pt x="172" y="61"/>
                  </a:lnTo>
                  <a:lnTo>
                    <a:pt x="188" y="67"/>
                  </a:lnTo>
                  <a:lnTo>
                    <a:pt x="204" y="73"/>
                  </a:lnTo>
                  <a:lnTo>
                    <a:pt x="219" y="80"/>
                  </a:lnTo>
                  <a:lnTo>
                    <a:pt x="233" y="88"/>
                  </a:lnTo>
                  <a:lnTo>
                    <a:pt x="247" y="96"/>
                  </a:lnTo>
                  <a:lnTo>
                    <a:pt x="261" y="105"/>
                  </a:lnTo>
                  <a:lnTo>
                    <a:pt x="274" y="114"/>
                  </a:lnTo>
                  <a:lnTo>
                    <a:pt x="288" y="125"/>
                  </a:lnTo>
                  <a:lnTo>
                    <a:pt x="301" y="134"/>
                  </a:lnTo>
                  <a:lnTo>
                    <a:pt x="313" y="144"/>
                  </a:lnTo>
                  <a:lnTo>
                    <a:pt x="326" y="154"/>
                  </a:lnTo>
                  <a:lnTo>
                    <a:pt x="340" y="164"/>
                  </a:lnTo>
                  <a:lnTo>
                    <a:pt x="353" y="173"/>
                  </a:lnTo>
                  <a:lnTo>
                    <a:pt x="366" y="181"/>
                  </a:lnTo>
                  <a:lnTo>
                    <a:pt x="380" y="189"/>
                  </a:lnTo>
                  <a:lnTo>
                    <a:pt x="393" y="197"/>
                  </a:lnTo>
                  <a:lnTo>
                    <a:pt x="374" y="210"/>
                  </a:lnTo>
                  <a:lnTo>
                    <a:pt x="354" y="216"/>
                  </a:lnTo>
                  <a:lnTo>
                    <a:pt x="334" y="213"/>
                  </a:lnTo>
                  <a:lnTo>
                    <a:pt x="314" y="205"/>
                  </a:lnTo>
                  <a:lnTo>
                    <a:pt x="296" y="193"/>
                  </a:lnTo>
                  <a:lnTo>
                    <a:pt x="277" y="178"/>
                  </a:lnTo>
                  <a:lnTo>
                    <a:pt x="260" y="162"/>
                  </a:lnTo>
                  <a:lnTo>
                    <a:pt x="245" y="14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29" name="Freeform 106">
              <a:extLst>
                <a:ext uri="{FF2B5EF4-FFF2-40B4-BE49-F238E27FC236}">
                  <a16:creationId xmlns:a16="http://schemas.microsoft.com/office/drawing/2014/main" id="{7B151976-8FA6-4DF7-8E50-E8C8ED3D9518}"/>
                </a:ext>
              </a:extLst>
            </p:cNvPr>
            <p:cNvSpPr>
              <a:spLocks/>
            </p:cNvSpPr>
            <p:nvPr/>
          </p:nvSpPr>
          <p:spPr bwMode="auto">
            <a:xfrm>
              <a:off x="2849" y="2030"/>
              <a:ext cx="98" cy="53"/>
            </a:xfrm>
            <a:custGeom>
              <a:avLst/>
              <a:gdLst>
                <a:gd name="T0" fmla="*/ 0 w 393"/>
                <a:gd name="T1" fmla="*/ 0 h 213"/>
                <a:gd name="T2" fmla="*/ 0 w 393"/>
                <a:gd name="T3" fmla="*/ 0 h 213"/>
                <a:gd name="T4" fmla="*/ 0 w 393"/>
                <a:gd name="T5" fmla="*/ 0 h 213"/>
                <a:gd name="T6" fmla="*/ 0 w 393"/>
                <a:gd name="T7" fmla="*/ 0 h 213"/>
                <a:gd name="T8" fmla="*/ 0 w 393"/>
                <a:gd name="T9" fmla="*/ 0 h 213"/>
                <a:gd name="T10" fmla="*/ 0 w 393"/>
                <a:gd name="T11" fmla="*/ 0 h 213"/>
                <a:gd name="T12" fmla="*/ 0 w 393"/>
                <a:gd name="T13" fmla="*/ 0 h 213"/>
                <a:gd name="T14" fmla="*/ 0 w 393"/>
                <a:gd name="T15" fmla="*/ 0 h 213"/>
                <a:gd name="T16" fmla="*/ 0 w 393"/>
                <a:gd name="T17" fmla="*/ 0 h 213"/>
                <a:gd name="T18" fmla="*/ 0 w 393"/>
                <a:gd name="T19" fmla="*/ 0 h 213"/>
                <a:gd name="T20" fmla="*/ 0 w 393"/>
                <a:gd name="T21" fmla="*/ 0 h 213"/>
                <a:gd name="T22" fmla="*/ 0 w 393"/>
                <a:gd name="T23" fmla="*/ 0 h 213"/>
                <a:gd name="T24" fmla="*/ 0 w 393"/>
                <a:gd name="T25" fmla="*/ 0 h 213"/>
                <a:gd name="T26" fmla="*/ 0 w 393"/>
                <a:gd name="T27" fmla="*/ 0 h 213"/>
                <a:gd name="T28" fmla="*/ 0 w 393"/>
                <a:gd name="T29" fmla="*/ 0 h 213"/>
                <a:gd name="T30" fmla="*/ 0 w 393"/>
                <a:gd name="T31" fmla="*/ 0 h 213"/>
                <a:gd name="T32" fmla="*/ 0 w 393"/>
                <a:gd name="T33" fmla="*/ 0 h 213"/>
                <a:gd name="T34" fmla="*/ 0 w 393"/>
                <a:gd name="T35" fmla="*/ 0 h 213"/>
                <a:gd name="T36" fmla="*/ 0 w 393"/>
                <a:gd name="T37" fmla="*/ 0 h 213"/>
                <a:gd name="T38" fmla="*/ 0 w 393"/>
                <a:gd name="T39" fmla="*/ 0 h 213"/>
                <a:gd name="T40" fmla="*/ 0 w 393"/>
                <a:gd name="T41" fmla="*/ 0 h 213"/>
                <a:gd name="T42" fmla="*/ 0 w 393"/>
                <a:gd name="T43" fmla="*/ 0 h 213"/>
                <a:gd name="T44" fmla="*/ 0 w 393"/>
                <a:gd name="T45" fmla="*/ 0 h 213"/>
                <a:gd name="T46" fmla="*/ 0 w 393"/>
                <a:gd name="T47" fmla="*/ 0 h 213"/>
                <a:gd name="T48" fmla="*/ 0 w 393"/>
                <a:gd name="T49" fmla="*/ 0 h 213"/>
                <a:gd name="T50" fmla="*/ 0 w 393"/>
                <a:gd name="T51" fmla="*/ 0 h 213"/>
                <a:gd name="T52" fmla="*/ 0 w 393"/>
                <a:gd name="T53" fmla="*/ 0 h 213"/>
                <a:gd name="T54" fmla="*/ 0 w 393"/>
                <a:gd name="T55" fmla="*/ 0 h 213"/>
                <a:gd name="T56" fmla="*/ 0 w 393"/>
                <a:gd name="T57" fmla="*/ 0 h 213"/>
                <a:gd name="T58" fmla="*/ 0 w 393"/>
                <a:gd name="T59" fmla="*/ 0 h 213"/>
                <a:gd name="T60" fmla="*/ 0 w 393"/>
                <a:gd name="T61" fmla="*/ 0 h 213"/>
                <a:gd name="T62" fmla="*/ 0 w 393"/>
                <a:gd name="T63" fmla="*/ 0 h 213"/>
                <a:gd name="T64" fmla="*/ 0 w 393"/>
                <a:gd name="T65" fmla="*/ 0 h 213"/>
                <a:gd name="T66" fmla="*/ 0 w 393"/>
                <a:gd name="T67" fmla="*/ 0 h 213"/>
                <a:gd name="T68" fmla="*/ 0 w 393"/>
                <a:gd name="T69" fmla="*/ 0 h 213"/>
                <a:gd name="T70" fmla="*/ 0 w 393"/>
                <a:gd name="T71" fmla="*/ 0 h 213"/>
                <a:gd name="T72" fmla="*/ 0 w 393"/>
                <a:gd name="T73" fmla="*/ 0 h 213"/>
                <a:gd name="T74" fmla="*/ 0 w 393"/>
                <a:gd name="T75" fmla="*/ 0 h 213"/>
                <a:gd name="T76" fmla="*/ 0 w 393"/>
                <a:gd name="T77" fmla="*/ 0 h 213"/>
                <a:gd name="T78" fmla="*/ 0 w 393"/>
                <a:gd name="T79" fmla="*/ 0 h 213"/>
                <a:gd name="T80" fmla="*/ 0 w 393"/>
                <a:gd name="T81" fmla="*/ 0 h 213"/>
                <a:gd name="T82" fmla="*/ 0 w 393"/>
                <a:gd name="T83" fmla="*/ 0 h 213"/>
                <a:gd name="T84" fmla="*/ 0 w 393"/>
                <a:gd name="T85" fmla="*/ 0 h 213"/>
                <a:gd name="T86" fmla="*/ 0 w 393"/>
                <a:gd name="T87" fmla="*/ 0 h 213"/>
                <a:gd name="T88" fmla="*/ 0 w 393"/>
                <a:gd name="T89" fmla="*/ 0 h 213"/>
                <a:gd name="T90" fmla="*/ 0 w 393"/>
                <a:gd name="T91" fmla="*/ 0 h 213"/>
                <a:gd name="T92" fmla="*/ 0 w 393"/>
                <a:gd name="T93" fmla="*/ 0 h 213"/>
                <a:gd name="T94" fmla="*/ 0 w 393"/>
                <a:gd name="T95" fmla="*/ 0 h 213"/>
                <a:gd name="T96" fmla="*/ 0 w 393"/>
                <a:gd name="T97" fmla="*/ 0 h 213"/>
                <a:gd name="T98" fmla="*/ 0 w 393"/>
                <a:gd name="T99" fmla="*/ 0 h 213"/>
                <a:gd name="T100" fmla="*/ 0 w 393"/>
                <a:gd name="T101" fmla="*/ 0 h 213"/>
                <a:gd name="T102" fmla="*/ 0 w 393"/>
                <a:gd name="T103" fmla="*/ 0 h 213"/>
                <a:gd name="T104" fmla="*/ 0 w 393"/>
                <a:gd name="T105" fmla="*/ 0 h 213"/>
                <a:gd name="T106" fmla="*/ 0 w 393"/>
                <a:gd name="T107" fmla="*/ 0 h 213"/>
                <a:gd name="T108" fmla="*/ 0 w 393"/>
                <a:gd name="T109" fmla="*/ 0 h 213"/>
                <a:gd name="T110" fmla="*/ 0 w 393"/>
                <a:gd name="T111" fmla="*/ 0 h 213"/>
                <a:gd name="T112" fmla="*/ 0 w 393"/>
                <a:gd name="T113" fmla="*/ 0 h 213"/>
                <a:gd name="T114" fmla="*/ 0 w 393"/>
                <a:gd name="T115" fmla="*/ 0 h 213"/>
                <a:gd name="T116" fmla="*/ 0 w 393"/>
                <a:gd name="T117" fmla="*/ 0 h 213"/>
                <a:gd name="T118" fmla="*/ 0 w 393"/>
                <a:gd name="T119" fmla="*/ 0 h 213"/>
                <a:gd name="T120" fmla="*/ 0 w 393"/>
                <a:gd name="T121" fmla="*/ 0 h 213"/>
                <a:gd name="T122" fmla="*/ 0 w 393"/>
                <a:gd name="T123" fmla="*/ 0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3"/>
                <a:gd name="T187" fmla="*/ 0 h 213"/>
                <a:gd name="T188" fmla="*/ 393 w 393"/>
                <a:gd name="T189" fmla="*/ 213 h 2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3" h="213">
                  <a:moveTo>
                    <a:pt x="172" y="87"/>
                  </a:moveTo>
                  <a:lnTo>
                    <a:pt x="167" y="87"/>
                  </a:lnTo>
                  <a:lnTo>
                    <a:pt x="161" y="85"/>
                  </a:lnTo>
                  <a:lnTo>
                    <a:pt x="155" y="83"/>
                  </a:lnTo>
                  <a:lnTo>
                    <a:pt x="148" y="80"/>
                  </a:lnTo>
                  <a:lnTo>
                    <a:pt x="140" y="79"/>
                  </a:lnTo>
                  <a:lnTo>
                    <a:pt x="133" y="76"/>
                  </a:lnTo>
                  <a:lnTo>
                    <a:pt x="128" y="75"/>
                  </a:lnTo>
                  <a:lnTo>
                    <a:pt x="123" y="75"/>
                  </a:lnTo>
                  <a:lnTo>
                    <a:pt x="111" y="61"/>
                  </a:lnTo>
                  <a:lnTo>
                    <a:pt x="100" y="60"/>
                  </a:lnTo>
                  <a:lnTo>
                    <a:pt x="87" y="55"/>
                  </a:lnTo>
                  <a:lnTo>
                    <a:pt x="71" y="48"/>
                  </a:lnTo>
                  <a:lnTo>
                    <a:pt x="55" y="40"/>
                  </a:lnTo>
                  <a:lnTo>
                    <a:pt x="39" y="31"/>
                  </a:lnTo>
                  <a:lnTo>
                    <a:pt x="24" y="20"/>
                  </a:lnTo>
                  <a:lnTo>
                    <a:pt x="11" y="9"/>
                  </a:lnTo>
                  <a:lnTo>
                    <a:pt x="0" y="0"/>
                  </a:lnTo>
                  <a:lnTo>
                    <a:pt x="10" y="0"/>
                  </a:lnTo>
                  <a:lnTo>
                    <a:pt x="19" y="0"/>
                  </a:lnTo>
                  <a:lnTo>
                    <a:pt x="27" y="0"/>
                  </a:lnTo>
                  <a:lnTo>
                    <a:pt x="36" y="0"/>
                  </a:lnTo>
                  <a:lnTo>
                    <a:pt x="48" y="9"/>
                  </a:lnTo>
                  <a:lnTo>
                    <a:pt x="63" y="19"/>
                  </a:lnTo>
                  <a:lnTo>
                    <a:pt x="80" y="28"/>
                  </a:lnTo>
                  <a:lnTo>
                    <a:pt x="100" y="36"/>
                  </a:lnTo>
                  <a:lnTo>
                    <a:pt x="119" y="43"/>
                  </a:lnTo>
                  <a:lnTo>
                    <a:pt x="139" y="51"/>
                  </a:lnTo>
                  <a:lnTo>
                    <a:pt x="156" y="56"/>
                  </a:lnTo>
                  <a:lnTo>
                    <a:pt x="172" y="61"/>
                  </a:lnTo>
                  <a:lnTo>
                    <a:pt x="188" y="67"/>
                  </a:lnTo>
                  <a:lnTo>
                    <a:pt x="204" y="73"/>
                  </a:lnTo>
                  <a:lnTo>
                    <a:pt x="219" y="80"/>
                  </a:lnTo>
                  <a:lnTo>
                    <a:pt x="233" y="88"/>
                  </a:lnTo>
                  <a:lnTo>
                    <a:pt x="247" y="96"/>
                  </a:lnTo>
                  <a:lnTo>
                    <a:pt x="261" y="105"/>
                  </a:lnTo>
                  <a:lnTo>
                    <a:pt x="274" y="114"/>
                  </a:lnTo>
                  <a:lnTo>
                    <a:pt x="288" y="125"/>
                  </a:lnTo>
                  <a:lnTo>
                    <a:pt x="301" y="134"/>
                  </a:lnTo>
                  <a:lnTo>
                    <a:pt x="313" y="144"/>
                  </a:lnTo>
                  <a:lnTo>
                    <a:pt x="326" y="154"/>
                  </a:lnTo>
                  <a:lnTo>
                    <a:pt x="340" y="164"/>
                  </a:lnTo>
                  <a:lnTo>
                    <a:pt x="353" y="173"/>
                  </a:lnTo>
                  <a:lnTo>
                    <a:pt x="366" y="181"/>
                  </a:lnTo>
                  <a:lnTo>
                    <a:pt x="380" y="189"/>
                  </a:lnTo>
                  <a:lnTo>
                    <a:pt x="393" y="197"/>
                  </a:lnTo>
                  <a:lnTo>
                    <a:pt x="381" y="206"/>
                  </a:lnTo>
                  <a:lnTo>
                    <a:pt x="369" y="212"/>
                  </a:lnTo>
                  <a:lnTo>
                    <a:pt x="356" y="213"/>
                  </a:lnTo>
                  <a:lnTo>
                    <a:pt x="341" y="210"/>
                  </a:lnTo>
                  <a:lnTo>
                    <a:pt x="326" y="206"/>
                  </a:lnTo>
                  <a:lnTo>
                    <a:pt x="312" y="198"/>
                  </a:lnTo>
                  <a:lnTo>
                    <a:pt x="297" y="189"/>
                  </a:lnTo>
                  <a:lnTo>
                    <a:pt x="282" y="178"/>
                  </a:lnTo>
                  <a:lnTo>
                    <a:pt x="268" y="166"/>
                  </a:lnTo>
                  <a:lnTo>
                    <a:pt x="253" y="154"/>
                  </a:lnTo>
                  <a:lnTo>
                    <a:pt x="239" y="141"/>
                  </a:lnTo>
                  <a:lnTo>
                    <a:pt x="224" y="128"/>
                  </a:lnTo>
                  <a:lnTo>
                    <a:pt x="209" y="116"/>
                  </a:lnTo>
                  <a:lnTo>
                    <a:pt x="196" y="104"/>
                  </a:lnTo>
                  <a:lnTo>
                    <a:pt x="184" y="95"/>
                  </a:lnTo>
                  <a:lnTo>
                    <a:pt x="172"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30" name="Freeform 107">
              <a:extLst>
                <a:ext uri="{FF2B5EF4-FFF2-40B4-BE49-F238E27FC236}">
                  <a16:creationId xmlns:a16="http://schemas.microsoft.com/office/drawing/2014/main" id="{430BABE2-47D0-4A75-A35E-E2EEB8680585}"/>
                </a:ext>
              </a:extLst>
            </p:cNvPr>
            <p:cNvSpPr>
              <a:spLocks/>
            </p:cNvSpPr>
            <p:nvPr/>
          </p:nvSpPr>
          <p:spPr bwMode="auto">
            <a:xfrm>
              <a:off x="2849" y="2030"/>
              <a:ext cx="98" cy="53"/>
            </a:xfrm>
            <a:custGeom>
              <a:avLst/>
              <a:gdLst>
                <a:gd name="T0" fmla="*/ 0 w 393"/>
                <a:gd name="T1" fmla="*/ 0 h 213"/>
                <a:gd name="T2" fmla="*/ 0 w 393"/>
                <a:gd name="T3" fmla="*/ 0 h 213"/>
                <a:gd name="T4" fmla="*/ 0 w 393"/>
                <a:gd name="T5" fmla="*/ 0 h 213"/>
                <a:gd name="T6" fmla="*/ 0 w 393"/>
                <a:gd name="T7" fmla="*/ 0 h 213"/>
                <a:gd name="T8" fmla="*/ 0 w 393"/>
                <a:gd name="T9" fmla="*/ 0 h 213"/>
                <a:gd name="T10" fmla="*/ 0 w 393"/>
                <a:gd name="T11" fmla="*/ 0 h 213"/>
                <a:gd name="T12" fmla="*/ 0 w 393"/>
                <a:gd name="T13" fmla="*/ 0 h 213"/>
                <a:gd name="T14" fmla="*/ 0 w 393"/>
                <a:gd name="T15" fmla="*/ 0 h 213"/>
                <a:gd name="T16" fmla="*/ 0 w 393"/>
                <a:gd name="T17" fmla="*/ 0 h 213"/>
                <a:gd name="T18" fmla="*/ 0 w 393"/>
                <a:gd name="T19" fmla="*/ 0 h 213"/>
                <a:gd name="T20" fmla="*/ 0 w 393"/>
                <a:gd name="T21" fmla="*/ 0 h 213"/>
                <a:gd name="T22" fmla="*/ 0 w 393"/>
                <a:gd name="T23" fmla="*/ 0 h 213"/>
                <a:gd name="T24" fmla="*/ 0 w 393"/>
                <a:gd name="T25" fmla="*/ 0 h 213"/>
                <a:gd name="T26" fmla="*/ 0 w 393"/>
                <a:gd name="T27" fmla="*/ 0 h 213"/>
                <a:gd name="T28" fmla="*/ 0 w 393"/>
                <a:gd name="T29" fmla="*/ 0 h 213"/>
                <a:gd name="T30" fmla="*/ 0 w 393"/>
                <a:gd name="T31" fmla="*/ 0 h 213"/>
                <a:gd name="T32" fmla="*/ 0 w 393"/>
                <a:gd name="T33" fmla="*/ 0 h 213"/>
                <a:gd name="T34" fmla="*/ 0 w 393"/>
                <a:gd name="T35" fmla="*/ 0 h 213"/>
                <a:gd name="T36" fmla="*/ 0 w 393"/>
                <a:gd name="T37" fmla="*/ 0 h 213"/>
                <a:gd name="T38" fmla="*/ 0 w 393"/>
                <a:gd name="T39" fmla="*/ 0 h 213"/>
                <a:gd name="T40" fmla="*/ 0 w 393"/>
                <a:gd name="T41" fmla="*/ 0 h 213"/>
                <a:gd name="T42" fmla="*/ 0 w 393"/>
                <a:gd name="T43" fmla="*/ 0 h 213"/>
                <a:gd name="T44" fmla="*/ 0 w 393"/>
                <a:gd name="T45" fmla="*/ 0 h 213"/>
                <a:gd name="T46" fmla="*/ 0 w 393"/>
                <a:gd name="T47" fmla="*/ 0 h 213"/>
                <a:gd name="T48" fmla="*/ 0 w 393"/>
                <a:gd name="T49" fmla="*/ 0 h 213"/>
                <a:gd name="T50" fmla="*/ 0 w 393"/>
                <a:gd name="T51" fmla="*/ 0 h 213"/>
                <a:gd name="T52" fmla="*/ 0 w 393"/>
                <a:gd name="T53" fmla="*/ 0 h 213"/>
                <a:gd name="T54" fmla="*/ 0 w 393"/>
                <a:gd name="T55" fmla="*/ 0 h 213"/>
                <a:gd name="T56" fmla="*/ 0 w 393"/>
                <a:gd name="T57" fmla="*/ 0 h 213"/>
                <a:gd name="T58" fmla="*/ 0 w 393"/>
                <a:gd name="T59" fmla="*/ 0 h 213"/>
                <a:gd name="T60" fmla="*/ 0 w 393"/>
                <a:gd name="T61" fmla="*/ 0 h 213"/>
                <a:gd name="T62" fmla="*/ 0 w 393"/>
                <a:gd name="T63" fmla="*/ 0 h 213"/>
                <a:gd name="T64" fmla="*/ 0 w 393"/>
                <a:gd name="T65" fmla="*/ 0 h 213"/>
                <a:gd name="T66" fmla="*/ 0 w 393"/>
                <a:gd name="T67" fmla="*/ 0 h 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3"/>
                <a:gd name="T103" fmla="*/ 0 h 213"/>
                <a:gd name="T104" fmla="*/ 393 w 393"/>
                <a:gd name="T105" fmla="*/ 213 h 2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3" h="213">
                  <a:moveTo>
                    <a:pt x="172" y="87"/>
                  </a:moveTo>
                  <a:lnTo>
                    <a:pt x="172" y="87"/>
                  </a:lnTo>
                  <a:lnTo>
                    <a:pt x="167" y="87"/>
                  </a:lnTo>
                  <a:lnTo>
                    <a:pt x="161" y="85"/>
                  </a:lnTo>
                  <a:lnTo>
                    <a:pt x="155" y="83"/>
                  </a:lnTo>
                  <a:lnTo>
                    <a:pt x="148" y="80"/>
                  </a:lnTo>
                  <a:lnTo>
                    <a:pt x="140" y="79"/>
                  </a:lnTo>
                  <a:lnTo>
                    <a:pt x="133" y="76"/>
                  </a:lnTo>
                  <a:lnTo>
                    <a:pt x="128" y="75"/>
                  </a:lnTo>
                  <a:lnTo>
                    <a:pt x="123" y="75"/>
                  </a:lnTo>
                  <a:lnTo>
                    <a:pt x="111" y="61"/>
                  </a:lnTo>
                  <a:lnTo>
                    <a:pt x="100" y="60"/>
                  </a:lnTo>
                  <a:lnTo>
                    <a:pt x="87" y="55"/>
                  </a:lnTo>
                  <a:lnTo>
                    <a:pt x="71" y="48"/>
                  </a:lnTo>
                  <a:lnTo>
                    <a:pt x="55" y="40"/>
                  </a:lnTo>
                  <a:lnTo>
                    <a:pt x="39" y="31"/>
                  </a:lnTo>
                  <a:lnTo>
                    <a:pt x="24" y="20"/>
                  </a:lnTo>
                  <a:lnTo>
                    <a:pt x="11" y="9"/>
                  </a:lnTo>
                  <a:lnTo>
                    <a:pt x="0" y="0"/>
                  </a:lnTo>
                  <a:lnTo>
                    <a:pt x="10" y="0"/>
                  </a:lnTo>
                  <a:lnTo>
                    <a:pt x="19" y="0"/>
                  </a:lnTo>
                  <a:lnTo>
                    <a:pt x="27" y="0"/>
                  </a:lnTo>
                  <a:lnTo>
                    <a:pt x="36" y="0"/>
                  </a:lnTo>
                  <a:lnTo>
                    <a:pt x="48" y="9"/>
                  </a:lnTo>
                  <a:lnTo>
                    <a:pt x="63" y="19"/>
                  </a:lnTo>
                  <a:lnTo>
                    <a:pt x="80" y="28"/>
                  </a:lnTo>
                  <a:lnTo>
                    <a:pt x="100" y="36"/>
                  </a:lnTo>
                  <a:lnTo>
                    <a:pt x="119" y="43"/>
                  </a:lnTo>
                  <a:lnTo>
                    <a:pt x="139" y="51"/>
                  </a:lnTo>
                  <a:lnTo>
                    <a:pt x="156" y="56"/>
                  </a:lnTo>
                  <a:lnTo>
                    <a:pt x="172" y="61"/>
                  </a:lnTo>
                  <a:lnTo>
                    <a:pt x="188" y="67"/>
                  </a:lnTo>
                  <a:lnTo>
                    <a:pt x="204" y="73"/>
                  </a:lnTo>
                  <a:lnTo>
                    <a:pt x="219" y="80"/>
                  </a:lnTo>
                  <a:lnTo>
                    <a:pt x="233" y="88"/>
                  </a:lnTo>
                  <a:lnTo>
                    <a:pt x="247" y="96"/>
                  </a:lnTo>
                  <a:lnTo>
                    <a:pt x="261" y="105"/>
                  </a:lnTo>
                  <a:lnTo>
                    <a:pt x="274" y="114"/>
                  </a:lnTo>
                  <a:lnTo>
                    <a:pt x="288" y="125"/>
                  </a:lnTo>
                  <a:lnTo>
                    <a:pt x="301" y="134"/>
                  </a:lnTo>
                  <a:lnTo>
                    <a:pt x="313" y="144"/>
                  </a:lnTo>
                  <a:lnTo>
                    <a:pt x="326" y="154"/>
                  </a:lnTo>
                  <a:lnTo>
                    <a:pt x="340" y="164"/>
                  </a:lnTo>
                  <a:lnTo>
                    <a:pt x="353" y="173"/>
                  </a:lnTo>
                  <a:lnTo>
                    <a:pt x="366" y="181"/>
                  </a:lnTo>
                  <a:lnTo>
                    <a:pt x="380" y="189"/>
                  </a:lnTo>
                  <a:lnTo>
                    <a:pt x="393" y="197"/>
                  </a:lnTo>
                  <a:lnTo>
                    <a:pt x="381" y="206"/>
                  </a:lnTo>
                  <a:lnTo>
                    <a:pt x="369" y="212"/>
                  </a:lnTo>
                  <a:lnTo>
                    <a:pt x="356" y="213"/>
                  </a:lnTo>
                  <a:lnTo>
                    <a:pt x="341" y="210"/>
                  </a:lnTo>
                  <a:lnTo>
                    <a:pt x="326" y="206"/>
                  </a:lnTo>
                  <a:lnTo>
                    <a:pt x="312" y="198"/>
                  </a:lnTo>
                  <a:lnTo>
                    <a:pt x="297" y="189"/>
                  </a:lnTo>
                  <a:lnTo>
                    <a:pt x="282" y="178"/>
                  </a:lnTo>
                  <a:lnTo>
                    <a:pt x="268" y="166"/>
                  </a:lnTo>
                  <a:lnTo>
                    <a:pt x="253" y="154"/>
                  </a:lnTo>
                  <a:lnTo>
                    <a:pt x="239" y="141"/>
                  </a:lnTo>
                  <a:lnTo>
                    <a:pt x="224" y="128"/>
                  </a:lnTo>
                  <a:lnTo>
                    <a:pt x="209" y="116"/>
                  </a:lnTo>
                  <a:lnTo>
                    <a:pt x="196" y="104"/>
                  </a:lnTo>
                  <a:lnTo>
                    <a:pt x="184" y="95"/>
                  </a:lnTo>
                  <a:lnTo>
                    <a:pt x="172" y="8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31" name="Freeform 108">
              <a:extLst>
                <a:ext uri="{FF2B5EF4-FFF2-40B4-BE49-F238E27FC236}">
                  <a16:creationId xmlns:a16="http://schemas.microsoft.com/office/drawing/2014/main" id="{7096FC16-1B0B-418D-AEB1-F65E3800C289}"/>
                </a:ext>
              </a:extLst>
            </p:cNvPr>
            <p:cNvSpPr>
              <a:spLocks/>
            </p:cNvSpPr>
            <p:nvPr/>
          </p:nvSpPr>
          <p:spPr bwMode="auto">
            <a:xfrm>
              <a:off x="2658" y="1356"/>
              <a:ext cx="532" cy="775"/>
            </a:xfrm>
            <a:custGeom>
              <a:avLst/>
              <a:gdLst>
                <a:gd name="T0" fmla="*/ 0 w 2126"/>
                <a:gd name="T1" fmla="*/ 0 h 3098"/>
                <a:gd name="T2" fmla="*/ 0 w 2126"/>
                <a:gd name="T3" fmla="*/ 0 h 3098"/>
                <a:gd name="T4" fmla="*/ 0 w 2126"/>
                <a:gd name="T5" fmla="*/ 0 h 3098"/>
                <a:gd name="T6" fmla="*/ 0 w 2126"/>
                <a:gd name="T7" fmla="*/ 0 h 3098"/>
                <a:gd name="T8" fmla="*/ 0 w 2126"/>
                <a:gd name="T9" fmla="*/ 0 h 3098"/>
                <a:gd name="T10" fmla="*/ 0 w 2126"/>
                <a:gd name="T11" fmla="*/ 0 h 3098"/>
                <a:gd name="T12" fmla="*/ 0 w 2126"/>
                <a:gd name="T13" fmla="*/ 0 h 3098"/>
                <a:gd name="T14" fmla="*/ 0 w 2126"/>
                <a:gd name="T15" fmla="*/ 0 h 3098"/>
                <a:gd name="T16" fmla="*/ 0 w 2126"/>
                <a:gd name="T17" fmla="*/ 0 h 3098"/>
                <a:gd name="T18" fmla="*/ 0 w 2126"/>
                <a:gd name="T19" fmla="*/ 0 h 3098"/>
                <a:gd name="T20" fmla="*/ 0 w 2126"/>
                <a:gd name="T21" fmla="*/ 0 h 3098"/>
                <a:gd name="T22" fmla="*/ 0 w 2126"/>
                <a:gd name="T23" fmla="*/ 0 h 3098"/>
                <a:gd name="T24" fmla="*/ 0 w 2126"/>
                <a:gd name="T25" fmla="*/ 0 h 3098"/>
                <a:gd name="T26" fmla="*/ 0 w 2126"/>
                <a:gd name="T27" fmla="*/ 0 h 3098"/>
                <a:gd name="T28" fmla="*/ 0 w 2126"/>
                <a:gd name="T29" fmla="*/ 0 h 3098"/>
                <a:gd name="T30" fmla="*/ 0 w 2126"/>
                <a:gd name="T31" fmla="*/ 0 h 3098"/>
                <a:gd name="T32" fmla="*/ 0 w 2126"/>
                <a:gd name="T33" fmla="*/ 0 h 3098"/>
                <a:gd name="T34" fmla="*/ 0 w 2126"/>
                <a:gd name="T35" fmla="*/ 0 h 3098"/>
                <a:gd name="T36" fmla="*/ 0 w 2126"/>
                <a:gd name="T37" fmla="*/ 0 h 3098"/>
                <a:gd name="T38" fmla="*/ 0 w 2126"/>
                <a:gd name="T39" fmla="*/ 0 h 3098"/>
                <a:gd name="T40" fmla="*/ 0 w 2126"/>
                <a:gd name="T41" fmla="*/ 0 h 3098"/>
                <a:gd name="T42" fmla="*/ 0 w 2126"/>
                <a:gd name="T43" fmla="*/ 0 h 3098"/>
                <a:gd name="T44" fmla="*/ 0 w 2126"/>
                <a:gd name="T45" fmla="*/ 0 h 3098"/>
                <a:gd name="T46" fmla="*/ 0 w 2126"/>
                <a:gd name="T47" fmla="*/ 0 h 3098"/>
                <a:gd name="T48" fmla="*/ 0 w 2126"/>
                <a:gd name="T49" fmla="*/ 0 h 3098"/>
                <a:gd name="T50" fmla="*/ 0 w 2126"/>
                <a:gd name="T51" fmla="*/ 0 h 3098"/>
                <a:gd name="T52" fmla="*/ 0 w 2126"/>
                <a:gd name="T53" fmla="*/ 0 h 3098"/>
                <a:gd name="T54" fmla="*/ 0 w 2126"/>
                <a:gd name="T55" fmla="*/ 0 h 3098"/>
                <a:gd name="T56" fmla="*/ 0 w 2126"/>
                <a:gd name="T57" fmla="*/ 0 h 3098"/>
                <a:gd name="T58" fmla="*/ 0 w 2126"/>
                <a:gd name="T59" fmla="*/ 0 h 3098"/>
                <a:gd name="T60" fmla="*/ 0 w 2126"/>
                <a:gd name="T61" fmla="*/ 0 h 3098"/>
                <a:gd name="T62" fmla="*/ 0 w 2126"/>
                <a:gd name="T63" fmla="*/ 0 h 3098"/>
                <a:gd name="T64" fmla="*/ 0 w 2126"/>
                <a:gd name="T65" fmla="*/ 0 h 3098"/>
                <a:gd name="T66" fmla="*/ 0 w 2126"/>
                <a:gd name="T67" fmla="*/ 0 h 3098"/>
                <a:gd name="T68" fmla="*/ 0 w 2126"/>
                <a:gd name="T69" fmla="*/ 0 h 3098"/>
                <a:gd name="T70" fmla="*/ 0 w 2126"/>
                <a:gd name="T71" fmla="*/ 0 h 3098"/>
                <a:gd name="T72" fmla="*/ 0 w 2126"/>
                <a:gd name="T73" fmla="*/ 0 h 3098"/>
                <a:gd name="T74" fmla="*/ 0 w 2126"/>
                <a:gd name="T75" fmla="*/ 0 h 3098"/>
                <a:gd name="T76" fmla="*/ 0 w 2126"/>
                <a:gd name="T77" fmla="*/ 0 h 3098"/>
                <a:gd name="T78" fmla="*/ 0 w 2126"/>
                <a:gd name="T79" fmla="*/ 0 h 3098"/>
                <a:gd name="T80" fmla="*/ 0 w 2126"/>
                <a:gd name="T81" fmla="*/ 0 h 3098"/>
                <a:gd name="T82" fmla="*/ 0 w 2126"/>
                <a:gd name="T83" fmla="*/ 0 h 3098"/>
                <a:gd name="T84" fmla="*/ 0 w 2126"/>
                <a:gd name="T85" fmla="*/ 0 h 3098"/>
                <a:gd name="T86" fmla="*/ 0 w 2126"/>
                <a:gd name="T87" fmla="*/ 0 h 3098"/>
                <a:gd name="T88" fmla="*/ 0 w 2126"/>
                <a:gd name="T89" fmla="*/ 0 h 3098"/>
                <a:gd name="T90" fmla="*/ 0 w 2126"/>
                <a:gd name="T91" fmla="*/ 0 h 3098"/>
                <a:gd name="T92" fmla="*/ 0 w 2126"/>
                <a:gd name="T93" fmla="*/ 0 h 3098"/>
                <a:gd name="T94" fmla="*/ 0 w 2126"/>
                <a:gd name="T95" fmla="*/ 0 h 3098"/>
                <a:gd name="T96" fmla="*/ 0 w 2126"/>
                <a:gd name="T97" fmla="*/ 0 h 3098"/>
                <a:gd name="T98" fmla="*/ 0 w 2126"/>
                <a:gd name="T99" fmla="*/ 0 h 3098"/>
                <a:gd name="T100" fmla="*/ 0 w 2126"/>
                <a:gd name="T101" fmla="*/ 0 h 3098"/>
                <a:gd name="T102" fmla="*/ 0 w 2126"/>
                <a:gd name="T103" fmla="*/ 0 h 3098"/>
                <a:gd name="T104" fmla="*/ 0 w 2126"/>
                <a:gd name="T105" fmla="*/ 0 h 3098"/>
                <a:gd name="T106" fmla="*/ 0 w 2126"/>
                <a:gd name="T107" fmla="*/ 0 h 3098"/>
                <a:gd name="T108" fmla="*/ 0 w 2126"/>
                <a:gd name="T109" fmla="*/ 0 h 3098"/>
                <a:gd name="T110" fmla="*/ 0 w 2126"/>
                <a:gd name="T111" fmla="*/ 0 h 3098"/>
                <a:gd name="T112" fmla="*/ 0 w 2126"/>
                <a:gd name="T113" fmla="*/ 0 h 3098"/>
                <a:gd name="T114" fmla="*/ 0 w 2126"/>
                <a:gd name="T115" fmla="*/ 0 h 3098"/>
                <a:gd name="T116" fmla="*/ 0 w 2126"/>
                <a:gd name="T117" fmla="*/ 0 h 3098"/>
                <a:gd name="T118" fmla="*/ 0 w 2126"/>
                <a:gd name="T119" fmla="*/ 0 h 3098"/>
                <a:gd name="T120" fmla="*/ 0 w 2126"/>
                <a:gd name="T121" fmla="*/ 0 h 30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26"/>
                <a:gd name="T184" fmla="*/ 0 h 3098"/>
                <a:gd name="T185" fmla="*/ 2126 w 2126"/>
                <a:gd name="T186" fmla="*/ 3098 h 30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26" h="3098">
                  <a:moveTo>
                    <a:pt x="749" y="2669"/>
                  </a:moveTo>
                  <a:lnTo>
                    <a:pt x="730" y="2668"/>
                  </a:lnTo>
                  <a:lnTo>
                    <a:pt x="710" y="2665"/>
                  </a:lnTo>
                  <a:lnTo>
                    <a:pt x="690" y="2661"/>
                  </a:lnTo>
                  <a:lnTo>
                    <a:pt x="669" y="2656"/>
                  </a:lnTo>
                  <a:lnTo>
                    <a:pt x="648" y="2652"/>
                  </a:lnTo>
                  <a:lnTo>
                    <a:pt x="628" y="2648"/>
                  </a:lnTo>
                  <a:lnTo>
                    <a:pt x="608" y="2645"/>
                  </a:lnTo>
                  <a:lnTo>
                    <a:pt x="589" y="2644"/>
                  </a:lnTo>
                  <a:lnTo>
                    <a:pt x="577" y="2644"/>
                  </a:lnTo>
                  <a:lnTo>
                    <a:pt x="565" y="2644"/>
                  </a:lnTo>
                  <a:lnTo>
                    <a:pt x="560" y="2644"/>
                  </a:lnTo>
                  <a:lnTo>
                    <a:pt x="552" y="2646"/>
                  </a:lnTo>
                  <a:lnTo>
                    <a:pt x="543" y="2648"/>
                  </a:lnTo>
                  <a:lnTo>
                    <a:pt x="535" y="2650"/>
                  </a:lnTo>
                  <a:lnTo>
                    <a:pt x="525" y="2653"/>
                  </a:lnTo>
                  <a:lnTo>
                    <a:pt x="516" y="2654"/>
                  </a:lnTo>
                  <a:lnTo>
                    <a:pt x="508" y="2657"/>
                  </a:lnTo>
                  <a:lnTo>
                    <a:pt x="503" y="2657"/>
                  </a:lnTo>
                  <a:lnTo>
                    <a:pt x="494" y="2668"/>
                  </a:lnTo>
                  <a:lnTo>
                    <a:pt x="486" y="2684"/>
                  </a:lnTo>
                  <a:lnTo>
                    <a:pt x="476" y="2701"/>
                  </a:lnTo>
                  <a:lnTo>
                    <a:pt x="470" y="2721"/>
                  </a:lnTo>
                  <a:lnTo>
                    <a:pt x="463" y="2742"/>
                  </a:lnTo>
                  <a:lnTo>
                    <a:pt x="458" y="2764"/>
                  </a:lnTo>
                  <a:lnTo>
                    <a:pt x="455" y="2784"/>
                  </a:lnTo>
                  <a:lnTo>
                    <a:pt x="454" y="2803"/>
                  </a:lnTo>
                  <a:lnTo>
                    <a:pt x="446" y="2815"/>
                  </a:lnTo>
                  <a:lnTo>
                    <a:pt x="440" y="2833"/>
                  </a:lnTo>
                  <a:lnTo>
                    <a:pt x="435" y="2851"/>
                  </a:lnTo>
                  <a:lnTo>
                    <a:pt x="432" y="2873"/>
                  </a:lnTo>
                  <a:lnTo>
                    <a:pt x="431" y="2895"/>
                  </a:lnTo>
                  <a:lnTo>
                    <a:pt x="430" y="2917"/>
                  </a:lnTo>
                  <a:lnTo>
                    <a:pt x="430" y="2935"/>
                  </a:lnTo>
                  <a:lnTo>
                    <a:pt x="430" y="2951"/>
                  </a:lnTo>
                  <a:lnTo>
                    <a:pt x="418" y="2965"/>
                  </a:lnTo>
                  <a:lnTo>
                    <a:pt x="392" y="2965"/>
                  </a:lnTo>
                  <a:lnTo>
                    <a:pt x="382" y="2951"/>
                  </a:lnTo>
                  <a:lnTo>
                    <a:pt x="371" y="2937"/>
                  </a:lnTo>
                  <a:lnTo>
                    <a:pt x="360" y="2921"/>
                  </a:lnTo>
                  <a:lnTo>
                    <a:pt x="351" y="2902"/>
                  </a:lnTo>
                  <a:lnTo>
                    <a:pt x="342" y="2882"/>
                  </a:lnTo>
                  <a:lnTo>
                    <a:pt x="333" y="2862"/>
                  </a:lnTo>
                  <a:lnTo>
                    <a:pt x="325" y="2841"/>
                  </a:lnTo>
                  <a:lnTo>
                    <a:pt x="318" y="2819"/>
                  </a:lnTo>
                  <a:lnTo>
                    <a:pt x="310" y="2797"/>
                  </a:lnTo>
                  <a:lnTo>
                    <a:pt x="303" y="2776"/>
                  </a:lnTo>
                  <a:lnTo>
                    <a:pt x="297" y="2753"/>
                  </a:lnTo>
                  <a:lnTo>
                    <a:pt x="291" y="2732"/>
                  </a:lnTo>
                  <a:lnTo>
                    <a:pt x="285" y="2712"/>
                  </a:lnTo>
                  <a:lnTo>
                    <a:pt x="279" y="2692"/>
                  </a:lnTo>
                  <a:lnTo>
                    <a:pt x="274" y="2674"/>
                  </a:lnTo>
                  <a:lnTo>
                    <a:pt x="270" y="2657"/>
                  </a:lnTo>
                  <a:lnTo>
                    <a:pt x="266" y="2648"/>
                  </a:lnTo>
                  <a:lnTo>
                    <a:pt x="261" y="2638"/>
                  </a:lnTo>
                  <a:lnTo>
                    <a:pt x="257" y="2629"/>
                  </a:lnTo>
                  <a:lnTo>
                    <a:pt x="253" y="2620"/>
                  </a:lnTo>
                  <a:lnTo>
                    <a:pt x="250" y="2611"/>
                  </a:lnTo>
                  <a:lnTo>
                    <a:pt x="247" y="2601"/>
                  </a:lnTo>
                  <a:lnTo>
                    <a:pt x="245" y="2592"/>
                  </a:lnTo>
                  <a:lnTo>
                    <a:pt x="245" y="2583"/>
                  </a:lnTo>
                  <a:lnTo>
                    <a:pt x="235" y="2575"/>
                  </a:lnTo>
                  <a:lnTo>
                    <a:pt x="225" y="2560"/>
                  </a:lnTo>
                  <a:lnTo>
                    <a:pt x="215" y="2541"/>
                  </a:lnTo>
                  <a:lnTo>
                    <a:pt x="205" y="2520"/>
                  </a:lnTo>
                  <a:lnTo>
                    <a:pt x="197" y="2497"/>
                  </a:lnTo>
                  <a:lnTo>
                    <a:pt x="190" y="2477"/>
                  </a:lnTo>
                  <a:lnTo>
                    <a:pt x="185" y="2459"/>
                  </a:lnTo>
                  <a:lnTo>
                    <a:pt x="184" y="2447"/>
                  </a:lnTo>
                  <a:lnTo>
                    <a:pt x="158" y="2423"/>
                  </a:lnTo>
                  <a:lnTo>
                    <a:pt x="129" y="2404"/>
                  </a:lnTo>
                  <a:lnTo>
                    <a:pt x="98" y="2390"/>
                  </a:lnTo>
                  <a:lnTo>
                    <a:pt x="69" y="2375"/>
                  </a:lnTo>
                  <a:lnTo>
                    <a:pt x="42" y="2359"/>
                  </a:lnTo>
                  <a:lnTo>
                    <a:pt x="20" y="2338"/>
                  </a:lnTo>
                  <a:lnTo>
                    <a:pt x="5" y="2311"/>
                  </a:lnTo>
                  <a:lnTo>
                    <a:pt x="0" y="2275"/>
                  </a:lnTo>
                  <a:lnTo>
                    <a:pt x="12" y="2251"/>
                  </a:lnTo>
                  <a:lnTo>
                    <a:pt x="36" y="2251"/>
                  </a:lnTo>
                  <a:lnTo>
                    <a:pt x="45" y="2258"/>
                  </a:lnTo>
                  <a:lnTo>
                    <a:pt x="57" y="2259"/>
                  </a:lnTo>
                  <a:lnTo>
                    <a:pt x="68" y="2257"/>
                  </a:lnTo>
                  <a:lnTo>
                    <a:pt x="80" y="2250"/>
                  </a:lnTo>
                  <a:lnTo>
                    <a:pt x="90" y="2243"/>
                  </a:lnTo>
                  <a:lnTo>
                    <a:pt x="102" y="2233"/>
                  </a:lnTo>
                  <a:lnTo>
                    <a:pt x="113" y="2223"/>
                  </a:lnTo>
                  <a:lnTo>
                    <a:pt x="122" y="2214"/>
                  </a:lnTo>
                  <a:lnTo>
                    <a:pt x="122" y="2205"/>
                  </a:lnTo>
                  <a:lnTo>
                    <a:pt x="120" y="2195"/>
                  </a:lnTo>
                  <a:lnTo>
                    <a:pt x="118" y="2186"/>
                  </a:lnTo>
                  <a:lnTo>
                    <a:pt x="114" y="2177"/>
                  </a:lnTo>
                  <a:lnTo>
                    <a:pt x="110" y="2167"/>
                  </a:lnTo>
                  <a:lnTo>
                    <a:pt x="106" y="2158"/>
                  </a:lnTo>
                  <a:lnTo>
                    <a:pt x="102" y="2149"/>
                  </a:lnTo>
                  <a:lnTo>
                    <a:pt x="97" y="2139"/>
                  </a:lnTo>
                  <a:lnTo>
                    <a:pt x="109" y="2129"/>
                  </a:lnTo>
                  <a:lnTo>
                    <a:pt x="126" y="2114"/>
                  </a:lnTo>
                  <a:lnTo>
                    <a:pt x="145" y="2098"/>
                  </a:lnTo>
                  <a:lnTo>
                    <a:pt x="168" y="2081"/>
                  </a:lnTo>
                  <a:lnTo>
                    <a:pt x="189" y="2066"/>
                  </a:lnTo>
                  <a:lnTo>
                    <a:pt x="210" y="2053"/>
                  </a:lnTo>
                  <a:lnTo>
                    <a:pt x="229" y="2044"/>
                  </a:lnTo>
                  <a:lnTo>
                    <a:pt x="245" y="2041"/>
                  </a:lnTo>
                  <a:lnTo>
                    <a:pt x="258" y="2029"/>
                  </a:lnTo>
                  <a:lnTo>
                    <a:pt x="270" y="2029"/>
                  </a:lnTo>
                  <a:lnTo>
                    <a:pt x="281" y="2024"/>
                  </a:lnTo>
                  <a:lnTo>
                    <a:pt x="291" y="2016"/>
                  </a:lnTo>
                  <a:lnTo>
                    <a:pt x="305" y="2006"/>
                  </a:lnTo>
                  <a:lnTo>
                    <a:pt x="319" y="1997"/>
                  </a:lnTo>
                  <a:lnTo>
                    <a:pt x="333" y="1986"/>
                  </a:lnTo>
                  <a:lnTo>
                    <a:pt x="346" y="1976"/>
                  </a:lnTo>
                  <a:lnTo>
                    <a:pt x="358" y="1965"/>
                  </a:lnTo>
                  <a:lnTo>
                    <a:pt x="368" y="1956"/>
                  </a:lnTo>
                  <a:lnTo>
                    <a:pt x="359" y="1953"/>
                  </a:lnTo>
                  <a:lnTo>
                    <a:pt x="350" y="1952"/>
                  </a:lnTo>
                  <a:lnTo>
                    <a:pt x="341" y="1953"/>
                  </a:lnTo>
                  <a:lnTo>
                    <a:pt x="331" y="1956"/>
                  </a:lnTo>
                  <a:lnTo>
                    <a:pt x="322" y="1959"/>
                  </a:lnTo>
                  <a:lnTo>
                    <a:pt x="313" y="1960"/>
                  </a:lnTo>
                  <a:lnTo>
                    <a:pt x="303" y="1959"/>
                  </a:lnTo>
                  <a:lnTo>
                    <a:pt x="294" y="1956"/>
                  </a:lnTo>
                  <a:lnTo>
                    <a:pt x="309" y="1947"/>
                  </a:lnTo>
                  <a:lnTo>
                    <a:pt x="326" y="1936"/>
                  </a:lnTo>
                  <a:lnTo>
                    <a:pt x="345" y="1925"/>
                  </a:lnTo>
                  <a:lnTo>
                    <a:pt x="363" y="1916"/>
                  </a:lnTo>
                  <a:lnTo>
                    <a:pt x="383" y="1908"/>
                  </a:lnTo>
                  <a:lnTo>
                    <a:pt x="403" y="1901"/>
                  </a:lnTo>
                  <a:lnTo>
                    <a:pt x="423" y="1896"/>
                  </a:lnTo>
                  <a:lnTo>
                    <a:pt x="442" y="1895"/>
                  </a:lnTo>
                  <a:lnTo>
                    <a:pt x="463" y="1876"/>
                  </a:lnTo>
                  <a:lnTo>
                    <a:pt x="487" y="1855"/>
                  </a:lnTo>
                  <a:lnTo>
                    <a:pt x="514" y="1833"/>
                  </a:lnTo>
                  <a:lnTo>
                    <a:pt x="540" y="1811"/>
                  </a:lnTo>
                  <a:lnTo>
                    <a:pt x="564" y="1787"/>
                  </a:lnTo>
                  <a:lnTo>
                    <a:pt x="583" y="1763"/>
                  </a:lnTo>
                  <a:lnTo>
                    <a:pt x="596" y="1736"/>
                  </a:lnTo>
                  <a:lnTo>
                    <a:pt x="601" y="1710"/>
                  </a:lnTo>
                  <a:lnTo>
                    <a:pt x="615" y="1698"/>
                  </a:lnTo>
                  <a:lnTo>
                    <a:pt x="617" y="1675"/>
                  </a:lnTo>
                  <a:lnTo>
                    <a:pt x="627" y="1651"/>
                  </a:lnTo>
                  <a:lnTo>
                    <a:pt x="637" y="1629"/>
                  </a:lnTo>
                  <a:lnTo>
                    <a:pt x="652" y="1605"/>
                  </a:lnTo>
                  <a:lnTo>
                    <a:pt x="665" y="1582"/>
                  </a:lnTo>
                  <a:lnTo>
                    <a:pt x="676" y="1559"/>
                  </a:lnTo>
                  <a:lnTo>
                    <a:pt x="685" y="1535"/>
                  </a:lnTo>
                  <a:lnTo>
                    <a:pt x="688" y="1513"/>
                  </a:lnTo>
                  <a:lnTo>
                    <a:pt x="700" y="1501"/>
                  </a:lnTo>
                  <a:lnTo>
                    <a:pt x="701" y="1489"/>
                  </a:lnTo>
                  <a:lnTo>
                    <a:pt x="704" y="1474"/>
                  </a:lnTo>
                  <a:lnTo>
                    <a:pt x="708" y="1457"/>
                  </a:lnTo>
                  <a:lnTo>
                    <a:pt x="714" y="1438"/>
                  </a:lnTo>
                  <a:lnTo>
                    <a:pt x="720" y="1421"/>
                  </a:lnTo>
                  <a:lnTo>
                    <a:pt x="726" y="1404"/>
                  </a:lnTo>
                  <a:lnTo>
                    <a:pt x="732" y="1389"/>
                  </a:lnTo>
                  <a:lnTo>
                    <a:pt x="737" y="1377"/>
                  </a:lnTo>
                  <a:lnTo>
                    <a:pt x="754" y="1328"/>
                  </a:lnTo>
                  <a:lnTo>
                    <a:pt x="772" y="1279"/>
                  </a:lnTo>
                  <a:lnTo>
                    <a:pt x="786" y="1229"/>
                  </a:lnTo>
                  <a:lnTo>
                    <a:pt x="801" y="1180"/>
                  </a:lnTo>
                  <a:lnTo>
                    <a:pt x="814" y="1130"/>
                  </a:lnTo>
                  <a:lnTo>
                    <a:pt x="826" y="1079"/>
                  </a:lnTo>
                  <a:lnTo>
                    <a:pt x="838" y="1027"/>
                  </a:lnTo>
                  <a:lnTo>
                    <a:pt x="850" y="976"/>
                  </a:lnTo>
                  <a:lnTo>
                    <a:pt x="861" y="925"/>
                  </a:lnTo>
                  <a:lnTo>
                    <a:pt x="870" y="874"/>
                  </a:lnTo>
                  <a:lnTo>
                    <a:pt x="881" y="822"/>
                  </a:lnTo>
                  <a:lnTo>
                    <a:pt x="891" y="772"/>
                  </a:lnTo>
                  <a:lnTo>
                    <a:pt x="902" y="720"/>
                  </a:lnTo>
                  <a:lnTo>
                    <a:pt x="911" y="668"/>
                  </a:lnTo>
                  <a:lnTo>
                    <a:pt x="923" y="617"/>
                  </a:lnTo>
                  <a:lnTo>
                    <a:pt x="934" y="567"/>
                  </a:lnTo>
                  <a:lnTo>
                    <a:pt x="949" y="580"/>
                  </a:lnTo>
                  <a:lnTo>
                    <a:pt x="962" y="595"/>
                  </a:lnTo>
                  <a:lnTo>
                    <a:pt x="974" y="612"/>
                  </a:lnTo>
                  <a:lnTo>
                    <a:pt x="985" y="631"/>
                  </a:lnTo>
                  <a:lnTo>
                    <a:pt x="993" y="650"/>
                  </a:lnTo>
                  <a:lnTo>
                    <a:pt x="999" y="672"/>
                  </a:lnTo>
                  <a:lnTo>
                    <a:pt x="1005" y="694"/>
                  </a:lnTo>
                  <a:lnTo>
                    <a:pt x="1010" y="718"/>
                  </a:lnTo>
                  <a:lnTo>
                    <a:pt x="1014" y="742"/>
                  </a:lnTo>
                  <a:lnTo>
                    <a:pt x="1017" y="766"/>
                  </a:lnTo>
                  <a:lnTo>
                    <a:pt x="1018" y="790"/>
                  </a:lnTo>
                  <a:lnTo>
                    <a:pt x="1019" y="813"/>
                  </a:lnTo>
                  <a:lnTo>
                    <a:pt x="1021" y="835"/>
                  </a:lnTo>
                  <a:lnTo>
                    <a:pt x="1021" y="858"/>
                  </a:lnTo>
                  <a:lnTo>
                    <a:pt x="1021" y="879"/>
                  </a:lnTo>
                  <a:lnTo>
                    <a:pt x="1021" y="898"/>
                  </a:lnTo>
                  <a:lnTo>
                    <a:pt x="1021" y="918"/>
                  </a:lnTo>
                  <a:lnTo>
                    <a:pt x="1021" y="939"/>
                  </a:lnTo>
                  <a:lnTo>
                    <a:pt x="1021" y="961"/>
                  </a:lnTo>
                  <a:lnTo>
                    <a:pt x="1021" y="983"/>
                  </a:lnTo>
                  <a:lnTo>
                    <a:pt x="1021" y="1007"/>
                  </a:lnTo>
                  <a:lnTo>
                    <a:pt x="1021" y="1028"/>
                  </a:lnTo>
                  <a:lnTo>
                    <a:pt x="1021" y="1050"/>
                  </a:lnTo>
                  <a:lnTo>
                    <a:pt x="1021" y="1070"/>
                  </a:lnTo>
                  <a:lnTo>
                    <a:pt x="1027" y="1056"/>
                  </a:lnTo>
                  <a:lnTo>
                    <a:pt x="1035" y="1042"/>
                  </a:lnTo>
                  <a:lnTo>
                    <a:pt x="1042" y="1028"/>
                  </a:lnTo>
                  <a:lnTo>
                    <a:pt x="1050" y="1015"/>
                  </a:lnTo>
                  <a:lnTo>
                    <a:pt x="1056" y="1000"/>
                  </a:lnTo>
                  <a:lnTo>
                    <a:pt x="1064" y="987"/>
                  </a:lnTo>
                  <a:lnTo>
                    <a:pt x="1071" y="974"/>
                  </a:lnTo>
                  <a:lnTo>
                    <a:pt x="1078" y="959"/>
                  </a:lnTo>
                  <a:lnTo>
                    <a:pt x="1084" y="946"/>
                  </a:lnTo>
                  <a:lnTo>
                    <a:pt x="1091" y="933"/>
                  </a:lnTo>
                  <a:lnTo>
                    <a:pt x="1098" y="918"/>
                  </a:lnTo>
                  <a:lnTo>
                    <a:pt x="1103" y="905"/>
                  </a:lnTo>
                  <a:lnTo>
                    <a:pt x="1107" y="890"/>
                  </a:lnTo>
                  <a:lnTo>
                    <a:pt x="1111" y="877"/>
                  </a:lnTo>
                  <a:lnTo>
                    <a:pt x="1115" y="862"/>
                  </a:lnTo>
                  <a:lnTo>
                    <a:pt x="1118" y="849"/>
                  </a:lnTo>
                  <a:lnTo>
                    <a:pt x="1123" y="839"/>
                  </a:lnTo>
                  <a:lnTo>
                    <a:pt x="1131" y="830"/>
                  </a:lnTo>
                  <a:lnTo>
                    <a:pt x="1139" y="821"/>
                  </a:lnTo>
                  <a:lnTo>
                    <a:pt x="1147" y="810"/>
                  </a:lnTo>
                  <a:lnTo>
                    <a:pt x="1155" y="800"/>
                  </a:lnTo>
                  <a:lnTo>
                    <a:pt x="1162" y="788"/>
                  </a:lnTo>
                  <a:lnTo>
                    <a:pt x="1166" y="776"/>
                  </a:lnTo>
                  <a:lnTo>
                    <a:pt x="1167" y="762"/>
                  </a:lnTo>
                  <a:lnTo>
                    <a:pt x="1180" y="750"/>
                  </a:lnTo>
                  <a:lnTo>
                    <a:pt x="1180" y="738"/>
                  </a:lnTo>
                  <a:lnTo>
                    <a:pt x="1192" y="714"/>
                  </a:lnTo>
                  <a:lnTo>
                    <a:pt x="1208" y="690"/>
                  </a:lnTo>
                  <a:lnTo>
                    <a:pt x="1227" y="665"/>
                  </a:lnTo>
                  <a:lnTo>
                    <a:pt x="1245" y="640"/>
                  </a:lnTo>
                  <a:lnTo>
                    <a:pt x="1265" y="615"/>
                  </a:lnTo>
                  <a:lnTo>
                    <a:pt x="1281" y="589"/>
                  </a:lnTo>
                  <a:lnTo>
                    <a:pt x="1295" y="565"/>
                  </a:lnTo>
                  <a:lnTo>
                    <a:pt x="1303" y="541"/>
                  </a:lnTo>
                  <a:lnTo>
                    <a:pt x="1309" y="523"/>
                  </a:lnTo>
                  <a:lnTo>
                    <a:pt x="1321" y="503"/>
                  </a:lnTo>
                  <a:lnTo>
                    <a:pt x="1336" y="483"/>
                  </a:lnTo>
                  <a:lnTo>
                    <a:pt x="1351" y="462"/>
                  </a:lnTo>
                  <a:lnTo>
                    <a:pt x="1365" y="440"/>
                  </a:lnTo>
                  <a:lnTo>
                    <a:pt x="1377" y="420"/>
                  </a:lnTo>
                  <a:lnTo>
                    <a:pt x="1386" y="400"/>
                  </a:lnTo>
                  <a:lnTo>
                    <a:pt x="1389" y="382"/>
                  </a:lnTo>
                  <a:lnTo>
                    <a:pt x="1401" y="370"/>
                  </a:lnTo>
                  <a:lnTo>
                    <a:pt x="1401" y="356"/>
                  </a:lnTo>
                  <a:lnTo>
                    <a:pt x="1402" y="347"/>
                  </a:lnTo>
                  <a:lnTo>
                    <a:pt x="1405" y="338"/>
                  </a:lnTo>
                  <a:lnTo>
                    <a:pt x="1409" y="328"/>
                  </a:lnTo>
                  <a:lnTo>
                    <a:pt x="1414" y="319"/>
                  </a:lnTo>
                  <a:lnTo>
                    <a:pt x="1418" y="311"/>
                  </a:lnTo>
                  <a:lnTo>
                    <a:pt x="1422" y="302"/>
                  </a:lnTo>
                  <a:lnTo>
                    <a:pt x="1425" y="293"/>
                  </a:lnTo>
                  <a:lnTo>
                    <a:pt x="1426" y="283"/>
                  </a:lnTo>
                  <a:lnTo>
                    <a:pt x="1436" y="277"/>
                  </a:lnTo>
                  <a:lnTo>
                    <a:pt x="1444" y="266"/>
                  </a:lnTo>
                  <a:lnTo>
                    <a:pt x="1452" y="253"/>
                  </a:lnTo>
                  <a:lnTo>
                    <a:pt x="1460" y="238"/>
                  </a:lnTo>
                  <a:lnTo>
                    <a:pt x="1465" y="221"/>
                  </a:lnTo>
                  <a:lnTo>
                    <a:pt x="1470" y="205"/>
                  </a:lnTo>
                  <a:lnTo>
                    <a:pt x="1473" y="187"/>
                  </a:lnTo>
                  <a:lnTo>
                    <a:pt x="1474" y="173"/>
                  </a:lnTo>
                  <a:lnTo>
                    <a:pt x="1488" y="161"/>
                  </a:lnTo>
                  <a:lnTo>
                    <a:pt x="1489" y="147"/>
                  </a:lnTo>
                  <a:lnTo>
                    <a:pt x="1494" y="129"/>
                  </a:lnTo>
                  <a:lnTo>
                    <a:pt x="1501" y="105"/>
                  </a:lnTo>
                  <a:lnTo>
                    <a:pt x="1509" y="80"/>
                  </a:lnTo>
                  <a:lnTo>
                    <a:pt x="1518" y="56"/>
                  </a:lnTo>
                  <a:lnTo>
                    <a:pt x="1529" y="32"/>
                  </a:lnTo>
                  <a:lnTo>
                    <a:pt x="1539" y="13"/>
                  </a:lnTo>
                  <a:lnTo>
                    <a:pt x="1549" y="0"/>
                  </a:lnTo>
                  <a:lnTo>
                    <a:pt x="1557" y="14"/>
                  </a:lnTo>
                  <a:lnTo>
                    <a:pt x="1561" y="32"/>
                  </a:lnTo>
                  <a:lnTo>
                    <a:pt x="1563" y="50"/>
                  </a:lnTo>
                  <a:lnTo>
                    <a:pt x="1565" y="69"/>
                  </a:lnTo>
                  <a:lnTo>
                    <a:pt x="1566" y="89"/>
                  </a:lnTo>
                  <a:lnTo>
                    <a:pt x="1567" y="109"/>
                  </a:lnTo>
                  <a:lnTo>
                    <a:pt x="1569" y="129"/>
                  </a:lnTo>
                  <a:lnTo>
                    <a:pt x="1573" y="147"/>
                  </a:lnTo>
                  <a:lnTo>
                    <a:pt x="1565" y="171"/>
                  </a:lnTo>
                  <a:lnTo>
                    <a:pt x="1557" y="195"/>
                  </a:lnTo>
                  <a:lnTo>
                    <a:pt x="1551" y="221"/>
                  </a:lnTo>
                  <a:lnTo>
                    <a:pt x="1546" y="246"/>
                  </a:lnTo>
                  <a:lnTo>
                    <a:pt x="1542" y="271"/>
                  </a:lnTo>
                  <a:lnTo>
                    <a:pt x="1539" y="297"/>
                  </a:lnTo>
                  <a:lnTo>
                    <a:pt x="1537" y="320"/>
                  </a:lnTo>
                  <a:lnTo>
                    <a:pt x="1537" y="344"/>
                  </a:lnTo>
                  <a:lnTo>
                    <a:pt x="1527" y="356"/>
                  </a:lnTo>
                  <a:lnTo>
                    <a:pt x="1521" y="375"/>
                  </a:lnTo>
                  <a:lnTo>
                    <a:pt x="1514" y="396"/>
                  </a:lnTo>
                  <a:lnTo>
                    <a:pt x="1509" y="419"/>
                  </a:lnTo>
                  <a:lnTo>
                    <a:pt x="1505" y="442"/>
                  </a:lnTo>
                  <a:lnTo>
                    <a:pt x="1502" y="463"/>
                  </a:lnTo>
                  <a:lnTo>
                    <a:pt x="1500" y="480"/>
                  </a:lnTo>
                  <a:lnTo>
                    <a:pt x="1500" y="492"/>
                  </a:lnTo>
                  <a:lnTo>
                    <a:pt x="1265" y="738"/>
                  </a:lnTo>
                  <a:lnTo>
                    <a:pt x="1275" y="737"/>
                  </a:lnTo>
                  <a:lnTo>
                    <a:pt x="1284" y="734"/>
                  </a:lnTo>
                  <a:lnTo>
                    <a:pt x="1293" y="730"/>
                  </a:lnTo>
                  <a:lnTo>
                    <a:pt x="1303" y="725"/>
                  </a:lnTo>
                  <a:lnTo>
                    <a:pt x="1312" y="721"/>
                  </a:lnTo>
                  <a:lnTo>
                    <a:pt x="1321" y="717"/>
                  </a:lnTo>
                  <a:lnTo>
                    <a:pt x="1331" y="714"/>
                  </a:lnTo>
                  <a:lnTo>
                    <a:pt x="1340" y="713"/>
                  </a:lnTo>
                  <a:lnTo>
                    <a:pt x="1341" y="716"/>
                  </a:lnTo>
                  <a:lnTo>
                    <a:pt x="1347" y="720"/>
                  </a:lnTo>
                  <a:lnTo>
                    <a:pt x="1351" y="724"/>
                  </a:lnTo>
                  <a:lnTo>
                    <a:pt x="1352" y="726"/>
                  </a:lnTo>
                  <a:lnTo>
                    <a:pt x="1352" y="736"/>
                  </a:lnTo>
                  <a:lnTo>
                    <a:pt x="1352" y="744"/>
                  </a:lnTo>
                  <a:lnTo>
                    <a:pt x="1352" y="753"/>
                  </a:lnTo>
                  <a:lnTo>
                    <a:pt x="1352" y="762"/>
                  </a:lnTo>
                  <a:lnTo>
                    <a:pt x="1356" y="761"/>
                  </a:lnTo>
                  <a:lnTo>
                    <a:pt x="1361" y="758"/>
                  </a:lnTo>
                  <a:lnTo>
                    <a:pt x="1366" y="754"/>
                  </a:lnTo>
                  <a:lnTo>
                    <a:pt x="1372" y="750"/>
                  </a:lnTo>
                  <a:lnTo>
                    <a:pt x="1378" y="746"/>
                  </a:lnTo>
                  <a:lnTo>
                    <a:pt x="1385" y="742"/>
                  </a:lnTo>
                  <a:lnTo>
                    <a:pt x="1393" y="740"/>
                  </a:lnTo>
                  <a:lnTo>
                    <a:pt x="1401" y="738"/>
                  </a:lnTo>
                  <a:lnTo>
                    <a:pt x="1405" y="748"/>
                  </a:lnTo>
                  <a:lnTo>
                    <a:pt x="1414" y="754"/>
                  </a:lnTo>
                  <a:lnTo>
                    <a:pt x="1422" y="760"/>
                  </a:lnTo>
                  <a:lnTo>
                    <a:pt x="1426" y="762"/>
                  </a:lnTo>
                  <a:lnTo>
                    <a:pt x="1425" y="776"/>
                  </a:lnTo>
                  <a:lnTo>
                    <a:pt x="1422" y="788"/>
                  </a:lnTo>
                  <a:lnTo>
                    <a:pt x="1417" y="800"/>
                  </a:lnTo>
                  <a:lnTo>
                    <a:pt x="1410" y="809"/>
                  </a:lnTo>
                  <a:lnTo>
                    <a:pt x="1404" y="818"/>
                  </a:lnTo>
                  <a:lnTo>
                    <a:pt x="1394" y="825"/>
                  </a:lnTo>
                  <a:lnTo>
                    <a:pt x="1386" y="831"/>
                  </a:lnTo>
                  <a:lnTo>
                    <a:pt x="1377" y="837"/>
                  </a:lnTo>
                  <a:lnTo>
                    <a:pt x="1401" y="837"/>
                  </a:lnTo>
                  <a:lnTo>
                    <a:pt x="1404" y="838"/>
                  </a:lnTo>
                  <a:lnTo>
                    <a:pt x="1409" y="842"/>
                  </a:lnTo>
                  <a:lnTo>
                    <a:pt x="1417" y="847"/>
                  </a:lnTo>
                  <a:lnTo>
                    <a:pt x="1426" y="849"/>
                  </a:lnTo>
                  <a:lnTo>
                    <a:pt x="1426" y="850"/>
                  </a:lnTo>
                  <a:lnTo>
                    <a:pt x="1426" y="854"/>
                  </a:lnTo>
                  <a:lnTo>
                    <a:pt x="1426" y="859"/>
                  </a:lnTo>
                  <a:lnTo>
                    <a:pt x="1426" y="861"/>
                  </a:lnTo>
                  <a:lnTo>
                    <a:pt x="1426" y="869"/>
                  </a:lnTo>
                  <a:lnTo>
                    <a:pt x="1426" y="874"/>
                  </a:lnTo>
                  <a:lnTo>
                    <a:pt x="1426" y="879"/>
                  </a:lnTo>
                  <a:lnTo>
                    <a:pt x="1426" y="886"/>
                  </a:lnTo>
                  <a:lnTo>
                    <a:pt x="1364" y="935"/>
                  </a:lnTo>
                  <a:lnTo>
                    <a:pt x="1368" y="949"/>
                  </a:lnTo>
                  <a:lnTo>
                    <a:pt x="1372" y="961"/>
                  </a:lnTo>
                  <a:lnTo>
                    <a:pt x="1374" y="972"/>
                  </a:lnTo>
                  <a:lnTo>
                    <a:pt x="1376" y="984"/>
                  </a:lnTo>
                  <a:lnTo>
                    <a:pt x="1376" y="996"/>
                  </a:lnTo>
                  <a:lnTo>
                    <a:pt x="1377" y="1008"/>
                  </a:lnTo>
                  <a:lnTo>
                    <a:pt x="1377" y="1020"/>
                  </a:lnTo>
                  <a:lnTo>
                    <a:pt x="1377" y="1034"/>
                  </a:lnTo>
                  <a:lnTo>
                    <a:pt x="1372" y="1039"/>
                  </a:lnTo>
                  <a:lnTo>
                    <a:pt x="1368" y="1047"/>
                  </a:lnTo>
                  <a:lnTo>
                    <a:pt x="1362" y="1055"/>
                  </a:lnTo>
                  <a:lnTo>
                    <a:pt x="1357" y="1064"/>
                  </a:lnTo>
                  <a:lnTo>
                    <a:pt x="1351" y="1074"/>
                  </a:lnTo>
                  <a:lnTo>
                    <a:pt x="1344" y="1082"/>
                  </a:lnTo>
                  <a:lnTo>
                    <a:pt x="1336" y="1090"/>
                  </a:lnTo>
                  <a:lnTo>
                    <a:pt x="1328" y="1095"/>
                  </a:lnTo>
                  <a:lnTo>
                    <a:pt x="1315" y="1095"/>
                  </a:lnTo>
                  <a:lnTo>
                    <a:pt x="1297" y="1100"/>
                  </a:lnTo>
                  <a:lnTo>
                    <a:pt x="1280" y="1108"/>
                  </a:lnTo>
                  <a:lnTo>
                    <a:pt x="1264" y="1116"/>
                  </a:lnTo>
                  <a:lnTo>
                    <a:pt x="1248" y="1126"/>
                  </a:lnTo>
                  <a:lnTo>
                    <a:pt x="1231" y="1135"/>
                  </a:lnTo>
                  <a:lnTo>
                    <a:pt x="1215" y="1143"/>
                  </a:lnTo>
                  <a:lnTo>
                    <a:pt x="1197" y="1151"/>
                  </a:lnTo>
                  <a:lnTo>
                    <a:pt x="1180" y="1156"/>
                  </a:lnTo>
                  <a:lnTo>
                    <a:pt x="1178" y="1155"/>
                  </a:lnTo>
                  <a:lnTo>
                    <a:pt x="1172" y="1149"/>
                  </a:lnTo>
                  <a:lnTo>
                    <a:pt x="1164" y="1145"/>
                  </a:lnTo>
                  <a:lnTo>
                    <a:pt x="1155" y="1144"/>
                  </a:lnTo>
                  <a:lnTo>
                    <a:pt x="1154" y="1145"/>
                  </a:lnTo>
                  <a:lnTo>
                    <a:pt x="1150" y="1149"/>
                  </a:lnTo>
                  <a:lnTo>
                    <a:pt x="1144" y="1155"/>
                  </a:lnTo>
                  <a:lnTo>
                    <a:pt x="1143" y="1156"/>
                  </a:lnTo>
                  <a:lnTo>
                    <a:pt x="1147" y="1168"/>
                  </a:lnTo>
                  <a:lnTo>
                    <a:pt x="1151" y="1183"/>
                  </a:lnTo>
                  <a:lnTo>
                    <a:pt x="1154" y="1199"/>
                  </a:lnTo>
                  <a:lnTo>
                    <a:pt x="1154" y="1215"/>
                  </a:lnTo>
                  <a:lnTo>
                    <a:pt x="1151" y="1231"/>
                  </a:lnTo>
                  <a:lnTo>
                    <a:pt x="1144" y="1243"/>
                  </a:lnTo>
                  <a:lnTo>
                    <a:pt x="1134" y="1252"/>
                  </a:lnTo>
                  <a:lnTo>
                    <a:pt x="1118" y="1255"/>
                  </a:lnTo>
                  <a:lnTo>
                    <a:pt x="1120" y="1264"/>
                  </a:lnTo>
                  <a:lnTo>
                    <a:pt x="1126" y="1273"/>
                  </a:lnTo>
                  <a:lnTo>
                    <a:pt x="1134" y="1283"/>
                  </a:lnTo>
                  <a:lnTo>
                    <a:pt x="1143" y="1292"/>
                  </a:lnTo>
                  <a:lnTo>
                    <a:pt x="1151" y="1301"/>
                  </a:lnTo>
                  <a:lnTo>
                    <a:pt x="1159" y="1310"/>
                  </a:lnTo>
                  <a:lnTo>
                    <a:pt x="1164" y="1320"/>
                  </a:lnTo>
                  <a:lnTo>
                    <a:pt x="1167" y="1329"/>
                  </a:lnTo>
                  <a:lnTo>
                    <a:pt x="1166" y="1338"/>
                  </a:lnTo>
                  <a:lnTo>
                    <a:pt x="1162" y="1346"/>
                  </a:lnTo>
                  <a:lnTo>
                    <a:pt x="1156" y="1356"/>
                  </a:lnTo>
                  <a:lnTo>
                    <a:pt x="1155" y="1365"/>
                  </a:lnTo>
                  <a:lnTo>
                    <a:pt x="1154" y="1365"/>
                  </a:lnTo>
                  <a:lnTo>
                    <a:pt x="1150" y="1365"/>
                  </a:lnTo>
                  <a:lnTo>
                    <a:pt x="1144" y="1365"/>
                  </a:lnTo>
                  <a:lnTo>
                    <a:pt x="1143" y="1365"/>
                  </a:lnTo>
                  <a:lnTo>
                    <a:pt x="1147" y="1370"/>
                  </a:lnTo>
                  <a:lnTo>
                    <a:pt x="1152" y="1378"/>
                  </a:lnTo>
                  <a:lnTo>
                    <a:pt x="1156" y="1386"/>
                  </a:lnTo>
                  <a:lnTo>
                    <a:pt x="1159" y="1396"/>
                  </a:lnTo>
                  <a:lnTo>
                    <a:pt x="1163" y="1405"/>
                  </a:lnTo>
                  <a:lnTo>
                    <a:pt x="1164" y="1413"/>
                  </a:lnTo>
                  <a:lnTo>
                    <a:pt x="1167" y="1421"/>
                  </a:lnTo>
                  <a:lnTo>
                    <a:pt x="1167" y="1426"/>
                  </a:lnTo>
                  <a:lnTo>
                    <a:pt x="1166" y="1429"/>
                  </a:lnTo>
                  <a:lnTo>
                    <a:pt x="1162" y="1434"/>
                  </a:lnTo>
                  <a:lnTo>
                    <a:pt x="1156" y="1442"/>
                  </a:lnTo>
                  <a:lnTo>
                    <a:pt x="1155" y="1452"/>
                  </a:lnTo>
                  <a:lnTo>
                    <a:pt x="1146" y="1450"/>
                  </a:lnTo>
                  <a:lnTo>
                    <a:pt x="1136" y="1445"/>
                  </a:lnTo>
                  <a:lnTo>
                    <a:pt x="1127" y="1441"/>
                  </a:lnTo>
                  <a:lnTo>
                    <a:pt x="1118" y="1440"/>
                  </a:lnTo>
                  <a:lnTo>
                    <a:pt x="1120" y="1449"/>
                  </a:lnTo>
                  <a:lnTo>
                    <a:pt x="1127" y="1460"/>
                  </a:lnTo>
                  <a:lnTo>
                    <a:pt x="1135" y="1471"/>
                  </a:lnTo>
                  <a:lnTo>
                    <a:pt x="1143" y="1483"/>
                  </a:lnTo>
                  <a:lnTo>
                    <a:pt x="1148" y="1497"/>
                  </a:lnTo>
                  <a:lnTo>
                    <a:pt x="1150" y="1510"/>
                  </a:lnTo>
                  <a:lnTo>
                    <a:pt x="1144" y="1525"/>
                  </a:lnTo>
                  <a:lnTo>
                    <a:pt x="1131" y="1538"/>
                  </a:lnTo>
                  <a:lnTo>
                    <a:pt x="1131" y="1574"/>
                  </a:lnTo>
                  <a:lnTo>
                    <a:pt x="1106" y="1611"/>
                  </a:lnTo>
                  <a:lnTo>
                    <a:pt x="1099" y="1611"/>
                  </a:lnTo>
                  <a:lnTo>
                    <a:pt x="1094" y="1611"/>
                  </a:lnTo>
                  <a:lnTo>
                    <a:pt x="1088" y="1611"/>
                  </a:lnTo>
                  <a:lnTo>
                    <a:pt x="1082" y="1611"/>
                  </a:lnTo>
                  <a:lnTo>
                    <a:pt x="1086" y="1626"/>
                  </a:lnTo>
                  <a:lnTo>
                    <a:pt x="1094" y="1647"/>
                  </a:lnTo>
                  <a:lnTo>
                    <a:pt x="1104" y="1674"/>
                  </a:lnTo>
                  <a:lnTo>
                    <a:pt x="1114" y="1702"/>
                  </a:lnTo>
                  <a:lnTo>
                    <a:pt x="1119" y="1730"/>
                  </a:lnTo>
                  <a:lnTo>
                    <a:pt x="1118" y="1755"/>
                  </a:lnTo>
                  <a:lnTo>
                    <a:pt x="1106" y="1774"/>
                  </a:lnTo>
                  <a:lnTo>
                    <a:pt x="1082" y="1783"/>
                  </a:lnTo>
                  <a:lnTo>
                    <a:pt x="1082" y="1771"/>
                  </a:lnTo>
                  <a:lnTo>
                    <a:pt x="1075" y="1772"/>
                  </a:lnTo>
                  <a:lnTo>
                    <a:pt x="1070" y="1776"/>
                  </a:lnTo>
                  <a:lnTo>
                    <a:pt x="1064" y="1782"/>
                  </a:lnTo>
                  <a:lnTo>
                    <a:pt x="1056" y="1783"/>
                  </a:lnTo>
                  <a:lnTo>
                    <a:pt x="1082" y="1796"/>
                  </a:lnTo>
                  <a:lnTo>
                    <a:pt x="1083" y="1805"/>
                  </a:lnTo>
                  <a:lnTo>
                    <a:pt x="1088" y="1813"/>
                  </a:lnTo>
                  <a:lnTo>
                    <a:pt x="1092" y="1823"/>
                  </a:lnTo>
                  <a:lnTo>
                    <a:pt x="1094" y="1832"/>
                  </a:lnTo>
                  <a:lnTo>
                    <a:pt x="1092" y="1841"/>
                  </a:lnTo>
                  <a:lnTo>
                    <a:pt x="1088" y="1849"/>
                  </a:lnTo>
                  <a:lnTo>
                    <a:pt x="1083" y="1855"/>
                  </a:lnTo>
                  <a:lnTo>
                    <a:pt x="1082" y="1857"/>
                  </a:lnTo>
                  <a:lnTo>
                    <a:pt x="1072" y="1859"/>
                  </a:lnTo>
                  <a:lnTo>
                    <a:pt x="1064" y="1863"/>
                  </a:lnTo>
                  <a:lnTo>
                    <a:pt x="1059" y="1868"/>
                  </a:lnTo>
                  <a:lnTo>
                    <a:pt x="1056" y="1869"/>
                  </a:lnTo>
                  <a:lnTo>
                    <a:pt x="1055" y="1872"/>
                  </a:lnTo>
                  <a:lnTo>
                    <a:pt x="1051" y="1877"/>
                  </a:lnTo>
                  <a:lnTo>
                    <a:pt x="1046" y="1885"/>
                  </a:lnTo>
                  <a:lnTo>
                    <a:pt x="1044" y="1895"/>
                  </a:lnTo>
                  <a:lnTo>
                    <a:pt x="1035" y="1896"/>
                  </a:lnTo>
                  <a:lnTo>
                    <a:pt x="1028" y="1900"/>
                  </a:lnTo>
                  <a:lnTo>
                    <a:pt x="1023" y="1905"/>
                  </a:lnTo>
                  <a:lnTo>
                    <a:pt x="1021" y="1907"/>
                  </a:lnTo>
                  <a:lnTo>
                    <a:pt x="1019" y="1924"/>
                  </a:lnTo>
                  <a:lnTo>
                    <a:pt x="1015" y="1937"/>
                  </a:lnTo>
                  <a:lnTo>
                    <a:pt x="1010" y="1947"/>
                  </a:lnTo>
                  <a:lnTo>
                    <a:pt x="1001" y="1955"/>
                  </a:lnTo>
                  <a:lnTo>
                    <a:pt x="989" y="1959"/>
                  </a:lnTo>
                  <a:lnTo>
                    <a:pt x="974" y="1960"/>
                  </a:lnTo>
                  <a:lnTo>
                    <a:pt x="955" y="1960"/>
                  </a:lnTo>
                  <a:lnTo>
                    <a:pt x="934" y="1956"/>
                  </a:lnTo>
                  <a:lnTo>
                    <a:pt x="934" y="1967"/>
                  </a:lnTo>
                  <a:lnTo>
                    <a:pt x="933" y="1977"/>
                  </a:lnTo>
                  <a:lnTo>
                    <a:pt x="930" y="1990"/>
                  </a:lnTo>
                  <a:lnTo>
                    <a:pt x="929" y="2005"/>
                  </a:lnTo>
                  <a:lnTo>
                    <a:pt x="926" y="2018"/>
                  </a:lnTo>
                  <a:lnTo>
                    <a:pt x="923" y="2032"/>
                  </a:lnTo>
                  <a:lnTo>
                    <a:pt x="922" y="2044"/>
                  </a:lnTo>
                  <a:lnTo>
                    <a:pt x="922" y="2054"/>
                  </a:lnTo>
                  <a:lnTo>
                    <a:pt x="919" y="2058"/>
                  </a:lnTo>
                  <a:lnTo>
                    <a:pt x="914" y="2066"/>
                  </a:lnTo>
                  <a:lnTo>
                    <a:pt x="906" y="2074"/>
                  </a:lnTo>
                  <a:lnTo>
                    <a:pt x="897" y="2078"/>
                  </a:lnTo>
                  <a:lnTo>
                    <a:pt x="891" y="2078"/>
                  </a:lnTo>
                  <a:lnTo>
                    <a:pt x="886" y="2077"/>
                  </a:lnTo>
                  <a:lnTo>
                    <a:pt x="878" y="2074"/>
                  </a:lnTo>
                  <a:lnTo>
                    <a:pt x="870" y="2072"/>
                  </a:lnTo>
                  <a:lnTo>
                    <a:pt x="862" y="2070"/>
                  </a:lnTo>
                  <a:lnTo>
                    <a:pt x="854" y="2068"/>
                  </a:lnTo>
                  <a:lnTo>
                    <a:pt x="845" y="2066"/>
                  </a:lnTo>
                  <a:lnTo>
                    <a:pt x="836" y="2066"/>
                  </a:lnTo>
                  <a:lnTo>
                    <a:pt x="830" y="2061"/>
                  </a:lnTo>
                  <a:lnTo>
                    <a:pt x="825" y="2056"/>
                  </a:lnTo>
                  <a:lnTo>
                    <a:pt x="818" y="2049"/>
                  </a:lnTo>
                  <a:lnTo>
                    <a:pt x="812" y="2041"/>
                  </a:lnTo>
                  <a:lnTo>
                    <a:pt x="804" y="2034"/>
                  </a:lnTo>
                  <a:lnTo>
                    <a:pt x="797" y="2028"/>
                  </a:lnTo>
                  <a:lnTo>
                    <a:pt x="792" y="2022"/>
                  </a:lnTo>
                  <a:lnTo>
                    <a:pt x="786" y="2017"/>
                  </a:lnTo>
                  <a:lnTo>
                    <a:pt x="774" y="2029"/>
                  </a:lnTo>
                  <a:lnTo>
                    <a:pt x="774" y="2038"/>
                  </a:lnTo>
                  <a:lnTo>
                    <a:pt x="774" y="2049"/>
                  </a:lnTo>
                  <a:lnTo>
                    <a:pt x="773" y="2061"/>
                  </a:lnTo>
                  <a:lnTo>
                    <a:pt x="772" y="2072"/>
                  </a:lnTo>
                  <a:lnTo>
                    <a:pt x="768" y="2084"/>
                  </a:lnTo>
                  <a:lnTo>
                    <a:pt x="764" y="2094"/>
                  </a:lnTo>
                  <a:lnTo>
                    <a:pt x="757" y="2106"/>
                  </a:lnTo>
                  <a:lnTo>
                    <a:pt x="749" y="2116"/>
                  </a:lnTo>
                  <a:lnTo>
                    <a:pt x="740" y="2116"/>
                  </a:lnTo>
                  <a:lnTo>
                    <a:pt x="730" y="2113"/>
                  </a:lnTo>
                  <a:lnTo>
                    <a:pt x="722" y="2112"/>
                  </a:lnTo>
                  <a:lnTo>
                    <a:pt x="714" y="2108"/>
                  </a:lnTo>
                  <a:lnTo>
                    <a:pt x="706" y="2104"/>
                  </a:lnTo>
                  <a:lnTo>
                    <a:pt x="698" y="2100"/>
                  </a:lnTo>
                  <a:lnTo>
                    <a:pt x="693" y="2096"/>
                  </a:lnTo>
                  <a:lnTo>
                    <a:pt x="688" y="2090"/>
                  </a:lnTo>
                  <a:lnTo>
                    <a:pt x="688" y="2085"/>
                  </a:lnTo>
                  <a:lnTo>
                    <a:pt x="687" y="2077"/>
                  </a:lnTo>
                  <a:lnTo>
                    <a:pt x="684" y="2069"/>
                  </a:lnTo>
                  <a:lnTo>
                    <a:pt x="683" y="2061"/>
                  </a:lnTo>
                  <a:lnTo>
                    <a:pt x="680" y="2053"/>
                  </a:lnTo>
                  <a:lnTo>
                    <a:pt x="677" y="2048"/>
                  </a:lnTo>
                  <a:lnTo>
                    <a:pt x="676" y="2042"/>
                  </a:lnTo>
                  <a:lnTo>
                    <a:pt x="676" y="2041"/>
                  </a:lnTo>
                  <a:lnTo>
                    <a:pt x="664" y="2041"/>
                  </a:lnTo>
                  <a:lnTo>
                    <a:pt x="661" y="2060"/>
                  </a:lnTo>
                  <a:lnTo>
                    <a:pt x="655" y="2078"/>
                  </a:lnTo>
                  <a:lnTo>
                    <a:pt x="645" y="2096"/>
                  </a:lnTo>
                  <a:lnTo>
                    <a:pt x="635" y="2113"/>
                  </a:lnTo>
                  <a:lnTo>
                    <a:pt x="624" y="2130"/>
                  </a:lnTo>
                  <a:lnTo>
                    <a:pt x="617" y="2146"/>
                  </a:lnTo>
                  <a:lnTo>
                    <a:pt x="613" y="2162"/>
                  </a:lnTo>
                  <a:lnTo>
                    <a:pt x="615" y="2177"/>
                  </a:lnTo>
                  <a:lnTo>
                    <a:pt x="621" y="2198"/>
                  </a:lnTo>
                  <a:lnTo>
                    <a:pt x="631" y="2219"/>
                  </a:lnTo>
                  <a:lnTo>
                    <a:pt x="643" y="2238"/>
                  </a:lnTo>
                  <a:lnTo>
                    <a:pt x="656" y="2257"/>
                  </a:lnTo>
                  <a:lnTo>
                    <a:pt x="668" y="2275"/>
                  </a:lnTo>
                  <a:lnTo>
                    <a:pt x="679" y="2294"/>
                  </a:lnTo>
                  <a:lnTo>
                    <a:pt x="685" y="2315"/>
                  </a:lnTo>
                  <a:lnTo>
                    <a:pt x="688" y="2336"/>
                  </a:lnTo>
                  <a:lnTo>
                    <a:pt x="704" y="2351"/>
                  </a:lnTo>
                  <a:lnTo>
                    <a:pt x="721" y="2366"/>
                  </a:lnTo>
                  <a:lnTo>
                    <a:pt x="738" y="2380"/>
                  </a:lnTo>
                  <a:lnTo>
                    <a:pt x="754" y="2396"/>
                  </a:lnTo>
                  <a:lnTo>
                    <a:pt x="773" y="2411"/>
                  </a:lnTo>
                  <a:lnTo>
                    <a:pt x="790" y="2427"/>
                  </a:lnTo>
                  <a:lnTo>
                    <a:pt x="808" y="2442"/>
                  </a:lnTo>
                  <a:lnTo>
                    <a:pt x="826" y="2458"/>
                  </a:lnTo>
                  <a:lnTo>
                    <a:pt x="845" y="2472"/>
                  </a:lnTo>
                  <a:lnTo>
                    <a:pt x="863" y="2487"/>
                  </a:lnTo>
                  <a:lnTo>
                    <a:pt x="883" y="2500"/>
                  </a:lnTo>
                  <a:lnTo>
                    <a:pt x="902" y="2513"/>
                  </a:lnTo>
                  <a:lnTo>
                    <a:pt x="922" y="2527"/>
                  </a:lnTo>
                  <a:lnTo>
                    <a:pt x="942" y="2537"/>
                  </a:lnTo>
                  <a:lnTo>
                    <a:pt x="963" y="2549"/>
                  </a:lnTo>
                  <a:lnTo>
                    <a:pt x="983" y="2559"/>
                  </a:lnTo>
                  <a:lnTo>
                    <a:pt x="995" y="2559"/>
                  </a:lnTo>
                  <a:lnTo>
                    <a:pt x="1011" y="2569"/>
                  </a:lnTo>
                  <a:lnTo>
                    <a:pt x="1028" y="2584"/>
                  </a:lnTo>
                  <a:lnTo>
                    <a:pt x="1050" y="2600"/>
                  </a:lnTo>
                  <a:lnTo>
                    <a:pt x="1071" y="2617"/>
                  </a:lnTo>
                  <a:lnTo>
                    <a:pt x="1092" y="2632"/>
                  </a:lnTo>
                  <a:lnTo>
                    <a:pt x="1115" y="2645"/>
                  </a:lnTo>
                  <a:lnTo>
                    <a:pt x="1135" y="2654"/>
                  </a:lnTo>
                  <a:lnTo>
                    <a:pt x="1155" y="2657"/>
                  </a:lnTo>
                  <a:lnTo>
                    <a:pt x="1167" y="2666"/>
                  </a:lnTo>
                  <a:lnTo>
                    <a:pt x="1180" y="2674"/>
                  </a:lnTo>
                  <a:lnTo>
                    <a:pt x="1193" y="2682"/>
                  </a:lnTo>
                  <a:lnTo>
                    <a:pt x="1208" y="2689"/>
                  </a:lnTo>
                  <a:lnTo>
                    <a:pt x="1224" y="2697"/>
                  </a:lnTo>
                  <a:lnTo>
                    <a:pt x="1240" y="2704"/>
                  </a:lnTo>
                  <a:lnTo>
                    <a:pt x="1256" y="2709"/>
                  </a:lnTo>
                  <a:lnTo>
                    <a:pt x="1272" y="2716"/>
                  </a:lnTo>
                  <a:lnTo>
                    <a:pt x="1288" y="2721"/>
                  </a:lnTo>
                  <a:lnTo>
                    <a:pt x="1304" y="2726"/>
                  </a:lnTo>
                  <a:lnTo>
                    <a:pt x="1320" y="2732"/>
                  </a:lnTo>
                  <a:lnTo>
                    <a:pt x="1336" y="2736"/>
                  </a:lnTo>
                  <a:lnTo>
                    <a:pt x="1351" y="2741"/>
                  </a:lnTo>
                  <a:lnTo>
                    <a:pt x="1364" y="2745"/>
                  </a:lnTo>
                  <a:lnTo>
                    <a:pt x="1377" y="2750"/>
                  </a:lnTo>
                  <a:lnTo>
                    <a:pt x="1389" y="2754"/>
                  </a:lnTo>
                  <a:lnTo>
                    <a:pt x="1405" y="2760"/>
                  </a:lnTo>
                  <a:lnTo>
                    <a:pt x="1421" y="2764"/>
                  </a:lnTo>
                  <a:lnTo>
                    <a:pt x="1438" y="2769"/>
                  </a:lnTo>
                  <a:lnTo>
                    <a:pt x="1456" y="2773"/>
                  </a:lnTo>
                  <a:lnTo>
                    <a:pt x="1472" y="2777"/>
                  </a:lnTo>
                  <a:lnTo>
                    <a:pt x="1489" y="2782"/>
                  </a:lnTo>
                  <a:lnTo>
                    <a:pt x="1506" y="2786"/>
                  </a:lnTo>
                  <a:lnTo>
                    <a:pt x="1523" y="2790"/>
                  </a:lnTo>
                  <a:lnTo>
                    <a:pt x="1541" y="2794"/>
                  </a:lnTo>
                  <a:lnTo>
                    <a:pt x="1558" y="2798"/>
                  </a:lnTo>
                  <a:lnTo>
                    <a:pt x="1575" y="2801"/>
                  </a:lnTo>
                  <a:lnTo>
                    <a:pt x="1593" y="2805"/>
                  </a:lnTo>
                  <a:lnTo>
                    <a:pt x="1610" y="2809"/>
                  </a:lnTo>
                  <a:lnTo>
                    <a:pt x="1626" y="2811"/>
                  </a:lnTo>
                  <a:lnTo>
                    <a:pt x="1643" y="2814"/>
                  </a:lnTo>
                  <a:lnTo>
                    <a:pt x="1659" y="2817"/>
                  </a:lnTo>
                  <a:lnTo>
                    <a:pt x="1669" y="2817"/>
                  </a:lnTo>
                  <a:lnTo>
                    <a:pt x="1678" y="2817"/>
                  </a:lnTo>
                  <a:lnTo>
                    <a:pt x="1687" y="2817"/>
                  </a:lnTo>
                  <a:lnTo>
                    <a:pt x="1696" y="2817"/>
                  </a:lnTo>
                  <a:lnTo>
                    <a:pt x="1708" y="2817"/>
                  </a:lnTo>
                  <a:lnTo>
                    <a:pt x="1718" y="2817"/>
                  </a:lnTo>
                  <a:lnTo>
                    <a:pt x="1726" y="2817"/>
                  </a:lnTo>
                  <a:lnTo>
                    <a:pt x="1732" y="2817"/>
                  </a:lnTo>
                  <a:lnTo>
                    <a:pt x="1738" y="2817"/>
                  </a:lnTo>
                  <a:lnTo>
                    <a:pt x="1743" y="2817"/>
                  </a:lnTo>
                  <a:lnTo>
                    <a:pt x="1748" y="2817"/>
                  </a:lnTo>
                  <a:lnTo>
                    <a:pt x="1754" y="2817"/>
                  </a:lnTo>
                  <a:lnTo>
                    <a:pt x="1758" y="2817"/>
                  </a:lnTo>
                  <a:lnTo>
                    <a:pt x="1768" y="2821"/>
                  </a:lnTo>
                  <a:lnTo>
                    <a:pt x="1782" y="2822"/>
                  </a:lnTo>
                  <a:lnTo>
                    <a:pt x="1798" y="2822"/>
                  </a:lnTo>
                  <a:lnTo>
                    <a:pt x="1814" y="2821"/>
                  </a:lnTo>
                  <a:lnTo>
                    <a:pt x="1830" y="2819"/>
                  </a:lnTo>
                  <a:lnTo>
                    <a:pt x="1844" y="2818"/>
                  </a:lnTo>
                  <a:lnTo>
                    <a:pt x="1857" y="2817"/>
                  </a:lnTo>
                  <a:lnTo>
                    <a:pt x="1868" y="2817"/>
                  </a:lnTo>
                  <a:lnTo>
                    <a:pt x="1880" y="2817"/>
                  </a:lnTo>
                  <a:lnTo>
                    <a:pt x="1883" y="2814"/>
                  </a:lnTo>
                  <a:lnTo>
                    <a:pt x="1888" y="2810"/>
                  </a:lnTo>
                  <a:lnTo>
                    <a:pt x="1896" y="2806"/>
                  </a:lnTo>
                  <a:lnTo>
                    <a:pt x="1905" y="2803"/>
                  </a:lnTo>
                  <a:lnTo>
                    <a:pt x="1915" y="2807"/>
                  </a:lnTo>
                  <a:lnTo>
                    <a:pt x="1929" y="2811"/>
                  </a:lnTo>
                  <a:lnTo>
                    <a:pt x="1951" y="2814"/>
                  </a:lnTo>
                  <a:lnTo>
                    <a:pt x="1973" y="2815"/>
                  </a:lnTo>
                  <a:lnTo>
                    <a:pt x="1996" y="2815"/>
                  </a:lnTo>
                  <a:lnTo>
                    <a:pt x="2016" y="2817"/>
                  </a:lnTo>
                  <a:lnTo>
                    <a:pt x="2032" y="2817"/>
                  </a:lnTo>
                  <a:lnTo>
                    <a:pt x="2041" y="2817"/>
                  </a:lnTo>
                  <a:lnTo>
                    <a:pt x="2045" y="2819"/>
                  </a:lnTo>
                  <a:lnTo>
                    <a:pt x="2054" y="2825"/>
                  </a:lnTo>
                  <a:lnTo>
                    <a:pt x="2066" y="2831"/>
                  </a:lnTo>
                  <a:lnTo>
                    <a:pt x="2077" y="2841"/>
                  </a:lnTo>
                  <a:lnTo>
                    <a:pt x="2057" y="2855"/>
                  </a:lnTo>
                  <a:lnTo>
                    <a:pt x="2037" y="2865"/>
                  </a:lnTo>
                  <a:lnTo>
                    <a:pt x="2013" y="2871"/>
                  </a:lnTo>
                  <a:lnTo>
                    <a:pt x="1991" y="2875"/>
                  </a:lnTo>
                  <a:lnTo>
                    <a:pt x="1965" y="2877"/>
                  </a:lnTo>
                  <a:lnTo>
                    <a:pt x="1940" y="2875"/>
                  </a:lnTo>
                  <a:lnTo>
                    <a:pt x="1913" y="2873"/>
                  </a:lnTo>
                  <a:lnTo>
                    <a:pt x="1887" y="2869"/>
                  </a:lnTo>
                  <a:lnTo>
                    <a:pt x="1860" y="2863"/>
                  </a:lnTo>
                  <a:lnTo>
                    <a:pt x="1835" y="2858"/>
                  </a:lnTo>
                  <a:lnTo>
                    <a:pt x="1808" y="2853"/>
                  </a:lnTo>
                  <a:lnTo>
                    <a:pt x="1784" y="2847"/>
                  </a:lnTo>
                  <a:lnTo>
                    <a:pt x="1760" y="2843"/>
                  </a:lnTo>
                  <a:lnTo>
                    <a:pt x="1738" y="2841"/>
                  </a:lnTo>
                  <a:lnTo>
                    <a:pt x="1716" y="2839"/>
                  </a:lnTo>
                  <a:lnTo>
                    <a:pt x="1696" y="2841"/>
                  </a:lnTo>
                  <a:lnTo>
                    <a:pt x="1696" y="2853"/>
                  </a:lnTo>
                  <a:lnTo>
                    <a:pt x="1706" y="2855"/>
                  </a:lnTo>
                  <a:lnTo>
                    <a:pt x="1715" y="2859"/>
                  </a:lnTo>
                  <a:lnTo>
                    <a:pt x="1724" y="2863"/>
                  </a:lnTo>
                  <a:lnTo>
                    <a:pt x="1734" y="2866"/>
                  </a:lnTo>
                  <a:lnTo>
                    <a:pt x="1739" y="2871"/>
                  </a:lnTo>
                  <a:lnTo>
                    <a:pt x="1747" y="2879"/>
                  </a:lnTo>
                  <a:lnTo>
                    <a:pt x="1756" y="2887"/>
                  </a:lnTo>
                  <a:lnTo>
                    <a:pt x="1766" y="2895"/>
                  </a:lnTo>
                  <a:lnTo>
                    <a:pt x="1776" y="2903"/>
                  </a:lnTo>
                  <a:lnTo>
                    <a:pt x="1787" y="2909"/>
                  </a:lnTo>
                  <a:lnTo>
                    <a:pt x="1798" y="2914"/>
                  </a:lnTo>
                  <a:lnTo>
                    <a:pt x="1807" y="2915"/>
                  </a:lnTo>
                  <a:lnTo>
                    <a:pt x="1819" y="2915"/>
                  </a:lnTo>
                  <a:lnTo>
                    <a:pt x="1838" y="2926"/>
                  </a:lnTo>
                  <a:lnTo>
                    <a:pt x="1857" y="2941"/>
                  </a:lnTo>
                  <a:lnTo>
                    <a:pt x="1879" y="2957"/>
                  </a:lnTo>
                  <a:lnTo>
                    <a:pt x="1900" y="2974"/>
                  </a:lnTo>
                  <a:lnTo>
                    <a:pt x="1923" y="2988"/>
                  </a:lnTo>
                  <a:lnTo>
                    <a:pt x="1945" y="3002"/>
                  </a:lnTo>
                  <a:lnTo>
                    <a:pt x="1968" y="3011"/>
                  </a:lnTo>
                  <a:lnTo>
                    <a:pt x="1992" y="3014"/>
                  </a:lnTo>
                  <a:lnTo>
                    <a:pt x="2004" y="3026"/>
                  </a:lnTo>
                  <a:lnTo>
                    <a:pt x="2013" y="3027"/>
                  </a:lnTo>
                  <a:lnTo>
                    <a:pt x="2022" y="3031"/>
                  </a:lnTo>
                  <a:lnTo>
                    <a:pt x="2032" y="3038"/>
                  </a:lnTo>
                  <a:lnTo>
                    <a:pt x="2041" y="3043"/>
                  </a:lnTo>
                  <a:lnTo>
                    <a:pt x="2049" y="3050"/>
                  </a:lnTo>
                  <a:lnTo>
                    <a:pt x="2058" y="3056"/>
                  </a:lnTo>
                  <a:lnTo>
                    <a:pt x="2068" y="3060"/>
                  </a:lnTo>
                  <a:lnTo>
                    <a:pt x="2077" y="3062"/>
                  </a:lnTo>
                  <a:lnTo>
                    <a:pt x="2090" y="3075"/>
                  </a:lnTo>
                  <a:lnTo>
                    <a:pt x="2100" y="3076"/>
                  </a:lnTo>
                  <a:lnTo>
                    <a:pt x="2109" y="3080"/>
                  </a:lnTo>
                  <a:lnTo>
                    <a:pt x="2117" y="3086"/>
                  </a:lnTo>
                  <a:lnTo>
                    <a:pt x="2126" y="3087"/>
                  </a:lnTo>
                  <a:lnTo>
                    <a:pt x="2114" y="3092"/>
                  </a:lnTo>
                  <a:lnTo>
                    <a:pt x="2100" y="3096"/>
                  </a:lnTo>
                  <a:lnTo>
                    <a:pt x="2084" y="3098"/>
                  </a:lnTo>
                  <a:lnTo>
                    <a:pt x="2066" y="3098"/>
                  </a:lnTo>
                  <a:lnTo>
                    <a:pt x="2049" y="3095"/>
                  </a:lnTo>
                  <a:lnTo>
                    <a:pt x="2030" y="3092"/>
                  </a:lnTo>
                  <a:lnTo>
                    <a:pt x="2012" y="3090"/>
                  </a:lnTo>
                  <a:lnTo>
                    <a:pt x="1993" y="3086"/>
                  </a:lnTo>
                  <a:lnTo>
                    <a:pt x="1973" y="3082"/>
                  </a:lnTo>
                  <a:lnTo>
                    <a:pt x="1956" y="3078"/>
                  </a:lnTo>
                  <a:lnTo>
                    <a:pt x="1937" y="3074"/>
                  </a:lnTo>
                  <a:lnTo>
                    <a:pt x="1920" y="3071"/>
                  </a:lnTo>
                  <a:lnTo>
                    <a:pt x="1905" y="3070"/>
                  </a:lnTo>
                  <a:lnTo>
                    <a:pt x="1891" y="3070"/>
                  </a:lnTo>
                  <a:lnTo>
                    <a:pt x="1879" y="3071"/>
                  </a:lnTo>
                  <a:lnTo>
                    <a:pt x="1868" y="3075"/>
                  </a:lnTo>
                  <a:lnTo>
                    <a:pt x="1844" y="3064"/>
                  </a:lnTo>
                  <a:lnTo>
                    <a:pt x="1820" y="3055"/>
                  </a:lnTo>
                  <a:lnTo>
                    <a:pt x="1796" y="3047"/>
                  </a:lnTo>
                  <a:lnTo>
                    <a:pt x="1771" y="3040"/>
                  </a:lnTo>
                  <a:lnTo>
                    <a:pt x="1744" y="3035"/>
                  </a:lnTo>
                  <a:lnTo>
                    <a:pt x="1719" y="3030"/>
                  </a:lnTo>
                  <a:lnTo>
                    <a:pt x="1692" y="3026"/>
                  </a:lnTo>
                  <a:lnTo>
                    <a:pt x="1666" y="3022"/>
                  </a:lnTo>
                  <a:lnTo>
                    <a:pt x="1639" y="3018"/>
                  </a:lnTo>
                  <a:lnTo>
                    <a:pt x="1613" y="3014"/>
                  </a:lnTo>
                  <a:lnTo>
                    <a:pt x="1586" y="3008"/>
                  </a:lnTo>
                  <a:lnTo>
                    <a:pt x="1561" y="3004"/>
                  </a:lnTo>
                  <a:lnTo>
                    <a:pt x="1535" y="2999"/>
                  </a:lnTo>
                  <a:lnTo>
                    <a:pt x="1510" y="2992"/>
                  </a:lnTo>
                  <a:lnTo>
                    <a:pt x="1486" y="2984"/>
                  </a:lnTo>
                  <a:lnTo>
                    <a:pt x="1462" y="2976"/>
                  </a:lnTo>
                  <a:lnTo>
                    <a:pt x="1143" y="2866"/>
                  </a:lnTo>
                  <a:lnTo>
                    <a:pt x="1120" y="2854"/>
                  </a:lnTo>
                  <a:lnTo>
                    <a:pt x="1096" y="2838"/>
                  </a:lnTo>
                  <a:lnTo>
                    <a:pt x="1074" y="2819"/>
                  </a:lnTo>
                  <a:lnTo>
                    <a:pt x="1050" y="2801"/>
                  </a:lnTo>
                  <a:lnTo>
                    <a:pt x="1024" y="2784"/>
                  </a:lnTo>
                  <a:lnTo>
                    <a:pt x="999" y="2768"/>
                  </a:lnTo>
                  <a:lnTo>
                    <a:pt x="974" y="2758"/>
                  </a:lnTo>
                  <a:lnTo>
                    <a:pt x="946" y="2754"/>
                  </a:lnTo>
                  <a:lnTo>
                    <a:pt x="926" y="2738"/>
                  </a:lnTo>
                  <a:lnTo>
                    <a:pt x="901" y="2724"/>
                  </a:lnTo>
                  <a:lnTo>
                    <a:pt x="875" y="2713"/>
                  </a:lnTo>
                  <a:lnTo>
                    <a:pt x="848" y="2702"/>
                  </a:lnTo>
                  <a:lnTo>
                    <a:pt x="820" y="2694"/>
                  </a:lnTo>
                  <a:lnTo>
                    <a:pt x="794" y="2686"/>
                  </a:lnTo>
                  <a:lnTo>
                    <a:pt x="769" y="2677"/>
                  </a:lnTo>
                  <a:lnTo>
                    <a:pt x="749" y="26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32" name="Freeform 109">
              <a:extLst>
                <a:ext uri="{FF2B5EF4-FFF2-40B4-BE49-F238E27FC236}">
                  <a16:creationId xmlns:a16="http://schemas.microsoft.com/office/drawing/2014/main" id="{D5F28B02-15AA-47B5-9939-F538850D0F79}"/>
                </a:ext>
              </a:extLst>
            </p:cNvPr>
            <p:cNvSpPr>
              <a:spLocks/>
            </p:cNvSpPr>
            <p:nvPr/>
          </p:nvSpPr>
          <p:spPr bwMode="auto">
            <a:xfrm>
              <a:off x="2658" y="1356"/>
              <a:ext cx="532" cy="775"/>
            </a:xfrm>
            <a:custGeom>
              <a:avLst/>
              <a:gdLst>
                <a:gd name="T0" fmla="*/ 0 w 2126"/>
                <a:gd name="T1" fmla="*/ 0 h 3098"/>
                <a:gd name="T2" fmla="*/ 0 w 2126"/>
                <a:gd name="T3" fmla="*/ 0 h 3098"/>
                <a:gd name="T4" fmla="*/ 0 w 2126"/>
                <a:gd name="T5" fmla="*/ 0 h 3098"/>
                <a:gd name="T6" fmla="*/ 0 w 2126"/>
                <a:gd name="T7" fmla="*/ 0 h 3098"/>
                <a:gd name="T8" fmla="*/ 0 w 2126"/>
                <a:gd name="T9" fmla="*/ 0 h 3098"/>
                <a:gd name="T10" fmla="*/ 0 w 2126"/>
                <a:gd name="T11" fmla="*/ 0 h 3098"/>
                <a:gd name="T12" fmla="*/ 0 w 2126"/>
                <a:gd name="T13" fmla="*/ 0 h 3098"/>
                <a:gd name="T14" fmla="*/ 0 w 2126"/>
                <a:gd name="T15" fmla="*/ 0 h 3098"/>
                <a:gd name="T16" fmla="*/ 0 w 2126"/>
                <a:gd name="T17" fmla="*/ 0 h 3098"/>
                <a:gd name="T18" fmla="*/ 0 w 2126"/>
                <a:gd name="T19" fmla="*/ 0 h 3098"/>
                <a:gd name="T20" fmla="*/ 0 w 2126"/>
                <a:gd name="T21" fmla="*/ 0 h 3098"/>
                <a:gd name="T22" fmla="*/ 0 w 2126"/>
                <a:gd name="T23" fmla="*/ 0 h 3098"/>
                <a:gd name="T24" fmla="*/ 0 w 2126"/>
                <a:gd name="T25" fmla="*/ 0 h 3098"/>
                <a:gd name="T26" fmla="*/ 0 w 2126"/>
                <a:gd name="T27" fmla="*/ 0 h 3098"/>
                <a:gd name="T28" fmla="*/ 0 w 2126"/>
                <a:gd name="T29" fmla="*/ 0 h 3098"/>
                <a:gd name="T30" fmla="*/ 0 w 2126"/>
                <a:gd name="T31" fmla="*/ 0 h 3098"/>
                <a:gd name="T32" fmla="*/ 0 w 2126"/>
                <a:gd name="T33" fmla="*/ 0 h 3098"/>
                <a:gd name="T34" fmla="*/ 0 w 2126"/>
                <a:gd name="T35" fmla="*/ 0 h 3098"/>
                <a:gd name="T36" fmla="*/ 0 w 2126"/>
                <a:gd name="T37" fmla="*/ 0 h 3098"/>
                <a:gd name="T38" fmla="*/ 0 w 2126"/>
                <a:gd name="T39" fmla="*/ 0 h 3098"/>
                <a:gd name="T40" fmla="*/ 0 w 2126"/>
                <a:gd name="T41" fmla="*/ 0 h 3098"/>
                <a:gd name="T42" fmla="*/ 0 w 2126"/>
                <a:gd name="T43" fmla="*/ 0 h 3098"/>
                <a:gd name="T44" fmla="*/ 0 w 2126"/>
                <a:gd name="T45" fmla="*/ 0 h 3098"/>
                <a:gd name="T46" fmla="*/ 0 w 2126"/>
                <a:gd name="T47" fmla="*/ 0 h 3098"/>
                <a:gd name="T48" fmla="*/ 0 w 2126"/>
                <a:gd name="T49" fmla="*/ 0 h 3098"/>
                <a:gd name="T50" fmla="*/ 0 w 2126"/>
                <a:gd name="T51" fmla="*/ 0 h 3098"/>
                <a:gd name="T52" fmla="*/ 0 w 2126"/>
                <a:gd name="T53" fmla="*/ 0 h 3098"/>
                <a:gd name="T54" fmla="*/ 0 w 2126"/>
                <a:gd name="T55" fmla="*/ 0 h 3098"/>
                <a:gd name="T56" fmla="*/ 0 w 2126"/>
                <a:gd name="T57" fmla="*/ 0 h 3098"/>
                <a:gd name="T58" fmla="*/ 0 w 2126"/>
                <a:gd name="T59" fmla="*/ 0 h 3098"/>
                <a:gd name="T60" fmla="*/ 0 w 2126"/>
                <a:gd name="T61" fmla="*/ 0 h 3098"/>
                <a:gd name="T62" fmla="*/ 0 w 2126"/>
                <a:gd name="T63" fmla="*/ 0 h 3098"/>
                <a:gd name="T64" fmla="*/ 0 w 2126"/>
                <a:gd name="T65" fmla="*/ 0 h 3098"/>
                <a:gd name="T66" fmla="*/ 0 w 2126"/>
                <a:gd name="T67" fmla="*/ 0 h 3098"/>
                <a:gd name="T68" fmla="*/ 0 w 2126"/>
                <a:gd name="T69" fmla="*/ 0 h 3098"/>
                <a:gd name="T70" fmla="*/ 0 w 2126"/>
                <a:gd name="T71" fmla="*/ 0 h 3098"/>
                <a:gd name="T72" fmla="*/ 0 w 2126"/>
                <a:gd name="T73" fmla="*/ 0 h 3098"/>
                <a:gd name="T74" fmla="*/ 0 w 2126"/>
                <a:gd name="T75" fmla="*/ 0 h 3098"/>
                <a:gd name="T76" fmla="*/ 0 w 2126"/>
                <a:gd name="T77" fmla="*/ 0 h 3098"/>
                <a:gd name="T78" fmla="*/ 0 w 2126"/>
                <a:gd name="T79" fmla="*/ 0 h 3098"/>
                <a:gd name="T80" fmla="*/ 0 w 2126"/>
                <a:gd name="T81" fmla="*/ 0 h 3098"/>
                <a:gd name="T82" fmla="*/ 0 w 2126"/>
                <a:gd name="T83" fmla="*/ 0 h 3098"/>
                <a:gd name="T84" fmla="*/ 0 w 2126"/>
                <a:gd name="T85" fmla="*/ 0 h 3098"/>
                <a:gd name="T86" fmla="*/ 0 w 2126"/>
                <a:gd name="T87" fmla="*/ 0 h 3098"/>
                <a:gd name="T88" fmla="*/ 0 w 2126"/>
                <a:gd name="T89" fmla="*/ 0 h 3098"/>
                <a:gd name="T90" fmla="*/ 0 w 2126"/>
                <a:gd name="T91" fmla="*/ 0 h 3098"/>
                <a:gd name="T92" fmla="*/ 0 w 2126"/>
                <a:gd name="T93" fmla="*/ 0 h 3098"/>
                <a:gd name="T94" fmla="*/ 0 w 2126"/>
                <a:gd name="T95" fmla="*/ 0 h 3098"/>
                <a:gd name="T96" fmla="*/ 0 w 2126"/>
                <a:gd name="T97" fmla="*/ 0 h 3098"/>
                <a:gd name="T98" fmla="*/ 0 w 2126"/>
                <a:gd name="T99" fmla="*/ 0 h 3098"/>
                <a:gd name="T100" fmla="*/ 0 w 2126"/>
                <a:gd name="T101" fmla="*/ 0 h 3098"/>
                <a:gd name="T102" fmla="*/ 0 w 2126"/>
                <a:gd name="T103" fmla="*/ 0 h 3098"/>
                <a:gd name="T104" fmla="*/ 0 w 2126"/>
                <a:gd name="T105" fmla="*/ 0 h 3098"/>
                <a:gd name="T106" fmla="*/ 0 w 2126"/>
                <a:gd name="T107" fmla="*/ 0 h 3098"/>
                <a:gd name="T108" fmla="*/ 0 w 2126"/>
                <a:gd name="T109" fmla="*/ 0 h 3098"/>
                <a:gd name="T110" fmla="*/ 0 w 2126"/>
                <a:gd name="T111" fmla="*/ 0 h 3098"/>
                <a:gd name="T112" fmla="*/ 0 w 2126"/>
                <a:gd name="T113" fmla="*/ 0 h 3098"/>
                <a:gd name="T114" fmla="*/ 0 w 2126"/>
                <a:gd name="T115" fmla="*/ 0 h 3098"/>
                <a:gd name="T116" fmla="*/ 0 w 2126"/>
                <a:gd name="T117" fmla="*/ 0 h 3098"/>
                <a:gd name="T118" fmla="*/ 0 w 2126"/>
                <a:gd name="T119" fmla="*/ 0 h 3098"/>
                <a:gd name="T120" fmla="*/ 0 w 2126"/>
                <a:gd name="T121" fmla="*/ 0 h 3098"/>
                <a:gd name="T122" fmla="*/ 0 w 2126"/>
                <a:gd name="T123" fmla="*/ 0 h 3098"/>
                <a:gd name="T124" fmla="*/ 0 w 2126"/>
                <a:gd name="T125" fmla="*/ 0 h 30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26"/>
                <a:gd name="T190" fmla="*/ 0 h 3098"/>
                <a:gd name="T191" fmla="*/ 2126 w 2126"/>
                <a:gd name="T192" fmla="*/ 3098 h 30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26" h="3098">
                  <a:moveTo>
                    <a:pt x="749" y="2669"/>
                  </a:moveTo>
                  <a:lnTo>
                    <a:pt x="749" y="2669"/>
                  </a:lnTo>
                  <a:lnTo>
                    <a:pt x="730" y="2668"/>
                  </a:lnTo>
                  <a:lnTo>
                    <a:pt x="710" y="2665"/>
                  </a:lnTo>
                  <a:lnTo>
                    <a:pt x="690" y="2661"/>
                  </a:lnTo>
                  <a:lnTo>
                    <a:pt x="669" y="2656"/>
                  </a:lnTo>
                  <a:lnTo>
                    <a:pt x="648" y="2652"/>
                  </a:lnTo>
                  <a:lnTo>
                    <a:pt x="628" y="2648"/>
                  </a:lnTo>
                  <a:lnTo>
                    <a:pt x="608" y="2645"/>
                  </a:lnTo>
                  <a:lnTo>
                    <a:pt x="589" y="2644"/>
                  </a:lnTo>
                  <a:lnTo>
                    <a:pt x="577" y="2644"/>
                  </a:lnTo>
                  <a:lnTo>
                    <a:pt x="565" y="2644"/>
                  </a:lnTo>
                  <a:lnTo>
                    <a:pt x="560" y="2644"/>
                  </a:lnTo>
                  <a:lnTo>
                    <a:pt x="552" y="2646"/>
                  </a:lnTo>
                  <a:lnTo>
                    <a:pt x="543" y="2648"/>
                  </a:lnTo>
                  <a:lnTo>
                    <a:pt x="535" y="2650"/>
                  </a:lnTo>
                  <a:lnTo>
                    <a:pt x="525" y="2653"/>
                  </a:lnTo>
                  <a:lnTo>
                    <a:pt x="516" y="2654"/>
                  </a:lnTo>
                  <a:lnTo>
                    <a:pt x="508" y="2657"/>
                  </a:lnTo>
                  <a:lnTo>
                    <a:pt x="503" y="2657"/>
                  </a:lnTo>
                  <a:lnTo>
                    <a:pt x="494" y="2668"/>
                  </a:lnTo>
                  <a:lnTo>
                    <a:pt x="486" y="2684"/>
                  </a:lnTo>
                  <a:lnTo>
                    <a:pt x="476" y="2701"/>
                  </a:lnTo>
                  <a:lnTo>
                    <a:pt x="470" y="2721"/>
                  </a:lnTo>
                  <a:lnTo>
                    <a:pt x="463" y="2742"/>
                  </a:lnTo>
                  <a:lnTo>
                    <a:pt x="458" y="2764"/>
                  </a:lnTo>
                  <a:lnTo>
                    <a:pt x="455" y="2784"/>
                  </a:lnTo>
                  <a:lnTo>
                    <a:pt x="454" y="2803"/>
                  </a:lnTo>
                  <a:lnTo>
                    <a:pt x="446" y="2815"/>
                  </a:lnTo>
                  <a:lnTo>
                    <a:pt x="440" y="2833"/>
                  </a:lnTo>
                  <a:lnTo>
                    <a:pt x="435" y="2851"/>
                  </a:lnTo>
                  <a:lnTo>
                    <a:pt x="432" y="2873"/>
                  </a:lnTo>
                  <a:lnTo>
                    <a:pt x="431" y="2895"/>
                  </a:lnTo>
                  <a:lnTo>
                    <a:pt x="430" y="2917"/>
                  </a:lnTo>
                  <a:lnTo>
                    <a:pt x="430" y="2935"/>
                  </a:lnTo>
                  <a:lnTo>
                    <a:pt x="430" y="2951"/>
                  </a:lnTo>
                  <a:lnTo>
                    <a:pt x="418" y="2965"/>
                  </a:lnTo>
                  <a:lnTo>
                    <a:pt x="392" y="2965"/>
                  </a:lnTo>
                  <a:lnTo>
                    <a:pt x="382" y="2951"/>
                  </a:lnTo>
                  <a:lnTo>
                    <a:pt x="371" y="2937"/>
                  </a:lnTo>
                  <a:lnTo>
                    <a:pt x="360" y="2921"/>
                  </a:lnTo>
                  <a:lnTo>
                    <a:pt x="351" y="2902"/>
                  </a:lnTo>
                  <a:lnTo>
                    <a:pt x="342" y="2882"/>
                  </a:lnTo>
                  <a:lnTo>
                    <a:pt x="333" y="2862"/>
                  </a:lnTo>
                  <a:lnTo>
                    <a:pt x="325" y="2841"/>
                  </a:lnTo>
                  <a:lnTo>
                    <a:pt x="318" y="2819"/>
                  </a:lnTo>
                  <a:lnTo>
                    <a:pt x="310" y="2797"/>
                  </a:lnTo>
                  <a:lnTo>
                    <a:pt x="303" y="2776"/>
                  </a:lnTo>
                  <a:lnTo>
                    <a:pt x="297" y="2753"/>
                  </a:lnTo>
                  <a:lnTo>
                    <a:pt x="291" y="2732"/>
                  </a:lnTo>
                  <a:lnTo>
                    <a:pt x="285" y="2712"/>
                  </a:lnTo>
                  <a:lnTo>
                    <a:pt x="279" y="2692"/>
                  </a:lnTo>
                  <a:lnTo>
                    <a:pt x="274" y="2674"/>
                  </a:lnTo>
                  <a:lnTo>
                    <a:pt x="270" y="2657"/>
                  </a:lnTo>
                  <a:lnTo>
                    <a:pt x="266" y="2648"/>
                  </a:lnTo>
                  <a:lnTo>
                    <a:pt x="261" y="2638"/>
                  </a:lnTo>
                  <a:lnTo>
                    <a:pt x="257" y="2629"/>
                  </a:lnTo>
                  <a:lnTo>
                    <a:pt x="253" y="2620"/>
                  </a:lnTo>
                  <a:lnTo>
                    <a:pt x="250" y="2611"/>
                  </a:lnTo>
                  <a:lnTo>
                    <a:pt x="247" y="2601"/>
                  </a:lnTo>
                  <a:lnTo>
                    <a:pt x="245" y="2592"/>
                  </a:lnTo>
                  <a:lnTo>
                    <a:pt x="245" y="2583"/>
                  </a:lnTo>
                  <a:lnTo>
                    <a:pt x="235" y="2575"/>
                  </a:lnTo>
                  <a:lnTo>
                    <a:pt x="225" y="2560"/>
                  </a:lnTo>
                  <a:lnTo>
                    <a:pt x="215" y="2541"/>
                  </a:lnTo>
                  <a:lnTo>
                    <a:pt x="205" y="2520"/>
                  </a:lnTo>
                  <a:lnTo>
                    <a:pt x="197" y="2497"/>
                  </a:lnTo>
                  <a:lnTo>
                    <a:pt x="190" y="2477"/>
                  </a:lnTo>
                  <a:lnTo>
                    <a:pt x="185" y="2459"/>
                  </a:lnTo>
                  <a:lnTo>
                    <a:pt x="184" y="2447"/>
                  </a:lnTo>
                  <a:lnTo>
                    <a:pt x="158" y="2423"/>
                  </a:lnTo>
                  <a:lnTo>
                    <a:pt x="129" y="2404"/>
                  </a:lnTo>
                  <a:lnTo>
                    <a:pt x="98" y="2390"/>
                  </a:lnTo>
                  <a:lnTo>
                    <a:pt x="69" y="2375"/>
                  </a:lnTo>
                  <a:lnTo>
                    <a:pt x="42" y="2359"/>
                  </a:lnTo>
                  <a:lnTo>
                    <a:pt x="20" y="2338"/>
                  </a:lnTo>
                  <a:lnTo>
                    <a:pt x="5" y="2311"/>
                  </a:lnTo>
                  <a:lnTo>
                    <a:pt x="0" y="2275"/>
                  </a:lnTo>
                  <a:lnTo>
                    <a:pt x="12" y="2251"/>
                  </a:lnTo>
                  <a:lnTo>
                    <a:pt x="36" y="2251"/>
                  </a:lnTo>
                  <a:lnTo>
                    <a:pt x="45" y="2258"/>
                  </a:lnTo>
                  <a:lnTo>
                    <a:pt x="57" y="2259"/>
                  </a:lnTo>
                  <a:lnTo>
                    <a:pt x="68" y="2257"/>
                  </a:lnTo>
                  <a:lnTo>
                    <a:pt x="80" y="2250"/>
                  </a:lnTo>
                  <a:lnTo>
                    <a:pt x="90" y="2243"/>
                  </a:lnTo>
                  <a:lnTo>
                    <a:pt x="102" y="2233"/>
                  </a:lnTo>
                  <a:lnTo>
                    <a:pt x="113" y="2223"/>
                  </a:lnTo>
                  <a:lnTo>
                    <a:pt x="122" y="2214"/>
                  </a:lnTo>
                  <a:lnTo>
                    <a:pt x="122" y="2205"/>
                  </a:lnTo>
                  <a:lnTo>
                    <a:pt x="120" y="2195"/>
                  </a:lnTo>
                  <a:lnTo>
                    <a:pt x="118" y="2186"/>
                  </a:lnTo>
                  <a:lnTo>
                    <a:pt x="114" y="2177"/>
                  </a:lnTo>
                  <a:lnTo>
                    <a:pt x="110" y="2167"/>
                  </a:lnTo>
                  <a:lnTo>
                    <a:pt x="106" y="2158"/>
                  </a:lnTo>
                  <a:lnTo>
                    <a:pt x="102" y="2149"/>
                  </a:lnTo>
                  <a:lnTo>
                    <a:pt x="97" y="2139"/>
                  </a:lnTo>
                  <a:lnTo>
                    <a:pt x="109" y="2129"/>
                  </a:lnTo>
                  <a:lnTo>
                    <a:pt x="126" y="2114"/>
                  </a:lnTo>
                  <a:lnTo>
                    <a:pt x="145" y="2098"/>
                  </a:lnTo>
                  <a:lnTo>
                    <a:pt x="168" y="2081"/>
                  </a:lnTo>
                  <a:lnTo>
                    <a:pt x="189" y="2066"/>
                  </a:lnTo>
                  <a:lnTo>
                    <a:pt x="210" y="2053"/>
                  </a:lnTo>
                  <a:lnTo>
                    <a:pt x="229" y="2044"/>
                  </a:lnTo>
                  <a:lnTo>
                    <a:pt x="245" y="2041"/>
                  </a:lnTo>
                  <a:lnTo>
                    <a:pt x="258" y="2029"/>
                  </a:lnTo>
                  <a:lnTo>
                    <a:pt x="270" y="2029"/>
                  </a:lnTo>
                  <a:lnTo>
                    <a:pt x="281" y="2024"/>
                  </a:lnTo>
                  <a:lnTo>
                    <a:pt x="291" y="2016"/>
                  </a:lnTo>
                  <a:lnTo>
                    <a:pt x="305" y="2006"/>
                  </a:lnTo>
                  <a:lnTo>
                    <a:pt x="319" y="1997"/>
                  </a:lnTo>
                  <a:lnTo>
                    <a:pt x="333" y="1986"/>
                  </a:lnTo>
                  <a:lnTo>
                    <a:pt x="346" y="1976"/>
                  </a:lnTo>
                  <a:lnTo>
                    <a:pt x="358" y="1965"/>
                  </a:lnTo>
                  <a:lnTo>
                    <a:pt x="368" y="1956"/>
                  </a:lnTo>
                  <a:lnTo>
                    <a:pt x="359" y="1953"/>
                  </a:lnTo>
                  <a:lnTo>
                    <a:pt x="350" y="1952"/>
                  </a:lnTo>
                  <a:lnTo>
                    <a:pt x="341" y="1953"/>
                  </a:lnTo>
                  <a:lnTo>
                    <a:pt x="331" y="1956"/>
                  </a:lnTo>
                  <a:lnTo>
                    <a:pt x="322" y="1959"/>
                  </a:lnTo>
                  <a:lnTo>
                    <a:pt x="313" y="1960"/>
                  </a:lnTo>
                  <a:lnTo>
                    <a:pt x="303" y="1959"/>
                  </a:lnTo>
                  <a:lnTo>
                    <a:pt x="294" y="1956"/>
                  </a:lnTo>
                  <a:lnTo>
                    <a:pt x="309" y="1947"/>
                  </a:lnTo>
                  <a:lnTo>
                    <a:pt x="326" y="1936"/>
                  </a:lnTo>
                  <a:lnTo>
                    <a:pt x="345" y="1925"/>
                  </a:lnTo>
                  <a:lnTo>
                    <a:pt x="363" y="1916"/>
                  </a:lnTo>
                  <a:lnTo>
                    <a:pt x="383" y="1908"/>
                  </a:lnTo>
                  <a:lnTo>
                    <a:pt x="403" y="1901"/>
                  </a:lnTo>
                  <a:lnTo>
                    <a:pt x="423" y="1896"/>
                  </a:lnTo>
                  <a:lnTo>
                    <a:pt x="442" y="1895"/>
                  </a:lnTo>
                  <a:lnTo>
                    <a:pt x="463" y="1876"/>
                  </a:lnTo>
                  <a:lnTo>
                    <a:pt x="487" y="1855"/>
                  </a:lnTo>
                  <a:lnTo>
                    <a:pt x="514" y="1833"/>
                  </a:lnTo>
                  <a:lnTo>
                    <a:pt x="540" y="1811"/>
                  </a:lnTo>
                  <a:lnTo>
                    <a:pt x="564" y="1787"/>
                  </a:lnTo>
                  <a:lnTo>
                    <a:pt x="583" y="1763"/>
                  </a:lnTo>
                  <a:lnTo>
                    <a:pt x="596" y="1736"/>
                  </a:lnTo>
                  <a:lnTo>
                    <a:pt x="601" y="1710"/>
                  </a:lnTo>
                  <a:lnTo>
                    <a:pt x="615" y="1698"/>
                  </a:lnTo>
                  <a:lnTo>
                    <a:pt x="617" y="1675"/>
                  </a:lnTo>
                  <a:lnTo>
                    <a:pt x="627" y="1651"/>
                  </a:lnTo>
                  <a:lnTo>
                    <a:pt x="637" y="1629"/>
                  </a:lnTo>
                  <a:lnTo>
                    <a:pt x="652" y="1605"/>
                  </a:lnTo>
                  <a:lnTo>
                    <a:pt x="665" y="1582"/>
                  </a:lnTo>
                  <a:lnTo>
                    <a:pt x="676" y="1559"/>
                  </a:lnTo>
                  <a:lnTo>
                    <a:pt x="685" y="1535"/>
                  </a:lnTo>
                  <a:lnTo>
                    <a:pt x="688" y="1513"/>
                  </a:lnTo>
                  <a:lnTo>
                    <a:pt x="700" y="1501"/>
                  </a:lnTo>
                  <a:lnTo>
                    <a:pt x="701" y="1489"/>
                  </a:lnTo>
                  <a:lnTo>
                    <a:pt x="704" y="1474"/>
                  </a:lnTo>
                  <a:lnTo>
                    <a:pt x="708" y="1457"/>
                  </a:lnTo>
                  <a:lnTo>
                    <a:pt x="714" y="1438"/>
                  </a:lnTo>
                  <a:lnTo>
                    <a:pt x="720" y="1421"/>
                  </a:lnTo>
                  <a:lnTo>
                    <a:pt x="726" y="1404"/>
                  </a:lnTo>
                  <a:lnTo>
                    <a:pt x="732" y="1389"/>
                  </a:lnTo>
                  <a:lnTo>
                    <a:pt x="737" y="1377"/>
                  </a:lnTo>
                  <a:lnTo>
                    <a:pt x="754" y="1328"/>
                  </a:lnTo>
                  <a:lnTo>
                    <a:pt x="772" y="1279"/>
                  </a:lnTo>
                  <a:lnTo>
                    <a:pt x="786" y="1229"/>
                  </a:lnTo>
                  <a:lnTo>
                    <a:pt x="801" y="1180"/>
                  </a:lnTo>
                  <a:lnTo>
                    <a:pt x="814" y="1130"/>
                  </a:lnTo>
                  <a:lnTo>
                    <a:pt x="826" y="1079"/>
                  </a:lnTo>
                  <a:lnTo>
                    <a:pt x="838" y="1027"/>
                  </a:lnTo>
                  <a:lnTo>
                    <a:pt x="850" y="976"/>
                  </a:lnTo>
                  <a:lnTo>
                    <a:pt x="861" y="925"/>
                  </a:lnTo>
                  <a:lnTo>
                    <a:pt x="870" y="874"/>
                  </a:lnTo>
                  <a:lnTo>
                    <a:pt x="881" y="822"/>
                  </a:lnTo>
                  <a:lnTo>
                    <a:pt x="891" y="772"/>
                  </a:lnTo>
                  <a:lnTo>
                    <a:pt x="902" y="720"/>
                  </a:lnTo>
                  <a:lnTo>
                    <a:pt x="911" y="668"/>
                  </a:lnTo>
                  <a:lnTo>
                    <a:pt x="923" y="617"/>
                  </a:lnTo>
                  <a:lnTo>
                    <a:pt x="934" y="567"/>
                  </a:lnTo>
                  <a:lnTo>
                    <a:pt x="949" y="580"/>
                  </a:lnTo>
                  <a:lnTo>
                    <a:pt x="962" y="595"/>
                  </a:lnTo>
                  <a:lnTo>
                    <a:pt x="974" y="612"/>
                  </a:lnTo>
                  <a:lnTo>
                    <a:pt x="985" y="631"/>
                  </a:lnTo>
                  <a:lnTo>
                    <a:pt x="993" y="650"/>
                  </a:lnTo>
                  <a:lnTo>
                    <a:pt x="999" y="672"/>
                  </a:lnTo>
                  <a:lnTo>
                    <a:pt x="1005" y="694"/>
                  </a:lnTo>
                  <a:lnTo>
                    <a:pt x="1010" y="718"/>
                  </a:lnTo>
                  <a:lnTo>
                    <a:pt x="1014" y="742"/>
                  </a:lnTo>
                  <a:lnTo>
                    <a:pt x="1017" y="766"/>
                  </a:lnTo>
                  <a:lnTo>
                    <a:pt x="1018" y="790"/>
                  </a:lnTo>
                  <a:lnTo>
                    <a:pt x="1019" y="813"/>
                  </a:lnTo>
                  <a:lnTo>
                    <a:pt x="1021" y="835"/>
                  </a:lnTo>
                  <a:lnTo>
                    <a:pt x="1021" y="858"/>
                  </a:lnTo>
                  <a:lnTo>
                    <a:pt x="1021" y="879"/>
                  </a:lnTo>
                  <a:lnTo>
                    <a:pt x="1021" y="898"/>
                  </a:lnTo>
                  <a:lnTo>
                    <a:pt x="1021" y="918"/>
                  </a:lnTo>
                  <a:lnTo>
                    <a:pt x="1021" y="939"/>
                  </a:lnTo>
                  <a:lnTo>
                    <a:pt x="1021" y="961"/>
                  </a:lnTo>
                  <a:lnTo>
                    <a:pt x="1021" y="983"/>
                  </a:lnTo>
                  <a:lnTo>
                    <a:pt x="1021" y="1007"/>
                  </a:lnTo>
                  <a:lnTo>
                    <a:pt x="1021" y="1028"/>
                  </a:lnTo>
                  <a:lnTo>
                    <a:pt x="1021" y="1050"/>
                  </a:lnTo>
                  <a:lnTo>
                    <a:pt x="1021" y="1070"/>
                  </a:lnTo>
                  <a:lnTo>
                    <a:pt x="1027" y="1056"/>
                  </a:lnTo>
                  <a:lnTo>
                    <a:pt x="1035" y="1042"/>
                  </a:lnTo>
                  <a:lnTo>
                    <a:pt x="1042" y="1028"/>
                  </a:lnTo>
                  <a:lnTo>
                    <a:pt x="1050" y="1015"/>
                  </a:lnTo>
                  <a:lnTo>
                    <a:pt x="1056" y="1000"/>
                  </a:lnTo>
                  <a:lnTo>
                    <a:pt x="1064" y="987"/>
                  </a:lnTo>
                  <a:lnTo>
                    <a:pt x="1071" y="974"/>
                  </a:lnTo>
                  <a:lnTo>
                    <a:pt x="1078" y="959"/>
                  </a:lnTo>
                  <a:lnTo>
                    <a:pt x="1084" y="946"/>
                  </a:lnTo>
                  <a:lnTo>
                    <a:pt x="1091" y="933"/>
                  </a:lnTo>
                  <a:lnTo>
                    <a:pt x="1098" y="918"/>
                  </a:lnTo>
                  <a:lnTo>
                    <a:pt x="1103" y="905"/>
                  </a:lnTo>
                  <a:lnTo>
                    <a:pt x="1107" y="890"/>
                  </a:lnTo>
                  <a:lnTo>
                    <a:pt x="1111" y="877"/>
                  </a:lnTo>
                  <a:lnTo>
                    <a:pt x="1115" y="862"/>
                  </a:lnTo>
                  <a:lnTo>
                    <a:pt x="1118" y="849"/>
                  </a:lnTo>
                  <a:lnTo>
                    <a:pt x="1123" y="839"/>
                  </a:lnTo>
                  <a:lnTo>
                    <a:pt x="1131" y="830"/>
                  </a:lnTo>
                  <a:lnTo>
                    <a:pt x="1139" y="821"/>
                  </a:lnTo>
                  <a:lnTo>
                    <a:pt x="1147" y="810"/>
                  </a:lnTo>
                  <a:lnTo>
                    <a:pt x="1155" y="800"/>
                  </a:lnTo>
                  <a:lnTo>
                    <a:pt x="1162" y="788"/>
                  </a:lnTo>
                  <a:lnTo>
                    <a:pt x="1166" y="776"/>
                  </a:lnTo>
                  <a:lnTo>
                    <a:pt x="1167" y="762"/>
                  </a:lnTo>
                  <a:lnTo>
                    <a:pt x="1180" y="750"/>
                  </a:lnTo>
                  <a:lnTo>
                    <a:pt x="1180" y="738"/>
                  </a:lnTo>
                  <a:lnTo>
                    <a:pt x="1192" y="714"/>
                  </a:lnTo>
                  <a:lnTo>
                    <a:pt x="1208" y="690"/>
                  </a:lnTo>
                  <a:lnTo>
                    <a:pt x="1227" y="665"/>
                  </a:lnTo>
                  <a:lnTo>
                    <a:pt x="1245" y="640"/>
                  </a:lnTo>
                  <a:lnTo>
                    <a:pt x="1265" y="615"/>
                  </a:lnTo>
                  <a:lnTo>
                    <a:pt x="1281" y="589"/>
                  </a:lnTo>
                  <a:lnTo>
                    <a:pt x="1295" y="565"/>
                  </a:lnTo>
                  <a:lnTo>
                    <a:pt x="1303" y="541"/>
                  </a:lnTo>
                  <a:lnTo>
                    <a:pt x="1309" y="523"/>
                  </a:lnTo>
                  <a:lnTo>
                    <a:pt x="1321" y="503"/>
                  </a:lnTo>
                  <a:lnTo>
                    <a:pt x="1336" y="483"/>
                  </a:lnTo>
                  <a:lnTo>
                    <a:pt x="1351" y="462"/>
                  </a:lnTo>
                  <a:lnTo>
                    <a:pt x="1365" y="440"/>
                  </a:lnTo>
                  <a:lnTo>
                    <a:pt x="1377" y="420"/>
                  </a:lnTo>
                  <a:lnTo>
                    <a:pt x="1386" y="400"/>
                  </a:lnTo>
                  <a:lnTo>
                    <a:pt x="1389" y="382"/>
                  </a:lnTo>
                  <a:lnTo>
                    <a:pt x="1401" y="370"/>
                  </a:lnTo>
                  <a:lnTo>
                    <a:pt x="1401" y="356"/>
                  </a:lnTo>
                  <a:lnTo>
                    <a:pt x="1402" y="347"/>
                  </a:lnTo>
                  <a:lnTo>
                    <a:pt x="1405" y="338"/>
                  </a:lnTo>
                  <a:lnTo>
                    <a:pt x="1409" y="328"/>
                  </a:lnTo>
                  <a:lnTo>
                    <a:pt x="1414" y="319"/>
                  </a:lnTo>
                  <a:lnTo>
                    <a:pt x="1418" y="311"/>
                  </a:lnTo>
                  <a:lnTo>
                    <a:pt x="1422" y="302"/>
                  </a:lnTo>
                  <a:lnTo>
                    <a:pt x="1425" y="293"/>
                  </a:lnTo>
                  <a:lnTo>
                    <a:pt x="1426" y="283"/>
                  </a:lnTo>
                  <a:lnTo>
                    <a:pt x="1436" y="277"/>
                  </a:lnTo>
                  <a:lnTo>
                    <a:pt x="1444" y="266"/>
                  </a:lnTo>
                  <a:lnTo>
                    <a:pt x="1452" y="253"/>
                  </a:lnTo>
                  <a:lnTo>
                    <a:pt x="1460" y="238"/>
                  </a:lnTo>
                  <a:lnTo>
                    <a:pt x="1465" y="221"/>
                  </a:lnTo>
                  <a:lnTo>
                    <a:pt x="1470" y="205"/>
                  </a:lnTo>
                  <a:lnTo>
                    <a:pt x="1473" y="187"/>
                  </a:lnTo>
                  <a:lnTo>
                    <a:pt x="1474" y="173"/>
                  </a:lnTo>
                  <a:lnTo>
                    <a:pt x="1488" y="161"/>
                  </a:lnTo>
                  <a:lnTo>
                    <a:pt x="1489" y="147"/>
                  </a:lnTo>
                  <a:lnTo>
                    <a:pt x="1494" y="129"/>
                  </a:lnTo>
                  <a:lnTo>
                    <a:pt x="1501" y="105"/>
                  </a:lnTo>
                  <a:lnTo>
                    <a:pt x="1509" y="80"/>
                  </a:lnTo>
                  <a:lnTo>
                    <a:pt x="1518" y="56"/>
                  </a:lnTo>
                  <a:lnTo>
                    <a:pt x="1529" y="32"/>
                  </a:lnTo>
                  <a:lnTo>
                    <a:pt x="1539" y="13"/>
                  </a:lnTo>
                  <a:lnTo>
                    <a:pt x="1549" y="0"/>
                  </a:lnTo>
                  <a:lnTo>
                    <a:pt x="1557" y="14"/>
                  </a:lnTo>
                  <a:lnTo>
                    <a:pt x="1561" y="32"/>
                  </a:lnTo>
                  <a:lnTo>
                    <a:pt x="1563" y="50"/>
                  </a:lnTo>
                  <a:lnTo>
                    <a:pt x="1565" y="69"/>
                  </a:lnTo>
                  <a:lnTo>
                    <a:pt x="1566" y="89"/>
                  </a:lnTo>
                  <a:lnTo>
                    <a:pt x="1567" y="109"/>
                  </a:lnTo>
                  <a:lnTo>
                    <a:pt x="1569" y="129"/>
                  </a:lnTo>
                  <a:lnTo>
                    <a:pt x="1573" y="147"/>
                  </a:lnTo>
                  <a:lnTo>
                    <a:pt x="1565" y="171"/>
                  </a:lnTo>
                  <a:lnTo>
                    <a:pt x="1557" y="195"/>
                  </a:lnTo>
                  <a:lnTo>
                    <a:pt x="1551" y="221"/>
                  </a:lnTo>
                  <a:lnTo>
                    <a:pt x="1546" y="246"/>
                  </a:lnTo>
                  <a:lnTo>
                    <a:pt x="1542" y="271"/>
                  </a:lnTo>
                  <a:lnTo>
                    <a:pt x="1539" y="297"/>
                  </a:lnTo>
                  <a:lnTo>
                    <a:pt x="1537" y="320"/>
                  </a:lnTo>
                  <a:lnTo>
                    <a:pt x="1537" y="344"/>
                  </a:lnTo>
                  <a:lnTo>
                    <a:pt x="1527" y="356"/>
                  </a:lnTo>
                  <a:lnTo>
                    <a:pt x="1521" y="375"/>
                  </a:lnTo>
                  <a:lnTo>
                    <a:pt x="1514" y="396"/>
                  </a:lnTo>
                  <a:lnTo>
                    <a:pt x="1509" y="419"/>
                  </a:lnTo>
                  <a:lnTo>
                    <a:pt x="1505" y="442"/>
                  </a:lnTo>
                  <a:lnTo>
                    <a:pt x="1502" y="463"/>
                  </a:lnTo>
                  <a:lnTo>
                    <a:pt x="1500" y="480"/>
                  </a:lnTo>
                  <a:lnTo>
                    <a:pt x="1500" y="492"/>
                  </a:lnTo>
                  <a:lnTo>
                    <a:pt x="1265" y="738"/>
                  </a:lnTo>
                  <a:lnTo>
                    <a:pt x="1275" y="737"/>
                  </a:lnTo>
                  <a:lnTo>
                    <a:pt x="1284" y="734"/>
                  </a:lnTo>
                  <a:lnTo>
                    <a:pt x="1293" y="730"/>
                  </a:lnTo>
                  <a:lnTo>
                    <a:pt x="1303" y="725"/>
                  </a:lnTo>
                  <a:lnTo>
                    <a:pt x="1312" y="721"/>
                  </a:lnTo>
                  <a:lnTo>
                    <a:pt x="1321" y="717"/>
                  </a:lnTo>
                  <a:lnTo>
                    <a:pt x="1331" y="714"/>
                  </a:lnTo>
                  <a:lnTo>
                    <a:pt x="1340" y="713"/>
                  </a:lnTo>
                  <a:lnTo>
                    <a:pt x="1341" y="716"/>
                  </a:lnTo>
                  <a:lnTo>
                    <a:pt x="1347" y="720"/>
                  </a:lnTo>
                  <a:lnTo>
                    <a:pt x="1351" y="724"/>
                  </a:lnTo>
                  <a:lnTo>
                    <a:pt x="1352" y="726"/>
                  </a:lnTo>
                  <a:lnTo>
                    <a:pt x="1352" y="736"/>
                  </a:lnTo>
                  <a:lnTo>
                    <a:pt x="1352" y="744"/>
                  </a:lnTo>
                  <a:lnTo>
                    <a:pt x="1352" y="753"/>
                  </a:lnTo>
                  <a:lnTo>
                    <a:pt x="1352" y="762"/>
                  </a:lnTo>
                  <a:lnTo>
                    <a:pt x="1356" y="761"/>
                  </a:lnTo>
                  <a:lnTo>
                    <a:pt x="1361" y="758"/>
                  </a:lnTo>
                  <a:lnTo>
                    <a:pt x="1366" y="754"/>
                  </a:lnTo>
                  <a:lnTo>
                    <a:pt x="1372" y="750"/>
                  </a:lnTo>
                  <a:lnTo>
                    <a:pt x="1378" y="746"/>
                  </a:lnTo>
                  <a:lnTo>
                    <a:pt x="1385" y="742"/>
                  </a:lnTo>
                  <a:lnTo>
                    <a:pt x="1393" y="740"/>
                  </a:lnTo>
                  <a:lnTo>
                    <a:pt x="1401" y="738"/>
                  </a:lnTo>
                  <a:lnTo>
                    <a:pt x="1405" y="748"/>
                  </a:lnTo>
                  <a:lnTo>
                    <a:pt x="1414" y="754"/>
                  </a:lnTo>
                  <a:lnTo>
                    <a:pt x="1422" y="760"/>
                  </a:lnTo>
                  <a:lnTo>
                    <a:pt x="1426" y="762"/>
                  </a:lnTo>
                  <a:lnTo>
                    <a:pt x="1425" y="776"/>
                  </a:lnTo>
                  <a:lnTo>
                    <a:pt x="1422" y="788"/>
                  </a:lnTo>
                  <a:lnTo>
                    <a:pt x="1417" y="800"/>
                  </a:lnTo>
                  <a:lnTo>
                    <a:pt x="1410" y="809"/>
                  </a:lnTo>
                  <a:lnTo>
                    <a:pt x="1404" y="818"/>
                  </a:lnTo>
                  <a:lnTo>
                    <a:pt x="1394" y="825"/>
                  </a:lnTo>
                  <a:lnTo>
                    <a:pt x="1386" y="831"/>
                  </a:lnTo>
                  <a:lnTo>
                    <a:pt x="1377" y="837"/>
                  </a:lnTo>
                  <a:lnTo>
                    <a:pt x="1401" y="837"/>
                  </a:lnTo>
                  <a:lnTo>
                    <a:pt x="1404" y="838"/>
                  </a:lnTo>
                  <a:lnTo>
                    <a:pt x="1409" y="842"/>
                  </a:lnTo>
                  <a:lnTo>
                    <a:pt x="1417" y="847"/>
                  </a:lnTo>
                  <a:lnTo>
                    <a:pt x="1426" y="849"/>
                  </a:lnTo>
                  <a:lnTo>
                    <a:pt x="1426" y="850"/>
                  </a:lnTo>
                  <a:lnTo>
                    <a:pt x="1426" y="854"/>
                  </a:lnTo>
                  <a:lnTo>
                    <a:pt x="1426" y="859"/>
                  </a:lnTo>
                  <a:lnTo>
                    <a:pt x="1426" y="861"/>
                  </a:lnTo>
                  <a:lnTo>
                    <a:pt x="1426" y="869"/>
                  </a:lnTo>
                  <a:lnTo>
                    <a:pt x="1426" y="874"/>
                  </a:lnTo>
                  <a:lnTo>
                    <a:pt x="1426" y="879"/>
                  </a:lnTo>
                  <a:lnTo>
                    <a:pt x="1426" y="886"/>
                  </a:lnTo>
                  <a:lnTo>
                    <a:pt x="1364" y="935"/>
                  </a:lnTo>
                  <a:lnTo>
                    <a:pt x="1368" y="949"/>
                  </a:lnTo>
                  <a:lnTo>
                    <a:pt x="1372" y="961"/>
                  </a:lnTo>
                  <a:lnTo>
                    <a:pt x="1374" y="972"/>
                  </a:lnTo>
                  <a:lnTo>
                    <a:pt x="1376" y="984"/>
                  </a:lnTo>
                  <a:lnTo>
                    <a:pt x="1376" y="996"/>
                  </a:lnTo>
                  <a:lnTo>
                    <a:pt x="1377" y="1008"/>
                  </a:lnTo>
                  <a:lnTo>
                    <a:pt x="1377" y="1020"/>
                  </a:lnTo>
                  <a:lnTo>
                    <a:pt x="1377" y="1034"/>
                  </a:lnTo>
                  <a:lnTo>
                    <a:pt x="1372" y="1039"/>
                  </a:lnTo>
                  <a:lnTo>
                    <a:pt x="1368" y="1047"/>
                  </a:lnTo>
                  <a:lnTo>
                    <a:pt x="1362" y="1055"/>
                  </a:lnTo>
                  <a:lnTo>
                    <a:pt x="1357" y="1064"/>
                  </a:lnTo>
                  <a:lnTo>
                    <a:pt x="1351" y="1074"/>
                  </a:lnTo>
                  <a:lnTo>
                    <a:pt x="1344" y="1082"/>
                  </a:lnTo>
                  <a:lnTo>
                    <a:pt x="1336" y="1090"/>
                  </a:lnTo>
                  <a:lnTo>
                    <a:pt x="1328" y="1095"/>
                  </a:lnTo>
                  <a:lnTo>
                    <a:pt x="1315" y="1095"/>
                  </a:lnTo>
                  <a:lnTo>
                    <a:pt x="1297" y="1100"/>
                  </a:lnTo>
                  <a:lnTo>
                    <a:pt x="1280" y="1108"/>
                  </a:lnTo>
                  <a:lnTo>
                    <a:pt x="1264" y="1116"/>
                  </a:lnTo>
                  <a:lnTo>
                    <a:pt x="1248" y="1126"/>
                  </a:lnTo>
                  <a:lnTo>
                    <a:pt x="1231" y="1135"/>
                  </a:lnTo>
                  <a:lnTo>
                    <a:pt x="1215" y="1143"/>
                  </a:lnTo>
                  <a:lnTo>
                    <a:pt x="1197" y="1151"/>
                  </a:lnTo>
                  <a:lnTo>
                    <a:pt x="1180" y="1156"/>
                  </a:lnTo>
                  <a:lnTo>
                    <a:pt x="1178" y="1155"/>
                  </a:lnTo>
                  <a:lnTo>
                    <a:pt x="1172" y="1149"/>
                  </a:lnTo>
                  <a:lnTo>
                    <a:pt x="1164" y="1145"/>
                  </a:lnTo>
                  <a:lnTo>
                    <a:pt x="1155" y="1144"/>
                  </a:lnTo>
                  <a:lnTo>
                    <a:pt x="1154" y="1145"/>
                  </a:lnTo>
                  <a:lnTo>
                    <a:pt x="1150" y="1149"/>
                  </a:lnTo>
                  <a:lnTo>
                    <a:pt x="1144" y="1155"/>
                  </a:lnTo>
                  <a:lnTo>
                    <a:pt x="1143" y="1156"/>
                  </a:lnTo>
                  <a:lnTo>
                    <a:pt x="1147" y="1168"/>
                  </a:lnTo>
                  <a:lnTo>
                    <a:pt x="1151" y="1183"/>
                  </a:lnTo>
                  <a:lnTo>
                    <a:pt x="1154" y="1199"/>
                  </a:lnTo>
                  <a:lnTo>
                    <a:pt x="1154" y="1215"/>
                  </a:lnTo>
                  <a:lnTo>
                    <a:pt x="1151" y="1231"/>
                  </a:lnTo>
                  <a:lnTo>
                    <a:pt x="1144" y="1243"/>
                  </a:lnTo>
                  <a:lnTo>
                    <a:pt x="1134" y="1252"/>
                  </a:lnTo>
                  <a:lnTo>
                    <a:pt x="1118" y="1255"/>
                  </a:lnTo>
                  <a:lnTo>
                    <a:pt x="1120" y="1264"/>
                  </a:lnTo>
                  <a:lnTo>
                    <a:pt x="1126" y="1273"/>
                  </a:lnTo>
                  <a:lnTo>
                    <a:pt x="1134" y="1283"/>
                  </a:lnTo>
                  <a:lnTo>
                    <a:pt x="1143" y="1292"/>
                  </a:lnTo>
                  <a:lnTo>
                    <a:pt x="1151" y="1301"/>
                  </a:lnTo>
                  <a:lnTo>
                    <a:pt x="1159" y="1310"/>
                  </a:lnTo>
                  <a:lnTo>
                    <a:pt x="1164" y="1320"/>
                  </a:lnTo>
                  <a:lnTo>
                    <a:pt x="1167" y="1329"/>
                  </a:lnTo>
                  <a:lnTo>
                    <a:pt x="1166" y="1338"/>
                  </a:lnTo>
                  <a:lnTo>
                    <a:pt x="1162" y="1346"/>
                  </a:lnTo>
                  <a:lnTo>
                    <a:pt x="1156" y="1356"/>
                  </a:lnTo>
                  <a:lnTo>
                    <a:pt x="1155" y="1365"/>
                  </a:lnTo>
                  <a:lnTo>
                    <a:pt x="1154" y="1365"/>
                  </a:lnTo>
                  <a:lnTo>
                    <a:pt x="1150" y="1365"/>
                  </a:lnTo>
                  <a:lnTo>
                    <a:pt x="1144" y="1365"/>
                  </a:lnTo>
                  <a:lnTo>
                    <a:pt x="1143" y="1365"/>
                  </a:lnTo>
                  <a:lnTo>
                    <a:pt x="1147" y="1370"/>
                  </a:lnTo>
                  <a:lnTo>
                    <a:pt x="1152" y="1378"/>
                  </a:lnTo>
                  <a:lnTo>
                    <a:pt x="1156" y="1386"/>
                  </a:lnTo>
                  <a:lnTo>
                    <a:pt x="1159" y="1396"/>
                  </a:lnTo>
                  <a:lnTo>
                    <a:pt x="1163" y="1405"/>
                  </a:lnTo>
                  <a:lnTo>
                    <a:pt x="1164" y="1413"/>
                  </a:lnTo>
                  <a:lnTo>
                    <a:pt x="1167" y="1421"/>
                  </a:lnTo>
                  <a:lnTo>
                    <a:pt x="1167" y="1426"/>
                  </a:lnTo>
                  <a:lnTo>
                    <a:pt x="1166" y="1429"/>
                  </a:lnTo>
                  <a:lnTo>
                    <a:pt x="1162" y="1434"/>
                  </a:lnTo>
                  <a:lnTo>
                    <a:pt x="1156" y="1442"/>
                  </a:lnTo>
                  <a:lnTo>
                    <a:pt x="1155" y="1452"/>
                  </a:lnTo>
                  <a:lnTo>
                    <a:pt x="1146" y="1450"/>
                  </a:lnTo>
                  <a:lnTo>
                    <a:pt x="1136" y="1445"/>
                  </a:lnTo>
                  <a:lnTo>
                    <a:pt x="1127" y="1441"/>
                  </a:lnTo>
                  <a:lnTo>
                    <a:pt x="1118" y="1440"/>
                  </a:lnTo>
                  <a:lnTo>
                    <a:pt x="1120" y="1449"/>
                  </a:lnTo>
                  <a:lnTo>
                    <a:pt x="1127" y="1460"/>
                  </a:lnTo>
                  <a:lnTo>
                    <a:pt x="1135" y="1471"/>
                  </a:lnTo>
                  <a:lnTo>
                    <a:pt x="1143" y="1483"/>
                  </a:lnTo>
                  <a:lnTo>
                    <a:pt x="1148" y="1497"/>
                  </a:lnTo>
                  <a:lnTo>
                    <a:pt x="1150" y="1510"/>
                  </a:lnTo>
                  <a:lnTo>
                    <a:pt x="1144" y="1525"/>
                  </a:lnTo>
                  <a:lnTo>
                    <a:pt x="1131" y="1538"/>
                  </a:lnTo>
                  <a:lnTo>
                    <a:pt x="1131" y="1574"/>
                  </a:lnTo>
                  <a:lnTo>
                    <a:pt x="1106" y="1611"/>
                  </a:lnTo>
                  <a:lnTo>
                    <a:pt x="1099" y="1611"/>
                  </a:lnTo>
                  <a:lnTo>
                    <a:pt x="1094" y="1611"/>
                  </a:lnTo>
                  <a:lnTo>
                    <a:pt x="1088" y="1611"/>
                  </a:lnTo>
                  <a:lnTo>
                    <a:pt x="1082" y="1611"/>
                  </a:lnTo>
                  <a:lnTo>
                    <a:pt x="1086" y="1626"/>
                  </a:lnTo>
                  <a:lnTo>
                    <a:pt x="1094" y="1647"/>
                  </a:lnTo>
                  <a:lnTo>
                    <a:pt x="1104" y="1674"/>
                  </a:lnTo>
                  <a:lnTo>
                    <a:pt x="1114" y="1702"/>
                  </a:lnTo>
                  <a:lnTo>
                    <a:pt x="1119" y="1730"/>
                  </a:lnTo>
                  <a:lnTo>
                    <a:pt x="1118" y="1755"/>
                  </a:lnTo>
                  <a:lnTo>
                    <a:pt x="1106" y="1774"/>
                  </a:lnTo>
                  <a:lnTo>
                    <a:pt x="1082" y="1783"/>
                  </a:lnTo>
                  <a:lnTo>
                    <a:pt x="1082" y="1771"/>
                  </a:lnTo>
                  <a:lnTo>
                    <a:pt x="1075" y="1772"/>
                  </a:lnTo>
                  <a:lnTo>
                    <a:pt x="1070" y="1776"/>
                  </a:lnTo>
                  <a:lnTo>
                    <a:pt x="1064" y="1782"/>
                  </a:lnTo>
                  <a:lnTo>
                    <a:pt x="1056" y="1783"/>
                  </a:lnTo>
                  <a:lnTo>
                    <a:pt x="1082" y="1796"/>
                  </a:lnTo>
                  <a:lnTo>
                    <a:pt x="1083" y="1805"/>
                  </a:lnTo>
                  <a:lnTo>
                    <a:pt x="1088" y="1813"/>
                  </a:lnTo>
                  <a:lnTo>
                    <a:pt x="1092" y="1823"/>
                  </a:lnTo>
                  <a:lnTo>
                    <a:pt x="1094" y="1832"/>
                  </a:lnTo>
                  <a:lnTo>
                    <a:pt x="1092" y="1841"/>
                  </a:lnTo>
                  <a:lnTo>
                    <a:pt x="1088" y="1849"/>
                  </a:lnTo>
                  <a:lnTo>
                    <a:pt x="1083" y="1855"/>
                  </a:lnTo>
                  <a:lnTo>
                    <a:pt x="1082" y="1857"/>
                  </a:lnTo>
                  <a:lnTo>
                    <a:pt x="1072" y="1859"/>
                  </a:lnTo>
                  <a:lnTo>
                    <a:pt x="1064" y="1863"/>
                  </a:lnTo>
                  <a:lnTo>
                    <a:pt x="1059" y="1868"/>
                  </a:lnTo>
                  <a:lnTo>
                    <a:pt x="1056" y="1869"/>
                  </a:lnTo>
                  <a:lnTo>
                    <a:pt x="1055" y="1872"/>
                  </a:lnTo>
                  <a:lnTo>
                    <a:pt x="1051" y="1877"/>
                  </a:lnTo>
                  <a:lnTo>
                    <a:pt x="1046" y="1885"/>
                  </a:lnTo>
                  <a:lnTo>
                    <a:pt x="1044" y="1895"/>
                  </a:lnTo>
                  <a:lnTo>
                    <a:pt x="1035" y="1896"/>
                  </a:lnTo>
                  <a:lnTo>
                    <a:pt x="1028" y="1900"/>
                  </a:lnTo>
                  <a:lnTo>
                    <a:pt x="1023" y="1905"/>
                  </a:lnTo>
                  <a:lnTo>
                    <a:pt x="1021" y="1907"/>
                  </a:lnTo>
                  <a:lnTo>
                    <a:pt x="1019" y="1924"/>
                  </a:lnTo>
                  <a:lnTo>
                    <a:pt x="1015" y="1937"/>
                  </a:lnTo>
                  <a:lnTo>
                    <a:pt x="1010" y="1947"/>
                  </a:lnTo>
                  <a:lnTo>
                    <a:pt x="1001" y="1955"/>
                  </a:lnTo>
                  <a:lnTo>
                    <a:pt x="989" y="1959"/>
                  </a:lnTo>
                  <a:lnTo>
                    <a:pt x="974" y="1960"/>
                  </a:lnTo>
                  <a:lnTo>
                    <a:pt x="955" y="1960"/>
                  </a:lnTo>
                  <a:lnTo>
                    <a:pt x="934" y="1956"/>
                  </a:lnTo>
                  <a:lnTo>
                    <a:pt x="934" y="1967"/>
                  </a:lnTo>
                  <a:lnTo>
                    <a:pt x="933" y="1977"/>
                  </a:lnTo>
                  <a:lnTo>
                    <a:pt x="930" y="1990"/>
                  </a:lnTo>
                  <a:lnTo>
                    <a:pt x="929" y="2005"/>
                  </a:lnTo>
                  <a:lnTo>
                    <a:pt x="926" y="2018"/>
                  </a:lnTo>
                  <a:lnTo>
                    <a:pt x="923" y="2032"/>
                  </a:lnTo>
                  <a:lnTo>
                    <a:pt x="922" y="2044"/>
                  </a:lnTo>
                  <a:lnTo>
                    <a:pt x="922" y="2054"/>
                  </a:lnTo>
                  <a:lnTo>
                    <a:pt x="919" y="2058"/>
                  </a:lnTo>
                  <a:lnTo>
                    <a:pt x="914" y="2066"/>
                  </a:lnTo>
                  <a:lnTo>
                    <a:pt x="906" y="2074"/>
                  </a:lnTo>
                  <a:lnTo>
                    <a:pt x="897" y="2078"/>
                  </a:lnTo>
                  <a:lnTo>
                    <a:pt x="891" y="2078"/>
                  </a:lnTo>
                  <a:lnTo>
                    <a:pt x="886" y="2077"/>
                  </a:lnTo>
                  <a:lnTo>
                    <a:pt x="878" y="2074"/>
                  </a:lnTo>
                  <a:lnTo>
                    <a:pt x="870" y="2072"/>
                  </a:lnTo>
                  <a:lnTo>
                    <a:pt x="862" y="2070"/>
                  </a:lnTo>
                  <a:lnTo>
                    <a:pt x="854" y="2068"/>
                  </a:lnTo>
                  <a:lnTo>
                    <a:pt x="845" y="2066"/>
                  </a:lnTo>
                  <a:lnTo>
                    <a:pt x="836" y="2066"/>
                  </a:lnTo>
                  <a:lnTo>
                    <a:pt x="830" y="2061"/>
                  </a:lnTo>
                  <a:lnTo>
                    <a:pt x="825" y="2056"/>
                  </a:lnTo>
                  <a:lnTo>
                    <a:pt x="818" y="2049"/>
                  </a:lnTo>
                  <a:lnTo>
                    <a:pt x="812" y="2041"/>
                  </a:lnTo>
                  <a:lnTo>
                    <a:pt x="804" y="2034"/>
                  </a:lnTo>
                  <a:lnTo>
                    <a:pt x="797" y="2028"/>
                  </a:lnTo>
                  <a:lnTo>
                    <a:pt x="792" y="2022"/>
                  </a:lnTo>
                  <a:lnTo>
                    <a:pt x="786" y="2017"/>
                  </a:lnTo>
                  <a:lnTo>
                    <a:pt x="774" y="2029"/>
                  </a:lnTo>
                  <a:lnTo>
                    <a:pt x="774" y="2038"/>
                  </a:lnTo>
                  <a:lnTo>
                    <a:pt x="774" y="2049"/>
                  </a:lnTo>
                  <a:lnTo>
                    <a:pt x="773" y="2061"/>
                  </a:lnTo>
                  <a:lnTo>
                    <a:pt x="772" y="2072"/>
                  </a:lnTo>
                  <a:lnTo>
                    <a:pt x="768" y="2084"/>
                  </a:lnTo>
                  <a:lnTo>
                    <a:pt x="764" y="2094"/>
                  </a:lnTo>
                  <a:lnTo>
                    <a:pt x="757" y="2106"/>
                  </a:lnTo>
                  <a:lnTo>
                    <a:pt x="749" y="2116"/>
                  </a:lnTo>
                  <a:lnTo>
                    <a:pt x="740" y="2116"/>
                  </a:lnTo>
                  <a:lnTo>
                    <a:pt x="730" y="2113"/>
                  </a:lnTo>
                  <a:lnTo>
                    <a:pt x="722" y="2112"/>
                  </a:lnTo>
                  <a:lnTo>
                    <a:pt x="714" y="2108"/>
                  </a:lnTo>
                  <a:lnTo>
                    <a:pt x="706" y="2104"/>
                  </a:lnTo>
                  <a:lnTo>
                    <a:pt x="698" y="2100"/>
                  </a:lnTo>
                  <a:lnTo>
                    <a:pt x="693" y="2096"/>
                  </a:lnTo>
                  <a:lnTo>
                    <a:pt x="688" y="2090"/>
                  </a:lnTo>
                  <a:lnTo>
                    <a:pt x="688" y="2085"/>
                  </a:lnTo>
                  <a:lnTo>
                    <a:pt x="687" y="2077"/>
                  </a:lnTo>
                  <a:lnTo>
                    <a:pt x="684" y="2069"/>
                  </a:lnTo>
                  <a:lnTo>
                    <a:pt x="683" y="2061"/>
                  </a:lnTo>
                  <a:lnTo>
                    <a:pt x="680" y="2053"/>
                  </a:lnTo>
                  <a:lnTo>
                    <a:pt x="677" y="2048"/>
                  </a:lnTo>
                  <a:lnTo>
                    <a:pt x="676" y="2042"/>
                  </a:lnTo>
                  <a:lnTo>
                    <a:pt x="676" y="2041"/>
                  </a:lnTo>
                  <a:lnTo>
                    <a:pt x="664" y="2041"/>
                  </a:lnTo>
                  <a:lnTo>
                    <a:pt x="661" y="2060"/>
                  </a:lnTo>
                  <a:lnTo>
                    <a:pt x="655" y="2078"/>
                  </a:lnTo>
                  <a:lnTo>
                    <a:pt x="645" y="2096"/>
                  </a:lnTo>
                  <a:lnTo>
                    <a:pt x="635" y="2113"/>
                  </a:lnTo>
                  <a:lnTo>
                    <a:pt x="624" y="2130"/>
                  </a:lnTo>
                  <a:lnTo>
                    <a:pt x="617" y="2146"/>
                  </a:lnTo>
                  <a:lnTo>
                    <a:pt x="613" y="2162"/>
                  </a:lnTo>
                  <a:lnTo>
                    <a:pt x="615" y="2177"/>
                  </a:lnTo>
                  <a:lnTo>
                    <a:pt x="621" y="2198"/>
                  </a:lnTo>
                  <a:lnTo>
                    <a:pt x="631" y="2219"/>
                  </a:lnTo>
                  <a:lnTo>
                    <a:pt x="643" y="2238"/>
                  </a:lnTo>
                  <a:lnTo>
                    <a:pt x="656" y="2257"/>
                  </a:lnTo>
                  <a:lnTo>
                    <a:pt x="668" y="2275"/>
                  </a:lnTo>
                  <a:lnTo>
                    <a:pt x="679" y="2294"/>
                  </a:lnTo>
                  <a:lnTo>
                    <a:pt x="685" y="2315"/>
                  </a:lnTo>
                  <a:lnTo>
                    <a:pt x="688" y="2336"/>
                  </a:lnTo>
                  <a:lnTo>
                    <a:pt x="704" y="2351"/>
                  </a:lnTo>
                  <a:lnTo>
                    <a:pt x="721" y="2366"/>
                  </a:lnTo>
                  <a:lnTo>
                    <a:pt x="738" y="2380"/>
                  </a:lnTo>
                  <a:lnTo>
                    <a:pt x="754" y="2396"/>
                  </a:lnTo>
                  <a:lnTo>
                    <a:pt x="773" y="2411"/>
                  </a:lnTo>
                  <a:lnTo>
                    <a:pt x="790" y="2427"/>
                  </a:lnTo>
                  <a:lnTo>
                    <a:pt x="808" y="2442"/>
                  </a:lnTo>
                  <a:lnTo>
                    <a:pt x="826" y="2458"/>
                  </a:lnTo>
                  <a:lnTo>
                    <a:pt x="845" y="2472"/>
                  </a:lnTo>
                  <a:lnTo>
                    <a:pt x="863" y="2487"/>
                  </a:lnTo>
                  <a:lnTo>
                    <a:pt x="883" y="2500"/>
                  </a:lnTo>
                  <a:lnTo>
                    <a:pt x="902" y="2513"/>
                  </a:lnTo>
                  <a:lnTo>
                    <a:pt x="922" y="2527"/>
                  </a:lnTo>
                  <a:lnTo>
                    <a:pt x="942" y="2537"/>
                  </a:lnTo>
                  <a:lnTo>
                    <a:pt x="963" y="2549"/>
                  </a:lnTo>
                  <a:lnTo>
                    <a:pt x="983" y="2559"/>
                  </a:lnTo>
                  <a:lnTo>
                    <a:pt x="995" y="2559"/>
                  </a:lnTo>
                  <a:lnTo>
                    <a:pt x="1011" y="2569"/>
                  </a:lnTo>
                  <a:lnTo>
                    <a:pt x="1028" y="2584"/>
                  </a:lnTo>
                  <a:lnTo>
                    <a:pt x="1050" y="2600"/>
                  </a:lnTo>
                  <a:lnTo>
                    <a:pt x="1071" y="2617"/>
                  </a:lnTo>
                  <a:lnTo>
                    <a:pt x="1092" y="2632"/>
                  </a:lnTo>
                  <a:lnTo>
                    <a:pt x="1115" y="2645"/>
                  </a:lnTo>
                  <a:lnTo>
                    <a:pt x="1135" y="2654"/>
                  </a:lnTo>
                  <a:lnTo>
                    <a:pt x="1155" y="2657"/>
                  </a:lnTo>
                  <a:lnTo>
                    <a:pt x="1167" y="2666"/>
                  </a:lnTo>
                  <a:lnTo>
                    <a:pt x="1180" y="2674"/>
                  </a:lnTo>
                  <a:lnTo>
                    <a:pt x="1193" y="2682"/>
                  </a:lnTo>
                  <a:lnTo>
                    <a:pt x="1208" y="2689"/>
                  </a:lnTo>
                  <a:lnTo>
                    <a:pt x="1224" y="2697"/>
                  </a:lnTo>
                  <a:lnTo>
                    <a:pt x="1240" y="2704"/>
                  </a:lnTo>
                  <a:lnTo>
                    <a:pt x="1256" y="2709"/>
                  </a:lnTo>
                  <a:lnTo>
                    <a:pt x="1272" y="2716"/>
                  </a:lnTo>
                  <a:lnTo>
                    <a:pt x="1288" y="2721"/>
                  </a:lnTo>
                  <a:lnTo>
                    <a:pt x="1304" y="2726"/>
                  </a:lnTo>
                  <a:lnTo>
                    <a:pt x="1320" y="2732"/>
                  </a:lnTo>
                  <a:lnTo>
                    <a:pt x="1336" y="2736"/>
                  </a:lnTo>
                  <a:lnTo>
                    <a:pt x="1351" y="2741"/>
                  </a:lnTo>
                  <a:lnTo>
                    <a:pt x="1364" y="2745"/>
                  </a:lnTo>
                  <a:lnTo>
                    <a:pt x="1377" y="2750"/>
                  </a:lnTo>
                  <a:lnTo>
                    <a:pt x="1389" y="2754"/>
                  </a:lnTo>
                  <a:lnTo>
                    <a:pt x="1405" y="2760"/>
                  </a:lnTo>
                  <a:lnTo>
                    <a:pt x="1421" y="2764"/>
                  </a:lnTo>
                  <a:lnTo>
                    <a:pt x="1438" y="2769"/>
                  </a:lnTo>
                  <a:lnTo>
                    <a:pt x="1456" y="2773"/>
                  </a:lnTo>
                  <a:lnTo>
                    <a:pt x="1472" y="2777"/>
                  </a:lnTo>
                  <a:lnTo>
                    <a:pt x="1489" y="2782"/>
                  </a:lnTo>
                  <a:lnTo>
                    <a:pt x="1506" y="2786"/>
                  </a:lnTo>
                  <a:lnTo>
                    <a:pt x="1523" y="2790"/>
                  </a:lnTo>
                  <a:lnTo>
                    <a:pt x="1541" y="2794"/>
                  </a:lnTo>
                  <a:lnTo>
                    <a:pt x="1558" y="2798"/>
                  </a:lnTo>
                  <a:lnTo>
                    <a:pt x="1575" y="2801"/>
                  </a:lnTo>
                  <a:lnTo>
                    <a:pt x="1593" y="2805"/>
                  </a:lnTo>
                  <a:lnTo>
                    <a:pt x="1610" y="2809"/>
                  </a:lnTo>
                  <a:lnTo>
                    <a:pt x="1626" y="2811"/>
                  </a:lnTo>
                  <a:lnTo>
                    <a:pt x="1643" y="2814"/>
                  </a:lnTo>
                  <a:lnTo>
                    <a:pt x="1659" y="2817"/>
                  </a:lnTo>
                  <a:lnTo>
                    <a:pt x="1669" y="2817"/>
                  </a:lnTo>
                  <a:lnTo>
                    <a:pt x="1678" y="2817"/>
                  </a:lnTo>
                  <a:lnTo>
                    <a:pt x="1687" y="2817"/>
                  </a:lnTo>
                  <a:lnTo>
                    <a:pt x="1696" y="2817"/>
                  </a:lnTo>
                  <a:lnTo>
                    <a:pt x="1708" y="2817"/>
                  </a:lnTo>
                  <a:lnTo>
                    <a:pt x="1718" y="2817"/>
                  </a:lnTo>
                  <a:lnTo>
                    <a:pt x="1726" y="2817"/>
                  </a:lnTo>
                  <a:lnTo>
                    <a:pt x="1732" y="2817"/>
                  </a:lnTo>
                  <a:lnTo>
                    <a:pt x="1738" y="2817"/>
                  </a:lnTo>
                  <a:lnTo>
                    <a:pt x="1743" y="2817"/>
                  </a:lnTo>
                  <a:lnTo>
                    <a:pt x="1748" y="2817"/>
                  </a:lnTo>
                  <a:lnTo>
                    <a:pt x="1754" y="2817"/>
                  </a:lnTo>
                  <a:lnTo>
                    <a:pt x="1758" y="2817"/>
                  </a:lnTo>
                  <a:lnTo>
                    <a:pt x="1768" y="2821"/>
                  </a:lnTo>
                  <a:lnTo>
                    <a:pt x="1782" y="2822"/>
                  </a:lnTo>
                  <a:lnTo>
                    <a:pt x="1798" y="2822"/>
                  </a:lnTo>
                  <a:lnTo>
                    <a:pt x="1814" y="2821"/>
                  </a:lnTo>
                  <a:lnTo>
                    <a:pt x="1830" y="2819"/>
                  </a:lnTo>
                  <a:lnTo>
                    <a:pt x="1844" y="2818"/>
                  </a:lnTo>
                  <a:lnTo>
                    <a:pt x="1857" y="2817"/>
                  </a:lnTo>
                  <a:lnTo>
                    <a:pt x="1868" y="2817"/>
                  </a:lnTo>
                  <a:lnTo>
                    <a:pt x="1880" y="2817"/>
                  </a:lnTo>
                  <a:lnTo>
                    <a:pt x="1883" y="2814"/>
                  </a:lnTo>
                  <a:lnTo>
                    <a:pt x="1888" y="2810"/>
                  </a:lnTo>
                  <a:lnTo>
                    <a:pt x="1896" y="2806"/>
                  </a:lnTo>
                  <a:lnTo>
                    <a:pt x="1905" y="2803"/>
                  </a:lnTo>
                  <a:lnTo>
                    <a:pt x="1915" y="2807"/>
                  </a:lnTo>
                  <a:lnTo>
                    <a:pt x="1929" y="2811"/>
                  </a:lnTo>
                  <a:lnTo>
                    <a:pt x="1951" y="2814"/>
                  </a:lnTo>
                  <a:lnTo>
                    <a:pt x="1973" y="2815"/>
                  </a:lnTo>
                  <a:lnTo>
                    <a:pt x="1996" y="2815"/>
                  </a:lnTo>
                  <a:lnTo>
                    <a:pt x="2016" y="2817"/>
                  </a:lnTo>
                  <a:lnTo>
                    <a:pt x="2032" y="2817"/>
                  </a:lnTo>
                  <a:lnTo>
                    <a:pt x="2041" y="2817"/>
                  </a:lnTo>
                  <a:lnTo>
                    <a:pt x="2045" y="2819"/>
                  </a:lnTo>
                  <a:lnTo>
                    <a:pt x="2054" y="2825"/>
                  </a:lnTo>
                  <a:lnTo>
                    <a:pt x="2066" y="2831"/>
                  </a:lnTo>
                  <a:lnTo>
                    <a:pt x="2077" y="2841"/>
                  </a:lnTo>
                  <a:lnTo>
                    <a:pt x="2057" y="2855"/>
                  </a:lnTo>
                  <a:lnTo>
                    <a:pt x="2037" y="2865"/>
                  </a:lnTo>
                  <a:lnTo>
                    <a:pt x="2013" y="2871"/>
                  </a:lnTo>
                  <a:lnTo>
                    <a:pt x="1991" y="2875"/>
                  </a:lnTo>
                  <a:lnTo>
                    <a:pt x="1965" y="2877"/>
                  </a:lnTo>
                  <a:lnTo>
                    <a:pt x="1940" y="2875"/>
                  </a:lnTo>
                  <a:lnTo>
                    <a:pt x="1913" y="2873"/>
                  </a:lnTo>
                  <a:lnTo>
                    <a:pt x="1887" y="2869"/>
                  </a:lnTo>
                  <a:lnTo>
                    <a:pt x="1860" y="2863"/>
                  </a:lnTo>
                  <a:lnTo>
                    <a:pt x="1835" y="2858"/>
                  </a:lnTo>
                  <a:lnTo>
                    <a:pt x="1808" y="2853"/>
                  </a:lnTo>
                  <a:lnTo>
                    <a:pt x="1784" y="2847"/>
                  </a:lnTo>
                  <a:lnTo>
                    <a:pt x="1760" y="2843"/>
                  </a:lnTo>
                  <a:lnTo>
                    <a:pt x="1738" y="2841"/>
                  </a:lnTo>
                  <a:lnTo>
                    <a:pt x="1716" y="2839"/>
                  </a:lnTo>
                  <a:lnTo>
                    <a:pt x="1696" y="2841"/>
                  </a:lnTo>
                  <a:lnTo>
                    <a:pt x="1696" y="2853"/>
                  </a:lnTo>
                  <a:lnTo>
                    <a:pt x="1706" y="2855"/>
                  </a:lnTo>
                  <a:lnTo>
                    <a:pt x="1715" y="2859"/>
                  </a:lnTo>
                  <a:lnTo>
                    <a:pt x="1724" y="2863"/>
                  </a:lnTo>
                  <a:lnTo>
                    <a:pt x="1734" y="2866"/>
                  </a:lnTo>
                  <a:lnTo>
                    <a:pt x="1739" y="2871"/>
                  </a:lnTo>
                  <a:lnTo>
                    <a:pt x="1747" y="2879"/>
                  </a:lnTo>
                  <a:lnTo>
                    <a:pt x="1756" y="2887"/>
                  </a:lnTo>
                  <a:lnTo>
                    <a:pt x="1766" y="2895"/>
                  </a:lnTo>
                  <a:lnTo>
                    <a:pt x="1776" y="2903"/>
                  </a:lnTo>
                  <a:lnTo>
                    <a:pt x="1787" y="2909"/>
                  </a:lnTo>
                  <a:lnTo>
                    <a:pt x="1798" y="2914"/>
                  </a:lnTo>
                  <a:lnTo>
                    <a:pt x="1807" y="2915"/>
                  </a:lnTo>
                  <a:lnTo>
                    <a:pt x="1819" y="2915"/>
                  </a:lnTo>
                  <a:lnTo>
                    <a:pt x="1838" y="2926"/>
                  </a:lnTo>
                  <a:lnTo>
                    <a:pt x="1857" y="2941"/>
                  </a:lnTo>
                  <a:lnTo>
                    <a:pt x="1879" y="2957"/>
                  </a:lnTo>
                  <a:lnTo>
                    <a:pt x="1900" y="2974"/>
                  </a:lnTo>
                  <a:lnTo>
                    <a:pt x="1923" y="2988"/>
                  </a:lnTo>
                  <a:lnTo>
                    <a:pt x="1945" y="3002"/>
                  </a:lnTo>
                  <a:lnTo>
                    <a:pt x="1968" y="3011"/>
                  </a:lnTo>
                  <a:lnTo>
                    <a:pt x="1992" y="3014"/>
                  </a:lnTo>
                  <a:lnTo>
                    <a:pt x="2004" y="3026"/>
                  </a:lnTo>
                  <a:lnTo>
                    <a:pt x="2013" y="3027"/>
                  </a:lnTo>
                  <a:lnTo>
                    <a:pt x="2022" y="3031"/>
                  </a:lnTo>
                  <a:lnTo>
                    <a:pt x="2032" y="3038"/>
                  </a:lnTo>
                  <a:lnTo>
                    <a:pt x="2041" y="3043"/>
                  </a:lnTo>
                  <a:lnTo>
                    <a:pt x="2049" y="3050"/>
                  </a:lnTo>
                  <a:lnTo>
                    <a:pt x="2058" y="3056"/>
                  </a:lnTo>
                  <a:lnTo>
                    <a:pt x="2068" y="3060"/>
                  </a:lnTo>
                  <a:lnTo>
                    <a:pt x="2077" y="3062"/>
                  </a:lnTo>
                  <a:lnTo>
                    <a:pt x="2090" y="3075"/>
                  </a:lnTo>
                  <a:lnTo>
                    <a:pt x="2100" y="3076"/>
                  </a:lnTo>
                  <a:lnTo>
                    <a:pt x="2109" y="3080"/>
                  </a:lnTo>
                  <a:lnTo>
                    <a:pt x="2117" y="3086"/>
                  </a:lnTo>
                  <a:lnTo>
                    <a:pt x="2126" y="3087"/>
                  </a:lnTo>
                  <a:lnTo>
                    <a:pt x="2114" y="3092"/>
                  </a:lnTo>
                  <a:lnTo>
                    <a:pt x="2100" y="3096"/>
                  </a:lnTo>
                  <a:lnTo>
                    <a:pt x="2084" y="3098"/>
                  </a:lnTo>
                  <a:lnTo>
                    <a:pt x="2066" y="3098"/>
                  </a:lnTo>
                  <a:lnTo>
                    <a:pt x="2049" y="3095"/>
                  </a:lnTo>
                  <a:lnTo>
                    <a:pt x="2030" y="3092"/>
                  </a:lnTo>
                  <a:lnTo>
                    <a:pt x="2012" y="3090"/>
                  </a:lnTo>
                  <a:lnTo>
                    <a:pt x="1993" y="3086"/>
                  </a:lnTo>
                  <a:lnTo>
                    <a:pt x="1973" y="3082"/>
                  </a:lnTo>
                  <a:lnTo>
                    <a:pt x="1956" y="3078"/>
                  </a:lnTo>
                  <a:lnTo>
                    <a:pt x="1937" y="3074"/>
                  </a:lnTo>
                  <a:lnTo>
                    <a:pt x="1920" y="3071"/>
                  </a:lnTo>
                  <a:lnTo>
                    <a:pt x="1905" y="3070"/>
                  </a:lnTo>
                  <a:lnTo>
                    <a:pt x="1891" y="3070"/>
                  </a:lnTo>
                  <a:lnTo>
                    <a:pt x="1879" y="3071"/>
                  </a:lnTo>
                  <a:lnTo>
                    <a:pt x="1868" y="3075"/>
                  </a:lnTo>
                  <a:lnTo>
                    <a:pt x="1844" y="3064"/>
                  </a:lnTo>
                  <a:lnTo>
                    <a:pt x="1820" y="3055"/>
                  </a:lnTo>
                  <a:lnTo>
                    <a:pt x="1796" y="3047"/>
                  </a:lnTo>
                  <a:lnTo>
                    <a:pt x="1771" y="3040"/>
                  </a:lnTo>
                  <a:lnTo>
                    <a:pt x="1744" y="3035"/>
                  </a:lnTo>
                  <a:lnTo>
                    <a:pt x="1719" y="3030"/>
                  </a:lnTo>
                  <a:lnTo>
                    <a:pt x="1692" y="3026"/>
                  </a:lnTo>
                  <a:lnTo>
                    <a:pt x="1666" y="3022"/>
                  </a:lnTo>
                  <a:lnTo>
                    <a:pt x="1639" y="3018"/>
                  </a:lnTo>
                  <a:lnTo>
                    <a:pt x="1613" y="3014"/>
                  </a:lnTo>
                  <a:lnTo>
                    <a:pt x="1586" y="3008"/>
                  </a:lnTo>
                  <a:lnTo>
                    <a:pt x="1561" y="3004"/>
                  </a:lnTo>
                  <a:lnTo>
                    <a:pt x="1535" y="2999"/>
                  </a:lnTo>
                  <a:lnTo>
                    <a:pt x="1510" y="2992"/>
                  </a:lnTo>
                  <a:lnTo>
                    <a:pt x="1486" y="2984"/>
                  </a:lnTo>
                  <a:lnTo>
                    <a:pt x="1462" y="2976"/>
                  </a:lnTo>
                  <a:lnTo>
                    <a:pt x="1143" y="2866"/>
                  </a:lnTo>
                  <a:lnTo>
                    <a:pt x="1120" y="2854"/>
                  </a:lnTo>
                  <a:lnTo>
                    <a:pt x="1096" y="2838"/>
                  </a:lnTo>
                  <a:lnTo>
                    <a:pt x="1074" y="2819"/>
                  </a:lnTo>
                  <a:lnTo>
                    <a:pt x="1050" y="2801"/>
                  </a:lnTo>
                  <a:lnTo>
                    <a:pt x="1024" y="2784"/>
                  </a:lnTo>
                  <a:lnTo>
                    <a:pt x="999" y="2768"/>
                  </a:lnTo>
                  <a:lnTo>
                    <a:pt x="974" y="2758"/>
                  </a:lnTo>
                  <a:lnTo>
                    <a:pt x="946" y="2754"/>
                  </a:lnTo>
                  <a:lnTo>
                    <a:pt x="926" y="2738"/>
                  </a:lnTo>
                  <a:lnTo>
                    <a:pt x="901" y="2724"/>
                  </a:lnTo>
                  <a:lnTo>
                    <a:pt x="875" y="2713"/>
                  </a:lnTo>
                  <a:lnTo>
                    <a:pt x="848" y="2702"/>
                  </a:lnTo>
                  <a:lnTo>
                    <a:pt x="820" y="2694"/>
                  </a:lnTo>
                  <a:lnTo>
                    <a:pt x="794" y="2686"/>
                  </a:lnTo>
                  <a:lnTo>
                    <a:pt x="769" y="2677"/>
                  </a:lnTo>
                  <a:lnTo>
                    <a:pt x="749" y="266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33" name="Freeform 110">
              <a:extLst>
                <a:ext uri="{FF2B5EF4-FFF2-40B4-BE49-F238E27FC236}">
                  <a16:creationId xmlns:a16="http://schemas.microsoft.com/office/drawing/2014/main" id="{C7266918-7D59-4296-9DA4-61FBEE3D81CC}"/>
                </a:ext>
              </a:extLst>
            </p:cNvPr>
            <p:cNvSpPr>
              <a:spLocks/>
            </p:cNvSpPr>
            <p:nvPr/>
          </p:nvSpPr>
          <p:spPr bwMode="auto">
            <a:xfrm>
              <a:off x="2833" y="1937"/>
              <a:ext cx="296" cy="123"/>
            </a:xfrm>
            <a:custGeom>
              <a:avLst/>
              <a:gdLst>
                <a:gd name="T0" fmla="*/ 0 w 1180"/>
                <a:gd name="T1" fmla="*/ 0 h 491"/>
                <a:gd name="T2" fmla="*/ 0 w 1180"/>
                <a:gd name="T3" fmla="*/ 0 h 491"/>
                <a:gd name="T4" fmla="*/ 0 w 1180"/>
                <a:gd name="T5" fmla="*/ 0 h 491"/>
                <a:gd name="T6" fmla="*/ 0 w 1180"/>
                <a:gd name="T7" fmla="*/ 0 h 491"/>
                <a:gd name="T8" fmla="*/ 0 w 1180"/>
                <a:gd name="T9" fmla="*/ 0 h 491"/>
                <a:gd name="T10" fmla="*/ 0 w 1180"/>
                <a:gd name="T11" fmla="*/ 0 h 491"/>
                <a:gd name="T12" fmla="*/ 0 w 1180"/>
                <a:gd name="T13" fmla="*/ 0 h 491"/>
                <a:gd name="T14" fmla="*/ 0 w 1180"/>
                <a:gd name="T15" fmla="*/ 0 h 491"/>
                <a:gd name="T16" fmla="*/ 0 w 1180"/>
                <a:gd name="T17" fmla="*/ 0 h 491"/>
                <a:gd name="T18" fmla="*/ 0 w 1180"/>
                <a:gd name="T19" fmla="*/ 0 h 491"/>
                <a:gd name="T20" fmla="*/ 0 w 1180"/>
                <a:gd name="T21" fmla="*/ 0 h 491"/>
                <a:gd name="T22" fmla="*/ 0 w 1180"/>
                <a:gd name="T23" fmla="*/ 0 h 491"/>
                <a:gd name="T24" fmla="*/ 0 w 1180"/>
                <a:gd name="T25" fmla="*/ 0 h 491"/>
                <a:gd name="T26" fmla="*/ 0 w 1180"/>
                <a:gd name="T27" fmla="*/ 0 h 491"/>
                <a:gd name="T28" fmla="*/ 0 w 1180"/>
                <a:gd name="T29" fmla="*/ 0 h 491"/>
                <a:gd name="T30" fmla="*/ 0 w 1180"/>
                <a:gd name="T31" fmla="*/ 0 h 491"/>
                <a:gd name="T32" fmla="*/ 0 w 1180"/>
                <a:gd name="T33" fmla="*/ 0 h 491"/>
                <a:gd name="T34" fmla="*/ 0 w 1180"/>
                <a:gd name="T35" fmla="*/ 0 h 491"/>
                <a:gd name="T36" fmla="*/ 0 w 1180"/>
                <a:gd name="T37" fmla="*/ 0 h 491"/>
                <a:gd name="T38" fmla="*/ 0 w 1180"/>
                <a:gd name="T39" fmla="*/ 0 h 491"/>
                <a:gd name="T40" fmla="*/ 0 w 1180"/>
                <a:gd name="T41" fmla="*/ 0 h 491"/>
                <a:gd name="T42" fmla="*/ 0 w 1180"/>
                <a:gd name="T43" fmla="*/ 0 h 491"/>
                <a:gd name="T44" fmla="*/ 0 w 1180"/>
                <a:gd name="T45" fmla="*/ 0 h 491"/>
                <a:gd name="T46" fmla="*/ 0 w 1180"/>
                <a:gd name="T47" fmla="*/ 0 h 491"/>
                <a:gd name="T48" fmla="*/ 0 w 1180"/>
                <a:gd name="T49" fmla="*/ 0 h 491"/>
                <a:gd name="T50" fmla="*/ 0 w 1180"/>
                <a:gd name="T51" fmla="*/ 0 h 491"/>
                <a:gd name="T52" fmla="*/ 0 w 1180"/>
                <a:gd name="T53" fmla="*/ 0 h 491"/>
                <a:gd name="T54" fmla="*/ 0 w 1180"/>
                <a:gd name="T55" fmla="*/ 0 h 491"/>
                <a:gd name="T56" fmla="*/ 0 w 1180"/>
                <a:gd name="T57" fmla="*/ 0 h 491"/>
                <a:gd name="T58" fmla="*/ 0 w 1180"/>
                <a:gd name="T59" fmla="*/ 0 h 491"/>
                <a:gd name="T60" fmla="*/ 0 w 1180"/>
                <a:gd name="T61" fmla="*/ 0 h 491"/>
                <a:gd name="T62" fmla="*/ 0 w 1180"/>
                <a:gd name="T63" fmla="*/ 0 h 491"/>
                <a:gd name="T64" fmla="*/ 0 w 1180"/>
                <a:gd name="T65" fmla="*/ 0 h 491"/>
                <a:gd name="T66" fmla="*/ 0 w 1180"/>
                <a:gd name="T67" fmla="*/ 0 h 491"/>
                <a:gd name="T68" fmla="*/ 0 w 1180"/>
                <a:gd name="T69" fmla="*/ 0 h 491"/>
                <a:gd name="T70" fmla="*/ 0 w 1180"/>
                <a:gd name="T71" fmla="*/ 0 h 491"/>
                <a:gd name="T72" fmla="*/ 0 w 1180"/>
                <a:gd name="T73" fmla="*/ 0 h 491"/>
                <a:gd name="T74" fmla="*/ 0 w 1180"/>
                <a:gd name="T75" fmla="*/ 0 h 491"/>
                <a:gd name="T76" fmla="*/ 0 w 1180"/>
                <a:gd name="T77" fmla="*/ 0 h 491"/>
                <a:gd name="T78" fmla="*/ 0 w 1180"/>
                <a:gd name="T79" fmla="*/ 0 h 491"/>
                <a:gd name="T80" fmla="*/ 0 w 1180"/>
                <a:gd name="T81" fmla="*/ 0 h 491"/>
                <a:gd name="T82" fmla="*/ 0 w 1180"/>
                <a:gd name="T83" fmla="*/ 0 h 491"/>
                <a:gd name="T84" fmla="*/ 0 w 1180"/>
                <a:gd name="T85" fmla="*/ 0 h 491"/>
                <a:gd name="T86" fmla="*/ 0 w 1180"/>
                <a:gd name="T87" fmla="*/ 0 h 491"/>
                <a:gd name="T88" fmla="*/ 0 w 1180"/>
                <a:gd name="T89" fmla="*/ 0 h 491"/>
                <a:gd name="T90" fmla="*/ 0 w 1180"/>
                <a:gd name="T91" fmla="*/ 0 h 491"/>
                <a:gd name="T92" fmla="*/ 0 w 1180"/>
                <a:gd name="T93" fmla="*/ 0 h 491"/>
                <a:gd name="T94" fmla="*/ 0 w 1180"/>
                <a:gd name="T95" fmla="*/ 0 h 491"/>
                <a:gd name="T96" fmla="*/ 0 w 1180"/>
                <a:gd name="T97" fmla="*/ 0 h 491"/>
                <a:gd name="T98" fmla="*/ 0 w 1180"/>
                <a:gd name="T99" fmla="*/ 0 h 491"/>
                <a:gd name="T100" fmla="*/ 0 w 1180"/>
                <a:gd name="T101" fmla="*/ 0 h 491"/>
                <a:gd name="T102" fmla="*/ 0 w 1180"/>
                <a:gd name="T103" fmla="*/ 0 h 491"/>
                <a:gd name="T104" fmla="*/ 0 w 1180"/>
                <a:gd name="T105" fmla="*/ 0 h 491"/>
                <a:gd name="T106" fmla="*/ 0 w 1180"/>
                <a:gd name="T107" fmla="*/ 0 h 491"/>
                <a:gd name="T108" fmla="*/ 0 w 1180"/>
                <a:gd name="T109" fmla="*/ 0 h 491"/>
                <a:gd name="T110" fmla="*/ 0 w 1180"/>
                <a:gd name="T111" fmla="*/ 0 h 491"/>
                <a:gd name="T112" fmla="*/ 0 w 1180"/>
                <a:gd name="T113" fmla="*/ 0 h 491"/>
                <a:gd name="T114" fmla="*/ 0 w 1180"/>
                <a:gd name="T115" fmla="*/ 0 h 491"/>
                <a:gd name="T116" fmla="*/ 0 w 1180"/>
                <a:gd name="T117" fmla="*/ 0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80"/>
                <a:gd name="T178" fmla="*/ 0 h 491"/>
                <a:gd name="T179" fmla="*/ 1180 w 1180"/>
                <a:gd name="T180" fmla="*/ 491 h 4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80" h="491">
                  <a:moveTo>
                    <a:pt x="516" y="173"/>
                  </a:moveTo>
                  <a:lnTo>
                    <a:pt x="521" y="180"/>
                  </a:lnTo>
                  <a:lnTo>
                    <a:pt x="529" y="189"/>
                  </a:lnTo>
                  <a:lnTo>
                    <a:pt x="539" y="198"/>
                  </a:lnTo>
                  <a:lnTo>
                    <a:pt x="549" y="209"/>
                  </a:lnTo>
                  <a:lnTo>
                    <a:pt x="560" y="220"/>
                  </a:lnTo>
                  <a:lnTo>
                    <a:pt x="571" y="228"/>
                  </a:lnTo>
                  <a:lnTo>
                    <a:pt x="581" y="233"/>
                  </a:lnTo>
                  <a:lnTo>
                    <a:pt x="591" y="236"/>
                  </a:lnTo>
                  <a:lnTo>
                    <a:pt x="603" y="236"/>
                  </a:lnTo>
                  <a:lnTo>
                    <a:pt x="609" y="237"/>
                  </a:lnTo>
                  <a:lnTo>
                    <a:pt x="615" y="240"/>
                  </a:lnTo>
                  <a:lnTo>
                    <a:pt x="620" y="241"/>
                  </a:lnTo>
                  <a:lnTo>
                    <a:pt x="628" y="236"/>
                  </a:lnTo>
                  <a:lnTo>
                    <a:pt x="640" y="260"/>
                  </a:lnTo>
                  <a:lnTo>
                    <a:pt x="658" y="261"/>
                  </a:lnTo>
                  <a:lnTo>
                    <a:pt x="677" y="265"/>
                  </a:lnTo>
                  <a:lnTo>
                    <a:pt x="697" y="270"/>
                  </a:lnTo>
                  <a:lnTo>
                    <a:pt x="716" y="277"/>
                  </a:lnTo>
                  <a:lnTo>
                    <a:pt x="736" y="285"/>
                  </a:lnTo>
                  <a:lnTo>
                    <a:pt x="756" y="294"/>
                  </a:lnTo>
                  <a:lnTo>
                    <a:pt x="776" y="305"/>
                  </a:lnTo>
                  <a:lnTo>
                    <a:pt x="796" y="314"/>
                  </a:lnTo>
                  <a:lnTo>
                    <a:pt x="816" y="325"/>
                  </a:lnTo>
                  <a:lnTo>
                    <a:pt x="835" y="335"/>
                  </a:lnTo>
                  <a:lnTo>
                    <a:pt x="855" y="345"/>
                  </a:lnTo>
                  <a:lnTo>
                    <a:pt x="877" y="353"/>
                  </a:lnTo>
                  <a:lnTo>
                    <a:pt x="897" y="359"/>
                  </a:lnTo>
                  <a:lnTo>
                    <a:pt x="918" y="365"/>
                  </a:lnTo>
                  <a:lnTo>
                    <a:pt x="938" y="369"/>
                  </a:lnTo>
                  <a:lnTo>
                    <a:pt x="959" y="370"/>
                  </a:lnTo>
                  <a:lnTo>
                    <a:pt x="971" y="383"/>
                  </a:lnTo>
                  <a:lnTo>
                    <a:pt x="986" y="394"/>
                  </a:lnTo>
                  <a:lnTo>
                    <a:pt x="1004" y="403"/>
                  </a:lnTo>
                  <a:lnTo>
                    <a:pt x="1024" y="411"/>
                  </a:lnTo>
                  <a:lnTo>
                    <a:pt x="1046" y="419"/>
                  </a:lnTo>
                  <a:lnTo>
                    <a:pt x="1067" y="427"/>
                  </a:lnTo>
                  <a:lnTo>
                    <a:pt x="1087" y="435"/>
                  </a:lnTo>
                  <a:lnTo>
                    <a:pt x="1107" y="445"/>
                  </a:lnTo>
                  <a:lnTo>
                    <a:pt x="1096" y="447"/>
                  </a:lnTo>
                  <a:lnTo>
                    <a:pt x="1086" y="446"/>
                  </a:lnTo>
                  <a:lnTo>
                    <a:pt x="1072" y="442"/>
                  </a:lnTo>
                  <a:lnTo>
                    <a:pt x="1058" y="438"/>
                  </a:lnTo>
                  <a:lnTo>
                    <a:pt x="1044" y="434"/>
                  </a:lnTo>
                  <a:lnTo>
                    <a:pt x="1031" y="430"/>
                  </a:lnTo>
                  <a:lnTo>
                    <a:pt x="1019" y="429"/>
                  </a:lnTo>
                  <a:lnTo>
                    <a:pt x="1008" y="431"/>
                  </a:lnTo>
                  <a:lnTo>
                    <a:pt x="992" y="426"/>
                  </a:lnTo>
                  <a:lnTo>
                    <a:pt x="971" y="419"/>
                  </a:lnTo>
                  <a:lnTo>
                    <a:pt x="947" y="411"/>
                  </a:lnTo>
                  <a:lnTo>
                    <a:pt x="922" y="403"/>
                  </a:lnTo>
                  <a:lnTo>
                    <a:pt x="897" y="395"/>
                  </a:lnTo>
                  <a:lnTo>
                    <a:pt x="874" y="389"/>
                  </a:lnTo>
                  <a:lnTo>
                    <a:pt x="853" y="385"/>
                  </a:lnTo>
                  <a:lnTo>
                    <a:pt x="837" y="383"/>
                  </a:lnTo>
                  <a:lnTo>
                    <a:pt x="823" y="370"/>
                  </a:lnTo>
                  <a:lnTo>
                    <a:pt x="804" y="369"/>
                  </a:lnTo>
                  <a:lnTo>
                    <a:pt x="781" y="366"/>
                  </a:lnTo>
                  <a:lnTo>
                    <a:pt x="757" y="361"/>
                  </a:lnTo>
                  <a:lnTo>
                    <a:pt x="732" y="355"/>
                  </a:lnTo>
                  <a:lnTo>
                    <a:pt x="706" y="347"/>
                  </a:lnTo>
                  <a:lnTo>
                    <a:pt x="682" y="339"/>
                  </a:lnTo>
                  <a:lnTo>
                    <a:pt x="660" y="330"/>
                  </a:lnTo>
                  <a:lnTo>
                    <a:pt x="640" y="321"/>
                  </a:lnTo>
                  <a:lnTo>
                    <a:pt x="641" y="329"/>
                  </a:lnTo>
                  <a:lnTo>
                    <a:pt x="647" y="333"/>
                  </a:lnTo>
                  <a:lnTo>
                    <a:pt x="651" y="334"/>
                  </a:lnTo>
                  <a:lnTo>
                    <a:pt x="652" y="334"/>
                  </a:lnTo>
                  <a:lnTo>
                    <a:pt x="673" y="335"/>
                  </a:lnTo>
                  <a:lnTo>
                    <a:pt x="694" y="338"/>
                  </a:lnTo>
                  <a:lnTo>
                    <a:pt x="716" y="343"/>
                  </a:lnTo>
                  <a:lnTo>
                    <a:pt x="737" y="350"/>
                  </a:lnTo>
                  <a:lnTo>
                    <a:pt x="758" y="357"/>
                  </a:lnTo>
                  <a:lnTo>
                    <a:pt x="781" y="366"/>
                  </a:lnTo>
                  <a:lnTo>
                    <a:pt x="802" y="375"/>
                  </a:lnTo>
                  <a:lnTo>
                    <a:pt x="825" y="385"/>
                  </a:lnTo>
                  <a:lnTo>
                    <a:pt x="846" y="394"/>
                  </a:lnTo>
                  <a:lnTo>
                    <a:pt x="867" y="403"/>
                  </a:lnTo>
                  <a:lnTo>
                    <a:pt x="890" y="413"/>
                  </a:lnTo>
                  <a:lnTo>
                    <a:pt x="911" y="422"/>
                  </a:lnTo>
                  <a:lnTo>
                    <a:pt x="933" y="430"/>
                  </a:lnTo>
                  <a:lnTo>
                    <a:pt x="954" y="437"/>
                  </a:lnTo>
                  <a:lnTo>
                    <a:pt x="975" y="441"/>
                  </a:lnTo>
                  <a:lnTo>
                    <a:pt x="996" y="445"/>
                  </a:lnTo>
                  <a:lnTo>
                    <a:pt x="996" y="431"/>
                  </a:lnTo>
                  <a:lnTo>
                    <a:pt x="1006" y="435"/>
                  </a:lnTo>
                  <a:lnTo>
                    <a:pt x="1016" y="439"/>
                  </a:lnTo>
                  <a:lnTo>
                    <a:pt x="1027" y="442"/>
                  </a:lnTo>
                  <a:lnTo>
                    <a:pt x="1038" y="443"/>
                  </a:lnTo>
                  <a:lnTo>
                    <a:pt x="1047" y="443"/>
                  </a:lnTo>
                  <a:lnTo>
                    <a:pt x="1056" y="445"/>
                  </a:lnTo>
                  <a:lnTo>
                    <a:pt x="1064" y="445"/>
                  </a:lnTo>
                  <a:lnTo>
                    <a:pt x="1070" y="445"/>
                  </a:lnTo>
                  <a:lnTo>
                    <a:pt x="1084" y="449"/>
                  </a:lnTo>
                  <a:lnTo>
                    <a:pt x="1099" y="451"/>
                  </a:lnTo>
                  <a:lnTo>
                    <a:pt x="1115" y="455"/>
                  </a:lnTo>
                  <a:lnTo>
                    <a:pt x="1130" y="458"/>
                  </a:lnTo>
                  <a:lnTo>
                    <a:pt x="1144" y="462"/>
                  </a:lnTo>
                  <a:lnTo>
                    <a:pt x="1157" y="466"/>
                  </a:lnTo>
                  <a:lnTo>
                    <a:pt x="1169" y="473"/>
                  </a:lnTo>
                  <a:lnTo>
                    <a:pt x="1180" y="480"/>
                  </a:lnTo>
                  <a:lnTo>
                    <a:pt x="1160" y="487"/>
                  </a:lnTo>
                  <a:lnTo>
                    <a:pt x="1135" y="491"/>
                  </a:lnTo>
                  <a:lnTo>
                    <a:pt x="1108" y="491"/>
                  </a:lnTo>
                  <a:lnTo>
                    <a:pt x="1080" y="490"/>
                  </a:lnTo>
                  <a:lnTo>
                    <a:pt x="1052" y="487"/>
                  </a:lnTo>
                  <a:lnTo>
                    <a:pt x="1023" y="484"/>
                  </a:lnTo>
                  <a:lnTo>
                    <a:pt x="996" y="482"/>
                  </a:lnTo>
                  <a:lnTo>
                    <a:pt x="971" y="480"/>
                  </a:lnTo>
                  <a:lnTo>
                    <a:pt x="959" y="480"/>
                  </a:lnTo>
                  <a:lnTo>
                    <a:pt x="929" y="478"/>
                  </a:lnTo>
                  <a:lnTo>
                    <a:pt x="897" y="474"/>
                  </a:lnTo>
                  <a:lnTo>
                    <a:pt x="865" y="469"/>
                  </a:lnTo>
                  <a:lnTo>
                    <a:pt x="833" y="463"/>
                  </a:lnTo>
                  <a:lnTo>
                    <a:pt x="801" y="455"/>
                  </a:lnTo>
                  <a:lnTo>
                    <a:pt x="769" y="447"/>
                  </a:lnTo>
                  <a:lnTo>
                    <a:pt x="737" y="438"/>
                  </a:lnTo>
                  <a:lnTo>
                    <a:pt x="704" y="429"/>
                  </a:lnTo>
                  <a:lnTo>
                    <a:pt x="672" y="418"/>
                  </a:lnTo>
                  <a:lnTo>
                    <a:pt x="640" y="406"/>
                  </a:lnTo>
                  <a:lnTo>
                    <a:pt x="607" y="394"/>
                  </a:lnTo>
                  <a:lnTo>
                    <a:pt x="575" y="381"/>
                  </a:lnTo>
                  <a:lnTo>
                    <a:pt x="543" y="366"/>
                  </a:lnTo>
                  <a:lnTo>
                    <a:pt x="511" y="351"/>
                  </a:lnTo>
                  <a:lnTo>
                    <a:pt x="479" y="335"/>
                  </a:lnTo>
                  <a:lnTo>
                    <a:pt x="448" y="319"/>
                  </a:lnTo>
                  <a:lnTo>
                    <a:pt x="416" y="304"/>
                  </a:lnTo>
                  <a:lnTo>
                    <a:pt x="386" y="286"/>
                  </a:lnTo>
                  <a:lnTo>
                    <a:pt x="355" y="268"/>
                  </a:lnTo>
                  <a:lnTo>
                    <a:pt x="324" y="250"/>
                  </a:lnTo>
                  <a:lnTo>
                    <a:pt x="294" y="230"/>
                  </a:lnTo>
                  <a:lnTo>
                    <a:pt x="265" y="212"/>
                  </a:lnTo>
                  <a:lnTo>
                    <a:pt x="235" y="192"/>
                  </a:lnTo>
                  <a:lnTo>
                    <a:pt x="207" y="172"/>
                  </a:lnTo>
                  <a:lnTo>
                    <a:pt x="179" y="152"/>
                  </a:lnTo>
                  <a:lnTo>
                    <a:pt x="152" y="131"/>
                  </a:lnTo>
                  <a:lnTo>
                    <a:pt x="125" y="109"/>
                  </a:lnTo>
                  <a:lnTo>
                    <a:pt x="98" y="88"/>
                  </a:lnTo>
                  <a:lnTo>
                    <a:pt x="73" y="67"/>
                  </a:lnTo>
                  <a:lnTo>
                    <a:pt x="48" y="45"/>
                  </a:lnTo>
                  <a:lnTo>
                    <a:pt x="24" y="23"/>
                  </a:lnTo>
                  <a:lnTo>
                    <a:pt x="0" y="1"/>
                  </a:lnTo>
                  <a:lnTo>
                    <a:pt x="12" y="0"/>
                  </a:lnTo>
                  <a:lnTo>
                    <a:pt x="26" y="1"/>
                  </a:lnTo>
                  <a:lnTo>
                    <a:pt x="44" y="7"/>
                  </a:lnTo>
                  <a:lnTo>
                    <a:pt x="64" y="13"/>
                  </a:lnTo>
                  <a:lnTo>
                    <a:pt x="82" y="21"/>
                  </a:lnTo>
                  <a:lnTo>
                    <a:pt x="102" y="27"/>
                  </a:lnTo>
                  <a:lnTo>
                    <a:pt x="120" y="28"/>
                  </a:lnTo>
                  <a:lnTo>
                    <a:pt x="136" y="27"/>
                  </a:lnTo>
                  <a:lnTo>
                    <a:pt x="141" y="27"/>
                  </a:lnTo>
                  <a:lnTo>
                    <a:pt x="149" y="28"/>
                  </a:lnTo>
                  <a:lnTo>
                    <a:pt x="157" y="29"/>
                  </a:lnTo>
                  <a:lnTo>
                    <a:pt x="166" y="31"/>
                  </a:lnTo>
                  <a:lnTo>
                    <a:pt x="175" y="32"/>
                  </a:lnTo>
                  <a:lnTo>
                    <a:pt x="183" y="32"/>
                  </a:lnTo>
                  <a:lnTo>
                    <a:pt x="191" y="31"/>
                  </a:lnTo>
                  <a:lnTo>
                    <a:pt x="197" y="27"/>
                  </a:lnTo>
                  <a:lnTo>
                    <a:pt x="201" y="33"/>
                  </a:lnTo>
                  <a:lnTo>
                    <a:pt x="211" y="37"/>
                  </a:lnTo>
                  <a:lnTo>
                    <a:pt x="223" y="39"/>
                  </a:lnTo>
                  <a:lnTo>
                    <a:pt x="234" y="39"/>
                  </a:lnTo>
                  <a:lnTo>
                    <a:pt x="243" y="32"/>
                  </a:lnTo>
                  <a:lnTo>
                    <a:pt x="253" y="28"/>
                  </a:lnTo>
                  <a:lnTo>
                    <a:pt x="262" y="27"/>
                  </a:lnTo>
                  <a:lnTo>
                    <a:pt x="271" y="27"/>
                  </a:lnTo>
                  <a:lnTo>
                    <a:pt x="283" y="13"/>
                  </a:lnTo>
                  <a:lnTo>
                    <a:pt x="294" y="17"/>
                  </a:lnTo>
                  <a:lnTo>
                    <a:pt x="306" y="12"/>
                  </a:lnTo>
                  <a:lnTo>
                    <a:pt x="317" y="5"/>
                  </a:lnTo>
                  <a:lnTo>
                    <a:pt x="321" y="1"/>
                  </a:lnTo>
                  <a:lnTo>
                    <a:pt x="344" y="20"/>
                  </a:lnTo>
                  <a:lnTo>
                    <a:pt x="368" y="40"/>
                  </a:lnTo>
                  <a:lnTo>
                    <a:pt x="394" y="61"/>
                  </a:lnTo>
                  <a:lnTo>
                    <a:pt x="419" y="83"/>
                  </a:lnTo>
                  <a:lnTo>
                    <a:pt x="443" y="105"/>
                  </a:lnTo>
                  <a:lnTo>
                    <a:pt x="468" y="128"/>
                  </a:lnTo>
                  <a:lnTo>
                    <a:pt x="492" y="150"/>
                  </a:lnTo>
                  <a:lnTo>
                    <a:pt x="516"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34" name="Freeform 111">
              <a:extLst>
                <a:ext uri="{FF2B5EF4-FFF2-40B4-BE49-F238E27FC236}">
                  <a16:creationId xmlns:a16="http://schemas.microsoft.com/office/drawing/2014/main" id="{61E2D1E2-9EB9-4AC9-AC6E-D0BDADAD2E6E}"/>
                </a:ext>
              </a:extLst>
            </p:cNvPr>
            <p:cNvSpPr>
              <a:spLocks/>
            </p:cNvSpPr>
            <p:nvPr/>
          </p:nvSpPr>
          <p:spPr bwMode="auto">
            <a:xfrm>
              <a:off x="2833" y="1937"/>
              <a:ext cx="296" cy="123"/>
            </a:xfrm>
            <a:custGeom>
              <a:avLst/>
              <a:gdLst>
                <a:gd name="T0" fmla="*/ 0 w 1180"/>
                <a:gd name="T1" fmla="*/ 0 h 491"/>
                <a:gd name="T2" fmla="*/ 0 w 1180"/>
                <a:gd name="T3" fmla="*/ 0 h 491"/>
                <a:gd name="T4" fmla="*/ 0 w 1180"/>
                <a:gd name="T5" fmla="*/ 0 h 491"/>
                <a:gd name="T6" fmla="*/ 0 w 1180"/>
                <a:gd name="T7" fmla="*/ 0 h 491"/>
                <a:gd name="T8" fmla="*/ 0 w 1180"/>
                <a:gd name="T9" fmla="*/ 0 h 491"/>
                <a:gd name="T10" fmla="*/ 0 w 1180"/>
                <a:gd name="T11" fmla="*/ 0 h 491"/>
                <a:gd name="T12" fmla="*/ 0 w 1180"/>
                <a:gd name="T13" fmla="*/ 0 h 491"/>
                <a:gd name="T14" fmla="*/ 0 w 1180"/>
                <a:gd name="T15" fmla="*/ 0 h 491"/>
                <a:gd name="T16" fmla="*/ 0 w 1180"/>
                <a:gd name="T17" fmla="*/ 0 h 491"/>
                <a:gd name="T18" fmla="*/ 0 w 1180"/>
                <a:gd name="T19" fmla="*/ 0 h 491"/>
                <a:gd name="T20" fmla="*/ 0 w 1180"/>
                <a:gd name="T21" fmla="*/ 0 h 491"/>
                <a:gd name="T22" fmla="*/ 0 w 1180"/>
                <a:gd name="T23" fmla="*/ 0 h 491"/>
                <a:gd name="T24" fmla="*/ 0 w 1180"/>
                <a:gd name="T25" fmla="*/ 0 h 491"/>
                <a:gd name="T26" fmla="*/ 0 w 1180"/>
                <a:gd name="T27" fmla="*/ 0 h 491"/>
                <a:gd name="T28" fmla="*/ 0 w 1180"/>
                <a:gd name="T29" fmla="*/ 0 h 491"/>
                <a:gd name="T30" fmla="*/ 0 w 1180"/>
                <a:gd name="T31" fmla="*/ 0 h 491"/>
                <a:gd name="T32" fmla="*/ 0 w 1180"/>
                <a:gd name="T33" fmla="*/ 0 h 491"/>
                <a:gd name="T34" fmla="*/ 0 w 1180"/>
                <a:gd name="T35" fmla="*/ 0 h 491"/>
                <a:gd name="T36" fmla="*/ 0 w 1180"/>
                <a:gd name="T37" fmla="*/ 0 h 491"/>
                <a:gd name="T38" fmla="*/ 0 w 1180"/>
                <a:gd name="T39" fmla="*/ 0 h 491"/>
                <a:gd name="T40" fmla="*/ 0 w 1180"/>
                <a:gd name="T41" fmla="*/ 0 h 491"/>
                <a:gd name="T42" fmla="*/ 0 w 1180"/>
                <a:gd name="T43" fmla="*/ 0 h 491"/>
                <a:gd name="T44" fmla="*/ 0 w 1180"/>
                <a:gd name="T45" fmla="*/ 0 h 491"/>
                <a:gd name="T46" fmla="*/ 0 w 1180"/>
                <a:gd name="T47" fmla="*/ 0 h 491"/>
                <a:gd name="T48" fmla="*/ 0 w 1180"/>
                <a:gd name="T49" fmla="*/ 0 h 491"/>
                <a:gd name="T50" fmla="*/ 0 w 1180"/>
                <a:gd name="T51" fmla="*/ 0 h 491"/>
                <a:gd name="T52" fmla="*/ 0 w 1180"/>
                <a:gd name="T53" fmla="*/ 0 h 491"/>
                <a:gd name="T54" fmla="*/ 0 w 1180"/>
                <a:gd name="T55" fmla="*/ 0 h 491"/>
                <a:gd name="T56" fmla="*/ 0 w 1180"/>
                <a:gd name="T57" fmla="*/ 0 h 491"/>
                <a:gd name="T58" fmla="*/ 0 w 1180"/>
                <a:gd name="T59" fmla="*/ 0 h 491"/>
                <a:gd name="T60" fmla="*/ 0 w 1180"/>
                <a:gd name="T61" fmla="*/ 0 h 491"/>
                <a:gd name="T62" fmla="*/ 0 w 1180"/>
                <a:gd name="T63" fmla="*/ 0 h 491"/>
                <a:gd name="T64" fmla="*/ 0 w 1180"/>
                <a:gd name="T65" fmla="*/ 0 h 491"/>
                <a:gd name="T66" fmla="*/ 0 w 1180"/>
                <a:gd name="T67" fmla="*/ 0 h 491"/>
                <a:gd name="T68" fmla="*/ 0 w 1180"/>
                <a:gd name="T69" fmla="*/ 0 h 491"/>
                <a:gd name="T70" fmla="*/ 0 w 1180"/>
                <a:gd name="T71" fmla="*/ 0 h 491"/>
                <a:gd name="T72" fmla="*/ 0 w 1180"/>
                <a:gd name="T73" fmla="*/ 0 h 491"/>
                <a:gd name="T74" fmla="*/ 0 w 1180"/>
                <a:gd name="T75" fmla="*/ 0 h 491"/>
                <a:gd name="T76" fmla="*/ 0 w 1180"/>
                <a:gd name="T77" fmla="*/ 0 h 491"/>
                <a:gd name="T78" fmla="*/ 0 w 1180"/>
                <a:gd name="T79" fmla="*/ 0 h 491"/>
                <a:gd name="T80" fmla="*/ 0 w 1180"/>
                <a:gd name="T81" fmla="*/ 0 h 491"/>
                <a:gd name="T82" fmla="*/ 0 w 1180"/>
                <a:gd name="T83" fmla="*/ 0 h 491"/>
                <a:gd name="T84" fmla="*/ 0 w 1180"/>
                <a:gd name="T85" fmla="*/ 0 h 491"/>
                <a:gd name="T86" fmla="*/ 0 w 1180"/>
                <a:gd name="T87" fmla="*/ 0 h 491"/>
                <a:gd name="T88" fmla="*/ 0 w 1180"/>
                <a:gd name="T89" fmla="*/ 0 h 491"/>
                <a:gd name="T90" fmla="*/ 0 w 1180"/>
                <a:gd name="T91" fmla="*/ 0 h 491"/>
                <a:gd name="T92" fmla="*/ 0 w 1180"/>
                <a:gd name="T93" fmla="*/ 0 h 491"/>
                <a:gd name="T94" fmla="*/ 0 w 1180"/>
                <a:gd name="T95" fmla="*/ 0 h 491"/>
                <a:gd name="T96" fmla="*/ 0 w 1180"/>
                <a:gd name="T97" fmla="*/ 0 h 4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0"/>
                <a:gd name="T148" fmla="*/ 0 h 491"/>
                <a:gd name="T149" fmla="*/ 1180 w 1180"/>
                <a:gd name="T150" fmla="*/ 491 h 4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0" h="491">
                  <a:moveTo>
                    <a:pt x="516" y="173"/>
                  </a:moveTo>
                  <a:lnTo>
                    <a:pt x="516" y="173"/>
                  </a:lnTo>
                  <a:lnTo>
                    <a:pt x="521" y="180"/>
                  </a:lnTo>
                  <a:lnTo>
                    <a:pt x="529" y="189"/>
                  </a:lnTo>
                  <a:lnTo>
                    <a:pt x="539" y="198"/>
                  </a:lnTo>
                  <a:lnTo>
                    <a:pt x="549" y="209"/>
                  </a:lnTo>
                  <a:lnTo>
                    <a:pt x="560" y="220"/>
                  </a:lnTo>
                  <a:lnTo>
                    <a:pt x="571" y="228"/>
                  </a:lnTo>
                  <a:lnTo>
                    <a:pt x="581" y="233"/>
                  </a:lnTo>
                  <a:lnTo>
                    <a:pt x="591" y="236"/>
                  </a:lnTo>
                  <a:lnTo>
                    <a:pt x="603" y="236"/>
                  </a:lnTo>
                  <a:lnTo>
                    <a:pt x="609" y="237"/>
                  </a:lnTo>
                  <a:lnTo>
                    <a:pt x="615" y="240"/>
                  </a:lnTo>
                  <a:lnTo>
                    <a:pt x="620" y="241"/>
                  </a:lnTo>
                  <a:lnTo>
                    <a:pt x="628" y="236"/>
                  </a:lnTo>
                  <a:lnTo>
                    <a:pt x="640" y="260"/>
                  </a:lnTo>
                  <a:lnTo>
                    <a:pt x="658" y="261"/>
                  </a:lnTo>
                  <a:lnTo>
                    <a:pt x="677" y="265"/>
                  </a:lnTo>
                  <a:lnTo>
                    <a:pt x="697" y="270"/>
                  </a:lnTo>
                  <a:lnTo>
                    <a:pt x="716" y="277"/>
                  </a:lnTo>
                  <a:lnTo>
                    <a:pt x="736" y="285"/>
                  </a:lnTo>
                  <a:lnTo>
                    <a:pt x="756" y="294"/>
                  </a:lnTo>
                  <a:lnTo>
                    <a:pt x="776" y="305"/>
                  </a:lnTo>
                  <a:lnTo>
                    <a:pt x="796" y="314"/>
                  </a:lnTo>
                  <a:lnTo>
                    <a:pt x="816" y="325"/>
                  </a:lnTo>
                  <a:lnTo>
                    <a:pt x="835" y="335"/>
                  </a:lnTo>
                  <a:lnTo>
                    <a:pt x="855" y="345"/>
                  </a:lnTo>
                  <a:lnTo>
                    <a:pt x="877" y="353"/>
                  </a:lnTo>
                  <a:lnTo>
                    <a:pt x="897" y="359"/>
                  </a:lnTo>
                  <a:lnTo>
                    <a:pt x="918" y="365"/>
                  </a:lnTo>
                  <a:lnTo>
                    <a:pt x="938" y="369"/>
                  </a:lnTo>
                  <a:lnTo>
                    <a:pt x="959" y="370"/>
                  </a:lnTo>
                  <a:lnTo>
                    <a:pt x="971" y="383"/>
                  </a:lnTo>
                  <a:lnTo>
                    <a:pt x="986" y="394"/>
                  </a:lnTo>
                  <a:lnTo>
                    <a:pt x="1004" y="403"/>
                  </a:lnTo>
                  <a:lnTo>
                    <a:pt x="1024" y="411"/>
                  </a:lnTo>
                  <a:lnTo>
                    <a:pt x="1046" y="419"/>
                  </a:lnTo>
                  <a:lnTo>
                    <a:pt x="1067" y="427"/>
                  </a:lnTo>
                  <a:lnTo>
                    <a:pt x="1087" y="435"/>
                  </a:lnTo>
                  <a:lnTo>
                    <a:pt x="1107" y="445"/>
                  </a:lnTo>
                  <a:lnTo>
                    <a:pt x="1096" y="447"/>
                  </a:lnTo>
                  <a:lnTo>
                    <a:pt x="1086" y="446"/>
                  </a:lnTo>
                  <a:lnTo>
                    <a:pt x="1072" y="442"/>
                  </a:lnTo>
                  <a:lnTo>
                    <a:pt x="1058" y="438"/>
                  </a:lnTo>
                  <a:lnTo>
                    <a:pt x="1044" y="434"/>
                  </a:lnTo>
                  <a:lnTo>
                    <a:pt x="1031" y="430"/>
                  </a:lnTo>
                  <a:lnTo>
                    <a:pt x="1019" y="429"/>
                  </a:lnTo>
                  <a:lnTo>
                    <a:pt x="1008" y="431"/>
                  </a:lnTo>
                  <a:lnTo>
                    <a:pt x="992" y="426"/>
                  </a:lnTo>
                  <a:lnTo>
                    <a:pt x="971" y="419"/>
                  </a:lnTo>
                  <a:lnTo>
                    <a:pt x="947" y="411"/>
                  </a:lnTo>
                  <a:lnTo>
                    <a:pt x="922" y="403"/>
                  </a:lnTo>
                  <a:lnTo>
                    <a:pt x="897" y="395"/>
                  </a:lnTo>
                  <a:lnTo>
                    <a:pt x="874" y="389"/>
                  </a:lnTo>
                  <a:lnTo>
                    <a:pt x="853" y="385"/>
                  </a:lnTo>
                  <a:lnTo>
                    <a:pt x="837" y="383"/>
                  </a:lnTo>
                  <a:lnTo>
                    <a:pt x="823" y="370"/>
                  </a:lnTo>
                  <a:lnTo>
                    <a:pt x="804" y="369"/>
                  </a:lnTo>
                  <a:lnTo>
                    <a:pt x="781" y="366"/>
                  </a:lnTo>
                  <a:lnTo>
                    <a:pt x="757" y="361"/>
                  </a:lnTo>
                  <a:lnTo>
                    <a:pt x="732" y="355"/>
                  </a:lnTo>
                  <a:lnTo>
                    <a:pt x="706" y="347"/>
                  </a:lnTo>
                  <a:lnTo>
                    <a:pt x="682" y="339"/>
                  </a:lnTo>
                  <a:lnTo>
                    <a:pt x="660" y="330"/>
                  </a:lnTo>
                  <a:lnTo>
                    <a:pt x="640" y="321"/>
                  </a:lnTo>
                  <a:lnTo>
                    <a:pt x="641" y="329"/>
                  </a:lnTo>
                  <a:lnTo>
                    <a:pt x="647" y="333"/>
                  </a:lnTo>
                  <a:lnTo>
                    <a:pt x="651" y="334"/>
                  </a:lnTo>
                  <a:lnTo>
                    <a:pt x="652" y="334"/>
                  </a:lnTo>
                  <a:lnTo>
                    <a:pt x="673" y="335"/>
                  </a:lnTo>
                  <a:lnTo>
                    <a:pt x="694" y="338"/>
                  </a:lnTo>
                  <a:lnTo>
                    <a:pt x="716" y="343"/>
                  </a:lnTo>
                  <a:lnTo>
                    <a:pt x="737" y="350"/>
                  </a:lnTo>
                  <a:lnTo>
                    <a:pt x="758" y="357"/>
                  </a:lnTo>
                  <a:lnTo>
                    <a:pt x="781" y="366"/>
                  </a:lnTo>
                  <a:lnTo>
                    <a:pt x="802" y="375"/>
                  </a:lnTo>
                  <a:lnTo>
                    <a:pt x="825" y="385"/>
                  </a:lnTo>
                  <a:lnTo>
                    <a:pt x="846" y="394"/>
                  </a:lnTo>
                  <a:lnTo>
                    <a:pt x="867" y="403"/>
                  </a:lnTo>
                  <a:lnTo>
                    <a:pt x="890" y="413"/>
                  </a:lnTo>
                  <a:lnTo>
                    <a:pt x="911" y="422"/>
                  </a:lnTo>
                  <a:lnTo>
                    <a:pt x="933" y="430"/>
                  </a:lnTo>
                  <a:lnTo>
                    <a:pt x="954" y="437"/>
                  </a:lnTo>
                  <a:lnTo>
                    <a:pt x="975" y="441"/>
                  </a:lnTo>
                  <a:lnTo>
                    <a:pt x="996" y="445"/>
                  </a:lnTo>
                  <a:lnTo>
                    <a:pt x="996" y="431"/>
                  </a:lnTo>
                  <a:lnTo>
                    <a:pt x="1006" y="435"/>
                  </a:lnTo>
                  <a:lnTo>
                    <a:pt x="1016" y="439"/>
                  </a:lnTo>
                  <a:lnTo>
                    <a:pt x="1027" y="442"/>
                  </a:lnTo>
                  <a:lnTo>
                    <a:pt x="1038" y="443"/>
                  </a:lnTo>
                  <a:lnTo>
                    <a:pt x="1047" y="443"/>
                  </a:lnTo>
                  <a:lnTo>
                    <a:pt x="1056" y="445"/>
                  </a:lnTo>
                  <a:lnTo>
                    <a:pt x="1064" y="445"/>
                  </a:lnTo>
                  <a:lnTo>
                    <a:pt x="1070" y="445"/>
                  </a:lnTo>
                  <a:lnTo>
                    <a:pt x="1084" y="449"/>
                  </a:lnTo>
                  <a:lnTo>
                    <a:pt x="1099" y="451"/>
                  </a:lnTo>
                  <a:lnTo>
                    <a:pt x="1115" y="455"/>
                  </a:lnTo>
                  <a:lnTo>
                    <a:pt x="1130" y="458"/>
                  </a:lnTo>
                  <a:lnTo>
                    <a:pt x="1144" y="462"/>
                  </a:lnTo>
                  <a:lnTo>
                    <a:pt x="1157" y="466"/>
                  </a:lnTo>
                  <a:lnTo>
                    <a:pt x="1169" y="473"/>
                  </a:lnTo>
                  <a:lnTo>
                    <a:pt x="1180" y="480"/>
                  </a:lnTo>
                  <a:lnTo>
                    <a:pt x="1160" y="487"/>
                  </a:lnTo>
                  <a:lnTo>
                    <a:pt x="1135" y="491"/>
                  </a:lnTo>
                  <a:lnTo>
                    <a:pt x="1108" y="491"/>
                  </a:lnTo>
                  <a:lnTo>
                    <a:pt x="1080" y="490"/>
                  </a:lnTo>
                  <a:lnTo>
                    <a:pt x="1052" y="487"/>
                  </a:lnTo>
                  <a:lnTo>
                    <a:pt x="1023" y="484"/>
                  </a:lnTo>
                  <a:lnTo>
                    <a:pt x="996" y="482"/>
                  </a:lnTo>
                  <a:lnTo>
                    <a:pt x="971" y="480"/>
                  </a:lnTo>
                  <a:lnTo>
                    <a:pt x="959" y="480"/>
                  </a:lnTo>
                  <a:lnTo>
                    <a:pt x="929" y="478"/>
                  </a:lnTo>
                  <a:lnTo>
                    <a:pt x="897" y="474"/>
                  </a:lnTo>
                  <a:lnTo>
                    <a:pt x="865" y="469"/>
                  </a:lnTo>
                  <a:lnTo>
                    <a:pt x="833" y="463"/>
                  </a:lnTo>
                  <a:lnTo>
                    <a:pt x="801" y="455"/>
                  </a:lnTo>
                  <a:lnTo>
                    <a:pt x="769" y="447"/>
                  </a:lnTo>
                  <a:lnTo>
                    <a:pt x="737" y="438"/>
                  </a:lnTo>
                  <a:lnTo>
                    <a:pt x="704" y="429"/>
                  </a:lnTo>
                  <a:lnTo>
                    <a:pt x="672" y="418"/>
                  </a:lnTo>
                  <a:lnTo>
                    <a:pt x="640" y="406"/>
                  </a:lnTo>
                  <a:lnTo>
                    <a:pt x="607" y="394"/>
                  </a:lnTo>
                  <a:lnTo>
                    <a:pt x="575" y="381"/>
                  </a:lnTo>
                  <a:lnTo>
                    <a:pt x="543" y="366"/>
                  </a:lnTo>
                  <a:lnTo>
                    <a:pt x="511" y="351"/>
                  </a:lnTo>
                  <a:lnTo>
                    <a:pt x="479" y="335"/>
                  </a:lnTo>
                  <a:lnTo>
                    <a:pt x="448" y="319"/>
                  </a:lnTo>
                  <a:lnTo>
                    <a:pt x="416" y="304"/>
                  </a:lnTo>
                  <a:lnTo>
                    <a:pt x="386" y="286"/>
                  </a:lnTo>
                  <a:lnTo>
                    <a:pt x="355" y="268"/>
                  </a:lnTo>
                  <a:lnTo>
                    <a:pt x="324" y="250"/>
                  </a:lnTo>
                  <a:lnTo>
                    <a:pt x="294" y="230"/>
                  </a:lnTo>
                  <a:lnTo>
                    <a:pt x="265" y="212"/>
                  </a:lnTo>
                  <a:lnTo>
                    <a:pt x="235" y="192"/>
                  </a:lnTo>
                  <a:lnTo>
                    <a:pt x="207" y="172"/>
                  </a:lnTo>
                  <a:lnTo>
                    <a:pt x="179" y="152"/>
                  </a:lnTo>
                  <a:lnTo>
                    <a:pt x="152" y="131"/>
                  </a:lnTo>
                  <a:lnTo>
                    <a:pt x="125" y="109"/>
                  </a:lnTo>
                  <a:lnTo>
                    <a:pt x="98" y="88"/>
                  </a:lnTo>
                  <a:lnTo>
                    <a:pt x="73" y="67"/>
                  </a:lnTo>
                  <a:lnTo>
                    <a:pt x="48" y="45"/>
                  </a:lnTo>
                  <a:lnTo>
                    <a:pt x="24" y="23"/>
                  </a:lnTo>
                  <a:lnTo>
                    <a:pt x="0" y="1"/>
                  </a:lnTo>
                  <a:lnTo>
                    <a:pt x="12" y="0"/>
                  </a:lnTo>
                  <a:lnTo>
                    <a:pt x="26" y="1"/>
                  </a:lnTo>
                  <a:lnTo>
                    <a:pt x="44" y="7"/>
                  </a:lnTo>
                  <a:lnTo>
                    <a:pt x="64" y="13"/>
                  </a:lnTo>
                  <a:lnTo>
                    <a:pt x="82" y="21"/>
                  </a:lnTo>
                  <a:lnTo>
                    <a:pt x="102" y="27"/>
                  </a:lnTo>
                  <a:lnTo>
                    <a:pt x="120" y="28"/>
                  </a:lnTo>
                  <a:lnTo>
                    <a:pt x="136" y="27"/>
                  </a:lnTo>
                  <a:lnTo>
                    <a:pt x="141" y="27"/>
                  </a:lnTo>
                  <a:lnTo>
                    <a:pt x="149" y="28"/>
                  </a:lnTo>
                  <a:lnTo>
                    <a:pt x="157" y="29"/>
                  </a:lnTo>
                  <a:lnTo>
                    <a:pt x="166" y="31"/>
                  </a:lnTo>
                  <a:lnTo>
                    <a:pt x="175" y="32"/>
                  </a:lnTo>
                  <a:lnTo>
                    <a:pt x="183" y="32"/>
                  </a:lnTo>
                  <a:lnTo>
                    <a:pt x="191" y="31"/>
                  </a:lnTo>
                  <a:lnTo>
                    <a:pt x="197" y="27"/>
                  </a:lnTo>
                  <a:lnTo>
                    <a:pt x="201" y="33"/>
                  </a:lnTo>
                  <a:lnTo>
                    <a:pt x="211" y="37"/>
                  </a:lnTo>
                  <a:lnTo>
                    <a:pt x="223" y="39"/>
                  </a:lnTo>
                  <a:lnTo>
                    <a:pt x="234" y="39"/>
                  </a:lnTo>
                  <a:lnTo>
                    <a:pt x="243" y="32"/>
                  </a:lnTo>
                  <a:lnTo>
                    <a:pt x="253" y="28"/>
                  </a:lnTo>
                  <a:lnTo>
                    <a:pt x="262" y="27"/>
                  </a:lnTo>
                  <a:lnTo>
                    <a:pt x="271" y="27"/>
                  </a:lnTo>
                  <a:lnTo>
                    <a:pt x="283" y="13"/>
                  </a:lnTo>
                  <a:lnTo>
                    <a:pt x="294" y="17"/>
                  </a:lnTo>
                  <a:lnTo>
                    <a:pt x="306" y="12"/>
                  </a:lnTo>
                  <a:lnTo>
                    <a:pt x="317" y="5"/>
                  </a:lnTo>
                  <a:lnTo>
                    <a:pt x="321" y="1"/>
                  </a:lnTo>
                  <a:lnTo>
                    <a:pt x="344" y="20"/>
                  </a:lnTo>
                  <a:lnTo>
                    <a:pt x="368" y="40"/>
                  </a:lnTo>
                  <a:lnTo>
                    <a:pt x="394" y="61"/>
                  </a:lnTo>
                  <a:lnTo>
                    <a:pt x="419" y="83"/>
                  </a:lnTo>
                  <a:lnTo>
                    <a:pt x="443" y="105"/>
                  </a:lnTo>
                  <a:lnTo>
                    <a:pt x="468" y="128"/>
                  </a:lnTo>
                  <a:lnTo>
                    <a:pt x="492" y="150"/>
                  </a:lnTo>
                  <a:lnTo>
                    <a:pt x="516" y="17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35" name="Freeform 112">
              <a:extLst>
                <a:ext uri="{FF2B5EF4-FFF2-40B4-BE49-F238E27FC236}">
                  <a16:creationId xmlns:a16="http://schemas.microsoft.com/office/drawing/2014/main" id="{41A9C34F-3CCB-443E-A6D4-3AB217FDBF32}"/>
                </a:ext>
              </a:extLst>
            </p:cNvPr>
            <p:cNvSpPr>
              <a:spLocks/>
            </p:cNvSpPr>
            <p:nvPr/>
          </p:nvSpPr>
          <p:spPr bwMode="auto">
            <a:xfrm>
              <a:off x="2621" y="1932"/>
              <a:ext cx="25" cy="36"/>
            </a:xfrm>
            <a:custGeom>
              <a:avLst/>
              <a:gdLst>
                <a:gd name="T0" fmla="*/ 0 w 103"/>
                <a:gd name="T1" fmla="*/ 0 h 146"/>
                <a:gd name="T2" fmla="*/ 0 w 103"/>
                <a:gd name="T3" fmla="*/ 0 h 146"/>
                <a:gd name="T4" fmla="*/ 0 w 103"/>
                <a:gd name="T5" fmla="*/ 0 h 146"/>
                <a:gd name="T6" fmla="*/ 0 w 103"/>
                <a:gd name="T7" fmla="*/ 0 h 146"/>
                <a:gd name="T8" fmla="*/ 0 w 103"/>
                <a:gd name="T9" fmla="*/ 0 h 146"/>
                <a:gd name="T10" fmla="*/ 0 w 103"/>
                <a:gd name="T11" fmla="*/ 0 h 146"/>
                <a:gd name="T12" fmla="*/ 0 w 103"/>
                <a:gd name="T13" fmla="*/ 0 h 146"/>
                <a:gd name="T14" fmla="*/ 0 w 103"/>
                <a:gd name="T15" fmla="*/ 0 h 146"/>
                <a:gd name="T16" fmla="*/ 0 w 103"/>
                <a:gd name="T17" fmla="*/ 0 h 146"/>
                <a:gd name="T18" fmla="*/ 0 w 103"/>
                <a:gd name="T19" fmla="*/ 0 h 146"/>
                <a:gd name="T20" fmla="*/ 0 w 103"/>
                <a:gd name="T21" fmla="*/ 0 h 146"/>
                <a:gd name="T22" fmla="*/ 0 w 103"/>
                <a:gd name="T23" fmla="*/ 0 h 146"/>
                <a:gd name="T24" fmla="*/ 0 w 103"/>
                <a:gd name="T25" fmla="*/ 0 h 146"/>
                <a:gd name="T26" fmla="*/ 0 w 103"/>
                <a:gd name="T27" fmla="*/ 0 h 146"/>
                <a:gd name="T28" fmla="*/ 0 w 103"/>
                <a:gd name="T29" fmla="*/ 0 h 146"/>
                <a:gd name="T30" fmla="*/ 0 w 103"/>
                <a:gd name="T31" fmla="*/ 0 h 146"/>
                <a:gd name="T32" fmla="*/ 0 w 103"/>
                <a:gd name="T33" fmla="*/ 0 h 146"/>
                <a:gd name="T34" fmla="*/ 0 w 103"/>
                <a:gd name="T35" fmla="*/ 0 h 146"/>
                <a:gd name="T36" fmla="*/ 0 w 103"/>
                <a:gd name="T37" fmla="*/ 0 h 146"/>
                <a:gd name="T38" fmla="*/ 0 w 103"/>
                <a:gd name="T39" fmla="*/ 0 h 146"/>
                <a:gd name="T40" fmla="*/ 0 w 103"/>
                <a:gd name="T41" fmla="*/ 0 h 146"/>
                <a:gd name="T42" fmla="*/ 0 w 103"/>
                <a:gd name="T43" fmla="*/ 0 h 146"/>
                <a:gd name="T44" fmla="*/ 0 w 103"/>
                <a:gd name="T45" fmla="*/ 0 h 146"/>
                <a:gd name="T46" fmla="*/ 0 w 103"/>
                <a:gd name="T47" fmla="*/ 0 h 146"/>
                <a:gd name="T48" fmla="*/ 0 w 103"/>
                <a:gd name="T49" fmla="*/ 0 h 146"/>
                <a:gd name="T50" fmla="*/ 0 w 103"/>
                <a:gd name="T51" fmla="*/ 0 h 146"/>
                <a:gd name="T52" fmla="*/ 0 w 103"/>
                <a:gd name="T53" fmla="*/ 0 h 146"/>
                <a:gd name="T54" fmla="*/ 0 w 103"/>
                <a:gd name="T55" fmla="*/ 0 h 146"/>
                <a:gd name="T56" fmla="*/ 0 w 103"/>
                <a:gd name="T57" fmla="*/ 0 h 146"/>
                <a:gd name="T58" fmla="*/ 0 w 103"/>
                <a:gd name="T59" fmla="*/ 0 h 146"/>
                <a:gd name="T60" fmla="*/ 0 w 103"/>
                <a:gd name="T61" fmla="*/ 0 h 146"/>
                <a:gd name="T62" fmla="*/ 0 w 103"/>
                <a:gd name="T63" fmla="*/ 0 h 146"/>
                <a:gd name="T64" fmla="*/ 0 w 103"/>
                <a:gd name="T65" fmla="*/ 0 h 146"/>
                <a:gd name="T66" fmla="*/ 0 w 103"/>
                <a:gd name="T67" fmla="*/ 0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
                <a:gd name="T103" fmla="*/ 0 h 146"/>
                <a:gd name="T104" fmla="*/ 103 w 103"/>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 h="146">
                  <a:moveTo>
                    <a:pt x="77" y="73"/>
                  </a:moveTo>
                  <a:lnTo>
                    <a:pt x="76" y="82"/>
                  </a:lnTo>
                  <a:lnTo>
                    <a:pt x="72" y="91"/>
                  </a:lnTo>
                  <a:lnTo>
                    <a:pt x="67" y="101"/>
                  </a:lnTo>
                  <a:lnTo>
                    <a:pt x="65" y="110"/>
                  </a:lnTo>
                  <a:lnTo>
                    <a:pt x="61" y="121"/>
                  </a:lnTo>
                  <a:lnTo>
                    <a:pt x="53" y="133"/>
                  </a:lnTo>
                  <a:lnTo>
                    <a:pt x="44" y="142"/>
                  </a:lnTo>
                  <a:lnTo>
                    <a:pt x="40" y="146"/>
                  </a:lnTo>
                  <a:lnTo>
                    <a:pt x="27" y="134"/>
                  </a:lnTo>
                  <a:lnTo>
                    <a:pt x="16" y="117"/>
                  </a:lnTo>
                  <a:lnTo>
                    <a:pt x="8" y="95"/>
                  </a:lnTo>
                  <a:lnTo>
                    <a:pt x="3" y="73"/>
                  </a:lnTo>
                  <a:lnTo>
                    <a:pt x="0" y="50"/>
                  </a:lnTo>
                  <a:lnTo>
                    <a:pt x="4" y="29"/>
                  </a:lnTo>
                  <a:lnTo>
                    <a:pt x="13" y="11"/>
                  </a:lnTo>
                  <a:lnTo>
                    <a:pt x="28" y="0"/>
                  </a:lnTo>
                  <a:lnTo>
                    <a:pt x="40" y="0"/>
                  </a:lnTo>
                  <a:lnTo>
                    <a:pt x="45" y="0"/>
                  </a:lnTo>
                  <a:lnTo>
                    <a:pt x="52" y="1"/>
                  </a:lnTo>
                  <a:lnTo>
                    <a:pt x="59" y="3"/>
                  </a:lnTo>
                  <a:lnTo>
                    <a:pt x="65" y="5"/>
                  </a:lnTo>
                  <a:lnTo>
                    <a:pt x="72" y="7"/>
                  </a:lnTo>
                  <a:lnTo>
                    <a:pt x="79" y="10"/>
                  </a:lnTo>
                  <a:lnTo>
                    <a:pt x="84" y="11"/>
                  </a:lnTo>
                  <a:lnTo>
                    <a:pt x="89" y="11"/>
                  </a:lnTo>
                  <a:lnTo>
                    <a:pt x="92" y="21"/>
                  </a:lnTo>
                  <a:lnTo>
                    <a:pt x="96" y="27"/>
                  </a:lnTo>
                  <a:lnTo>
                    <a:pt x="100" y="33"/>
                  </a:lnTo>
                  <a:lnTo>
                    <a:pt x="103" y="35"/>
                  </a:lnTo>
                  <a:lnTo>
                    <a:pt x="95" y="47"/>
                  </a:lnTo>
                  <a:lnTo>
                    <a:pt x="89" y="59"/>
                  </a:lnTo>
                  <a:lnTo>
                    <a:pt x="84" y="69"/>
                  </a:lnTo>
                  <a:lnTo>
                    <a:pt x="77"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36" name="Freeform 113">
              <a:extLst>
                <a:ext uri="{FF2B5EF4-FFF2-40B4-BE49-F238E27FC236}">
                  <a16:creationId xmlns:a16="http://schemas.microsoft.com/office/drawing/2014/main" id="{9478F08C-C6E8-4BEB-AA7C-86748B4116BB}"/>
                </a:ext>
              </a:extLst>
            </p:cNvPr>
            <p:cNvSpPr>
              <a:spLocks/>
            </p:cNvSpPr>
            <p:nvPr/>
          </p:nvSpPr>
          <p:spPr bwMode="auto">
            <a:xfrm>
              <a:off x="2621" y="1932"/>
              <a:ext cx="25" cy="36"/>
            </a:xfrm>
            <a:custGeom>
              <a:avLst/>
              <a:gdLst>
                <a:gd name="T0" fmla="*/ 0 w 103"/>
                <a:gd name="T1" fmla="*/ 0 h 146"/>
                <a:gd name="T2" fmla="*/ 0 w 103"/>
                <a:gd name="T3" fmla="*/ 0 h 146"/>
                <a:gd name="T4" fmla="*/ 0 w 103"/>
                <a:gd name="T5" fmla="*/ 0 h 146"/>
                <a:gd name="T6" fmla="*/ 0 w 103"/>
                <a:gd name="T7" fmla="*/ 0 h 146"/>
                <a:gd name="T8" fmla="*/ 0 w 103"/>
                <a:gd name="T9" fmla="*/ 0 h 146"/>
                <a:gd name="T10" fmla="*/ 0 w 103"/>
                <a:gd name="T11" fmla="*/ 0 h 146"/>
                <a:gd name="T12" fmla="*/ 0 w 103"/>
                <a:gd name="T13" fmla="*/ 0 h 146"/>
                <a:gd name="T14" fmla="*/ 0 w 103"/>
                <a:gd name="T15" fmla="*/ 0 h 146"/>
                <a:gd name="T16" fmla="*/ 0 w 103"/>
                <a:gd name="T17" fmla="*/ 0 h 146"/>
                <a:gd name="T18" fmla="*/ 0 w 103"/>
                <a:gd name="T19" fmla="*/ 0 h 146"/>
                <a:gd name="T20" fmla="*/ 0 w 103"/>
                <a:gd name="T21" fmla="*/ 0 h 146"/>
                <a:gd name="T22" fmla="*/ 0 w 103"/>
                <a:gd name="T23" fmla="*/ 0 h 146"/>
                <a:gd name="T24" fmla="*/ 0 w 103"/>
                <a:gd name="T25" fmla="*/ 0 h 146"/>
                <a:gd name="T26" fmla="*/ 0 w 103"/>
                <a:gd name="T27" fmla="*/ 0 h 146"/>
                <a:gd name="T28" fmla="*/ 0 w 103"/>
                <a:gd name="T29" fmla="*/ 0 h 146"/>
                <a:gd name="T30" fmla="*/ 0 w 103"/>
                <a:gd name="T31" fmla="*/ 0 h 146"/>
                <a:gd name="T32" fmla="*/ 0 w 103"/>
                <a:gd name="T33" fmla="*/ 0 h 146"/>
                <a:gd name="T34" fmla="*/ 0 w 103"/>
                <a:gd name="T35" fmla="*/ 0 h 146"/>
                <a:gd name="T36" fmla="*/ 0 w 103"/>
                <a:gd name="T37" fmla="*/ 0 h 146"/>
                <a:gd name="T38" fmla="*/ 0 w 103"/>
                <a:gd name="T39" fmla="*/ 0 h 146"/>
                <a:gd name="T40" fmla="*/ 0 w 103"/>
                <a:gd name="T41" fmla="*/ 0 h 146"/>
                <a:gd name="T42" fmla="*/ 0 w 103"/>
                <a:gd name="T43" fmla="*/ 0 h 146"/>
                <a:gd name="T44" fmla="*/ 0 w 103"/>
                <a:gd name="T45" fmla="*/ 0 h 146"/>
                <a:gd name="T46" fmla="*/ 0 w 103"/>
                <a:gd name="T47" fmla="*/ 0 h 146"/>
                <a:gd name="T48" fmla="*/ 0 w 103"/>
                <a:gd name="T49" fmla="*/ 0 h 146"/>
                <a:gd name="T50" fmla="*/ 0 w 103"/>
                <a:gd name="T51" fmla="*/ 0 h 146"/>
                <a:gd name="T52" fmla="*/ 0 w 103"/>
                <a:gd name="T53" fmla="*/ 0 h 146"/>
                <a:gd name="T54" fmla="*/ 0 w 103"/>
                <a:gd name="T55" fmla="*/ 0 h 146"/>
                <a:gd name="T56" fmla="*/ 0 w 103"/>
                <a:gd name="T57" fmla="*/ 0 h 146"/>
                <a:gd name="T58" fmla="*/ 0 w 103"/>
                <a:gd name="T59" fmla="*/ 0 h 146"/>
                <a:gd name="T60" fmla="*/ 0 w 103"/>
                <a:gd name="T61" fmla="*/ 0 h 146"/>
                <a:gd name="T62" fmla="*/ 0 w 103"/>
                <a:gd name="T63" fmla="*/ 0 h 146"/>
                <a:gd name="T64" fmla="*/ 0 w 103"/>
                <a:gd name="T65" fmla="*/ 0 h 146"/>
                <a:gd name="T66" fmla="*/ 0 w 103"/>
                <a:gd name="T67" fmla="*/ 0 h 146"/>
                <a:gd name="T68" fmla="*/ 0 w 103"/>
                <a:gd name="T69" fmla="*/ 0 h 146"/>
                <a:gd name="T70" fmla="*/ 0 w 103"/>
                <a:gd name="T71" fmla="*/ 0 h 146"/>
                <a:gd name="T72" fmla="*/ 0 w 103"/>
                <a:gd name="T73" fmla="*/ 0 h 146"/>
                <a:gd name="T74" fmla="*/ 0 w 103"/>
                <a:gd name="T75" fmla="*/ 0 h 146"/>
                <a:gd name="T76" fmla="*/ 0 w 103"/>
                <a:gd name="T77" fmla="*/ 0 h 146"/>
                <a:gd name="T78" fmla="*/ 0 w 103"/>
                <a:gd name="T79" fmla="*/ 0 h 1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
                <a:gd name="T121" fmla="*/ 0 h 146"/>
                <a:gd name="T122" fmla="*/ 103 w 103"/>
                <a:gd name="T123" fmla="*/ 146 h 1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 h="146">
                  <a:moveTo>
                    <a:pt x="77" y="73"/>
                  </a:moveTo>
                  <a:lnTo>
                    <a:pt x="77" y="73"/>
                  </a:lnTo>
                  <a:lnTo>
                    <a:pt x="76" y="82"/>
                  </a:lnTo>
                  <a:lnTo>
                    <a:pt x="72" y="91"/>
                  </a:lnTo>
                  <a:lnTo>
                    <a:pt x="67" y="101"/>
                  </a:lnTo>
                  <a:lnTo>
                    <a:pt x="65" y="110"/>
                  </a:lnTo>
                  <a:lnTo>
                    <a:pt x="61" y="121"/>
                  </a:lnTo>
                  <a:lnTo>
                    <a:pt x="53" y="133"/>
                  </a:lnTo>
                  <a:lnTo>
                    <a:pt x="44" y="142"/>
                  </a:lnTo>
                  <a:lnTo>
                    <a:pt x="40" y="146"/>
                  </a:lnTo>
                  <a:lnTo>
                    <a:pt x="27" y="134"/>
                  </a:lnTo>
                  <a:lnTo>
                    <a:pt x="16" y="117"/>
                  </a:lnTo>
                  <a:lnTo>
                    <a:pt x="8" y="95"/>
                  </a:lnTo>
                  <a:lnTo>
                    <a:pt x="3" y="73"/>
                  </a:lnTo>
                  <a:lnTo>
                    <a:pt x="0" y="50"/>
                  </a:lnTo>
                  <a:lnTo>
                    <a:pt x="4" y="29"/>
                  </a:lnTo>
                  <a:lnTo>
                    <a:pt x="13" y="11"/>
                  </a:lnTo>
                  <a:lnTo>
                    <a:pt x="28" y="0"/>
                  </a:lnTo>
                  <a:lnTo>
                    <a:pt x="40" y="0"/>
                  </a:lnTo>
                  <a:lnTo>
                    <a:pt x="45" y="0"/>
                  </a:lnTo>
                  <a:lnTo>
                    <a:pt x="52" y="1"/>
                  </a:lnTo>
                  <a:lnTo>
                    <a:pt x="59" y="3"/>
                  </a:lnTo>
                  <a:lnTo>
                    <a:pt x="65" y="5"/>
                  </a:lnTo>
                  <a:lnTo>
                    <a:pt x="72" y="7"/>
                  </a:lnTo>
                  <a:lnTo>
                    <a:pt x="79" y="10"/>
                  </a:lnTo>
                  <a:lnTo>
                    <a:pt x="84" y="11"/>
                  </a:lnTo>
                  <a:lnTo>
                    <a:pt x="89" y="11"/>
                  </a:lnTo>
                  <a:lnTo>
                    <a:pt x="92" y="21"/>
                  </a:lnTo>
                  <a:lnTo>
                    <a:pt x="96" y="27"/>
                  </a:lnTo>
                  <a:lnTo>
                    <a:pt x="100" y="33"/>
                  </a:lnTo>
                  <a:lnTo>
                    <a:pt x="103" y="35"/>
                  </a:lnTo>
                  <a:lnTo>
                    <a:pt x="95" y="47"/>
                  </a:lnTo>
                  <a:lnTo>
                    <a:pt x="89" y="59"/>
                  </a:lnTo>
                  <a:lnTo>
                    <a:pt x="84" y="69"/>
                  </a:lnTo>
                  <a:lnTo>
                    <a:pt x="77" y="7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37" name="Freeform 114">
              <a:extLst>
                <a:ext uri="{FF2B5EF4-FFF2-40B4-BE49-F238E27FC236}">
                  <a16:creationId xmlns:a16="http://schemas.microsoft.com/office/drawing/2014/main" id="{409339F7-B6C8-481F-A91F-F1D24DACBFD3}"/>
                </a:ext>
              </a:extLst>
            </p:cNvPr>
            <p:cNvSpPr>
              <a:spLocks/>
            </p:cNvSpPr>
            <p:nvPr/>
          </p:nvSpPr>
          <p:spPr bwMode="auto">
            <a:xfrm>
              <a:off x="2622" y="1793"/>
              <a:ext cx="178" cy="135"/>
            </a:xfrm>
            <a:custGeom>
              <a:avLst/>
              <a:gdLst>
                <a:gd name="T0" fmla="*/ 0 w 713"/>
                <a:gd name="T1" fmla="*/ 0 h 543"/>
                <a:gd name="T2" fmla="*/ 0 w 713"/>
                <a:gd name="T3" fmla="*/ 0 h 543"/>
                <a:gd name="T4" fmla="*/ 0 w 713"/>
                <a:gd name="T5" fmla="*/ 0 h 543"/>
                <a:gd name="T6" fmla="*/ 0 w 713"/>
                <a:gd name="T7" fmla="*/ 0 h 543"/>
                <a:gd name="T8" fmla="*/ 0 w 713"/>
                <a:gd name="T9" fmla="*/ 0 h 543"/>
                <a:gd name="T10" fmla="*/ 0 w 713"/>
                <a:gd name="T11" fmla="*/ 0 h 543"/>
                <a:gd name="T12" fmla="*/ 0 w 713"/>
                <a:gd name="T13" fmla="*/ 0 h 543"/>
                <a:gd name="T14" fmla="*/ 0 w 713"/>
                <a:gd name="T15" fmla="*/ 0 h 543"/>
                <a:gd name="T16" fmla="*/ 0 w 713"/>
                <a:gd name="T17" fmla="*/ 0 h 543"/>
                <a:gd name="T18" fmla="*/ 0 w 713"/>
                <a:gd name="T19" fmla="*/ 0 h 543"/>
                <a:gd name="T20" fmla="*/ 0 w 713"/>
                <a:gd name="T21" fmla="*/ 0 h 543"/>
                <a:gd name="T22" fmla="*/ 0 w 713"/>
                <a:gd name="T23" fmla="*/ 0 h 543"/>
                <a:gd name="T24" fmla="*/ 0 w 713"/>
                <a:gd name="T25" fmla="*/ 0 h 543"/>
                <a:gd name="T26" fmla="*/ 0 w 713"/>
                <a:gd name="T27" fmla="*/ 0 h 543"/>
                <a:gd name="T28" fmla="*/ 0 w 713"/>
                <a:gd name="T29" fmla="*/ 0 h 543"/>
                <a:gd name="T30" fmla="*/ 0 w 713"/>
                <a:gd name="T31" fmla="*/ 0 h 543"/>
                <a:gd name="T32" fmla="*/ 0 w 713"/>
                <a:gd name="T33" fmla="*/ 0 h 543"/>
                <a:gd name="T34" fmla="*/ 0 w 713"/>
                <a:gd name="T35" fmla="*/ 0 h 543"/>
                <a:gd name="T36" fmla="*/ 0 w 713"/>
                <a:gd name="T37" fmla="*/ 0 h 543"/>
                <a:gd name="T38" fmla="*/ 0 w 713"/>
                <a:gd name="T39" fmla="*/ 0 h 543"/>
                <a:gd name="T40" fmla="*/ 0 w 713"/>
                <a:gd name="T41" fmla="*/ 0 h 543"/>
                <a:gd name="T42" fmla="*/ 0 w 713"/>
                <a:gd name="T43" fmla="*/ 0 h 543"/>
                <a:gd name="T44" fmla="*/ 0 w 713"/>
                <a:gd name="T45" fmla="*/ 0 h 543"/>
                <a:gd name="T46" fmla="*/ 0 w 713"/>
                <a:gd name="T47" fmla="*/ 0 h 543"/>
                <a:gd name="T48" fmla="*/ 0 w 713"/>
                <a:gd name="T49" fmla="*/ 0 h 543"/>
                <a:gd name="T50" fmla="*/ 0 w 713"/>
                <a:gd name="T51" fmla="*/ 0 h 543"/>
                <a:gd name="T52" fmla="*/ 0 w 713"/>
                <a:gd name="T53" fmla="*/ 0 h 543"/>
                <a:gd name="T54" fmla="*/ 0 w 713"/>
                <a:gd name="T55" fmla="*/ 0 h 543"/>
                <a:gd name="T56" fmla="*/ 0 w 713"/>
                <a:gd name="T57" fmla="*/ 0 h 543"/>
                <a:gd name="T58" fmla="*/ 0 w 713"/>
                <a:gd name="T59" fmla="*/ 0 h 543"/>
                <a:gd name="T60" fmla="*/ 0 w 713"/>
                <a:gd name="T61" fmla="*/ 0 h 543"/>
                <a:gd name="T62" fmla="*/ 0 w 713"/>
                <a:gd name="T63" fmla="*/ 0 h 543"/>
                <a:gd name="T64" fmla="*/ 0 w 713"/>
                <a:gd name="T65" fmla="*/ 0 h 543"/>
                <a:gd name="T66" fmla="*/ 0 w 713"/>
                <a:gd name="T67" fmla="*/ 0 h 543"/>
                <a:gd name="T68" fmla="*/ 0 w 713"/>
                <a:gd name="T69" fmla="*/ 0 h 543"/>
                <a:gd name="T70" fmla="*/ 0 w 713"/>
                <a:gd name="T71" fmla="*/ 0 h 543"/>
                <a:gd name="T72" fmla="*/ 0 w 713"/>
                <a:gd name="T73" fmla="*/ 0 h 543"/>
                <a:gd name="T74" fmla="*/ 0 w 713"/>
                <a:gd name="T75" fmla="*/ 0 h 543"/>
                <a:gd name="T76" fmla="*/ 0 w 713"/>
                <a:gd name="T77" fmla="*/ 0 h 543"/>
                <a:gd name="T78" fmla="*/ 0 w 713"/>
                <a:gd name="T79" fmla="*/ 0 h 543"/>
                <a:gd name="T80" fmla="*/ 0 w 713"/>
                <a:gd name="T81" fmla="*/ 0 h 543"/>
                <a:gd name="T82" fmla="*/ 0 w 713"/>
                <a:gd name="T83" fmla="*/ 0 h 543"/>
                <a:gd name="T84" fmla="*/ 0 w 713"/>
                <a:gd name="T85" fmla="*/ 0 h 543"/>
                <a:gd name="T86" fmla="*/ 0 w 713"/>
                <a:gd name="T87" fmla="*/ 0 h 543"/>
                <a:gd name="T88" fmla="*/ 0 w 713"/>
                <a:gd name="T89" fmla="*/ 0 h 543"/>
                <a:gd name="T90" fmla="*/ 0 w 713"/>
                <a:gd name="T91" fmla="*/ 0 h 543"/>
                <a:gd name="T92" fmla="*/ 0 w 713"/>
                <a:gd name="T93" fmla="*/ 0 h 543"/>
                <a:gd name="T94" fmla="*/ 0 w 713"/>
                <a:gd name="T95" fmla="*/ 0 h 543"/>
                <a:gd name="T96" fmla="*/ 0 w 713"/>
                <a:gd name="T97" fmla="*/ 0 h 543"/>
                <a:gd name="T98" fmla="*/ 0 w 713"/>
                <a:gd name="T99" fmla="*/ 0 h 543"/>
                <a:gd name="T100" fmla="*/ 0 w 713"/>
                <a:gd name="T101" fmla="*/ 0 h 543"/>
                <a:gd name="T102" fmla="*/ 0 w 713"/>
                <a:gd name="T103" fmla="*/ 0 h 543"/>
                <a:gd name="T104" fmla="*/ 0 w 713"/>
                <a:gd name="T105" fmla="*/ 0 h 543"/>
                <a:gd name="T106" fmla="*/ 0 w 713"/>
                <a:gd name="T107" fmla="*/ 0 h 543"/>
                <a:gd name="T108" fmla="*/ 0 w 713"/>
                <a:gd name="T109" fmla="*/ 0 h 543"/>
                <a:gd name="T110" fmla="*/ 0 w 713"/>
                <a:gd name="T111" fmla="*/ 0 h 543"/>
                <a:gd name="T112" fmla="*/ 0 w 713"/>
                <a:gd name="T113" fmla="*/ 0 h 5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3"/>
                <a:gd name="T172" fmla="*/ 0 h 543"/>
                <a:gd name="T173" fmla="*/ 713 w 713"/>
                <a:gd name="T174" fmla="*/ 543 h 5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3" h="543">
                  <a:moveTo>
                    <a:pt x="160" y="470"/>
                  </a:moveTo>
                  <a:lnTo>
                    <a:pt x="155" y="479"/>
                  </a:lnTo>
                  <a:lnTo>
                    <a:pt x="149" y="489"/>
                  </a:lnTo>
                  <a:lnTo>
                    <a:pt x="143" y="498"/>
                  </a:lnTo>
                  <a:lnTo>
                    <a:pt x="136" y="506"/>
                  </a:lnTo>
                  <a:lnTo>
                    <a:pt x="128" y="515"/>
                  </a:lnTo>
                  <a:lnTo>
                    <a:pt x="121" y="525"/>
                  </a:lnTo>
                  <a:lnTo>
                    <a:pt x="116" y="534"/>
                  </a:lnTo>
                  <a:lnTo>
                    <a:pt x="111" y="543"/>
                  </a:lnTo>
                  <a:lnTo>
                    <a:pt x="96" y="543"/>
                  </a:lnTo>
                  <a:lnTo>
                    <a:pt x="81" y="541"/>
                  </a:lnTo>
                  <a:lnTo>
                    <a:pt x="65" y="538"/>
                  </a:lnTo>
                  <a:lnTo>
                    <a:pt x="51" y="534"/>
                  </a:lnTo>
                  <a:lnTo>
                    <a:pt x="36" y="529"/>
                  </a:lnTo>
                  <a:lnTo>
                    <a:pt x="23" y="523"/>
                  </a:lnTo>
                  <a:lnTo>
                    <a:pt x="11" y="515"/>
                  </a:lnTo>
                  <a:lnTo>
                    <a:pt x="0" y="507"/>
                  </a:lnTo>
                  <a:lnTo>
                    <a:pt x="3" y="485"/>
                  </a:lnTo>
                  <a:lnTo>
                    <a:pt x="8" y="462"/>
                  </a:lnTo>
                  <a:lnTo>
                    <a:pt x="16" y="441"/>
                  </a:lnTo>
                  <a:lnTo>
                    <a:pt x="25" y="421"/>
                  </a:lnTo>
                  <a:lnTo>
                    <a:pt x="33" y="399"/>
                  </a:lnTo>
                  <a:lnTo>
                    <a:pt x="41" y="378"/>
                  </a:lnTo>
                  <a:lnTo>
                    <a:pt x="47" y="357"/>
                  </a:lnTo>
                  <a:lnTo>
                    <a:pt x="49" y="334"/>
                  </a:lnTo>
                  <a:lnTo>
                    <a:pt x="61" y="324"/>
                  </a:lnTo>
                  <a:lnTo>
                    <a:pt x="73" y="312"/>
                  </a:lnTo>
                  <a:lnTo>
                    <a:pt x="85" y="298"/>
                  </a:lnTo>
                  <a:lnTo>
                    <a:pt x="97" y="282"/>
                  </a:lnTo>
                  <a:lnTo>
                    <a:pt x="111" y="266"/>
                  </a:lnTo>
                  <a:lnTo>
                    <a:pt x="124" y="250"/>
                  </a:lnTo>
                  <a:lnTo>
                    <a:pt x="137" y="233"/>
                  </a:lnTo>
                  <a:lnTo>
                    <a:pt x="152" y="217"/>
                  </a:lnTo>
                  <a:lnTo>
                    <a:pt x="167" y="201"/>
                  </a:lnTo>
                  <a:lnTo>
                    <a:pt x="181" y="187"/>
                  </a:lnTo>
                  <a:lnTo>
                    <a:pt x="197" y="173"/>
                  </a:lnTo>
                  <a:lnTo>
                    <a:pt x="213" y="161"/>
                  </a:lnTo>
                  <a:lnTo>
                    <a:pt x="229" y="151"/>
                  </a:lnTo>
                  <a:lnTo>
                    <a:pt x="246" y="144"/>
                  </a:lnTo>
                  <a:lnTo>
                    <a:pt x="264" y="139"/>
                  </a:lnTo>
                  <a:lnTo>
                    <a:pt x="282" y="137"/>
                  </a:lnTo>
                  <a:lnTo>
                    <a:pt x="294" y="125"/>
                  </a:lnTo>
                  <a:lnTo>
                    <a:pt x="305" y="124"/>
                  </a:lnTo>
                  <a:lnTo>
                    <a:pt x="317" y="121"/>
                  </a:lnTo>
                  <a:lnTo>
                    <a:pt x="332" y="117"/>
                  </a:lnTo>
                  <a:lnTo>
                    <a:pt x="346" y="113"/>
                  </a:lnTo>
                  <a:lnTo>
                    <a:pt x="361" y="109"/>
                  </a:lnTo>
                  <a:lnTo>
                    <a:pt x="377" y="105"/>
                  </a:lnTo>
                  <a:lnTo>
                    <a:pt x="391" y="103"/>
                  </a:lnTo>
                  <a:lnTo>
                    <a:pt x="406" y="101"/>
                  </a:lnTo>
                  <a:lnTo>
                    <a:pt x="423" y="88"/>
                  </a:lnTo>
                  <a:lnTo>
                    <a:pt x="447" y="77"/>
                  </a:lnTo>
                  <a:lnTo>
                    <a:pt x="475" y="68"/>
                  </a:lnTo>
                  <a:lnTo>
                    <a:pt x="506" y="61"/>
                  </a:lnTo>
                  <a:lnTo>
                    <a:pt x="536" y="55"/>
                  </a:lnTo>
                  <a:lnTo>
                    <a:pt x="567" y="50"/>
                  </a:lnTo>
                  <a:lnTo>
                    <a:pt x="594" y="44"/>
                  </a:lnTo>
                  <a:lnTo>
                    <a:pt x="615" y="39"/>
                  </a:lnTo>
                  <a:lnTo>
                    <a:pt x="626" y="34"/>
                  </a:lnTo>
                  <a:lnTo>
                    <a:pt x="636" y="27"/>
                  </a:lnTo>
                  <a:lnTo>
                    <a:pt x="650" y="19"/>
                  </a:lnTo>
                  <a:lnTo>
                    <a:pt x="664" y="11"/>
                  </a:lnTo>
                  <a:lnTo>
                    <a:pt x="677" y="6"/>
                  </a:lnTo>
                  <a:lnTo>
                    <a:pt x="691" y="2"/>
                  </a:lnTo>
                  <a:lnTo>
                    <a:pt x="703" y="0"/>
                  </a:lnTo>
                  <a:lnTo>
                    <a:pt x="713" y="3"/>
                  </a:lnTo>
                  <a:lnTo>
                    <a:pt x="701" y="15"/>
                  </a:lnTo>
                  <a:lnTo>
                    <a:pt x="689" y="28"/>
                  </a:lnTo>
                  <a:lnTo>
                    <a:pt x="677" y="42"/>
                  </a:lnTo>
                  <a:lnTo>
                    <a:pt x="666" y="56"/>
                  </a:lnTo>
                  <a:lnTo>
                    <a:pt x="654" y="69"/>
                  </a:lnTo>
                  <a:lnTo>
                    <a:pt x="642" y="84"/>
                  </a:lnTo>
                  <a:lnTo>
                    <a:pt x="628" y="99"/>
                  </a:lnTo>
                  <a:lnTo>
                    <a:pt x="616" y="112"/>
                  </a:lnTo>
                  <a:lnTo>
                    <a:pt x="602" y="124"/>
                  </a:lnTo>
                  <a:lnTo>
                    <a:pt x="588" y="136"/>
                  </a:lnTo>
                  <a:lnTo>
                    <a:pt x="574" y="147"/>
                  </a:lnTo>
                  <a:lnTo>
                    <a:pt x="559" y="156"/>
                  </a:lnTo>
                  <a:lnTo>
                    <a:pt x="543" y="164"/>
                  </a:lnTo>
                  <a:lnTo>
                    <a:pt x="526" y="169"/>
                  </a:lnTo>
                  <a:lnTo>
                    <a:pt x="510" y="173"/>
                  </a:lnTo>
                  <a:lnTo>
                    <a:pt x="491" y="175"/>
                  </a:lnTo>
                  <a:lnTo>
                    <a:pt x="486" y="179"/>
                  </a:lnTo>
                  <a:lnTo>
                    <a:pt x="478" y="184"/>
                  </a:lnTo>
                  <a:lnTo>
                    <a:pt x="469" y="188"/>
                  </a:lnTo>
                  <a:lnTo>
                    <a:pt x="459" y="193"/>
                  </a:lnTo>
                  <a:lnTo>
                    <a:pt x="449" y="199"/>
                  </a:lnTo>
                  <a:lnTo>
                    <a:pt x="438" y="203"/>
                  </a:lnTo>
                  <a:lnTo>
                    <a:pt x="427" y="208"/>
                  </a:lnTo>
                  <a:lnTo>
                    <a:pt x="418" y="212"/>
                  </a:lnTo>
                  <a:lnTo>
                    <a:pt x="423" y="216"/>
                  </a:lnTo>
                  <a:lnTo>
                    <a:pt x="431" y="219"/>
                  </a:lnTo>
                  <a:lnTo>
                    <a:pt x="441" y="221"/>
                  </a:lnTo>
                  <a:lnTo>
                    <a:pt x="450" y="223"/>
                  </a:lnTo>
                  <a:lnTo>
                    <a:pt x="461" y="224"/>
                  </a:lnTo>
                  <a:lnTo>
                    <a:pt x="471" y="224"/>
                  </a:lnTo>
                  <a:lnTo>
                    <a:pt x="482" y="224"/>
                  </a:lnTo>
                  <a:lnTo>
                    <a:pt x="491" y="224"/>
                  </a:lnTo>
                  <a:lnTo>
                    <a:pt x="473" y="241"/>
                  </a:lnTo>
                  <a:lnTo>
                    <a:pt x="451" y="258"/>
                  </a:lnTo>
                  <a:lnTo>
                    <a:pt x="430" y="273"/>
                  </a:lnTo>
                  <a:lnTo>
                    <a:pt x="409" y="288"/>
                  </a:lnTo>
                  <a:lnTo>
                    <a:pt x="386" y="302"/>
                  </a:lnTo>
                  <a:lnTo>
                    <a:pt x="362" y="316"/>
                  </a:lnTo>
                  <a:lnTo>
                    <a:pt x="339" y="329"/>
                  </a:lnTo>
                  <a:lnTo>
                    <a:pt x="316" y="342"/>
                  </a:lnTo>
                  <a:lnTo>
                    <a:pt x="293" y="356"/>
                  </a:lnTo>
                  <a:lnTo>
                    <a:pt x="270" y="370"/>
                  </a:lnTo>
                  <a:lnTo>
                    <a:pt x="249" y="384"/>
                  </a:lnTo>
                  <a:lnTo>
                    <a:pt x="229" y="398"/>
                  </a:lnTo>
                  <a:lnTo>
                    <a:pt x="209" y="414"/>
                  </a:lnTo>
                  <a:lnTo>
                    <a:pt x="190" y="431"/>
                  </a:lnTo>
                  <a:lnTo>
                    <a:pt x="174" y="450"/>
                  </a:lnTo>
                  <a:lnTo>
                    <a:pt x="160" y="4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38" name="Freeform 115">
              <a:extLst>
                <a:ext uri="{FF2B5EF4-FFF2-40B4-BE49-F238E27FC236}">
                  <a16:creationId xmlns:a16="http://schemas.microsoft.com/office/drawing/2014/main" id="{6508C328-5506-4088-A4C4-FCC28D32CDEE}"/>
                </a:ext>
              </a:extLst>
            </p:cNvPr>
            <p:cNvSpPr>
              <a:spLocks/>
            </p:cNvSpPr>
            <p:nvPr/>
          </p:nvSpPr>
          <p:spPr bwMode="auto">
            <a:xfrm>
              <a:off x="2622" y="1793"/>
              <a:ext cx="178" cy="135"/>
            </a:xfrm>
            <a:custGeom>
              <a:avLst/>
              <a:gdLst>
                <a:gd name="T0" fmla="*/ 0 w 713"/>
                <a:gd name="T1" fmla="*/ 0 h 543"/>
                <a:gd name="T2" fmla="*/ 0 w 713"/>
                <a:gd name="T3" fmla="*/ 0 h 543"/>
                <a:gd name="T4" fmla="*/ 0 w 713"/>
                <a:gd name="T5" fmla="*/ 0 h 543"/>
                <a:gd name="T6" fmla="*/ 0 w 713"/>
                <a:gd name="T7" fmla="*/ 0 h 543"/>
                <a:gd name="T8" fmla="*/ 0 w 713"/>
                <a:gd name="T9" fmla="*/ 0 h 543"/>
                <a:gd name="T10" fmla="*/ 0 w 713"/>
                <a:gd name="T11" fmla="*/ 0 h 543"/>
                <a:gd name="T12" fmla="*/ 0 w 713"/>
                <a:gd name="T13" fmla="*/ 0 h 543"/>
                <a:gd name="T14" fmla="*/ 0 w 713"/>
                <a:gd name="T15" fmla="*/ 0 h 543"/>
                <a:gd name="T16" fmla="*/ 0 w 713"/>
                <a:gd name="T17" fmla="*/ 0 h 543"/>
                <a:gd name="T18" fmla="*/ 0 w 713"/>
                <a:gd name="T19" fmla="*/ 0 h 543"/>
                <a:gd name="T20" fmla="*/ 0 w 713"/>
                <a:gd name="T21" fmla="*/ 0 h 543"/>
                <a:gd name="T22" fmla="*/ 0 w 713"/>
                <a:gd name="T23" fmla="*/ 0 h 543"/>
                <a:gd name="T24" fmla="*/ 0 w 713"/>
                <a:gd name="T25" fmla="*/ 0 h 543"/>
                <a:gd name="T26" fmla="*/ 0 w 713"/>
                <a:gd name="T27" fmla="*/ 0 h 543"/>
                <a:gd name="T28" fmla="*/ 0 w 713"/>
                <a:gd name="T29" fmla="*/ 0 h 543"/>
                <a:gd name="T30" fmla="*/ 0 w 713"/>
                <a:gd name="T31" fmla="*/ 0 h 543"/>
                <a:gd name="T32" fmla="*/ 0 w 713"/>
                <a:gd name="T33" fmla="*/ 0 h 543"/>
                <a:gd name="T34" fmla="*/ 0 w 713"/>
                <a:gd name="T35" fmla="*/ 0 h 543"/>
                <a:gd name="T36" fmla="*/ 0 w 713"/>
                <a:gd name="T37" fmla="*/ 0 h 543"/>
                <a:gd name="T38" fmla="*/ 0 w 713"/>
                <a:gd name="T39" fmla="*/ 0 h 543"/>
                <a:gd name="T40" fmla="*/ 0 w 713"/>
                <a:gd name="T41" fmla="*/ 0 h 543"/>
                <a:gd name="T42" fmla="*/ 0 w 713"/>
                <a:gd name="T43" fmla="*/ 0 h 543"/>
                <a:gd name="T44" fmla="*/ 0 w 713"/>
                <a:gd name="T45" fmla="*/ 0 h 543"/>
                <a:gd name="T46" fmla="*/ 0 w 713"/>
                <a:gd name="T47" fmla="*/ 0 h 543"/>
                <a:gd name="T48" fmla="*/ 0 w 713"/>
                <a:gd name="T49" fmla="*/ 0 h 543"/>
                <a:gd name="T50" fmla="*/ 0 w 713"/>
                <a:gd name="T51" fmla="*/ 0 h 543"/>
                <a:gd name="T52" fmla="*/ 0 w 713"/>
                <a:gd name="T53" fmla="*/ 0 h 543"/>
                <a:gd name="T54" fmla="*/ 0 w 713"/>
                <a:gd name="T55" fmla="*/ 0 h 543"/>
                <a:gd name="T56" fmla="*/ 0 w 713"/>
                <a:gd name="T57" fmla="*/ 0 h 543"/>
                <a:gd name="T58" fmla="*/ 0 w 713"/>
                <a:gd name="T59" fmla="*/ 0 h 543"/>
                <a:gd name="T60" fmla="*/ 0 w 713"/>
                <a:gd name="T61" fmla="*/ 0 h 543"/>
                <a:gd name="T62" fmla="*/ 0 w 713"/>
                <a:gd name="T63" fmla="*/ 0 h 543"/>
                <a:gd name="T64" fmla="*/ 0 w 713"/>
                <a:gd name="T65" fmla="*/ 0 h 543"/>
                <a:gd name="T66" fmla="*/ 0 w 713"/>
                <a:gd name="T67" fmla="*/ 0 h 543"/>
                <a:gd name="T68" fmla="*/ 0 w 713"/>
                <a:gd name="T69" fmla="*/ 0 h 543"/>
                <a:gd name="T70" fmla="*/ 0 w 713"/>
                <a:gd name="T71" fmla="*/ 0 h 543"/>
                <a:gd name="T72" fmla="*/ 0 w 713"/>
                <a:gd name="T73" fmla="*/ 0 h 543"/>
                <a:gd name="T74" fmla="*/ 0 w 713"/>
                <a:gd name="T75" fmla="*/ 0 h 543"/>
                <a:gd name="T76" fmla="*/ 0 w 713"/>
                <a:gd name="T77" fmla="*/ 0 h 543"/>
                <a:gd name="T78" fmla="*/ 0 w 713"/>
                <a:gd name="T79" fmla="*/ 0 h 543"/>
                <a:gd name="T80" fmla="*/ 0 w 713"/>
                <a:gd name="T81" fmla="*/ 0 h 543"/>
                <a:gd name="T82" fmla="*/ 0 w 713"/>
                <a:gd name="T83" fmla="*/ 0 h 543"/>
                <a:gd name="T84" fmla="*/ 0 w 713"/>
                <a:gd name="T85" fmla="*/ 0 h 543"/>
                <a:gd name="T86" fmla="*/ 0 w 713"/>
                <a:gd name="T87" fmla="*/ 0 h 543"/>
                <a:gd name="T88" fmla="*/ 0 w 713"/>
                <a:gd name="T89" fmla="*/ 0 h 543"/>
                <a:gd name="T90" fmla="*/ 0 w 713"/>
                <a:gd name="T91" fmla="*/ 0 h 543"/>
                <a:gd name="T92" fmla="*/ 0 w 713"/>
                <a:gd name="T93" fmla="*/ 0 h 543"/>
                <a:gd name="T94" fmla="*/ 0 w 713"/>
                <a:gd name="T95" fmla="*/ 0 h 543"/>
                <a:gd name="T96" fmla="*/ 0 w 713"/>
                <a:gd name="T97" fmla="*/ 0 h 543"/>
                <a:gd name="T98" fmla="*/ 0 w 713"/>
                <a:gd name="T99" fmla="*/ 0 h 543"/>
                <a:gd name="T100" fmla="*/ 0 w 713"/>
                <a:gd name="T101" fmla="*/ 0 h 543"/>
                <a:gd name="T102" fmla="*/ 0 w 713"/>
                <a:gd name="T103" fmla="*/ 0 h 543"/>
                <a:gd name="T104" fmla="*/ 0 w 713"/>
                <a:gd name="T105" fmla="*/ 0 h 543"/>
                <a:gd name="T106" fmla="*/ 0 w 713"/>
                <a:gd name="T107" fmla="*/ 0 h 543"/>
                <a:gd name="T108" fmla="*/ 0 w 713"/>
                <a:gd name="T109" fmla="*/ 0 h 543"/>
                <a:gd name="T110" fmla="*/ 0 w 713"/>
                <a:gd name="T111" fmla="*/ 0 h 543"/>
                <a:gd name="T112" fmla="*/ 0 w 713"/>
                <a:gd name="T113" fmla="*/ 0 h 543"/>
                <a:gd name="T114" fmla="*/ 0 w 713"/>
                <a:gd name="T115" fmla="*/ 0 h 543"/>
                <a:gd name="T116" fmla="*/ 0 w 713"/>
                <a:gd name="T117" fmla="*/ 0 h 543"/>
                <a:gd name="T118" fmla="*/ 0 w 713"/>
                <a:gd name="T119" fmla="*/ 0 h 543"/>
                <a:gd name="T120" fmla="*/ 0 w 713"/>
                <a:gd name="T121" fmla="*/ 0 h 543"/>
                <a:gd name="T122" fmla="*/ 0 w 713"/>
                <a:gd name="T123" fmla="*/ 0 h 5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3"/>
                <a:gd name="T187" fmla="*/ 0 h 543"/>
                <a:gd name="T188" fmla="*/ 713 w 713"/>
                <a:gd name="T189" fmla="*/ 543 h 5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3" h="543">
                  <a:moveTo>
                    <a:pt x="160" y="470"/>
                  </a:moveTo>
                  <a:lnTo>
                    <a:pt x="160" y="470"/>
                  </a:lnTo>
                  <a:lnTo>
                    <a:pt x="155" y="479"/>
                  </a:lnTo>
                  <a:lnTo>
                    <a:pt x="149" y="489"/>
                  </a:lnTo>
                  <a:lnTo>
                    <a:pt x="143" y="498"/>
                  </a:lnTo>
                  <a:lnTo>
                    <a:pt x="136" y="506"/>
                  </a:lnTo>
                  <a:lnTo>
                    <a:pt x="128" y="515"/>
                  </a:lnTo>
                  <a:lnTo>
                    <a:pt x="121" y="525"/>
                  </a:lnTo>
                  <a:lnTo>
                    <a:pt x="116" y="534"/>
                  </a:lnTo>
                  <a:lnTo>
                    <a:pt x="111" y="543"/>
                  </a:lnTo>
                  <a:lnTo>
                    <a:pt x="96" y="543"/>
                  </a:lnTo>
                  <a:lnTo>
                    <a:pt x="81" y="541"/>
                  </a:lnTo>
                  <a:lnTo>
                    <a:pt x="65" y="538"/>
                  </a:lnTo>
                  <a:lnTo>
                    <a:pt x="51" y="534"/>
                  </a:lnTo>
                  <a:lnTo>
                    <a:pt x="36" y="529"/>
                  </a:lnTo>
                  <a:lnTo>
                    <a:pt x="23" y="523"/>
                  </a:lnTo>
                  <a:lnTo>
                    <a:pt x="11" y="515"/>
                  </a:lnTo>
                  <a:lnTo>
                    <a:pt x="0" y="507"/>
                  </a:lnTo>
                  <a:lnTo>
                    <a:pt x="3" y="485"/>
                  </a:lnTo>
                  <a:lnTo>
                    <a:pt x="8" y="462"/>
                  </a:lnTo>
                  <a:lnTo>
                    <a:pt x="16" y="441"/>
                  </a:lnTo>
                  <a:lnTo>
                    <a:pt x="25" y="421"/>
                  </a:lnTo>
                  <a:lnTo>
                    <a:pt x="33" y="399"/>
                  </a:lnTo>
                  <a:lnTo>
                    <a:pt x="41" y="378"/>
                  </a:lnTo>
                  <a:lnTo>
                    <a:pt x="47" y="357"/>
                  </a:lnTo>
                  <a:lnTo>
                    <a:pt x="49" y="334"/>
                  </a:lnTo>
                  <a:lnTo>
                    <a:pt x="61" y="324"/>
                  </a:lnTo>
                  <a:lnTo>
                    <a:pt x="73" y="312"/>
                  </a:lnTo>
                  <a:lnTo>
                    <a:pt x="85" y="298"/>
                  </a:lnTo>
                  <a:lnTo>
                    <a:pt x="97" y="282"/>
                  </a:lnTo>
                  <a:lnTo>
                    <a:pt x="111" y="266"/>
                  </a:lnTo>
                  <a:lnTo>
                    <a:pt x="124" y="250"/>
                  </a:lnTo>
                  <a:lnTo>
                    <a:pt x="137" y="233"/>
                  </a:lnTo>
                  <a:lnTo>
                    <a:pt x="152" y="217"/>
                  </a:lnTo>
                  <a:lnTo>
                    <a:pt x="167" y="201"/>
                  </a:lnTo>
                  <a:lnTo>
                    <a:pt x="181" y="187"/>
                  </a:lnTo>
                  <a:lnTo>
                    <a:pt x="197" y="173"/>
                  </a:lnTo>
                  <a:lnTo>
                    <a:pt x="213" y="161"/>
                  </a:lnTo>
                  <a:lnTo>
                    <a:pt x="229" y="151"/>
                  </a:lnTo>
                  <a:lnTo>
                    <a:pt x="246" y="144"/>
                  </a:lnTo>
                  <a:lnTo>
                    <a:pt x="264" y="139"/>
                  </a:lnTo>
                  <a:lnTo>
                    <a:pt x="282" y="137"/>
                  </a:lnTo>
                  <a:lnTo>
                    <a:pt x="294" y="125"/>
                  </a:lnTo>
                  <a:lnTo>
                    <a:pt x="305" y="124"/>
                  </a:lnTo>
                  <a:lnTo>
                    <a:pt x="317" y="121"/>
                  </a:lnTo>
                  <a:lnTo>
                    <a:pt x="332" y="117"/>
                  </a:lnTo>
                  <a:lnTo>
                    <a:pt x="346" y="113"/>
                  </a:lnTo>
                  <a:lnTo>
                    <a:pt x="361" y="109"/>
                  </a:lnTo>
                  <a:lnTo>
                    <a:pt x="377" y="105"/>
                  </a:lnTo>
                  <a:lnTo>
                    <a:pt x="391" y="103"/>
                  </a:lnTo>
                  <a:lnTo>
                    <a:pt x="406" y="101"/>
                  </a:lnTo>
                  <a:lnTo>
                    <a:pt x="423" y="88"/>
                  </a:lnTo>
                  <a:lnTo>
                    <a:pt x="447" y="77"/>
                  </a:lnTo>
                  <a:lnTo>
                    <a:pt x="475" y="68"/>
                  </a:lnTo>
                  <a:lnTo>
                    <a:pt x="506" y="61"/>
                  </a:lnTo>
                  <a:lnTo>
                    <a:pt x="536" y="55"/>
                  </a:lnTo>
                  <a:lnTo>
                    <a:pt x="567" y="50"/>
                  </a:lnTo>
                  <a:lnTo>
                    <a:pt x="594" y="44"/>
                  </a:lnTo>
                  <a:lnTo>
                    <a:pt x="615" y="39"/>
                  </a:lnTo>
                  <a:lnTo>
                    <a:pt x="626" y="34"/>
                  </a:lnTo>
                  <a:lnTo>
                    <a:pt x="636" y="27"/>
                  </a:lnTo>
                  <a:lnTo>
                    <a:pt x="650" y="19"/>
                  </a:lnTo>
                  <a:lnTo>
                    <a:pt x="664" y="11"/>
                  </a:lnTo>
                  <a:lnTo>
                    <a:pt x="677" y="6"/>
                  </a:lnTo>
                  <a:lnTo>
                    <a:pt x="691" y="2"/>
                  </a:lnTo>
                  <a:lnTo>
                    <a:pt x="703" y="0"/>
                  </a:lnTo>
                  <a:lnTo>
                    <a:pt x="713" y="3"/>
                  </a:lnTo>
                  <a:lnTo>
                    <a:pt x="701" y="15"/>
                  </a:lnTo>
                  <a:lnTo>
                    <a:pt x="689" y="28"/>
                  </a:lnTo>
                  <a:lnTo>
                    <a:pt x="677" y="42"/>
                  </a:lnTo>
                  <a:lnTo>
                    <a:pt x="666" y="56"/>
                  </a:lnTo>
                  <a:lnTo>
                    <a:pt x="654" y="69"/>
                  </a:lnTo>
                  <a:lnTo>
                    <a:pt x="642" y="84"/>
                  </a:lnTo>
                  <a:lnTo>
                    <a:pt x="628" y="99"/>
                  </a:lnTo>
                  <a:lnTo>
                    <a:pt x="616" y="112"/>
                  </a:lnTo>
                  <a:lnTo>
                    <a:pt x="602" y="124"/>
                  </a:lnTo>
                  <a:lnTo>
                    <a:pt x="588" y="136"/>
                  </a:lnTo>
                  <a:lnTo>
                    <a:pt x="574" y="147"/>
                  </a:lnTo>
                  <a:lnTo>
                    <a:pt x="559" y="156"/>
                  </a:lnTo>
                  <a:lnTo>
                    <a:pt x="543" y="164"/>
                  </a:lnTo>
                  <a:lnTo>
                    <a:pt x="526" y="169"/>
                  </a:lnTo>
                  <a:lnTo>
                    <a:pt x="510" y="173"/>
                  </a:lnTo>
                  <a:lnTo>
                    <a:pt x="491" y="175"/>
                  </a:lnTo>
                  <a:lnTo>
                    <a:pt x="486" y="179"/>
                  </a:lnTo>
                  <a:lnTo>
                    <a:pt x="478" y="184"/>
                  </a:lnTo>
                  <a:lnTo>
                    <a:pt x="469" y="188"/>
                  </a:lnTo>
                  <a:lnTo>
                    <a:pt x="459" y="193"/>
                  </a:lnTo>
                  <a:lnTo>
                    <a:pt x="449" y="199"/>
                  </a:lnTo>
                  <a:lnTo>
                    <a:pt x="438" y="203"/>
                  </a:lnTo>
                  <a:lnTo>
                    <a:pt x="427" y="208"/>
                  </a:lnTo>
                  <a:lnTo>
                    <a:pt x="418" y="212"/>
                  </a:lnTo>
                  <a:lnTo>
                    <a:pt x="423" y="216"/>
                  </a:lnTo>
                  <a:lnTo>
                    <a:pt x="431" y="219"/>
                  </a:lnTo>
                  <a:lnTo>
                    <a:pt x="441" y="221"/>
                  </a:lnTo>
                  <a:lnTo>
                    <a:pt x="450" y="223"/>
                  </a:lnTo>
                  <a:lnTo>
                    <a:pt x="461" y="224"/>
                  </a:lnTo>
                  <a:lnTo>
                    <a:pt x="471" y="224"/>
                  </a:lnTo>
                  <a:lnTo>
                    <a:pt x="482" y="224"/>
                  </a:lnTo>
                  <a:lnTo>
                    <a:pt x="491" y="224"/>
                  </a:lnTo>
                  <a:lnTo>
                    <a:pt x="473" y="241"/>
                  </a:lnTo>
                  <a:lnTo>
                    <a:pt x="451" y="258"/>
                  </a:lnTo>
                  <a:lnTo>
                    <a:pt x="430" y="273"/>
                  </a:lnTo>
                  <a:lnTo>
                    <a:pt x="409" y="288"/>
                  </a:lnTo>
                  <a:lnTo>
                    <a:pt x="386" y="302"/>
                  </a:lnTo>
                  <a:lnTo>
                    <a:pt x="362" y="316"/>
                  </a:lnTo>
                  <a:lnTo>
                    <a:pt x="339" y="329"/>
                  </a:lnTo>
                  <a:lnTo>
                    <a:pt x="316" y="342"/>
                  </a:lnTo>
                  <a:lnTo>
                    <a:pt x="293" y="356"/>
                  </a:lnTo>
                  <a:lnTo>
                    <a:pt x="270" y="370"/>
                  </a:lnTo>
                  <a:lnTo>
                    <a:pt x="249" y="384"/>
                  </a:lnTo>
                  <a:lnTo>
                    <a:pt x="229" y="398"/>
                  </a:lnTo>
                  <a:lnTo>
                    <a:pt x="209" y="414"/>
                  </a:lnTo>
                  <a:lnTo>
                    <a:pt x="190" y="431"/>
                  </a:lnTo>
                  <a:lnTo>
                    <a:pt x="174" y="450"/>
                  </a:lnTo>
                  <a:lnTo>
                    <a:pt x="160" y="47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39" name="Freeform 116">
              <a:extLst>
                <a:ext uri="{FF2B5EF4-FFF2-40B4-BE49-F238E27FC236}">
                  <a16:creationId xmlns:a16="http://schemas.microsoft.com/office/drawing/2014/main" id="{A0523A0C-8B3F-4DA0-9B35-75FC1FB3EFEB}"/>
                </a:ext>
              </a:extLst>
            </p:cNvPr>
            <p:cNvSpPr>
              <a:spLocks/>
            </p:cNvSpPr>
            <p:nvPr/>
          </p:nvSpPr>
          <p:spPr bwMode="auto">
            <a:xfrm>
              <a:off x="2677" y="1891"/>
              <a:ext cx="9" cy="22"/>
            </a:xfrm>
            <a:custGeom>
              <a:avLst/>
              <a:gdLst>
                <a:gd name="T0" fmla="*/ 0 w 37"/>
                <a:gd name="T1" fmla="*/ 0 h 87"/>
                <a:gd name="T2" fmla="*/ 0 w 37"/>
                <a:gd name="T3" fmla="*/ 0 h 87"/>
                <a:gd name="T4" fmla="*/ 0 w 37"/>
                <a:gd name="T5" fmla="*/ 0 h 87"/>
                <a:gd name="T6" fmla="*/ 0 w 37"/>
                <a:gd name="T7" fmla="*/ 0 h 87"/>
                <a:gd name="T8" fmla="*/ 0 w 37"/>
                <a:gd name="T9" fmla="*/ 0 h 87"/>
                <a:gd name="T10" fmla="*/ 0 w 37"/>
                <a:gd name="T11" fmla="*/ 0 h 87"/>
                <a:gd name="T12" fmla="*/ 0 w 37"/>
                <a:gd name="T13" fmla="*/ 0 h 87"/>
                <a:gd name="T14" fmla="*/ 0 w 37"/>
                <a:gd name="T15" fmla="*/ 0 h 87"/>
                <a:gd name="T16" fmla="*/ 0 w 37"/>
                <a:gd name="T17" fmla="*/ 0 h 87"/>
                <a:gd name="T18" fmla="*/ 0 w 37"/>
                <a:gd name="T19" fmla="*/ 0 h 87"/>
                <a:gd name="T20" fmla="*/ 0 w 37"/>
                <a:gd name="T21" fmla="*/ 0 h 87"/>
                <a:gd name="T22" fmla="*/ 0 w 37"/>
                <a:gd name="T23" fmla="*/ 0 h 87"/>
                <a:gd name="T24" fmla="*/ 0 w 37"/>
                <a:gd name="T25" fmla="*/ 0 h 87"/>
                <a:gd name="T26" fmla="*/ 0 w 37"/>
                <a:gd name="T27" fmla="*/ 0 h 87"/>
                <a:gd name="T28" fmla="*/ 0 w 37"/>
                <a:gd name="T29" fmla="*/ 0 h 87"/>
                <a:gd name="T30" fmla="*/ 0 w 37"/>
                <a:gd name="T31" fmla="*/ 0 h 87"/>
                <a:gd name="T32" fmla="*/ 0 w 37"/>
                <a:gd name="T33" fmla="*/ 0 h 87"/>
                <a:gd name="T34" fmla="*/ 0 w 37"/>
                <a:gd name="T35" fmla="*/ 0 h 87"/>
                <a:gd name="T36" fmla="*/ 0 w 37"/>
                <a:gd name="T37" fmla="*/ 0 h 87"/>
                <a:gd name="T38" fmla="*/ 0 w 37"/>
                <a:gd name="T39" fmla="*/ 0 h 87"/>
                <a:gd name="T40" fmla="*/ 0 w 37"/>
                <a:gd name="T41" fmla="*/ 0 h 87"/>
                <a:gd name="T42" fmla="*/ 0 w 37"/>
                <a:gd name="T43" fmla="*/ 0 h 87"/>
                <a:gd name="T44" fmla="*/ 0 w 37"/>
                <a:gd name="T45" fmla="*/ 0 h 87"/>
                <a:gd name="T46" fmla="*/ 0 w 37"/>
                <a:gd name="T47" fmla="*/ 0 h 87"/>
                <a:gd name="T48" fmla="*/ 0 w 37"/>
                <a:gd name="T49" fmla="*/ 0 h 87"/>
                <a:gd name="T50" fmla="*/ 0 w 37"/>
                <a:gd name="T51" fmla="*/ 0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87"/>
                <a:gd name="T80" fmla="*/ 37 w 37"/>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87">
                  <a:moveTo>
                    <a:pt x="24" y="38"/>
                  </a:moveTo>
                  <a:lnTo>
                    <a:pt x="27" y="47"/>
                  </a:lnTo>
                  <a:lnTo>
                    <a:pt x="31" y="55"/>
                  </a:lnTo>
                  <a:lnTo>
                    <a:pt x="35" y="60"/>
                  </a:lnTo>
                  <a:lnTo>
                    <a:pt x="37" y="63"/>
                  </a:lnTo>
                  <a:lnTo>
                    <a:pt x="35" y="72"/>
                  </a:lnTo>
                  <a:lnTo>
                    <a:pt x="31" y="79"/>
                  </a:lnTo>
                  <a:lnTo>
                    <a:pt x="27" y="84"/>
                  </a:lnTo>
                  <a:lnTo>
                    <a:pt x="24" y="87"/>
                  </a:lnTo>
                  <a:lnTo>
                    <a:pt x="23" y="84"/>
                  </a:lnTo>
                  <a:lnTo>
                    <a:pt x="19" y="79"/>
                  </a:lnTo>
                  <a:lnTo>
                    <a:pt x="13" y="72"/>
                  </a:lnTo>
                  <a:lnTo>
                    <a:pt x="12" y="63"/>
                  </a:lnTo>
                  <a:lnTo>
                    <a:pt x="8" y="58"/>
                  </a:lnTo>
                  <a:lnTo>
                    <a:pt x="5" y="51"/>
                  </a:lnTo>
                  <a:lnTo>
                    <a:pt x="3" y="44"/>
                  </a:lnTo>
                  <a:lnTo>
                    <a:pt x="1" y="38"/>
                  </a:lnTo>
                  <a:lnTo>
                    <a:pt x="0" y="31"/>
                  </a:lnTo>
                  <a:lnTo>
                    <a:pt x="0" y="24"/>
                  </a:lnTo>
                  <a:lnTo>
                    <a:pt x="0" y="19"/>
                  </a:lnTo>
                  <a:lnTo>
                    <a:pt x="0" y="14"/>
                  </a:lnTo>
                  <a:lnTo>
                    <a:pt x="12" y="0"/>
                  </a:lnTo>
                  <a:lnTo>
                    <a:pt x="19" y="10"/>
                  </a:lnTo>
                  <a:lnTo>
                    <a:pt x="23" y="19"/>
                  </a:lnTo>
                  <a:lnTo>
                    <a:pt x="24" y="28"/>
                  </a:lnTo>
                  <a:lnTo>
                    <a:pt x="2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40" name="Freeform 117">
              <a:extLst>
                <a:ext uri="{FF2B5EF4-FFF2-40B4-BE49-F238E27FC236}">
                  <a16:creationId xmlns:a16="http://schemas.microsoft.com/office/drawing/2014/main" id="{3FDBF423-39BD-4E4C-B590-50740134C6E8}"/>
                </a:ext>
              </a:extLst>
            </p:cNvPr>
            <p:cNvSpPr>
              <a:spLocks/>
            </p:cNvSpPr>
            <p:nvPr/>
          </p:nvSpPr>
          <p:spPr bwMode="auto">
            <a:xfrm>
              <a:off x="2677" y="1891"/>
              <a:ext cx="9" cy="22"/>
            </a:xfrm>
            <a:custGeom>
              <a:avLst/>
              <a:gdLst>
                <a:gd name="T0" fmla="*/ 0 w 37"/>
                <a:gd name="T1" fmla="*/ 0 h 87"/>
                <a:gd name="T2" fmla="*/ 0 w 37"/>
                <a:gd name="T3" fmla="*/ 0 h 87"/>
                <a:gd name="T4" fmla="*/ 0 w 37"/>
                <a:gd name="T5" fmla="*/ 0 h 87"/>
                <a:gd name="T6" fmla="*/ 0 w 37"/>
                <a:gd name="T7" fmla="*/ 0 h 87"/>
                <a:gd name="T8" fmla="*/ 0 w 37"/>
                <a:gd name="T9" fmla="*/ 0 h 87"/>
                <a:gd name="T10" fmla="*/ 0 w 37"/>
                <a:gd name="T11" fmla="*/ 0 h 87"/>
                <a:gd name="T12" fmla="*/ 0 w 37"/>
                <a:gd name="T13" fmla="*/ 0 h 87"/>
                <a:gd name="T14" fmla="*/ 0 w 37"/>
                <a:gd name="T15" fmla="*/ 0 h 87"/>
                <a:gd name="T16" fmla="*/ 0 w 37"/>
                <a:gd name="T17" fmla="*/ 0 h 87"/>
                <a:gd name="T18" fmla="*/ 0 w 37"/>
                <a:gd name="T19" fmla="*/ 0 h 87"/>
                <a:gd name="T20" fmla="*/ 0 w 37"/>
                <a:gd name="T21" fmla="*/ 0 h 87"/>
                <a:gd name="T22" fmla="*/ 0 w 37"/>
                <a:gd name="T23" fmla="*/ 0 h 87"/>
                <a:gd name="T24" fmla="*/ 0 w 37"/>
                <a:gd name="T25" fmla="*/ 0 h 87"/>
                <a:gd name="T26" fmla="*/ 0 w 37"/>
                <a:gd name="T27" fmla="*/ 0 h 87"/>
                <a:gd name="T28" fmla="*/ 0 w 37"/>
                <a:gd name="T29" fmla="*/ 0 h 87"/>
                <a:gd name="T30" fmla="*/ 0 w 37"/>
                <a:gd name="T31" fmla="*/ 0 h 87"/>
                <a:gd name="T32" fmla="*/ 0 w 37"/>
                <a:gd name="T33" fmla="*/ 0 h 87"/>
                <a:gd name="T34" fmla="*/ 0 w 37"/>
                <a:gd name="T35" fmla="*/ 0 h 87"/>
                <a:gd name="T36" fmla="*/ 0 w 37"/>
                <a:gd name="T37" fmla="*/ 0 h 87"/>
                <a:gd name="T38" fmla="*/ 0 w 37"/>
                <a:gd name="T39" fmla="*/ 0 h 87"/>
                <a:gd name="T40" fmla="*/ 0 w 37"/>
                <a:gd name="T41" fmla="*/ 0 h 87"/>
                <a:gd name="T42" fmla="*/ 0 w 37"/>
                <a:gd name="T43" fmla="*/ 0 h 87"/>
                <a:gd name="T44" fmla="*/ 0 w 37"/>
                <a:gd name="T45" fmla="*/ 0 h 87"/>
                <a:gd name="T46" fmla="*/ 0 w 37"/>
                <a:gd name="T47" fmla="*/ 0 h 87"/>
                <a:gd name="T48" fmla="*/ 0 w 37"/>
                <a:gd name="T49" fmla="*/ 0 h 87"/>
                <a:gd name="T50" fmla="*/ 0 w 37"/>
                <a:gd name="T51" fmla="*/ 0 h 87"/>
                <a:gd name="T52" fmla="*/ 0 w 37"/>
                <a:gd name="T53" fmla="*/ 0 h 87"/>
                <a:gd name="T54" fmla="*/ 0 w 37"/>
                <a:gd name="T55" fmla="*/ 0 h 87"/>
                <a:gd name="T56" fmla="*/ 0 w 37"/>
                <a:gd name="T57" fmla="*/ 0 h 87"/>
                <a:gd name="T58" fmla="*/ 0 w 37"/>
                <a:gd name="T59" fmla="*/ 0 h 87"/>
                <a:gd name="T60" fmla="*/ 0 w 37"/>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87"/>
                <a:gd name="T95" fmla="*/ 37 w 37"/>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87">
                  <a:moveTo>
                    <a:pt x="24" y="38"/>
                  </a:moveTo>
                  <a:lnTo>
                    <a:pt x="24" y="38"/>
                  </a:lnTo>
                  <a:lnTo>
                    <a:pt x="27" y="47"/>
                  </a:lnTo>
                  <a:lnTo>
                    <a:pt x="31" y="55"/>
                  </a:lnTo>
                  <a:lnTo>
                    <a:pt x="35" y="60"/>
                  </a:lnTo>
                  <a:lnTo>
                    <a:pt x="37" y="63"/>
                  </a:lnTo>
                  <a:lnTo>
                    <a:pt x="35" y="72"/>
                  </a:lnTo>
                  <a:lnTo>
                    <a:pt x="31" y="79"/>
                  </a:lnTo>
                  <a:lnTo>
                    <a:pt x="27" y="84"/>
                  </a:lnTo>
                  <a:lnTo>
                    <a:pt x="24" y="87"/>
                  </a:lnTo>
                  <a:lnTo>
                    <a:pt x="23" y="84"/>
                  </a:lnTo>
                  <a:lnTo>
                    <a:pt x="19" y="79"/>
                  </a:lnTo>
                  <a:lnTo>
                    <a:pt x="13" y="72"/>
                  </a:lnTo>
                  <a:lnTo>
                    <a:pt x="12" y="63"/>
                  </a:lnTo>
                  <a:lnTo>
                    <a:pt x="8" y="58"/>
                  </a:lnTo>
                  <a:lnTo>
                    <a:pt x="5" y="51"/>
                  </a:lnTo>
                  <a:lnTo>
                    <a:pt x="3" y="44"/>
                  </a:lnTo>
                  <a:lnTo>
                    <a:pt x="1" y="38"/>
                  </a:lnTo>
                  <a:lnTo>
                    <a:pt x="0" y="31"/>
                  </a:lnTo>
                  <a:lnTo>
                    <a:pt x="0" y="24"/>
                  </a:lnTo>
                  <a:lnTo>
                    <a:pt x="0" y="19"/>
                  </a:lnTo>
                  <a:lnTo>
                    <a:pt x="0" y="14"/>
                  </a:lnTo>
                  <a:lnTo>
                    <a:pt x="12" y="0"/>
                  </a:lnTo>
                  <a:lnTo>
                    <a:pt x="19" y="10"/>
                  </a:lnTo>
                  <a:lnTo>
                    <a:pt x="23" y="19"/>
                  </a:lnTo>
                  <a:lnTo>
                    <a:pt x="24" y="28"/>
                  </a:lnTo>
                  <a:lnTo>
                    <a:pt x="24" y="3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41" name="Freeform 118">
              <a:extLst>
                <a:ext uri="{FF2B5EF4-FFF2-40B4-BE49-F238E27FC236}">
                  <a16:creationId xmlns:a16="http://schemas.microsoft.com/office/drawing/2014/main" id="{E253C2A2-0C95-40D2-AC23-591B8DB21BA8}"/>
                </a:ext>
              </a:extLst>
            </p:cNvPr>
            <p:cNvSpPr>
              <a:spLocks/>
            </p:cNvSpPr>
            <p:nvPr/>
          </p:nvSpPr>
          <p:spPr bwMode="auto">
            <a:xfrm>
              <a:off x="2661" y="1901"/>
              <a:ext cx="16" cy="18"/>
            </a:xfrm>
            <a:custGeom>
              <a:avLst/>
              <a:gdLst>
                <a:gd name="T0" fmla="*/ 0 w 61"/>
                <a:gd name="T1" fmla="*/ 0 h 74"/>
                <a:gd name="T2" fmla="*/ 0 w 61"/>
                <a:gd name="T3" fmla="*/ 0 h 74"/>
                <a:gd name="T4" fmla="*/ 0 w 61"/>
                <a:gd name="T5" fmla="*/ 0 h 74"/>
                <a:gd name="T6" fmla="*/ 0 w 61"/>
                <a:gd name="T7" fmla="*/ 0 h 74"/>
                <a:gd name="T8" fmla="*/ 0 w 61"/>
                <a:gd name="T9" fmla="*/ 0 h 74"/>
                <a:gd name="T10" fmla="*/ 0 w 61"/>
                <a:gd name="T11" fmla="*/ 0 h 74"/>
                <a:gd name="T12" fmla="*/ 0 w 61"/>
                <a:gd name="T13" fmla="*/ 0 h 74"/>
                <a:gd name="T14" fmla="*/ 0 w 61"/>
                <a:gd name="T15" fmla="*/ 0 h 74"/>
                <a:gd name="T16" fmla="*/ 0 w 61"/>
                <a:gd name="T17" fmla="*/ 0 h 74"/>
                <a:gd name="T18" fmla="*/ 0 w 61"/>
                <a:gd name="T19" fmla="*/ 0 h 74"/>
                <a:gd name="T20" fmla="*/ 0 w 61"/>
                <a:gd name="T21" fmla="*/ 0 h 74"/>
                <a:gd name="T22" fmla="*/ 0 w 61"/>
                <a:gd name="T23" fmla="*/ 0 h 74"/>
                <a:gd name="T24" fmla="*/ 0 w 61"/>
                <a:gd name="T25" fmla="*/ 0 h 74"/>
                <a:gd name="T26" fmla="*/ 0 w 61"/>
                <a:gd name="T27" fmla="*/ 0 h 74"/>
                <a:gd name="T28" fmla="*/ 0 w 61"/>
                <a:gd name="T29" fmla="*/ 0 h 74"/>
                <a:gd name="T30" fmla="*/ 0 w 61"/>
                <a:gd name="T31" fmla="*/ 0 h 74"/>
                <a:gd name="T32" fmla="*/ 0 w 61"/>
                <a:gd name="T33" fmla="*/ 0 h 74"/>
                <a:gd name="T34" fmla="*/ 0 w 61"/>
                <a:gd name="T35" fmla="*/ 0 h 74"/>
                <a:gd name="T36" fmla="*/ 0 w 61"/>
                <a:gd name="T37" fmla="*/ 0 h 74"/>
                <a:gd name="T38" fmla="*/ 0 w 61"/>
                <a:gd name="T39" fmla="*/ 0 h 74"/>
                <a:gd name="T40" fmla="*/ 0 w 61"/>
                <a:gd name="T41" fmla="*/ 0 h 74"/>
                <a:gd name="T42" fmla="*/ 0 w 61"/>
                <a:gd name="T43" fmla="*/ 0 h 74"/>
                <a:gd name="T44" fmla="*/ 0 w 61"/>
                <a:gd name="T45" fmla="*/ 0 h 74"/>
                <a:gd name="T46" fmla="*/ 0 w 61"/>
                <a:gd name="T47" fmla="*/ 0 h 74"/>
                <a:gd name="T48" fmla="*/ 0 w 61"/>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74"/>
                <a:gd name="T77" fmla="*/ 61 w 61"/>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74">
                  <a:moveTo>
                    <a:pt x="61" y="37"/>
                  </a:moveTo>
                  <a:lnTo>
                    <a:pt x="60" y="46"/>
                  </a:lnTo>
                  <a:lnTo>
                    <a:pt x="56" y="56"/>
                  </a:lnTo>
                  <a:lnTo>
                    <a:pt x="50" y="65"/>
                  </a:lnTo>
                  <a:lnTo>
                    <a:pt x="49" y="74"/>
                  </a:lnTo>
                  <a:lnTo>
                    <a:pt x="44" y="74"/>
                  </a:lnTo>
                  <a:lnTo>
                    <a:pt x="38" y="74"/>
                  </a:lnTo>
                  <a:lnTo>
                    <a:pt x="32" y="74"/>
                  </a:lnTo>
                  <a:lnTo>
                    <a:pt x="25" y="74"/>
                  </a:lnTo>
                  <a:lnTo>
                    <a:pt x="17" y="74"/>
                  </a:lnTo>
                  <a:lnTo>
                    <a:pt x="11" y="74"/>
                  </a:lnTo>
                  <a:lnTo>
                    <a:pt x="5" y="74"/>
                  </a:lnTo>
                  <a:lnTo>
                    <a:pt x="0" y="74"/>
                  </a:lnTo>
                  <a:lnTo>
                    <a:pt x="4" y="65"/>
                  </a:lnTo>
                  <a:lnTo>
                    <a:pt x="9" y="56"/>
                  </a:lnTo>
                  <a:lnTo>
                    <a:pt x="13" y="46"/>
                  </a:lnTo>
                  <a:lnTo>
                    <a:pt x="18" y="37"/>
                  </a:lnTo>
                  <a:lnTo>
                    <a:pt x="22" y="28"/>
                  </a:lnTo>
                  <a:lnTo>
                    <a:pt x="28" y="18"/>
                  </a:lnTo>
                  <a:lnTo>
                    <a:pt x="32" y="9"/>
                  </a:lnTo>
                  <a:lnTo>
                    <a:pt x="37" y="0"/>
                  </a:lnTo>
                  <a:lnTo>
                    <a:pt x="46" y="9"/>
                  </a:lnTo>
                  <a:lnTo>
                    <a:pt x="53" y="18"/>
                  </a:lnTo>
                  <a:lnTo>
                    <a:pt x="58" y="28"/>
                  </a:lnTo>
                  <a:lnTo>
                    <a:pt x="6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42" name="Freeform 119">
              <a:extLst>
                <a:ext uri="{FF2B5EF4-FFF2-40B4-BE49-F238E27FC236}">
                  <a16:creationId xmlns:a16="http://schemas.microsoft.com/office/drawing/2014/main" id="{93FBCDF7-A3B4-4D2F-A47F-C610A4A0FAE5}"/>
                </a:ext>
              </a:extLst>
            </p:cNvPr>
            <p:cNvSpPr>
              <a:spLocks/>
            </p:cNvSpPr>
            <p:nvPr/>
          </p:nvSpPr>
          <p:spPr bwMode="auto">
            <a:xfrm>
              <a:off x="2661" y="1901"/>
              <a:ext cx="16" cy="18"/>
            </a:xfrm>
            <a:custGeom>
              <a:avLst/>
              <a:gdLst>
                <a:gd name="T0" fmla="*/ 0 w 61"/>
                <a:gd name="T1" fmla="*/ 0 h 74"/>
                <a:gd name="T2" fmla="*/ 0 w 61"/>
                <a:gd name="T3" fmla="*/ 0 h 74"/>
                <a:gd name="T4" fmla="*/ 0 w 61"/>
                <a:gd name="T5" fmla="*/ 0 h 74"/>
                <a:gd name="T6" fmla="*/ 0 w 61"/>
                <a:gd name="T7" fmla="*/ 0 h 74"/>
                <a:gd name="T8" fmla="*/ 0 w 61"/>
                <a:gd name="T9" fmla="*/ 0 h 74"/>
                <a:gd name="T10" fmla="*/ 0 w 61"/>
                <a:gd name="T11" fmla="*/ 0 h 74"/>
                <a:gd name="T12" fmla="*/ 0 w 61"/>
                <a:gd name="T13" fmla="*/ 0 h 74"/>
                <a:gd name="T14" fmla="*/ 0 w 61"/>
                <a:gd name="T15" fmla="*/ 0 h 74"/>
                <a:gd name="T16" fmla="*/ 0 w 61"/>
                <a:gd name="T17" fmla="*/ 0 h 74"/>
                <a:gd name="T18" fmla="*/ 0 w 61"/>
                <a:gd name="T19" fmla="*/ 0 h 74"/>
                <a:gd name="T20" fmla="*/ 0 w 61"/>
                <a:gd name="T21" fmla="*/ 0 h 74"/>
                <a:gd name="T22" fmla="*/ 0 w 61"/>
                <a:gd name="T23" fmla="*/ 0 h 74"/>
                <a:gd name="T24" fmla="*/ 0 w 61"/>
                <a:gd name="T25" fmla="*/ 0 h 74"/>
                <a:gd name="T26" fmla="*/ 0 w 61"/>
                <a:gd name="T27" fmla="*/ 0 h 74"/>
                <a:gd name="T28" fmla="*/ 0 w 61"/>
                <a:gd name="T29" fmla="*/ 0 h 74"/>
                <a:gd name="T30" fmla="*/ 0 w 61"/>
                <a:gd name="T31" fmla="*/ 0 h 74"/>
                <a:gd name="T32" fmla="*/ 0 w 61"/>
                <a:gd name="T33" fmla="*/ 0 h 74"/>
                <a:gd name="T34" fmla="*/ 0 w 61"/>
                <a:gd name="T35" fmla="*/ 0 h 74"/>
                <a:gd name="T36" fmla="*/ 0 w 61"/>
                <a:gd name="T37" fmla="*/ 0 h 74"/>
                <a:gd name="T38" fmla="*/ 0 w 61"/>
                <a:gd name="T39" fmla="*/ 0 h 74"/>
                <a:gd name="T40" fmla="*/ 0 w 61"/>
                <a:gd name="T41" fmla="*/ 0 h 74"/>
                <a:gd name="T42" fmla="*/ 0 w 61"/>
                <a:gd name="T43" fmla="*/ 0 h 74"/>
                <a:gd name="T44" fmla="*/ 0 w 61"/>
                <a:gd name="T45" fmla="*/ 0 h 74"/>
                <a:gd name="T46" fmla="*/ 0 w 61"/>
                <a:gd name="T47" fmla="*/ 0 h 74"/>
                <a:gd name="T48" fmla="*/ 0 w 61"/>
                <a:gd name="T49" fmla="*/ 0 h 74"/>
                <a:gd name="T50" fmla="*/ 0 w 61"/>
                <a:gd name="T51" fmla="*/ 0 h 74"/>
                <a:gd name="T52" fmla="*/ 0 w 61"/>
                <a:gd name="T53" fmla="*/ 0 h 74"/>
                <a:gd name="T54" fmla="*/ 0 w 61"/>
                <a:gd name="T55" fmla="*/ 0 h 74"/>
                <a:gd name="T56" fmla="*/ 0 w 61"/>
                <a:gd name="T57" fmla="*/ 0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74"/>
                <a:gd name="T89" fmla="*/ 61 w 61"/>
                <a:gd name="T90" fmla="*/ 74 h 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74">
                  <a:moveTo>
                    <a:pt x="61" y="37"/>
                  </a:moveTo>
                  <a:lnTo>
                    <a:pt x="61" y="37"/>
                  </a:lnTo>
                  <a:lnTo>
                    <a:pt x="60" y="46"/>
                  </a:lnTo>
                  <a:lnTo>
                    <a:pt x="56" y="56"/>
                  </a:lnTo>
                  <a:lnTo>
                    <a:pt x="50" y="65"/>
                  </a:lnTo>
                  <a:lnTo>
                    <a:pt x="49" y="74"/>
                  </a:lnTo>
                  <a:lnTo>
                    <a:pt x="44" y="74"/>
                  </a:lnTo>
                  <a:lnTo>
                    <a:pt x="38" y="74"/>
                  </a:lnTo>
                  <a:lnTo>
                    <a:pt x="32" y="74"/>
                  </a:lnTo>
                  <a:lnTo>
                    <a:pt x="25" y="74"/>
                  </a:lnTo>
                  <a:lnTo>
                    <a:pt x="17" y="74"/>
                  </a:lnTo>
                  <a:lnTo>
                    <a:pt x="11" y="74"/>
                  </a:lnTo>
                  <a:lnTo>
                    <a:pt x="5" y="74"/>
                  </a:lnTo>
                  <a:lnTo>
                    <a:pt x="0" y="74"/>
                  </a:lnTo>
                  <a:lnTo>
                    <a:pt x="4" y="65"/>
                  </a:lnTo>
                  <a:lnTo>
                    <a:pt x="9" y="56"/>
                  </a:lnTo>
                  <a:lnTo>
                    <a:pt x="13" y="46"/>
                  </a:lnTo>
                  <a:lnTo>
                    <a:pt x="18" y="37"/>
                  </a:lnTo>
                  <a:lnTo>
                    <a:pt x="22" y="28"/>
                  </a:lnTo>
                  <a:lnTo>
                    <a:pt x="28" y="18"/>
                  </a:lnTo>
                  <a:lnTo>
                    <a:pt x="32" y="9"/>
                  </a:lnTo>
                  <a:lnTo>
                    <a:pt x="37" y="0"/>
                  </a:lnTo>
                  <a:lnTo>
                    <a:pt x="46" y="9"/>
                  </a:lnTo>
                  <a:lnTo>
                    <a:pt x="53" y="18"/>
                  </a:lnTo>
                  <a:lnTo>
                    <a:pt x="58" y="28"/>
                  </a:lnTo>
                  <a:lnTo>
                    <a:pt x="61" y="3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43" name="Freeform 120">
              <a:extLst>
                <a:ext uri="{FF2B5EF4-FFF2-40B4-BE49-F238E27FC236}">
                  <a16:creationId xmlns:a16="http://schemas.microsoft.com/office/drawing/2014/main" id="{66D28762-60AC-4AEC-9410-2D75A4C20111}"/>
                </a:ext>
              </a:extLst>
            </p:cNvPr>
            <p:cNvSpPr>
              <a:spLocks/>
            </p:cNvSpPr>
            <p:nvPr/>
          </p:nvSpPr>
          <p:spPr bwMode="auto">
            <a:xfrm>
              <a:off x="2827" y="1891"/>
              <a:ext cx="56" cy="34"/>
            </a:xfrm>
            <a:custGeom>
              <a:avLst/>
              <a:gdLst>
                <a:gd name="T0" fmla="*/ 0 w 221"/>
                <a:gd name="T1" fmla="*/ 0 h 136"/>
                <a:gd name="T2" fmla="*/ 0 w 221"/>
                <a:gd name="T3" fmla="*/ 0 h 136"/>
                <a:gd name="T4" fmla="*/ 0 w 221"/>
                <a:gd name="T5" fmla="*/ 0 h 136"/>
                <a:gd name="T6" fmla="*/ 0 w 221"/>
                <a:gd name="T7" fmla="*/ 0 h 136"/>
                <a:gd name="T8" fmla="*/ 0 w 221"/>
                <a:gd name="T9" fmla="*/ 0 h 136"/>
                <a:gd name="T10" fmla="*/ 0 w 221"/>
                <a:gd name="T11" fmla="*/ 0 h 136"/>
                <a:gd name="T12" fmla="*/ 0 w 221"/>
                <a:gd name="T13" fmla="*/ 0 h 136"/>
                <a:gd name="T14" fmla="*/ 0 w 221"/>
                <a:gd name="T15" fmla="*/ 0 h 136"/>
                <a:gd name="T16" fmla="*/ 0 w 221"/>
                <a:gd name="T17" fmla="*/ 0 h 136"/>
                <a:gd name="T18" fmla="*/ 0 w 221"/>
                <a:gd name="T19" fmla="*/ 0 h 136"/>
                <a:gd name="T20" fmla="*/ 0 w 221"/>
                <a:gd name="T21" fmla="*/ 0 h 136"/>
                <a:gd name="T22" fmla="*/ 0 w 221"/>
                <a:gd name="T23" fmla="*/ 0 h 136"/>
                <a:gd name="T24" fmla="*/ 0 w 221"/>
                <a:gd name="T25" fmla="*/ 0 h 136"/>
                <a:gd name="T26" fmla="*/ 0 w 221"/>
                <a:gd name="T27" fmla="*/ 0 h 136"/>
                <a:gd name="T28" fmla="*/ 0 w 221"/>
                <a:gd name="T29" fmla="*/ 0 h 136"/>
                <a:gd name="T30" fmla="*/ 0 w 221"/>
                <a:gd name="T31" fmla="*/ 0 h 136"/>
                <a:gd name="T32" fmla="*/ 0 w 221"/>
                <a:gd name="T33" fmla="*/ 0 h 136"/>
                <a:gd name="T34" fmla="*/ 0 w 221"/>
                <a:gd name="T35" fmla="*/ 0 h 136"/>
                <a:gd name="T36" fmla="*/ 0 w 221"/>
                <a:gd name="T37" fmla="*/ 0 h 136"/>
                <a:gd name="T38" fmla="*/ 0 w 221"/>
                <a:gd name="T39" fmla="*/ 0 h 136"/>
                <a:gd name="T40" fmla="*/ 0 w 221"/>
                <a:gd name="T41" fmla="*/ 0 h 136"/>
                <a:gd name="T42" fmla="*/ 0 w 221"/>
                <a:gd name="T43" fmla="*/ 0 h 136"/>
                <a:gd name="T44" fmla="*/ 0 w 221"/>
                <a:gd name="T45" fmla="*/ 0 h 136"/>
                <a:gd name="T46" fmla="*/ 0 w 221"/>
                <a:gd name="T47" fmla="*/ 0 h 136"/>
                <a:gd name="T48" fmla="*/ 0 w 221"/>
                <a:gd name="T49" fmla="*/ 0 h 136"/>
                <a:gd name="T50" fmla="*/ 0 w 221"/>
                <a:gd name="T51" fmla="*/ 0 h 136"/>
                <a:gd name="T52" fmla="*/ 0 w 221"/>
                <a:gd name="T53" fmla="*/ 0 h 136"/>
                <a:gd name="T54" fmla="*/ 0 w 221"/>
                <a:gd name="T55" fmla="*/ 0 h 136"/>
                <a:gd name="T56" fmla="*/ 0 w 221"/>
                <a:gd name="T57" fmla="*/ 0 h 136"/>
                <a:gd name="T58" fmla="*/ 0 w 221"/>
                <a:gd name="T59" fmla="*/ 0 h 136"/>
                <a:gd name="T60" fmla="*/ 0 w 221"/>
                <a:gd name="T61" fmla="*/ 0 h 136"/>
                <a:gd name="T62" fmla="*/ 0 w 221"/>
                <a:gd name="T63" fmla="*/ 0 h 136"/>
                <a:gd name="T64" fmla="*/ 0 w 221"/>
                <a:gd name="T65" fmla="*/ 0 h 136"/>
                <a:gd name="T66" fmla="*/ 0 w 221"/>
                <a:gd name="T67" fmla="*/ 0 h 136"/>
                <a:gd name="T68" fmla="*/ 0 w 221"/>
                <a:gd name="T69" fmla="*/ 0 h 136"/>
                <a:gd name="T70" fmla="*/ 0 w 221"/>
                <a:gd name="T71" fmla="*/ 0 h 136"/>
                <a:gd name="T72" fmla="*/ 0 w 221"/>
                <a:gd name="T73" fmla="*/ 0 h 136"/>
                <a:gd name="T74" fmla="*/ 0 w 221"/>
                <a:gd name="T75" fmla="*/ 0 h 136"/>
                <a:gd name="T76" fmla="*/ 0 w 221"/>
                <a:gd name="T77" fmla="*/ 0 h 136"/>
                <a:gd name="T78" fmla="*/ 0 w 221"/>
                <a:gd name="T79" fmla="*/ 0 h 136"/>
                <a:gd name="T80" fmla="*/ 0 w 221"/>
                <a:gd name="T81" fmla="*/ 0 h 136"/>
                <a:gd name="T82" fmla="*/ 0 w 221"/>
                <a:gd name="T83" fmla="*/ 0 h 1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1"/>
                <a:gd name="T127" fmla="*/ 0 h 136"/>
                <a:gd name="T128" fmla="*/ 221 w 221"/>
                <a:gd name="T129" fmla="*/ 136 h 1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1" h="136">
                  <a:moveTo>
                    <a:pt x="160" y="124"/>
                  </a:moveTo>
                  <a:lnTo>
                    <a:pt x="154" y="123"/>
                  </a:lnTo>
                  <a:lnTo>
                    <a:pt x="146" y="120"/>
                  </a:lnTo>
                  <a:lnTo>
                    <a:pt x="137" y="116"/>
                  </a:lnTo>
                  <a:lnTo>
                    <a:pt x="128" y="111"/>
                  </a:lnTo>
                  <a:lnTo>
                    <a:pt x="117" y="107"/>
                  </a:lnTo>
                  <a:lnTo>
                    <a:pt x="106" y="103"/>
                  </a:lnTo>
                  <a:lnTo>
                    <a:pt x="96" y="100"/>
                  </a:lnTo>
                  <a:lnTo>
                    <a:pt x="86" y="99"/>
                  </a:lnTo>
                  <a:lnTo>
                    <a:pt x="82" y="98"/>
                  </a:lnTo>
                  <a:lnTo>
                    <a:pt x="72" y="92"/>
                  </a:lnTo>
                  <a:lnTo>
                    <a:pt x="60" y="88"/>
                  </a:lnTo>
                  <a:lnTo>
                    <a:pt x="49" y="87"/>
                  </a:lnTo>
                  <a:lnTo>
                    <a:pt x="0" y="26"/>
                  </a:lnTo>
                  <a:lnTo>
                    <a:pt x="1" y="19"/>
                  </a:lnTo>
                  <a:lnTo>
                    <a:pt x="7" y="14"/>
                  </a:lnTo>
                  <a:lnTo>
                    <a:pt x="11" y="8"/>
                  </a:lnTo>
                  <a:lnTo>
                    <a:pt x="12" y="0"/>
                  </a:lnTo>
                  <a:lnTo>
                    <a:pt x="24" y="3"/>
                  </a:lnTo>
                  <a:lnTo>
                    <a:pt x="38" y="12"/>
                  </a:lnTo>
                  <a:lnTo>
                    <a:pt x="56" y="24"/>
                  </a:lnTo>
                  <a:lnTo>
                    <a:pt x="73" y="39"/>
                  </a:lnTo>
                  <a:lnTo>
                    <a:pt x="92" y="54"/>
                  </a:lnTo>
                  <a:lnTo>
                    <a:pt x="109" y="68"/>
                  </a:lnTo>
                  <a:lnTo>
                    <a:pt x="124" y="80"/>
                  </a:lnTo>
                  <a:lnTo>
                    <a:pt x="134" y="87"/>
                  </a:lnTo>
                  <a:lnTo>
                    <a:pt x="148" y="92"/>
                  </a:lnTo>
                  <a:lnTo>
                    <a:pt x="160" y="98"/>
                  </a:lnTo>
                  <a:lnTo>
                    <a:pt x="172" y="104"/>
                  </a:lnTo>
                  <a:lnTo>
                    <a:pt x="182" y="111"/>
                  </a:lnTo>
                  <a:lnTo>
                    <a:pt x="193" y="119"/>
                  </a:lnTo>
                  <a:lnTo>
                    <a:pt x="202" y="126"/>
                  </a:lnTo>
                  <a:lnTo>
                    <a:pt x="211" y="131"/>
                  </a:lnTo>
                  <a:lnTo>
                    <a:pt x="221" y="136"/>
                  </a:lnTo>
                  <a:lnTo>
                    <a:pt x="215" y="136"/>
                  </a:lnTo>
                  <a:lnTo>
                    <a:pt x="210" y="136"/>
                  </a:lnTo>
                  <a:lnTo>
                    <a:pt x="202" y="136"/>
                  </a:lnTo>
                  <a:lnTo>
                    <a:pt x="194" y="135"/>
                  </a:lnTo>
                  <a:lnTo>
                    <a:pt x="186" y="134"/>
                  </a:lnTo>
                  <a:lnTo>
                    <a:pt x="178" y="131"/>
                  </a:lnTo>
                  <a:lnTo>
                    <a:pt x="169" y="128"/>
                  </a:lnTo>
                  <a:lnTo>
                    <a:pt x="16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44" name="Freeform 121">
              <a:extLst>
                <a:ext uri="{FF2B5EF4-FFF2-40B4-BE49-F238E27FC236}">
                  <a16:creationId xmlns:a16="http://schemas.microsoft.com/office/drawing/2014/main" id="{626721F6-A9EF-4557-845F-956DEFDA0212}"/>
                </a:ext>
              </a:extLst>
            </p:cNvPr>
            <p:cNvSpPr>
              <a:spLocks/>
            </p:cNvSpPr>
            <p:nvPr/>
          </p:nvSpPr>
          <p:spPr bwMode="auto">
            <a:xfrm>
              <a:off x="2827" y="1891"/>
              <a:ext cx="56" cy="34"/>
            </a:xfrm>
            <a:custGeom>
              <a:avLst/>
              <a:gdLst>
                <a:gd name="T0" fmla="*/ 0 w 221"/>
                <a:gd name="T1" fmla="*/ 0 h 136"/>
                <a:gd name="T2" fmla="*/ 0 w 221"/>
                <a:gd name="T3" fmla="*/ 0 h 136"/>
                <a:gd name="T4" fmla="*/ 0 w 221"/>
                <a:gd name="T5" fmla="*/ 0 h 136"/>
                <a:gd name="T6" fmla="*/ 0 w 221"/>
                <a:gd name="T7" fmla="*/ 0 h 136"/>
                <a:gd name="T8" fmla="*/ 0 w 221"/>
                <a:gd name="T9" fmla="*/ 0 h 136"/>
                <a:gd name="T10" fmla="*/ 0 w 221"/>
                <a:gd name="T11" fmla="*/ 0 h 136"/>
                <a:gd name="T12" fmla="*/ 0 w 221"/>
                <a:gd name="T13" fmla="*/ 0 h 136"/>
                <a:gd name="T14" fmla="*/ 0 w 221"/>
                <a:gd name="T15" fmla="*/ 0 h 136"/>
                <a:gd name="T16" fmla="*/ 0 w 221"/>
                <a:gd name="T17" fmla="*/ 0 h 136"/>
                <a:gd name="T18" fmla="*/ 0 w 221"/>
                <a:gd name="T19" fmla="*/ 0 h 136"/>
                <a:gd name="T20" fmla="*/ 0 w 221"/>
                <a:gd name="T21" fmla="*/ 0 h 136"/>
                <a:gd name="T22" fmla="*/ 0 w 221"/>
                <a:gd name="T23" fmla="*/ 0 h 136"/>
                <a:gd name="T24" fmla="*/ 0 w 221"/>
                <a:gd name="T25" fmla="*/ 0 h 136"/>
                <a:gd name="T26" fmla="*/ 0 w 221"/>
                <a:gd name="T27" fmla="*/ 0 h 136"/>
                <a:gd name="T28" fmla="*/ 0 w 221"/>
                <a:gd name="T29" fmla="*/ 0 h 136"/>
                <a:gd name="T30" fmla="*/ 0 w 221"/>
                <a:gd name="T31" fmla="*/ 0 h 136"/>
                <a:gd name="T32" fmla="*/ 0 w 221"/>
                <a:gd name="T33" fmla="*/ 0 h 136"/>
                <a:gd name="T34" fmla="*/ 0 w 221"/>
                <a:gd name="T35" fmla="*/ 0 h 136"/>
                <a:gd name="T36" fmla="*/ 0 w 221"/>
                <a:gd name="T37" fmla="*/ 0 h 136"/>
                <a:gd name="T38" fmla="*/ 0 w 221"/>
                <a:gd name="T39" fmla="*/ 0 h 136"/>
                <a:gd name="T40" fmla="*/ 0 w 221"/>
                <a:gd name="T41" fmla="*/ 0 h 136"/>
                <a:gd name="T42" fmla="*/ 0 w 221"/>
                <a:gd name="T43" fmla="*/ 0 h 136"/>
                <a:gd name="T44" fmla="*/ 0 w 221"/>
                <a:gd name="T45" fmla="*/ 0 h 136"/>
                <a:gd name="T46" fmla="*/ 0 w 221"/>
                <a:gd name="T47" fmla="*/ 0 h 136"/>
                <a:gd name="T48" fmla="*/ 0 w 221"/>
                <a:gd name="T49" fmla="*/ 0 h 136"/>
                <a:gd name="T50" fmla="*/ 0 w 221"/>
                <a:gd name="T51" fmla="*/ 0 h 136"/>
                <a:gd name="T52" fmla="*/ 0 w 221"/>
                <a:gd name="T53" fmla="*/ 0 h 136"/>
                <a:gd name="T54" fmla="*/ 0 w 221"/>
                <a:gd name="T55" fmla="*/ 0 h 136"/>
                <a:gd name="T56" fmla="*/ 0 w 221"/>
                <a:gd name="T57" fmla="*/ 0 h 136"/>
                <a:gd name="T58" fmla="*/ 0 w 221"/>
                <a:gd name="T59" fmla="*/ 0 h 136"/>
                <a:gd name="T60" fmla="*/ 0 w 221"/>
                <a:gd name="T61" fmla="*/ 0 h 136"/>
                <a:gd name="T62" fmla="*/ 0 w 221"/>
                <a:gd name="T63" fmla="*/ 0 h 136"/>
                <a:gd name="T64" fmla="*/ 0 w 221"/>
                <a:gd name="T65" fmla="*/ 0 h 136"/>
                <a:gd name="T66" fmla="*/ 0 w 221"/>
                <a:gd name="T67" fmla="*/ 0 h 136"/>
                <a:gd name="T68" fmla="*/ 0 w 221"/>
                <a:gd name="T69" fmla="*/ 0 h 136"/>
                <a:gd name="T70" fmla="*/ 0 w 221"/>
                <a:gd name="T71" fmla="*/ 0 h 136"/>
                <a:gd name="T72" fmla="*/ 0 w 221"/>
                <a:gd name="T73" fmla="*/ 0 h 136"/>
                <a:gd name="T74" fmla="*/ 0 w 221"/>
                <a:gd name="T75" fmla="*/ 0 h 136"/>
                <a:gd name="T76" fmla="*/ 0 w 221"/>
                <a:gd name="T77" fmla="*/ 0 h 136"/>
                <a:gd name="T78" fmla="*/ 0 w 221"/>
                <a:gd name="T79" fmla="*/ 0 h 136"/>
                <a:gd name="T80" fmla="*/ 0 w 221"/>
                <a:gd name="T81" fmla="*/ 0 h 136"/>
                <a:gd name="T82" fmla="*/ 0 w 221"/>
                <a:gd name="T83" fmla="*/ 0 h 136"/>
                <a:gd name="T84" fmla="*/ 0 w 221"/>
                <a:gd name="T85" fmla="*/ 0 h 136"/>
                <a:gd name="T86" fmla="*/ 0 w 221"/>
                <a:gd name="T87" fmla="*/ 0 h 136"/>
                <a:gd name="T88" fmla="*/ 0 w 221"/>
                <a:gd name="T89" fmla="*/ 0 h 136"/>
                <a:gd name="T90" fmla="*/ 0 w 221"/>
                <a:gd name="T91" fmla="*/ 0 h 136"/>
                <a:gd name="T92" fmla="*/ 0 w 221"/>
                <a:gd name="T93" fmla="*/ 0 h 136"/>
                <a:gd name="T94" fmla="*/ 0 w 221"/>
                <a:gd name="T95" fmla="*/ 0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136"/>
                <a:gd name="T146" fmla="*/ 221 w 221"/>
                <a:gd name="T147" fmla="*/ 136 h 1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136">
                  <a:moveTo>
                    <a:pt x="160" y="124"/>
                  </a:moveTo>
                  <a:lnTo>
                    <a:pt x="160" y="124"/>
                  </a:lnTo>
                  <a:lnTo>
                    <a:pt x="154" y="123"/>
                  </a:lnTo>
                  <a:lnTo>
                    <a:pt x="146" y="120"/>
                  </a:lnTo>
                  <a:lnTo>
                    <a:pt x="137" y="116"/>
                  </a:lnTo>
                  <a:lnTo>
                    <a:pt x="128" y="111"/>
                  </a:lnTo>
                  <a:lnTo>
                    <a:pt x="117" y="107"/>
                  </a:lnTo>
                  <a:lnTo>
                    <a:pt x="106" y="103"/>
                  </a:lnTo>
                  <a:lnTo>
                    <a:pt x="96" y="100"/>
                  </a:lnTo>
                  <a:lnTo>
                    <a:pt x="86" y="99"/>
                  </a:lnTo>
                  <a:lnTo>
                    <a:pt x="82" y="98"/>
                  </a:lnTo>
                  <a:lnTo>
                    <a:pt x="72" y="92"/>
                  </a:lnTo>
                  <a:lnTo>
                    <a:pt x="60" y="88"/>
                  </a:lnTo>
                  <a:lnTo>
                    <a:pt x="49" y="87"/>
                  </a:lnTo>
                  <a:lnTo>
                    <a:pt x="0" y="26"/>
                  </a:lnTo>
                  <a:lnTo>
                    <a:pt x="1" y="19"/>
                  </a:lnTo>
                  <a:lnTo>
                    <a:pt x="7" y="14"/>
                  </a:lnTo>
                  <a:lnTo>
                    <a:pt x="11" y="8"/>
                  </a:lnTo>
                  <a:lnTo>
                    <a:pt x="12" y="0"/>
                  </a:lnTo>
                  <a:lnTo>
                    <a:pt x="24" y="3"/>
                  </a:lnTo>
                  <a:lnTo>
                    <a:pt x="38" y="12"/>
                  </a:lnTo>
                  <a:lnTo>
                    <a:pt x="56" y="24"/>
                  </a:lnTo>
                  <a:lnTo>
                    <a:pt x="73" y="39"/>
                  </a:lnTo>
                  <a:lnTo>
                    <a:pt x="92" y="54"/>
                  </a:lnTo>
                  <a:lnTo>
                    <a:pt x="109" y="68"/>
                  </a:lnTo>
                  <a:lnTo>
                    <a:pt x="124" y="80"/>
                  </a:lnTo>
                  <a:lnTo>
                    <a:pt x="134" y="87"/>
                  </a:lnTo>
                  <a:lnTo>
                    <a:pt x="148" y="92"/>
                  </a:lnTo>
                  <a:lnTo>
                    <a:pt x="160" y="98"/>
                  </a:lnTo>
                  <a:lnTo>
                    <a:pt x="172" y="104"/>
                  </a:lnTo>
                  <a:lnTo>
                    <a:pt x="182" y="111"/>
                  </a:lnTo>
                  <a:lnTo>
                    <a:pt x="193" y="119"/>
                  </a:lnTo>
                  <a:lnTo>
                    <a:pt x="202" y="126"/>
                  </a:lnTo>
                  <a:lnTo>
                    <a:pt x="211" y="131"/>
                  </a:lnTo>
                  <a:lnTo>
                    <a:pt x="221" y="136"/>
                  </a:lnTo>
                  <a:lnTo>
                    <a:pt x="215" y="136"/>
                  </a:lnTo>
                  <a:lnTo>
                    <a:pt x="210" y="136"/>
                  </a:lnTo>
                  <a:lnTo>
                    <a:pt x="202" y="136"/>
                  </a:lnTo>
                  <a:lnTo>
                    <a:pt x="194" y="135"/>
                  </a:lnTo>
                  <a:lnTo>
                    <a:pt x="186" y="134"/>
                  </a:lnTo>
                  <a:lnTo>
                    <a:pt x="178" y="131"/>
                  </a:lnTo>
                  <a:lnTo>
                    <a:pt x="169" y="128"/>
                  </a:lnTo>
                  <a:lnTo>
                    <a:pt x="160" y="1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45" name="Freeform 122">
              <a:extLst>
                <a:ext uri="{FF2B5EF4-FFF2-40B4-BE49-F238E27FC236}">
                  <a16:creationId xmlns:a16="http://schemas.microsoft.com/office/drawing/2014/main" id="{43AE99FF-AC2A-4D28-A1D8-C256D2BFD46E}"/>
                </a:ext>
              </a:extLst>
            </p:cNvPr>
            <p:cNvSpPr>
              <a:spLocks/>
            </p:cNvSpPr>
            <p:nvPr/>
          </p:nvSpPr>
          <p:spPr bwMode="auto">
            <a:xfrm>
              <a:off x="2827" y="1891"/>
              <a:ext cx="56" cy="34"/>
            </a:xfrm>
            <a:custGeom>
              <a:avLst/>
              <a:gdLst>
                <a:gd name="T0" fmla="*/ 0 w 221"/>
                <a:gd name="T1" fmla="*/ 0 h 136"/>
                <a:gd name="T2" fmla="*/ 0 w 221"/>
                <a:gd name="T3" fmla="*/ 0 h 136"/>
                <a:gd name="T4" fmla="*/ 0 w 221"/>
                <a:gd name="T5" fmla="*/ 0 h 136"/>
                <a:gd name="T6" fmla="*/ 0 w 221"/>
                <a:gd name="T7" fmla="*/ 0 h 136"/>
                <a:gd name="T8" fmla="*/ 0 w 221"/>
                <a:gd name="T9" fmla="*/ 0 h 136"/>
                <a:gd name="T10" fmla="*/ 0 w 221"/>
                <a:gd name="T11" fmla="*/ 0 h 136"/>
                <a:gd name="T12" fmla="*/ 0 w 221"/>
                <a:gd name="T13" fmla="*/ 0 h 136"/>
                <a:gd name="T14" fmla="*/ 0 w 221"/>
                <a:gd name="T15" fmla="*/ 0 h 136"/>
                <a:gd name="T16" fmla="*/ 0 w 221"/>
                <a:gd name="T17" fmla="*/ 0 h 136"/>
                <a:gd name="T18" fmla="*/ 0 w 221"/>
                <a:gd name="T19" fmla="*/ 0 h 136"/>
                <a:gd name="T20" fmla="*/ 0 w 221"/>
                <a:gd name="T21" fmla="*/ 0 h 136"/>
                <a:gd name="T22" fmla="*/ 0 w 221"/>
                <a:gd name="T23" fmla="*/ 0 h 136"/>
                <a:gd name="T24" fmla="*/ 0 w 221"/>
                <a:gd name="T25" fmla="*/ 0 h 136"/>
                <a:gd name="T26" fmla="*/ 0 w 221"/>
                <a:gd name="T27" fmla="*/ 0 h 136"/>
                <a:gd name="T28" fmla="*/ 0 w 221"/>
                <a:gd name="T29" fmla="*/ 0 h 136"/>
                <a:gd name="T30" fmla="*/ 0 w 221"/>
                <a:gd name="T31" fmla="*/ 0 h 136"/>
                <a:gd name="T32" fmla="*/ 0 w 221"/>
                <a:gd name="T33" fmla="*/ 0 h 136"/>
                <a:gd name="T34" fmla="*/ 0 w 221"/>
                <a:gd name="T35" fmla="*/ 0 h 136"/>
                <a:gd name="T36" fmla="*/ 0 w 221"/>
                <a:gd name="T37" fmla="*/ 0 h 136"/>
                <a:gd name="T38" fmla="*/ 0 w 221"/>
                <a:gd name="T39" fmla="*/ 0 h 136"/>
                <a:gd name="T40" fmla="*/ 0 w 221"/>
                <a:gd name="T41" fmla="*/ 0 h 136"/>
                <a:gd name="T42" fmla="*/ 0 w 221"/>
                <a:gd name="T43" fmla="*/ 0 h 136"/>
                <a:gd name="T44" fmla="*/ 0 w 221"/>
                <a:gd name="T45" fmla="*/ 0 h 136"/>
                <a:gd name="T46" fmla="*/ 0 w 221"/>
                <a:gd name="T47" fmla="*/ 0 h 136"/>
                <a:gd name="T48" fmla="*/ 0 w 221"/>
                <a:gd name="T49" fmla="*/ 0 h 136"/>
                <a:gd name="T50" fmla="*/ 0 w 221"/>
                <a:gd name="T51" fmla="*/ 0 h 136"/>
                <a:gd name="T52" fmla="*/ 0 w 221"/>
                <a:gd name="T53" fmla="*/ 0 h 136"/>
                <a:gd name="T54" fmla="*/ 0 w 221"/>
                <a:gd name="T55" fmla="*/ 0 h 136"/>
                <a:gd name="T56" fmla="*/ 0 w 221"/>
                <a:gd name="T57" fmla="*/ 0 h 136"/>
                <a:gd name="T58" fmla="*/ 0 w 221"/>
                <a:gd name="T59" fmla="*/ 0 h 136"/>
                <a:gd name="T60" fmla="*/ 0 w 221"/>
                <a:gd name="T61" fmla="*/ 0 h 136"/>
                <a:gd name="T62" fmla="*/ 0 w 221"/>
                <a:gd name="T63" fmla="*/ 0 h 136"/>
                <a:gd name="T64" fmla="*/ 0 w 221"/>
                <a:gd name="T65" fmla="*/ 0 h 136"/>
                <a:gd name="T66" fmla="*/ 0 w 221"/>
                <a:gd name="T67" fmla="*/ 0 h 136"/>
                <a:gd name="T68" fmla="*/ 0 w 221"/>
                <a:gd name="T69" fmla="*/ 0 h 136"/>
                <a:gd name="T70" fmla="*/ 0 w 221"/>
                <a:gd name="T71" fmla="*/ 0 h 136"/>
                <a:gd name="T72" fmla="*/ 0 w 221"/>
                <a:gd name="T73" fmla="*/ 0 h 136"/>
                <a:gd name="T74" fmla="*/ 0 w 221"/>
                <a:gd name="T75" fmla="*/ 0 h 136"/>
                <a:gd name="T76" fmla="*/ 0 w 221"/>
                <a:gd name="T77" fmla="*/ 0 h 136"/>
                <a:gd name="T78" fmla="*/ 0 w 221"/>
                <a:gd name="T79" fmla="*/ 0 h 136"/>
                <a:gd name="T80" fmla="*/ 0 w 221"/>
                <a:gd name="T81" fmla="*/ 0 h 136"/>
                <a:gd name="T82" fmla="*/ 0 w 221"/>
                <a:gd name="T83" fmla="*/ 0 h 1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1"/>
                <a:gd name="T127" fmla="*/ 0 h 136"/>
                <a:gd name="T128" fmla="*/ 221 w 221"/>
                <a:gd name="T129" fmla="*/ 136 h 1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1" h="136">
                  <a:moveTo>
                    <a:pt x="160" y="124"/>
                  </a:moveTo>
                  <a:lnTo>
                    <a:pt x="154" y="123"/>
                  </a:lnTo>
                  <a:lnTo>
                    <a:pt x="146" y="120"/>
                  </a:lnTo>
                  <a:lnTo>
                    <a:pt x="137" y="116"/>
                  </a:lnTo>
                  <a:lnTo>
                    <a:pt x="128" y="111"/>
                  </a:lnTo>
                  <a:lnTo>
                    <a:pt x="117" y="107"/>
                  </a:lnTo>
                  <a:lnTo>
                    <a:pt x="106" y="103"/>
                  </a:lnTo>
                  <a:lnTo>
                    <a:pt x="96" y="100"/>
                  </a:lnTo>
                  <a:lnTo>
                    <a:pt x="86" y="99"/>
                  </a:lnTo>
                  <a:lnTo>
                    <a:pt x="82" y="98"/>
                  </a:lnTo>
                  <a:lnTo>
                    <a:pt x="72" y="92"/>
                  </a:lnTo>
                  <a:lnTo>
                    <a:pt x="60" y="88"/>
                  </a:lnTo>
                  <a:lnTo>
                    <a:pt x="49" y="87"/>
                  </a:lnTo>
                  <a:lnTo>
                    <a:pt x="0" y="26"/>
                  </a:lnTo>
                  <a:lnTo>
                    <a:pt x="1" y="19"/>
                  </a:lnTo>
                  <a:lnTo>
                    <a:pt x="7" y="14"/>
                  </a:lnTo>
                  <a:lnTo>
                    <a:pt x="11" y="8"/>
                  </a:lnTo>
                  <a:lnTo>
                    <a:pt x="12" y="0"/>
                  </a:lnTo>
                  <a:lnTo>
                    <a:pt x="24" y="3"/>
                  </a:lnTo>
                  <a:lnTo>
                    <a:pt x="38" y="12"/>
                  </a:lnTo>
                  <a:lnTo>
                    <a:pt x="56" y="24"/>
                  </a:lnTo>
                  <a:lnTo>
                    <a:pt x="73" y="39"/>
                  </a:lnTo>
                  <a:lnTo>
                    <a:pt x="92" y="54"/>
                  </a:lnTo>
                  <a:lnTo>
                    <a:pt x="109" y="68"/>
                  </a:lnTo>
                  <a:lnTo>
                    <a:pt x="124" y="80"/>
                  </a:lnTo>
                  <a:lnTo>
                    <a:pt x="134" y="87"/>
                  </a:lnTo>
                  <a:lnTo>
                    <a:pt x="148" y="92"/>
                  </a:lnTo>
                  <a:lnTo>
                    <a:pt x="160" y="98"/>
                  </a:lnTo>
                  <a:lnTo>
                    <a:pt x="172" y="104"/>
                  </a:lnTo>
                  <a:lnTo>
                    <a:pt x="182" y="111"/>
                  </a:lnTo>
                  <a:lnTo>
                    <a:pt x="193" y="119"/>
                  </a:lnTo>
                  <a:lnTo>
                    <a:pt x="202" y="126"/>
                  </a:lnTo>
                  <a:lnTo>
                    <a:pt x="211" y="131"/>
                  </a:lnTo>
                  <a:lnTo>
                    <a:pt x="221" y="136"/>
                  </a:lnTo>
                  <a:lnTo>
                    <a:pt x="215" y="136"/>
                  </a:lnTo>
                  <a:lnTo>
                    <a:pt x="210" y="136"/>
                  </a:lnTo>
                  <a:lnTo>
                    <a:pt x="202" y="136"/>
                  </a:lnTo>
                  <a:lnTo>
                    <a:pt x="194" y="135"/>
                  </a:lnTo>
                  <a:lnTo>
                    <a:pt x="186" y="134"/>
                  </a:lnTo>
                  <a:lnTo>
                    <a:pt x="178" y="131"/>
                  </a:lnTo>
                  <a:lnTo>
                    <a:pt x="169" y="128"/>
                  </a:lnTo>
                  <a:lnTo>
                    <a:pt x="16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46" name="Freeform 123">
              <a:extLst>
                <a:ext uri="{FF2B5EF4-FFF2-40B4-BE49-F238E27FC236}">
                  <a16:creationId xmlns:a16="http://schemas.microsoft.com/office/drawing/2014/main" id="{361E0BB5-E652-4F18-A79D-56A9498415C4}"/>
                </a:ext>
              </a:extLst>
            </p:cNvPr>
            <p:cNvSpPr>
              <a:spLocks/>
            </p:cNvSpPr>
            <p:nvPr/>
          </p:nvSpPr>
          <p:spPr bwMode="auto">
            <a:xfrm>
              <a:off x="2827" y="1891"/>
              <a:ext cx="56" cy="34"/>
            </a:xfrm>
            <a:custGeom>
              <a:avLst/>
              <a:gdLst>
                <a:gd name="T0" fmla="*/ 0 w 221"/>
                <a:gd name="T1" fmla="*/ 0 h 136"/>
                <a:gd name="T2" fmla="*/ 0 w 221"/>
                <a:gd name="T3" fmla="*/ 0 h 136"/>
                <a:gd name="T4" fmla="*/ 0 w 221"/>
                <a:gd name="T5" fmla="*/ 0 h 136"/>
                <a:gd name="T6" fmla="*/ 0 w 221"/>
                <a:gd name="T7" fmla="*/ 0 h 136"/>
                <a:gd name="T8" fmla="*/ 0 w 221"/>
                <a:gd name="T9" fmla="*/ 0 h 136"/>
                <a:gd name="T10" fmla="*/ 0 w 221"/>
                <a:gd name="T11" fmla="*/ 0 h 136"/>
                <a:gd name="T12" fmla="*/ 0 w 221"/>
                <a:gd name="T13" fmla="*/ 0 h 136"/>
                <a:gd name="T14" fmla="*/ 0 w 221"/>
                <a:gd name="T15" fmla="*/ 0 h 136"/>
                <a:gd name="T16" fmla="*/ 0 w 221"/>
                <a:gd name="T17" fmla="*/ 0 h 136"/>
                <a:gd name="T18" fmla="*/ 0 w 221"/>
                <a:gd name="T19" fmla="*/ 0 h 136"/>
                <a:gd name="T20" fmla="*/ 0 w 221"/>
                <a:gd name="T21" fmla="*/ 0 h 136"/>
                <a:gd name="T22" fmla="*/ 0 w 221"/>
                <a:gd name="T23" fmla="*/ 0 h 136"/>
                <a:gd name="T24" fmla="*/ 0 w 221"/>
                <a:gd name="T25" fmla="*/ 0 h 136"/>
                <a:gd name="T26" fmla="*/ 0 w 221"/>
                <a:gd name="T27" fmla="*/ 0 h 136"/>
                <a:gd name="T28" fmla="*/ 0 w 221"/>
                <a:gd name="T29" fmla="*/ 0 h 136"/>
                <a:gd name="T30" fmla="*/ 0 w 221"/>
                <a:gd name="T31" fmla="*/ 0 h 136"/>
                <a:gd name="T32" fmla="*/ 0 w 221"/>
                <a:gd name="T33" fmla="*/ 0 h 136"/>
                <a:gd name="T34" fmla="*/ 0 w 221"/>
                <a:gd name="T35" fmla="*/ 0 h 136"/>
                <a:gd name="T36" fmla="*/ 0 w 221"/>
                <a:gd name="T37" fmla="*/ 0 h 136"/>
                <a:gd name="T38" fmla="*/ 0 w 221"/>
                <a:gd name="T39" fmla="*/ 0 h 136"/>
                <a:gd name="T40" fmla="*/ 0 w 221"/>
                <a:gd name="T41" fmla="*/ 0 h 136"/>
                <a:gd name="T42" fmla="*/ 0 w 221"/>
                <a:gd name="T43" fmla="*/ 0 h 136"/>
                <a:gd name="T44" fmla="*/ 0 w 221"/>
                <a:gd name="T45" fmla="*/ 0 h 136"/>
                <a:gd name="T46" fmla="*/ 0 w 221"/>
                <a:gd name="T47" fmla="*/ 0 h 136"/>
                <a:gd name="T48" fmla="*/ 0 w 221"/>
                <a:gd name="T49" fmla="*/ 0 h 136"/>
                <a:gd name="T50" fmla="*/ 0 w 221"/>
                <a:gd name="T51" fmla="*/ 0 h 136"/>
                <a:gd name="T52" fmla="*/ 0 w 221"/>
                <a:gd name="T53" fmla="*/ 0 h 136"/>
                <a:gd name="T54" fmla="*/ 0 w 221"/>
                <a:gd name="T55" fmla="*/ 0 h 136"/>
                <a:gd name="T56" fmla="*/ 0 w 221"/>
                <a:gd name="T57" fmla="*/ 0 h 136"/>
                <a:gd name="T58" fmla="*/ 0 w 221"/>
                <a:gd name="T59" fmla="*/ 0 h 136"/>
                <a:gd name="T60" fmla="*/ 0 w 221"/>
                <a:gd name="T61" fmla="*/ 0 h 136"/>
                <a:gd name="T62" fmla="*/ 0 w 221"/>
                <a:gd name="T63" fmla="*/ 0 h 136"/>
                <a:gd name="T64" fmla="*/ 0 w 221"/>
                <a:gd name="T65" fmla="*/ 0 h 136"/>
                <a:gd name="T66" fmla="*/ 0 w 221"/>
                <a:gd name="T67" fmla="*/ 0 h 136"/>
                <a:gd name="T68" fmla="*/ 0 w 221"/>
                <a:gd name="T69" fmla="*/ 0 h 136"/>
                <a:gd name="T70" fmla="*/ 0 w 221"/>
                <a:gd name="T71" fmla="*/ 0 h 136"/>
                <a:gd name="T72" fmla="*/ 0 w 221"/>
                <a:gd name="T73" fmla="*/ 0 h 136"/>
                <a:gd name="T74" fmla="*/ 0 w 221"/>
                <a:gd name="T75" fmla="*/ 0 h 136"/>
                <a:gd name="T76" fmla="*/ 0 w 221"/>
                <a:gd name="T77" fmla="*/ 0 h 136"/>
                <a:gd name="T78" fmla="*/ 0 w 221"/>
                <a:gd name="T79" fmla="*/ 0 h 136"/>
                <a:gd name="T80" fmla="*/ 0 w 221"/>
                <a:gd name="T81" fmla="*/ 0 h 136"/>
                <a:gd name="T82" fmla="*/ 0 w 221"/>
                <a:gd name="T83" fmla="*/ 0 h 136"/>
                <a:gd name="T84" fmla="*/ 0 w 221"/>
                <a:gd name="T85" fmla="*/ 0 h 136"/>
                <a:gd name="T86" fmla="*/ 0 w 221"/>
                <a:gd name="T87" fmla="*/ 0 h 136"/>
                <a:gd name="T88" fmla="*/ 0 w 221"/>
                <a:gd name="T89" fmla="*/ 0 h 136"/>
                <a:gd name="T90" fmla="*/ 0 w 221"/>
                <a:gd name="T91" fmla="*/ 0 h 136"/>
                <a:gd name="T92" fmla="*/ 0 w 221"/>
                <a:gd name="T93" fmla="*/ 0 h 136"/>
                <a:gd name="T94" fmla="*/ 0 w 221"/>
                <a:gd name="T95" fmla="*/ 0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136"/>
                <a:gd name="T146" fmla="*/ 221 w 221"/>
                <a:gd name="T147" fmla="*/ 136 h 1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136">
                  <a:moveTo>
                    <a:pt x="160" y="124"/>
                  </a:moveTo>
                  <a:lnTo>
                    <a:pt x="160" y="124"/>
                  </a:lnTo>
                  <a:lnTo>
                    <a:pt x="154" y="123"/>
                  </a:lnTo>
                  <a:lnTo>
                    <a:pt x="146" y="120"/>
                  </a:lnTo>
                  <a:lnTo>
                    <a:pt x="137" y="116"/>
                  </a:lnTo>
                  <a:lnTo>
                    <a:pt x="128" y="111"/>
                  </a:lnTo>
                  <a:lnTo>
                    <a:pt x="117" y="107"/>
                  </a:lnTo>
                  <a:lnTo>
                    <a:pt x="106" y="103"/>
                  </a:lnTo>
                  <a:lnTo>
                    <a:pt x="96" y="100"/>
                  </a:lnTo>
                  <a:lnTo>
                    <a:pt x="86" y="99"/>
                  </a:lnTo>
                  <a:lnTo>
                    <a:pt x="82" y="98"/>
                  </a:lnTo>
                  <a:lnTo>
                    <a:pt x="72" y="92"/>
                  </a:lnTo>
                  <a:lnTo>
                    <a:pt x="60" y="88"/>
                  </a:lnTo>
                  <a:lnTo>
                    <a:pt x="49" y="87"/>
                  </a:lnTo>
                  <a:lnTo>
                    <a:pt x="0" y="26"/>
                  </a:lnTo>
                  <a:lnTo>
                    <a:pt x="1" y="19"/>
                  </a:lnTo>
                  <a:lnTo>
                    <a:pt x="7" y="14"/>
                  </a:lnTo>
                  <a:lnTo>
                    <a:pt x="11" y="8"/>
                  </a:lnTo>
                  <a:lnTo>
                    <a:pt x="12" y="0"/>
                  </a:lnTo>
                  <a:lnTo>
                    <a:pt x="24" y="3"/>
                  </a:lnTo>
                  <a:lnTo>
                    <a:pt x="38" y="12"/>
                  </a:lnTo>
                  <a:lnTo>
                    <a:pt x="56" y="24"/>
                  </a:lnTo>
                  <a:lnTo>
                    <a:pt x="73" y="39"/>
                  </a:lnTo>
                  <a:lnTo>
                    <a:pt x="92" y="54"/>
                  </a:lnTo>
                  <a:lnTo>
                    <a:pt x="109" y="68"/>
                  </a:lnTo>
                  <a:lnTo>
                    <a:pt x="124" y="80"/>
                  </a:lnTo>
                  <a:lnTo>
                    <a:pt x="134" y="87"/>
                  </a:lnTo>
                  <a:lnTo>
                    <a:pt x="148" y="92"/>
                  </a:lnTo>
                  <a:lnTo>
                    <a:pt x="160" y="98"/>
                  </a:lnTo>
                  <a:lnTo>
                    <a:pt x="172" y="104"/>
                  </a:lnTo>
                  <a:lnTo>
                    <a:pt x="182" y="111"/>
                  </a:lnTo>
                  <a:lnTo>
                    <a:pt x="193" y="119"/>
                  </a:lnTo>
                  <a:lnTo>
                    <a:pt x="202" y="126"/>
                  </a:lnTo>
                  <a:lnTo>
                    <a:pt x="211" y="131"/>
                  </a:lnTo>
                  <a:lnTo>
                    <a:pt x="221" y="136"/>
                  </a:lnTo>
                  <a:lnTo>
                    <a:pt x="215" y="136"/>
                  </a:lnTo>
                  <a:lnTo>
                    <a:pt x="210" y="136"/>
                  </a:lnTo>
                  <a:lnTo>
                    <a:pt x="202" y="136"/>
                  </a:lnTo>
                  <a:lnTo>
                    <a:pt x="194" y="135"/>
                  </a:lnTo>
                  <a:lnTo>
                    <a:pt x="186" y="134"/>
                  </a:lnTo>
                  <a:lnTo>
                    <a:pt x="178" y="131"/>
                  </a:lnTo>
                  <a:lnTo>
                    <a:pt x="169" y="128"/>
                  </a:lnTo>
                  <a:lnTo>
                    <a:pt x="160" y="1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47" name="Freeform 124">
              <a:extLst>
                <a:ext uri="{FF2B5EF4-FFF2-40B4-BE49-F238E27FC236}">
                  <a16:creationId xmlns:a16="http://schemas.microsoft.com/office/drawing/2014/main" id="{C5ED4A77-8D2D-40D8-9DB5-D472F997A178}"/>
                </a:ext>
              </a:extLst>
            </p:cNvPr>
            <p:cNvSpPr>
              <a:spLocks/>
            </p:cNvSpPr>
            <p:nvPr/>
          </p:nvSpPr>
          <p:spPr bwMode="auto">
            <a:xfrm>
              <a:off x="2840" y="1873"/>
              <a:ext cx="63" cy="41"/>
            </a:xfrm>
            <a:custGeom>
              <a:avLst/>
              <a:gdLst>
                <a:gd name="T0" fmla="*/ 0 w 252"/>
                <a:gd name="T1" fmla="*/ 0 h 163"/>
                <a:gd name="T2" fmla="*/ 0 w 252"/>
                <a:gd name="T3" fmla="*/ 0 h 163"/>
                <a:gd name="T4" fmla="*/ 0 w 252"/>
                <a:gd name="T5" fmla="*/ 0 h 163"/>
                <a:gd name="T6" fmla="*/ 0 w 252"/>
                <a:gd name="T7" fmla="*/ 0 h 163"/>
                <a:gd name="T8" fmla="*/ 0 w 252"/>
                <a:gd name="T9" fmla="*/ 0 h 163"/>
                <a:gd name="T10" fmla="*/ 0 w 252"/>
                <a:gd name="T11" fmla="*/ 0 h 163"/>
                <a:gd name="T12" fmla="*/ 0 w 252"/>
                <a:gd name="T13" fmla="*/ 0 h 163"/>
                <a:gd name="T14" fmla="*/ 0 w 252"/>
                <a:gd name="T15" fmla="*/ 0 h 163"/>
                <a:gd name="T16" fmla="*/ 0 w 252"/>
                <a:gd name="T17" fmla="*/ 0 h 163"/>
                <a:gd name="T18" fmla="*/ 0 w 252"/>
                <a:gd name="T19" fmla="*/ 0 h 163"/>
                <a:gd name="T20" fmla="*/ 0 w 252"/>
                <a:gd name="T21" fmla="*/ 0 h 163"/>
                <a:gd name="T22" fmla="*/ 0 w 252"/>
                <a:gd name="T23" fmla="*/ 0 h 163"/>
                <a:gd name="T24" fmla="*/ 0 w 252"/>
                <a:gd name="T25" fmla="*/ 0 h 163"/>
                <a:gd name="T26" fmla="*/ 0 w 252"/>
                <a:gd name="T27" fmla="*/ 0 h 163"/>
                <a:gd name="T28" fmla="*/ 0 w 252"/>
                <a:gd name="T29" fmla="*/ 0 h 163"/>
                <a:gd name="T30" fmla="*/ 0 w 252"/>
                <a:gd name="T31" fmla="*/ 0 h 163"/>
                <a:gd name="T32" fmla="*/ 0 w 252"/>
                <a:gd name="T33" fmla="*/ 0 h 163"/>
                <a:gd name="T34" fmla="*/ 0 w 252"/>
                <a:gd name="T35" fmla="*/ 0 h 163"/>
                <a:gd name="T36" fmla="*/ 0 w 252"/>
                <a:gd name="T37" fmla="*/ 0 h 163"/>
                <a:gd name="T38" fmla="*/ 0 w 252"/>
                <a:gd name="T39" fmla="*/ 0 h 163"/>
                <a:gd name="T40" fmla="*/ 0 w 252"/>
                <a:gd name="T41" fmla="*/ 0 h 163"/>
                <a:gd name="T42" fmla="*/ 0 w 252"/>
                <a:gd name="T43" fmla="*/ 0 h 163"/>
                <a:gd name="T44" fmla="*/ 0 w 252"/>
                <a:gd name="T45" fmla="*/ 0 h 163"/>
                <a:gd name="T46" fmla="*/ 0 w 252"/>
                <a:gd name="T47" fmla="*/ 0 h 163"/>
                <a:gd name="T48" fmla="*/ 0 w 252"/>
                <a:gd name="T49" fmla="*/ 0 h 163"/>
                <a:gd name="T50" fmla="*/ 0 w 252"/>
                <a:gd name="T51" fmla="*/ 0 h 163"/>
                <a:gd name="T52" fmla="*/ 0 w 252"/>
                <a:gd name="T53" fmla="*/ 0 h 163"/>
                <a:gd name="T54" fmla="*/ 0 w 252"/>
                <a:gd name="T55" fmla="*/ 0 h 163"/>
                <a:gd name="T56" fmla="*/ 0 w 252"/>
                <a:gd name="T57" fmla="*/ 0 h 163"/>
                <a:gd name="T58" fmla="*/ 0 w 252"/>
                <a:gd name="T59" fmla="*/ 0 h 163"/>
                <a:gd name="T60" fmla="*/ 0 w 252"/>
                <a:gd name="T61" fmla="*/ 0 h 163"/>
                <a:gd name="T62" fmla="*/ 0 w 252"/>
                <a:gd name="T63" fmla="*/ 0 h 163"/>
                <a:gd name="T64" fmla="*/ 0 w 252"/>
                <a:gd name="T65" fmla="*/ 0 h 163"/>
                <a:gd name="T66" fmla="*/ 0 w 252"/>
                <a:gd name="T67" fmla="*/ 0 h 163"/>
                <a:gd name="T68" fmla="*/ 0 w 252"/>
                <a:gd name="T69" fmla="*/ 0 h 163"/>
                <a:gd name="T70" fmla="*/ 0 w 252"/>
                <a:gd name="T71" fmla="*/ 0 h 163"/>
                <a:gd name="T72" fmla="*/ 0 w 252"/>
                <a:gd name="T73" fmla="*/ 0 h 163"/>
                <a:gd name="T74" fmla="*/ 0 w 252"/>
                <a:gd name="T75" fmla="*/ 0 h 163"/>
                <a:gd name="T76" fmla="*/ 0 w 252"/>
                <a:gd name="T77" fmla="*/ 0 h 163"/>
                <a:gd name="T78" fmla="*/ 0 w 252"/>
                <a:gd name="T79" fmla="*/ 0 h 163"/>
                <a:gd name="T80" fmla="*/ 0 w 252"/>
                <a:gd name="T81" fmla="*/ 0 h 163"/>
                <a:gd name="T82" fmla="*/ 0 w 252"/>
                <a:gd name="T83" fmla="*/ 0 h 163"/>
                <a:gd name="T84" fmla="*/ 0 w 252"/>
                <a:gd name="T85" fmla="*/ 0 h 163"/>
                <a:gd name="T86" fmla="*/ 0 w 252"/>
                <a:gd name="T87" fmla="*/ 0 h 163"/>
                <a:gd name="T88" fmla="*/ 0 w 252"/>
                <a:gd name="T89" fmla="*/ 0 h 163"/>
                <a:gd name="T90" fmla="*/ 0 w 252"/>
                <a:gd name="T91" fmla="*/ 0 h 163"/>
                <a:gd name="T92" fmla="*/ 0 w 252"/>
                <a:gd name="T93" fmla="*/ 0 h 163"/>
                <a:gd name="T94" fmla="*/ 0 w 252"/>
                <a:gd name="T95" fmla="*/ 0 h 163"/>
                <a:gd name="T96" fmla="*/ 0 w 252"/>
                <a:gd name="T97" fmla="*/ 0 h 163"/>
                <a:gd name="T98" fmla="*/ 0 w 252"/>
                <a:gd name="T99" fmla="*/ 0 h 163"/>
                <a:gd name="T100" fmla="*/ 0 w 252"/>
                <a:gd name="T101" fmla="*/ 0 h 163"/>
                <a:gd name="T102" fmla="*/ 0 w 252"/>
                <a:gd name="T103" fmla="*/ 0 h 163"/>
                <a:gd name="T104" fmla="*/ 0 w 252"/>
                <a:gd name="T105" fmla="*/ 0 h 163"/>
                <a:gd name="T106" fmla="*/ 0 w 252"/>
                <a:gd name="T107" fmla="*/ 0 h 163"/>
                <a:gd name="T108" fmla="*/ 0 w 252"/>
                <a:gd name="T109" fmla="*/ 0 h 163"/>
                <a:gd name="T110" fmla="*/ 0 w 252"/>
                <a:gd name="T111" fmla="*/ 0 h 163"/>
                <a:gd name="T112" fmla="*/ 0 w 252"/>
                <a:gd name="T113" fmla="*/ 0 h 163"/>
                <a:gd name="T114" fmla="*/ 0 w 252"/>
                <a:gd name="T115" fmla="*/ 0 h 1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2"/>
                <a:gd name="T175" fmla="*/ 0 h 163"/>
                <a:gd name="T176" fmla="*/ 252 w 252"/>
                <a:gd name="T177" fmla="*/ 163 h 1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2" h="163">
                  <a:moveTo>
                    <a:pt x="246" y="87"/>
                  </a:moveTo>
                  <a:lnTo>
                    <a:pt x="246" y="96"/>
                  </a:lnTo>
                  <a:lnTo>
                    <a:pt x="248" y="105"/>
                  </a:lnTo>
                  <a:lnTo>
                    <a:pt x="249" y="115"/>
                  </a:lnTo>
                  <a:lnTo>
                    <a:pt x="250" y="123"/>
                  </a:lnTo>
                  <a:lnTo>
                    <a:pt x="252" y="132"/>
                  </a:lnTo>
                  <a:lnTo>
                    <a:pt x="252" y="141"/>
                  </a:lnTo>
                  <a:lnTo>
                    <a:pt x="250" y="151"/>
                  </a:lnTo>
                  <a:lnTo>
                    <a:pt x="246" y="160"/>
                  </a:lnTo>
                  <a:lnTo>
                    <a:pt x="229" y="163"/>
                  </a:lnTo>
                  <a:lnTo>
                    <a:pt x="212" y="163"/>
                  </a:lnTo>
                  <a:lnTo>
                    <a:pt x="194" y="161"/>
                  </a:lnTo>
                  <a:lnTo>
                    <a:pt x="178" y="159"/>
                  </a:lnTo>
                  <a:lnTo>
                    <a:pt x="162" y="155"/>
                  </a:lnTo>
                  <a:lnTo>
                    <a:pt x="145" y="152"/>
                  </a:lnTo>
                  <a:lnTo>
                    <a:pt x="128" y="149"/>
                  </a:lnTo>
                  <a:lnTo>
                    <a:pt x="111" y="148"/>
                  </a:lnTo>
                  <a:lnTo>
                    <a:pt x="100" y="139"/>
                  </a:lnTo>
                  <a:lnTo>
                    <a:pt x="87" y="129"/>
                  </a:lnTo>
                  <a:lnTo>
                    <a:pt x="71" y="120"/>
                  </a:lnTo>
                  <a:lnTo>
                    <a:pt x="55" y="111"/>
                  </a:lnTo>
                  <a:lnTo>
                    <a:pt x="39" y="101"/>
                  </a:lnTo>
                  <a:lnTo>
                    <a:pt x="24" y="92"/>
                  </a:lnTo>
                  <a:lnTo>
                    <a:pt x="11" y="83"/>
                  </a:lnTo>
                  <a:lnTo>
                    <a:pt x="0" y="73"/>
                  </a:lnTo>
                  <a:lnTo>
                    <a:pt x="3" y="72"/>
                  </a:lnTo>
                  <a:lnTo>
                    <a:pt x="8" y="67"/>
                  </a:lnTo>
                  <a:lnTo>
                    <a:pt x="15" y="63"/>
                  </a:lnTo>
                  <a:lnTo>
                    <a:pt x="24" y="62"/>
                  </a:lnTo>
                  <a:lnTo>
                    <a:pt x="33" y="56"/>
                  </a:lnTo>
                  <a:lnTo>
                    <a:pt x="41" y="51"/>
                  </a:lnTo>
                  <a:lnTo>
                    <a:pt x="48" y="43"/>
                  </a:lnTo>
                  <a:lnTo>
                    <a:pt x="53" y="35"/>
                  </a:lnTo>
                  <a:lnTo>
                    <a:pt x="59" y="27"/>
                  </a:lnTo>
                  <a:lnTo>
                    <a:pt x="64" y="19"/>
                  </a:lnTo>
                  <a:lnTo>
                    <a:pt x="69" y="10"/>
                  </a:lnTo>
                  <a:lnTo>
                    <a:pt x="73" y="0"/>
                  </a:lnTo>
                  <a:lnTo>
                    <a:pt x="83" y="10"/>
                  </a:lnTo>
                  <a:lnTo>
                    <a:pt x="91" y="16"/>
                  </a:lnTo>
                  <a:lnTo>
                    <a:pt x="96" y="22"/>
                  </a:lnTo>
                  <a:lnTo>
                    <a:pt x="99" y="24"/>
                  </a:lnTo>
                  <a:lnTo>
                    <a:pt x="116" y="24"/>
                  </a:lnTo>
                  <a:lnTo>
                    <a:pt x="132" y="26"/>
                  </a:lnTo>
                  <a:lnTo>
                    <a:pt x="145" y="27"/>
                  </a:lnTo>
                  <a:lnTo>
                    <a:pt x="158" y="26"/>
                  </a:lnTo>
                  <a:lnTo>
                    <a:pt x="170" y="24"/>
                  </a:lnTo>
                  <a:lnTo>
                    <a:pt x="182" y="20"/>
                  </a:lnTo>
                  <a:lnTo>
                    <a:pt x="196" y="12"/>
                  </a:lnTo>
                  <a:lnTo>
                    <a:pt x="209" y="0"/>
                  </a:lnTo>
                  <a:lnTo>
                    <a:pt x="216" y="10"/>
                  </a:lnTo>
                  <a:lnTo>
                    <a:pt x="220" y="19"/>
                  </a:lnTo>
                  <a:lnTo>
                    <a:pt x="221" y="28"/>
                  </a:lnTo>
                  <a:lnTo>
                    <a:pt x="221" y="38"/>
                  </a:lnTo>
                  <a:lnTo>
                    <a:pt x="233" y="50"/>
                  </a:lnTo>
                  <a:lnTo>
                    <a:pt x="233" y="60"/>
                  </a:lnTo>
                  <a:lnTo>
                    <a:pt x="234" y="72"/>
                  </a:lnTo>
                  <a:lnTo>
                    <a:pt x="238" y="83"/>
                  </a:lnTo>
                  <a:lnTo>
                    <a:pt x="24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48" name="Freeform 125">
              <a:extLst>
                <a:ext uri="{FF2B5EF4-FFF2-40B4-BE49-F238E27FC236}">
                  <a16:creationId xmlns:a16="http://schemas.microsoft.com/office/drawing/2014/main" id="{ED161B3D-FD19-47C0-AADF-2FAF6B1B8D1F}"/>
                </a:ext>
              </a:extLst>
            </p:cNvPr>
            <p:cNvSpPr>
              <a:spLocks/>
            </p:cNvSpPr>
            <p:nvPr/>
          </p:nvSpPr>
          <p:spPr bwMode="auto">
            <a:xfrm>
              <a:off x="2840" y="1873"/>
              <a:ext cx="63" cy="41"/>
            </a:xfrm>
            <a:custGeom>
              <a:avLst/>
              <a:gdLst>
                <a:gd name="T0" fmla="*/ 0 w 252"/>
                <a:gd name="T1" fmla="*/ 0 h 163"/>
                <a:gd name="T2" fmla="*/ 0 w 252"/>
                <a:gd name="T3" fmla="*/ 0 h 163"/>
                <a:gd name="T4" fmla="*/ 0 w 252"/>
                <a:gd name="T5" fmla="*/ 0 h 163"/>
                <a:gd name="T6" fmla="*/ 0 w 252"/>
                <a:gd name="T7" fmla="*/ 0 h 163"/>
                <a:gd name="T8" fmla="*/ 0 w 252"/>
                <a:gd name="T9" fmla="*/ 0 h 163"/>
                <a:gd name="T10" fmla="*/ 0 w 252"/>
                <a:gd name="T11" fmla="*/ 0 h 163"/>
                <a:gd name="T12" fmla="*/ 0 w 252"/>
                <a:gd name="T13" fmla="*/ 0 h 163"/>
                <a:gd name="T14" fmla="*/ 0 w 252"/>
                <a:gd name="T15" fmla="*/ 0 h 163"/>
                <a:gd name="T16" fmla="*/ 0 w 252"/>
                <a:gd name="T17" fmla="*/ 0 h 163"/>
                <a:gd name="T18" fmla="*/ 0 w 252"/>
                <a:gd name="T19" fmla="*/ 0 h 163"/>
                <a:gd name="T20" fmla="*/ 0 w 252"/>
                <a:gd name="T21" fmla="*/ 0 h 163"/>
                <a:gd name="T22" fmla="*/ 0 w 252"/>
                <a:gd name="T23" fmla="*/ 0 h 163"/>
                <a:gd name="T24" fmla="*/ 0 w 252"/>
                <a:gd name="T25" fmla="*/ 0 h 163"/>
                <a:gd name="T26" fmla="*/ 0 w 252"/>
                <a:gd name="T27" fmla="*/ 0 h 163"/>
                <a:gd name="T28" fmla="*/ 0 w 252"/>
                <a:gd name="T29" fmla="*/ 0 h 163"/>
                <a:gd name="T30" fmla="*/ 0 w 252"/>
                <a:gd name="T31" fmla="*/ 0 h 163"/>
                <a:gd name="T32" fmla="*/ 0 w 252"/>
                <a:gd name="T33" fmla="*/ 0 h 163"/>
                <a:gd name="T34" fmla="*/ 0 w 252"/>
                <a:gd name="T35" fmla="*/ 0 h 163"/>
                <a:gd name="T36" fmla="*/ 0 w 252"/>
                <a:gd name="T37" fmla="*/ 0 h 163"/>
                <a:gd name="T38" fmla="*/ 0 w 252"/>
                <a:gd name="T39" fmla="*/ 0 h 163"/>
                <a:gd name="T40" fmla="*/ 0 w 252"/>
                <a:gd name="T41" fmla="*/ 0 h 163"/>
                <a:gd name="T42" fmla="*/ 0 w 252"/>
                <a:gd name="T43" fmla="*/ 0 h 163"/>
                <a:gd name="T44" fmla="*/ 0 w 252"/>
                <a:gd name="T45" fmla="*/ 0 h 163"/>
                <a:gd name="T46" fmla="*/ 0 w 252"/>
                <a:gd name="T47" fmla="*/ 0 h 163"/>
                <a:gd name="T48" fmla="*/ 0 w 252"/>
                <a:gd name="T49" fmla="*/ 0 h 163"/>
                <a:gd name="T50" fmla="*/ 0 w 252"/>
                <a:gd name="T51" fmla="*/ 0 h 163"/>
                <a:gd name="T52" fmla="*/ 0 w 252"/>
                <a:gd name="T53" fmla="*/ 0 h 163"/>
                <a:gd name="T54" fmla="*/ 0 w 252"/>
                <a:gd name="T55" fmla="*/ 0 h 163"/>
                <a:gd name="T56" fmla="*/ 0 w 252"/>
                <a:gd name="T57" fmla="*/ 0 h 163"/>
                <a:gd name="T58" fmla="*/ 0 w 252"/>
                <a:gd name="T59" fmla="*/ 0 h 163"/>
                <a:gd name="T60" fmla="*/ 0 w 252"/>
                <a:gd name="T61" fmla="*/ 0 h 163"/>
                <a:gd name="T62" fmla="*/ 0 w 252"/>
                <a:gd name="T63" fmla="*/ 0 h 163"/>
                <a:gd name="T64" fmla="*/ 0 w 252"/>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63"/>
                <a:gd name="T101" fmla="*/ 252 w 252"/>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63">
                  <a:moveTo>
                    <a:pt x="246" y="87"/>
                  </a:moveTo>
                  <a:lnTo>
                    <a:pt x="246" y="87"/>
                  </a:lnTo>
                  <a:lnTo>
                    <a:pt x="246" y="96"/>
                  </a:lnTo>
                  <a:lnTo>
                    <a:pt x="248" y="105"/>
                  </a:lnTo>
                  <a:lnTo>
                    <a:pt x="249" y="115"/>
                  </a:lnTo>
                  <a:lnTo>
                    <a:pt x="250" y="123"/>
                  </a:lnTo>
                  <a:lnTo>
                    <a:pt x="252" y="132"/>
                  </a:lnTo>
                  <a:lnTo>
                    <a:pt x="252" y="141"/>
                  </a:lnTo>
                  <a:lnTo>
                    <a:pt x="250" y="151"/>
                  </a:lnTo>
                  <a:lnTo>
                    <a:pt x="246" y="160"/>
                  </a:lnTo>
                  <a:lnTo>
                    <a:pt x="229" y="163"/>
                  </a:lnTo>
                  <a:lnTo>
                    <a:pt x="212" y="163"/>
                  </a:lnTo>
                  <a:lnTo>
                    <a:pt x="194" y="161"/>
                  </a:lnTo>
                  <a:lnTo>
                    <a:pt x="178" y="159"/>
                  </a:lnTo>
                  <a:lnTo>
                    <a:pt x="162" y="155"/>
                  </a:lnTo>
                  <a:lnTo>
                    <a:pt x="145" y="152"/>
                  </a:lnTo>
                  <a:lnTo>
                    <a:pt x="128" y="149"/>
                  </a:lnTo>
                  <a:lnTo>
                    <a:pt x="111" y="148"/>
                  </a:lnTo>
                  <a:lnTo>
                    <a:pt x="100" y="139"/>
                  </a:lnTo>
                  <a:lnTo>
                    <a:pt x="87" y="129"/>
                  </a:lnTo>
                  <a:lnTo>
                    <a:pt x="71" y="120"/>
                  </a:lnTo>
                  <a:lnTo>
                    <a:pt x="55" y="111"/>
                  </a:lnTo>
                  <a:lnTo>
                    <a:pt x="39" y="101"/>
                  </a:lnTo>
                  <a:lnTo>
                    <a:pt x="24" y="92"/>
                  </a:lnTo>
                  <a:lnTo>
                    <a:pt x="11" y="83"/>
                  </a:lnTo>
                  <a:lnTo>
                    <a:pt x="0" y="73"/>
                  </a:lnTo>
                  <a:lnTo>
                    <a:pt x="3" y="72"/>
                  </a:lnTo>
                  <a:lnTo>
                    <a:pt x="8" y="67"/>
                  </a:lnTo>
                  <a:lnTo>
                    <a:pt x="15" y="63"/>
                  </a:lnTo>
                  <a:lnTo>
                    <a:pt x="24" y="62"/>
                  </a:lnTo>
                  <a:lnTo>
                    <a:pt x="33" y="56"/>
                  </a:lnTo>
                  <a:lnTo>
                    <a:pt x="41" y="51"/>
                  </a:lnTo>
                  <a:lnTo>
                    <a:pt x="48" y="43"/>
                  </a:lnTo>
                  <a:lnTo>
                    <a:pt x="53" y="35"/>
                  </a:lnTo>
                  <a:lnTo>
                    <a:pt x="59" y="27"/>
                  </a:lnTo>
                  <a:lnTo>
                    <a:pt x="64" y="19"/>
                  </a:lnTo>
                  <a:lnTo>
                    <a:pt x="69" y="10"/>
                  </a:lnTo>
                  <a:lnTo>
                    <a:pt x="73" y="0"/>
                  </a:lnTo>
                  <a:lnTo>
                    <a:pt x="83" y="10"/>
                  </a:lnTo>
                  <a:lnTo>
                    <a:pt x="91" y="16"/>
                  </a:lnTo>
                  <a:lnTo>
                    <a:pt x="96" y="22"/>
                  </a:lnTo>
                  <a:lnTo>
                    <a:pt x="99" y="24"/>
                  </a:lnTo>
                  <a:lnTo>
                    <a:pt x="116" y="24"/>
                  </a:lnTo>
                  <a:lnTo>
                    <a:pt x="132" y="26"/>
                  </a:lnTo>
                  <a:lnTo>
                    <a:pt x="145" y="27"/>
                  </a:lnTo>
                  <a:lnTo>
                    <a:pt x="158" y="26"/>
                  </a:lnTo>
                  <a:lnTo>
                    <a:pt x="170" y="24"/>
                  </a:lnTo>
                  <a:lnTo>
                    <a:pt x="182" y="20"/>
                  </a:lnTo>
                  <a:lnTo>
                    <a:pt x="196" y="12"/>
                  </a:lnTo>
                  <a:lnTo>
                    <a:pt x="209" y="0"/>
                  </a:lnTo>
                  <a:lnTo>
                    <a:pt x="216" y="10"/>
                  </a:lnTo>
                  <a:lnTo>
                    <a:pt x="220" y="19"/>
                  </a:lnTo>
                  <a:lnTo>
                    <a:pt x="221" y="28"/>
                  </a:lnTo>
                  <a:lnTo>
                    <a:pt x="221" y="38"/>
                  </a:lnTo>
                  <a:lnTo>
                    <a:pt x="233" y="50"/>
                  </a:lnTo>
                  <a:lnTo>
                    <a:pt x="233" y="60"/>
                  </a:lnTo>
                  <a:lnTo>
                    <a:pt x="234" y="72"/>
                  </a:lnTo>
                  <a:lnTo>
                    <a:pt x="238" y="83"/>
                  </a:lnTo>
                  <a:lnTo>
                    <a:pt x="246" y="8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49" name="Freeform 126">
              <a:extLst>
                <a:ext uri="{FF2B5EF4-FFF2-40B4-BE49-F238E27FC236}">
                  <a16:creationId xmlns:a16="http://schemas.microsoft.com/office/drawing/2014/main" id="{156C19DB-293D-4DAD-A032-9E2A7F8F02AF}"/>
                </a:ext>
              </a:extLst>
            </p:cNvPr>
            <p:cNvSpPr>
              <a:spLocks/>
            </p:cNvSpPr>
            <p:nvPr/>
          </p:nvSpPr>
          <p:spPr bwMode="auto">
            <a:xfrm>
              <a:off x="2897" y="1861"/>
              <a:ext cx="23" cy="49"/>
            </a:xfrm>
            <a:custGeom>
              <a:avLst/>
              <a:gdLst>
                <a:gd name="T0" fmla="*/ 0 w 89"/>
                <a:gd name="T1" fmla="*/ 0 h 197"/>
                <a:gd name="T2" fmla="*/ 0 w 89"/>
                <a:gd name="T3" fmla="*/ 0 h 197"/>
                <a:gd name="T4" fmla="*/ 0 w 89"/>
                <a:gd name="T5" fmla="*/ 0 h 197"/>
                <a:gd name="T6" fmla="*/ 0 w 89"/>
                <a:gd name="T7" fmla="*/ 0 h 197"/>
                <a:gd name="T8" fmla="*/ 0 w 89"/>
                <a:gd name="T9" fmla="*/ 0 h 197"/>
                <a:gd name="T10" fmla="*/ 0 w 89"/>
                <a:gd name="T11" fmla="*/ 0 h 197"/>
                <a:gd name="T12" fmla="*/ 0 w 89"/>
                <a:gd name="T13" fmla="*/ 0 h 197"/>
                <a:gd name="T14" fmla="*/ 0 w 89"/>
                <a:gd name="T15" fmla="*/ 0 h 197"/>
                <a:gd name="T16" fmla="*/ 0 w 89"/>
                <a:gd name="T17" fmla="*/ 0 h 197"/>
                <a:gd name="T18" fmla="*/ 0 w 89"/>
                <a:gd name="T19" fmla="*/ 0 h 197"/>
                <a:gd name="T20" fmla="*/ 0 w 89"/>
                <a:gd name="T21" fmla="*/ 0 h 197"/>
                <a:gd name="T22" fmla="*/ 0 w 89"/>
                <a:gd name="T23" fmla="*/ 0 h 197"/>
                <a:gd name="T24" fmla="*/ 0 w 89"/>
                <a:gd name="T25" fmla="*/ 0 h 197"/>
                <a:gd name="T26" fmla="*/ 0 w 89"/>
                <a:gd name="T27" fmla="*/ 0 h 197"/>
                <a:gd name="T28" fmla="*/ 0 w 89"/>
                <a:gd name="T29" fmla="*/ 0 h 197"/>
                <a:gd name="T30" fmla="*/ 0 w 89"/>
                <a:gd name="T31" fmla="*/ 0 h 197"/>
                <a:gd name="T32" fmla="*/ 0 w 89"/>
                <a:gd name="T33" fmla="*/ 0 h 197"/>
                <a:gd name="T34" fmla="*/ 0 w 89"/>
                <a:gd name="T35" fmla="*/ 0 h 197"/>
                <a:gd name="T36" fmla="*/ 0 w 89"/>
                <a:gd name="T37" fmla="*/ 0 h 197"/>
                <a:gd name="T38" fmla="*/ 0 w 89"/>
                <a:gd name="T39" fmla="*/ 0 h 197"/>
                <a:gd name="T40" fmla="*/ 0 w 89"/>
                <a:gd name="T41" fmla="*/ 0 h 197"/>
                <a:gd name="T42" fmla="*/ 0 w 89"/>
                <a:gd name="T43" fmla="*/ 0 h 197"/>
                <a:gd name="T44" fmla="*/ 0 w 89"/>
                <a:gd name="T45" fmla="*/ 0 h 197"/>
                <a:gd name="T46" fmla="*/ 0 w 89"/>
                <a:gd name="T47" fmla="*/ 0 h 197"/>
                <a:gd name="T48" fmla="*/ 0 w 89"/>
                <a:gd name="T49" fmla="*/ 0 h 197"/>
                <a:gd name="T50" fmla="*/ 0 w 89"/>
                <a:gd name="T51" fmla="*/ 0 h 197"/>
                <a:gd name="T52" fmla="*/ 0 w 89"/>
                <a:gd name="T53" fmla="*/ 0 h 197"/>
                <a:gd name="T54" fmla="*/ 0 w 89"/>
                <a:gd name="T55" fmla="*/ 0 h 197"/>
                <a:gd name="T56" fmla="*/ 0 w 89"/>
                <a:gd name="T57" fmla="*/ 0 h 1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197"/>
                <a:gd name="T89" fmla="*/ 89 w 89"/>
                <a:gd name="T90" fmla="*/ 197 h 1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197">
                  <a:moveTo>
                    <a:pt x="89" y="148"/>
                  </a:moveTo>
                  <a:lnTo>
                    <a:pt x="89" y="156"/>
                  </a:lnTo>
                  <a:lnTo>
                    <a:pt x="89" y="164"/>
                  </a:lnTo>
                  <a:lnTo>
                    <a:pt x="89" y="170"/>
                  </a:lnTo>
                  <a:lnTo>
                    <a:pt x="89" y="177"/>
                  </a:lnTo>
                  <a:lnTo>
                    <a:pt x="89" y="182"/>
                  </a:lnTo>
                  <a:lnTo>
                    <a:pt x="89" y="188"/>
                  </a:lnTo>
                  <a:lnTo>
                    <a:pt x="89" y="193"/>
                  </a:lnTo>
                  <a:lnTo>
                    <a:pt x="89" y="197"/>
                  </a:lnTo>
                  <a:lnTo>
                    <a:pt x="85" y="197"/>
                  </a:lnTo>
                  <a:lnTo>
                    <a:pt x="77" y="196"/>
                  </a:lnTo>
                  <a:lnTo>
                    <a:pt x="69" y="192"/>
                  </a:lnTo>
                  <a:lnTo>
                    <a:pt x="66" y="185"/>
                  </a:lnTo>
                  <a:lnTo>
                    <a:pt x="52" y="185"/>
                  </a:lnTo>
                  <a:lnTo>
                    <a:pt x="39" y="169"/>
                  </a:lnTo>
                  <a:lnTo>
                    <a:pt x="26" y="144"/>
                  </a:lnTo>
                  <a:lnTo>
                    <a:pt x="16" y="111"/>
                  </a:lnTo>
                  <a:lnTo>
                    <a:pt x="8" y="76"/>
                  </a:lnTo>
                  <a:lnTo>
                    <a:pt x="3" y="43"/>
                  </a:lnTo>
                  <a:lnTo>
                    <a:pt x="0" y="16"/>
                  </a:lnTo>
                  <a:lnTo>
                    <a:pt x="3" y="0"/>
                  </a:lnTo>
                  <a:lnTo>
                    <a:pt x="16" y="12"/>
                  </a:lnTo>
                  <a:lnTo>
                    <a:pt x="28" y="28"/>
                  </a:lnTo>
                  <a:lnTo>
                    <a:pt x="40" y="48"/>
                  </a:lnTo>
                  <a:lnTo>
                    <a:pt x="51" y="69"/>
                  </a:lnTo>
                  <a:lnTo>
                    <a:pt x="62" y="91"/>
                  </a:lnTo>
                  <a:lnTo>
                    <a:pt x="71" y="112"/>
                  </a:lnTo>
                  <a:lnTo>
                    <a:pt x="80" y="132"/>
                  </a:lnTo>
                  <a:lnTo>
                    <a:pt x="89"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50" name="Freeform 127">
              <a:extLst>
                <a:ext uri="{FF2B5EF4-FFF2-40B4-BE49-F238E27FC236}">
                  <a16:creationId xmlns:a16="http://schemas.microsoft.com/office/drawing/2014/main" id="{2FCBD01C-FCA7-4F36-BEA1-3AF774D254FB}"/>
                </a:ext>
              </a:extLst>
            </p:cNvPr>
            <p:cNvSpPr>
              <a:spLocks/>
            </p:cNvSpPr>
            <p:nvPr/>
          </p:nvSpPr>
          <p:spPr bwMode="auto">
            <a:xfrm>
              <a:off x="2897" y="1861"/>
              <a:ext cx="23" cy="49"/>
            </a:xfrm>
            <a:custGeom>
              <a:avLst/>
              <a:gdLst>
                <a:gd name="T0" fmla="*/ 0 w 89"/>
                <a:gd name="T1" fmla="*/ 0 h 197"/>
                <a:gd name="T2" fmla="*/ 0 w 89"/>
                <a:gd name="T3" fmla="*/ 0 h 197"/>
                <a:gd name="T4" fmla="*/ 0 w 89"/>
                <a:gd name="T5" fmla="*/ 0 h 197"/>
                <a:gd name="T6" fmla="*/ 0 w 89"/>
                <a:gd name="T7" fmla="*/ 0 h 197"/>
                <a:gd name="T8" fmla="*/ 0 w 89"/>
                <a:gd name="T9" fmla="*/ 0 h 197"/>
                <a:gd name="T10" fmla="*/ 0 w 89"/>
                <a:gd name="T11" fmla="*/ 0 h 197"/>
                <a:gd name="T12" fmla="*/ 0 w 89"/>
                <a:gd name="T13" fmla="*/ 0 h 197"/>
                <a:gd name="T14" fmla="*/ 0 w 89"/>
                <a:gd name="T15" fmla="*/ 0 h 197"/>
                <a:gd name="T16" fmla="*/ 0 w 89"/>
                <a:gd name="T17" fmla="*/ 0 h 197"/>
                <a:gd name="T18" fmla="*/ 0 w 89"/>
                <a:gd name="T19" fmla="*/ 0 h 197"/>
                <a:gd name="T20" fmla="*/ 0 w 89"/>
                <a:gd name="T21" fmla="*/ 0 h 197"/>
                <a:gd name="T22" fmla="*/ 0 w 89"/>
                <a:gd name="T23" fmla="*/ 0 h 197"/>
                <a:gd name="T24" fmla="*/ 0 w 89"/>
                <a:gd name="T25" fmla="*/ 0 h 197"/>
                <a:gd name="T26" fmla="*/ 0 w 89"/>
                <a:gd name="T27" fmla="*/ 0 h 197"/>
                <a:gd name="T28" fmla="*/ 0 w 89"/>
                <a:gd name="T29" fmla="*/ 0 h 197"/>
                <a:gd name="T30" fmla="*/ 0 w 89"/>
                <a:gd name="T31" fmla="*/ 0 h 197"/>
                <a:gd name="T32" fmla="*/ 0 w 89"/>
                <a:gd name="T33" fmla="*/ 0 h 197"/>
                <a:gd name="T34" fmla="*/ 0 w 89"/>
                <a:gd name="T35" fmla="*/ 0 h 197"/>
                <a:gd name="T36" fmla="*/ 0 w 89"/>
                <a:gd name="T37" fmla="*/ 0 h 197"/>
                <a:gd name="T38" fmla="*/ 0 w 89"/>
                <a:gd name="T39" fmla="*/ 0 h 197"/>
                <a:gd name="T40" fmla="*/ 0 w 89"/>
                <a:gd name="T41" fmla="*/ 0 h 197"/>
                <a:gd name="T42" fmla="*/ 0 w 89"/>
                <a:gd name="T43" fmla="*/ 0 h 197"/>
                <a:gd name="T44" fmla="*/ 0 w 89"/>
                <a:gd name="T45" fmla="*/ 0 h 197"/>
                <a:gd name="T46" fmla="*/ 0 w 89"/>
                <a:gd name="T47" fmla="*/ 0 h 197"/>
                <a:gd name="T48" fmla="*/ 0 w 89"/>
                <a:gd name="T49" fmla="*/ 0 h 197"/>
                <a:gd name="T50" fmla="*/ 0 w 89"/>
                <a:gd name="T51" fmla="*/ 0 h 197"/>
                <a:gd name="T52" fmla="*/ 0 w 89"/>
                <a:gd name="T53" fmla="*/ 0 h 197"/>
                <a:gd name="T54" fmla="*/ 0 w 89"/>
                <a:gd name="T55" fmla="*/ 0 h 197"/>
                <a:gd name="T56" fmla="*/ 0 w 89"/>
                <a:gd name="T57" fmla="*/ 0 h 197"/>
                <a:gd name="T58" fmla="*/ 0 w 89"/>
                <a:gd name="T59" fmla="*/ 0 h 197"/>
                <a:gd name="T60" fmla="*/ 0 w 89"/>
                <a:gd name="T61" fmla="*/ 0 h 197"/>
                <a:gd name="T62" fmla="*/ 0 w 89"/>
                <a:gd name="T63" fmla="*/ 0 h 197"/>
                <a:gd name="T64" fmla="*/ 0 w 89"/>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197"/>
                <a:gd name="T101" fmla="*/ 89 w 89"/>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197">
                  <a:moveTo>
                    <a:pt x="89" y="148"/>
                  </a:moveTo>
                  <a:lnTo>
                    <a:pt x="89" y="148"/>
                  </a:lnTo>
                  <a:lnTo>
                    <a:pt x="89" y="156"/>
                  </a:lnTo>
                  <a:lnTo>
                    <a:pt x="89" y="164"/>
                  </a:lnTo>
                  <a:lnTo>
                    <a:pt x="89" y="170"/>
                  </a:lnTo>
                  <a:lnTo>
                    <a:pt x="89" y="177"/>
                  </a:lnTo>
                  <a:lnTo>
                    <a:pt x="89" y="182"/>
                  </a:lnTo>
                  <a:lnTo>
                    <a:pt x="89" y="188"/>
                  </a:lnTo>
                  <a:lnTo>
                    <a:pt x="89" y="193"/>
                  </a:lnTo>
                  <a:lnTo>
                    <a:pt x="89" y="197"/>
                  </a:lnTo>
                  <a:lnTo>
                    <a:pt x="85" y="197"/>
                  </a:lnTo>
                  <a:lnTo>
                    <a:pt x="77" y="196"/>
                  </a:lnTo>
                  <a:lnTo>
                    <a:pt x="69" y="192"/>
                  </a:lnTo>
                  <a:lnTo>
                    <a:pt x="66" y="185"/>
                  </a:lnTo>
                  <a:lnTo>
                    <a:pt x="52" y="185"/>
                  </a:lnTo>
                  <a:lnTo>
                    <a:pt x="39" y="169"/>
                  </a:lnTo>
                  <a:lnTo>
                    <a:pt x="26" y="144"/>
                  </a:lnTo>
                  <a:lnTo>
                    <a:pt x="16" y="111"/>
                  </a:lnTo>
                  <a:lnTo>
                    <a:pt x="8" y="76"/>
                  </a:lnTo>
                  <a:lnTo>
                    <a:pt x="3" y="43"/>
                  </a:lnTo>
                  <a:lnTo>
                    <a:pt x="0" y="16"/>
                  </a:lnTo>
                  <a:lnTo>
                    <a:pt x="3" y="0"/>
                  </a:lnTo>
                  <a:lnTo>
                    <a:pt x="16" y="12"/>
                  </a:lnTo>
                  <a:lnTo>
                    <a:pt x="28" y="28"/>
                  </a:lnTo>
                  <a:lnTo>
                    <a:pt x="40" y="48"/>
                  </a:lnTo>
                  <a:lnTo>
                    <a:pt x="51" y="69"/>
                  </a:lnTo>
                  <a:lnTo>
                    <a:pt x="62" y="91"/>
                  </a:lnTo>
                  <a:lnTo>
                    <a:pt x="71" y="112"/>
                  </a:lnTo>
                  <a:lnTo>
                    <a:pt x="80" y="132"/>
                  </a:lnTo>
                  <a:lnTo>
                    <a:pt x="89" y="14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51" name="Freeform 128">
              <a:extLst>
                <a:ext uri="{FF2B5EF4-FFF2-40B4-BE49-F238E27FC236}">
                  <a16:creationId xmlns:a16="http://schemas.microsoft.com/office/drawing/2014/main" id="{88902536-B1A3-4290-A9F4-76086B099E32}"/>
                </a:ext>
              </a:extLst>
            </p:cNvPr>
            <p:cNvSpPr>
              <a:spLocks/>
            </p:cNvSpPr>
            <p:nvPr/>
          </p:nvSpPr>
          <p:spPr bwMode="auto">
            <a:xfrm>
              <a:off x="2901" y="1851"/>
              <a:ext cx="68" cy="84"/>
            </a:xfrm>
            <a:custGeom>
              <a:avLst/>
              <a:gdLst>
                <a:gd name="T0" fmla="*/ 0 w 271"/>
                <a:gd name="T1" fmla="*/ 0 h 332"/>
                <a:gd name="T2" fmla="*/ 0 w 271"/>
                <a:gd name="T3" fmla="*/ 0 h 332"/>
                <a:gd name="T4" fmla="*/ 0 w 271"/>
                <a:gd name="T5" fmla="*/ 0 h 332"/>
                <a:gd name="T6" fmla="*/ 0 w 271"/>
                <a:gd name="T7" fmla="*/ 0 h 332"/>
                <a:gd name="T8" fmla="*/ 0 w 271"/>
                <a:gd name="T9" fmla="*/ 0 h 332"/>
                <a:gd name="T10" fmla="*/ 0 w 271"/>
                <a:gd name="T11" fmla="*/ 0 h 332"/>
                <a:gd name="T12" fmla="*/ 0 w 271"/>
                <a:gd name="T13" fmla="*/ 0 h 332"/>
                <a:gd name="T14" fmla="*/ 0 w 271"/>
                <a:gd name="T15" fmla="*/ 0 h 332"/>
                <a:gd name="T16" fmla="*/ 0 w 271"/>
                <a:gd name="T17" fmla="*/ 0 h 332"/>
                <a:gd name="T18" fmla="*/ 0 w 271"/>
                <a:gd name="T19" fmla="*/ 0 h 332"/>
                <a:gd name="T20" fmla="*/ 0 w 271"/>
                <a:gd name="T21" fmla="*/ 0 h 332"/>
                <a:gd name="T22" fmla="*/ 0 w 271"/>
                <a:gd name="T23" fmla="*/ 0 h 332"/>
                <a:gd name="T24" fmla="*/ 0 w 271"/>
                <a:gd name="T25" fmla="*/ 0 h 332"/>
                <a:gd name="T26" fmla="*/ 0 w 271"/>
                <a:gd name="T27" fmla="*/ 0 h 332"/>
                <a:gd name="T28" fmla="*/ 0 w 271"/>
                <a:gd name="T29" fmla="*/ 0 h 332"/>
                <a:gd name="T30" fmla="*/ 0 w 271"/>
                <a:gd name="T31" fmla="*/ 0 h 332"/>
                <a:gd name="T32" fmla="*/ 0 w 271"/>
                <a:gd name="T33" fmla="*/ 0 h 332"/>
                <a:gd name="T34" fmla="*/ 0 w 271"/>
                <a:gd name="T35" fmla="*/ 0 h 332"/>
                <a:gd name="T36" fmla="*/ 0 w 271"/>
                <a:gd name="T37" fmla="*/ 0 h 332"/>
                <a:gd name="T38" fmla="*/ 0 w 271"/>
                <a:gd name="T39" fmla="*/ 0 h 332"/>
                <a:gd name="T40" fmla="*/ 0 w 271"/>
                <a:gd name="T41" fmla="*/ 0 h 332"/>
                <a:gd name="T42" fmla="*/ 0 w 271"/>
                <a:gd name="T43" fmla="*/ 0 h 332"/>
                <a:gd name="T44" fmla="*/ 0 w 271"/>
                <a:gd name="T45" fmla="*/ 0 h 332"/>
                <a:gd name="T46" fmla="*/ 0 w 271"/>
                <a:gd name="T47" fmla="*/ 0 h 332"/>
                <a:gd name="T48" fmla="*/ 0 w 271"/>
                <a:gd name="T49" fmla="*/ 0 h 332"/>
                <a:gd name="T50" fmla="*/ 0 w 271"/>
                <a:gd name="T51" fmla="*/ 0 h 332"/>
                <a:gd name="T52" fmla="*/ 0 w 271"/>
                <a:gd name="T53" fmla="*/ 0 h 332"/>
                <a:gd name="T54" fmla="*/ 0 w 271"/>
                <a:gd name="T55" fmla="*/ 0 h 332"/>
                <a:gd name="T56" fmla="*/ 0 w 271"/>
                <a:gd name="T57" fmla="*/ 0 h 332"/>
                <a:gd name="T58" fmla="*/ 0 w 271"/>
                <a:gd name="T59" fmla="*/ 0 h 332"/>
                <a:gd name="T60" fmla="*/ 0 w 271"/>
                <a:gd name="T61" fmla="*/ 0 h 332"/>
                <a:gd name="T62" fmla="*/ 0 w 271"/>
                <a:gd name="T63" fmla="*/ 0 h 332"/>
                <a:gd name="T64" fmla="*/ 0 w 271"/>
                <a:gd name="T65" fmla="*/ 0 h 332"/>
                <a:gd name="T66" fmla="*/ 0 w 271"/>
                <a:gd name="T67" fmla="*/ 0 h 332"/>
                <a:gd name="T68" fmla="*/ 0 w 271"/>
                <a:gd name="T69" fmla="*/ 0 h 332"/>
                <a:gd name="T70" fmla="*/ 0 w 271"/>
                <a:gd name="T71" fmla="*/ 0 h 332"/>
                <a:gd name="T72" fmla="*/ 0 w 271"/>
                <a:gd name="T73" fmla="*/ 0 h 332"/>
                <a:gd name="T74" fmla="*/ 0 w 271"/>
                <a:gd name="T75" fmla="*/ 0 h 332"/>
                <a:gd name="T76" fmla="*/ 0 w 271"/>
                <a:gd name="T77" fmla="*/ 0 h 332"/>
                <a:gd name="T78" fmla="*/ 0 w 271"/>
                <a:gd name="T79" fmla="*/ 0 h 332"/>
                <a:gd name="T80" fmla="*/ 0 w 271"/>
                <a:gd name="T81" fmla="*/ 0 h 332"/>
                <a:gd name="T82" fmla="*/ 0 w 271"/>
                <a:gd name="T83" fmla="*/ 0 h 332"/>
                <a:gd name="T84" fmla="*/ 0 w 271"/>
                <a:gd name="T85" fmla="*/ 0 h 332"/>
                <a:gd name="T86" fmla="*/ 0 w 271"/>
                <a:gd name="T87" fmla="*/ 0 h 332"/>
                <a:gd name="T88" fmla="*/ 0 w 271"/>
                <a:gd name="T89" fmla="*/ 0 h 332"/>
                <a:gd name="T90" fmla="*/ 0 w 271"/>
                <a:gd name="T91" fmla="*/ 0 h 332"/>
                <a:gd name="T92" fmla="*/ 0 w 271"/>
                <a:gd name="T93" fmla="*/ 0 h 332"/>
                <a:gd name="T94" fmla="*/ 0 w 271"/>
                <a:gd name="T95" fmla="*/ 0 h 332"/>
                <a:gd name="T96" fmla="*/ 0 w 271"/>
                <a:gd name="T97" fmla="*/ 0 h 3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1"/>
                <a:gd name="T148" fmla="*/ 0 h 332"/>
                <a:gd name="T149" fmla="*/ 271 w 271"/>
                <a:gd name="T150" fmla="*/ 332 h 3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1" h="332">
                  <a:moveTo>
                    <a:pt x="210" y="246"/>
                  </a:moveTo>
                  <a:lnTo>
                    <a:pt x="217" y="251"/>
                  </a:lnTo>
                  <a:lnTo>
                    <a:pt x="225" y="259"/>
                  </a:lnTo>
                  <a:lnTo>
                    <a:pt x="235" y="269"/>
                  </a:lnTo>
                  <a:lnTo>
                    <a:pt x="245" y="279"/>
                  </a:lnTo>
                  <a:lnTo>
                    <a:pt x="255" y="293"/>
                  </a:lnTo>
                  <a:lnTo>
                    <a:pt x="263" y="305"/>
                  </a:lnTo>
                  <a:lnTo>
                    <a:pt x="269" y="319"/>
                  </a:lnTo>
                  <a:lnTo>
                    <a:pt x="271" y="332"/>
                  </a:lnTo>
                  <a:lnTo>
                    <a:pt x="266" y="328"/>
                  </a:lnTo>
                  <a:lnTo>
                    <a:pt x="261" y="323"/>
                  </a:lnTo>
                  <a:lnTo>
                    <a:pt x="254" y="319"/>
                  </a:lnTo>
                  <a:lnTo>
                    <a:pt x="247" y="315"/>
                  </a:lnTo>
                  <a:lnTo>
                    <a:pt x="239" y="313"/>
                  </a:lnTo>
                  <a:lnTo>
                    <a:pt x="233" y="310"/>
                  </a:lnTo>
                  <a:lnTo>
                    <a:pt x="227" y="307"/>
                  </a:lnTo>
                  <a:lnTo>
                    <a:pt x="222" y="307"/>
                  </a:lnTo>
                  <a:lnTo>
                    <a:pt x="204" y="294"/>
                  </a:lnTo>
                  <a:lnTo>
                    <a:pt x="185" y="279"/>
                  </a:lnTo>
                  <a:lnTo>
                    <a:pt x="168" y="266"/>
                  </a:lnTo>
                  <a:lnTo>
                    <a:pt x="150" y="251"/>
                  </a:lnTo>
                  <a:lnTo>
                    <a:pt x="133" y="235"/>
                  </a:lnTo>
                  <a:lnTo>
                    <a:pt x="117" y="219"/>
                  </a:lnTo>
                  <a:lnTo>
                    <a:pt x="101" y="202"/>
                  </a:lnTo>
                  <a:lnTo>
                    <a:pt x="86" y="185"/>
                  </a:lnTo>
                  <a:lnTo>
                    <a:pt x="76" y="171"/>
                  </a:lnTo>
                  <a:lnTo>
                    <a:pt x="61" y="152"/>
                  </a:lnTo>
                  <a:lnTo>
                    <a:pt x="45" y="128"/>
                  </a:lnTo>
                  <a:lnTo>
                    <a:pt x="31" y="101"/>
                  </a:lnTo>
                  <a:lnTo>
                    <a:pt x="16" y="73"/>
                  </a:lnTo>
                  <a:lnTo>
                    <a:pt x="5" y="46"/>
                  </a:lnTo>
                  <a:lnTo>
                    <a:pt x="0" y="21"/>
                  </a:lnTo>
                  <a:lnTo>
                    <a:pt x="1" y="0"/>
                  </a:lnTo>
                  <a:lnTo>
                    <a:pt x="5" y="5"/>
                  </a:lnTo>
                  <a:lnTo>
                    <a:pt x="11" y="12"/>
                  </a:lnTo>
                  <a:lnTo>
                    <a:pt x="15" y="18"/>
                  </a:lnTo>
                  <a:lnTo>
                    <a:pt x="17" y="25"/>
                  </a:lnTo>
                  <a:lnTo>
                    <a:pt x="21" y="32"/>
                  </a:lnTo>
                  <a:lnTo>
                    <a:pt x="23" y="38"/>
                  </a:lnTo>
                  <a:lnTo>
                    <a:pt x="25" y="44"/>
                  </a:lnTo>
                  <a:lnTo>
                    <a:pt x="25" y="49"/>
                  </a:lnTo>
                  <a:lnTo>
                    <a:pt x="48" y="69"/>
                  </a:lnTo>
                  <a:lnTo>
                    <a:pt x="72" y="92"/>
                  </a:lnTo>
                  <a:lnTo>
                    <a:pt x="94" y="117"/>
                  </a:lnTo>
                  <a:lnTo>
                    <a:pt x="117" y="144"/>
                  </a:lnTo>
                  <a:lnTo>
                    <a:pt x="140" y="170"/>
                  </a:lnTo>
                  <a:lnTo>
                    <a:pt x="164" y="197"/>
                  </a:lnTo>
                  <a:lnTo>
                    <a:pt x="186" y="222"/>
                  </a:lnTo>
                  <a:lnTo>
                    <a:pt x="21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52" name="Freeform 129">
              <a:extLst>
                <a:ext uri="{FF2B5EF4-FFF2-40B4-BE49-F238E27FC236}">
                  <a16:creationId xmlns:a16="http://schemas.microsoft.com/office/drawing/2014/main" id="{1E18FAF8-9103-4F89-BB1A-5EA98ED9715E}"/>
                </a:ext>
              </a:extLst>
            </p:cNvPr>
            <p:cNvSpPr>
              <a:spLocks/>
            </p:cNvSpPr>
            <p:nvPr/>
          </p:nvSpPr>
          <p:spPr bwMode="auto">
            <a:xfrm>
              <a:off x="2901" y="1851"/>
              <a:ext cx="68" cy="84"/>
            </a:xfrm>
            <a:custGeom>
              <a:avLst/>
              <a:gdLst>
                <a:gd name="T0" fmla="*/ 0 w 271"/>
                <a:gd name="T1" fmla="*/ 0 h 332"/>
                <a:gd name="T2" fmla="*/ 0 w 271"/>
                <a:gd name="T3" fmla="*/ 0 h 332"/>
                <a:gd name="T4" fmla="*/ 0 w 271"/>
                <a:gd name="T5" fmla="*/ 0 h 332"/>
                <a:gd name="T6" fmla="*/ 0 w 271"/>
                <a:gd name="T7" fmla="*/ 0 h 332"/>
                <a:gd name="T8" fmla="*/ 0 w 271"/>
                <a:gd name="T9" fmla="*/ 0 h 332"/>
                <a:gd name="T10" fmla="*/ 0 w 271"/>
                <a:gd name="T11" fmla="*/ 0 h 332"/>
                <a:gd name="T12" fmla="*/ 0 w 271"/>
                <a:gd name="T13" fmla="*/ 0 h 332"/>
                <a:gd name="T14" fmla="*/ 0 w 271"/>
                <a:gd name="T15" fmla="*/ 0 h 332"/>
                <a:gd name="T16" fmla="*/ 0 w 271"/>
                <a:gd name="T17" fmla="*/ 0 h 332"/>
                <a:gd name="T18" fmla="*/ 0 w 271"/>
                <a:gd name="T19" fmla="*/ 0 h 332"/>
                <a:gd name="T20" fmla="*/ 0 w 271"/>
                <a:gd name="T21" fmla="*/ 0 h 332"/>
                <a:gd name="T22" fmla="*/ 0 w 271"/>
                <a:gd name="T23" fmla="*/ 0 h 332"/>
                <a:gd name="T24" fmla="*/ 0 w 271"/>
                <a:gd name="T25" fmla="*/ 0 h 332"/>
                <a:gd name="T26" fmla="*/ 0 w 271"/>
                <a:gd name="T27" fmla="*/ 0 h 332"/>
                <a:gd name="T28" fmla="*/ 0 w 271"/>
                <a:gd name="T29" fmla="*/ 0 h 332"/>
                <a:gd name="T30" fmla="*/ 0 w 271"/>
                <a:gd name="T31" fmla="*/ 0 h 332"/>
                <a:gd name="T32" fmla="*/ 0 w 271"/>
                <a:gd name="T33" fmla="*/ 0 h 332"/>
                <a:gd name="T34" fmla="*/ 0 w 271"/>
                <a:gd name="T35" fmla="*/ 0 h 332"/>
                <a:gd name="T36" fmla="*/ 0 w 271"/>
                <a:gd name="T37" fmla="*/ 0 h 332"/>
                <a:gd name="T38" fmla="*/ 0 w 271"/>
                <a:gd name="T39" fmla="*/ 0 h 332"/>
                <a:gd name="T40" fmla="*/ 0 w 271"/>
                <a:gd name="T41" fmla="*/ 0 h 332"/>
                <a:gd name="T42" fmla="*/ 0 w 271"/>
                <a:gd name="T43" fmla="*/ 0 h 332"/>
                <a:gd name="T44" fmla="*/ 0 w 271"/>
                <a:gd name="T45" fmla="*/ 0 h 332"/>
                <a:gd name="T46" fmla="*/ 0 w 271"/>
                <a:gd name="T47" fmla="*/ 0 h 332"/>
                <a:gd name="T48" fmla="*/ 0 w 271"/>
                <a:gd name="T49" fmla="*/ 0 h 332"/>
                <a:gd name="T50" fmla="*/ 0 w 271"/>
                <a:gd name="T51" fmla="*/ 0 h 332"/>
                <a:gd name="T52" fmla="*/ 0 w 271"/>
                <a:gd name="T53" fmla="*/ 0 h 332"/>
                <a:gd name="T54" fmla="*/ 0 w 271"/>
                <a:gd name="T55" fmla="*/ 0 h 332"/>
                <a:gd name="T56" fmla="*/ 0 w 271"/>
                <a:gd name="T57" fmla="*/ 0 h 332"/>
                <a:gd name="T58" fmla="*/ 0 w 271"/>
                <a:gd name="T59" fmla="*/ 0 h 332"/>
                <a:gd name="T60" fmla="*/ 0 w 271"/>
                <a:gd name="T61" fmla="*/ 0 h 332"/>
                <a:gd name="T62" fmla="*/ 0 w 271"/>
                <a:gd name="T63" fmla="*/ 0 h 332"/>
                <a:gd name="T64" fmla="*/ 0 w 271"/>
                <a:gd name="T65" fmla="*/ 0 h 332"/>
                <a:gd name="T66" fmla="*/ 0 w 271"/>
                <a:gd name="T67" fmla="*/ 0 h 332"/>
                <a:gd name="T68" fmla="*/ 0 w 271"/>
                <a:gd name="T69" fmla="*/ 0 h 332"/>
                <a:gd name="T70" fmla="*/ 0 w 271"/>
                <a:gd name="T71" fmla="*/ 0 h 332"/>
                <a:gd name="T72" fmla="*/ 0 w 271"/>
                <a:gd name="T73" fmla="*/ 0 h 332"/>
                <a:gd name="T74" fmla="*/ 0 w 271"/>
                <a:gd name="T75" fmla="*/ 0 h 332"/>
                <a:gd name="T76" fmla="*/ 0 w 271"/>
                <a:gd name="T77" fmla="*/ 0 h 332"/>
                <a:gd name="T78" fmla="*/ 0 w 271"/>
                <a:gd name="T79" fmla="*/ 0 h 332"/>
                <a:gd name="T80" fmla="*/ 0 w 271"/>
                <a:gd name="T81" fmla="*/ 0 h 332"/>
                <a:gd name="T82" fmla="*/ 0 w 271"/>
                <a:gd name="T83" fmla="*/ 0 h 332"/>
                <a:gd name="T84" fmla="*/ 0 w 271"/>
                <a:gd name="T85" fmla="*/ 0 h 332"/>
                <a:gd name="T86" fmla="*/ 0 w 271"/>
                <a:gd name="T87" fmla="*/ 0 h 332"/>
                <a:gd name="T88" fmla="*/ 0 w 271"/>
                <a:gd name="T89" fmla="*/ 0 h 332"/>
                <a:gd name="T90" fmla="*/ 0 w 271"/>
                <a:gd name="T91" fmla="*/ 0 h 332"/>
                <a:gd name="T92" fmla="*/ 0 w 271"/>
                <a:gd name="T93" fmla="*/ 0 h 332"/>
                <a:gd name="T94" fmla="*/ 0 w 271"/>
                <a:gd name="T95" fmla="*/ 0 h 332"/>
                <a:gd name="T96" fmla="*/ 0 w 271"/>
                <a:gd name="T97" fmla="*/ 0 h 332"/>
                <a:gd name="T98" fmla="*/ 0 w 271"/>
                <a:gd name="T99" fmla="*/ 0 h 332"/>
                <a:gd name="T100" fmla="*/ 0 w 271"/>
                <a:gd name="T101" fmla="*/ 0 h 332"/>
                <a:gd name="T102" fmla="*/ 0 w 271"/>
                <a:gd name="T103" fmla="*/ 0 h 332"/>
                <a:gd name="T104" fmla="*/ 0 w 271"/>
                <a:gd name="T105" fmla="*/ 0 h 332"/>
                <a:gd name="T106" fmla="*/ 0 w 271"/>
                <a:gd name="T107" fmla="*/ 0 h 332"/>
                <a:gd name="T108" fmla="*/ 0 w 271"/>
                <a:gd name="T109" fmla="*/ 0 h 3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1"/>
                <a:gd name="T166" fmla="*/ 0 h 332"/>
                <a:gd name="T167" fmla="*/ 271 w 271"/>
                <a:gd name="T168" fmla="*/ 332 h 3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1" h="332">
                  <a:moveTo>
                    <a:pt x="210" y="246"/>
                  </a:moveTo>
                  <a:lnTo>
                    <a:pt x="210" y="246"/>
                  </a:lnTo>
                  <a:lnTo>
                    <a:pt x="217" y="251"/>
                  </a:lnTo>
                  <a:lnTo>
                    <a:pt x="225" y="259"/>
                  </a:lnTo>
                  <a:lnTo>
                    <a:pt x="235" y="269"/>
                  </a:lnTo>
                  <a:lnTo>
                    <a:pt x="245" y="279"/>
                  </a:lnTo>
                  <a:lnTo>
                    <a:pt x="255" y="293"/>
                  </a:lnTo>
                  <a:lnTo>
                    <a:pt x="263" y="305"/>
                  </a:lnTo>
                  <a:lnTo>
                    <a:pt x="269" y="319"/>
                  </a:lnTo>
                  <a:lnTo>
                    <a:pt x="271" y="332"/>
                  </a:lnTo>
                  <a:lnTo>
                    <a:pt x="266" y="328"/>
                  </a:lnTo>
                  <a:lnTo>
                    <a:pt x="261" y="323"/>
                  </a:lnTo>
                  <a:lnTo>
                    <a:pt x="254" y="319"/>
                  </a:lnTo>
                  <a:lnTo>
                    <a:pt x="247" y="315"/>
                  </a:lnTo>
                  <a:lnTo>
                    <a:pt x="239" y="313"/>
                  </a:lnTo>
                  <a:lnTo>
                    <a:pt x="233" y="310"/>
                  </a:lnTo>
                  <a:lnTo>
                    <a:pt x="227" y="307"/>
                  </a:lnTo>
                  <a:lnTo>
                    <a:pt x="222" y="307"/>
                  </a:lnTo>
                  <a:lnTo>
                    <a:pt x="204" y="294"/>
                  </a:lnTo>
                  <a:lnTo>
                    <a:pt x="185" y="279"/>
                  </a:lnTo>
                  <a:lnTo>
                    <a:pt x="168" y="266"/>
                  </a:lnTo>
                  <a:lnTo>
                    <a:pt x="150" y="251"/>
                  </a:lnTo>
                  <a:lnTo>
                    <a:pt x="133" y="235"/>
                  </a:lnTo>
                  <a:lnTo>
                    <a:pt x="117" y="219"/>
                  </a:lnTo>
                  <a:lnTo>
                    <a:pt x="101" y="202"/>
                  </a:lnTo>
                  <a:lnTo>
                    <a:pt x="86" y="185"/>
                  </a:lnTo>
                  <a:lnTo>
                    <a:pt x="76" y="171"/>
                  </a:lnTo>
                  <a:lnTo>
                    <a:pt x="61" y="152"/>
                  </a:lnTo>
                  <a:lnTo>
                    <a:pt x="45" y="128"/>
                  </a:lnTo>
                  <a:lnTo>
                    <a:pt x="31" y="101"/>
                  </a:lnTo>
                  <a:lnTo>
                    <a:pt x="16" y="73"/>
                  </a:lnTo>
                  <a:lnTo>
                    <a:pt x="5" y="46"/>
                  </a:lnTo>
                  <a:lnTo>
                    <a:pt x="0" y="21"/>
                  </a:lnTo>
                  <a:lnTo>
                    <a:pt x="1" y="0"/>
                  </a:lnTo>
                  <a:lnTo>
                    <a:pt x="5" y="5"/>
                  </a:lnTo>
                  <a:lnTo>
                    <a:pt x="11" y="12"/>
                  </a:lnTo>
                  <a:lnTo>
                    <a:pt x="15" y="18"/>
                  </a:lnTo>
                  <a:lnTo>
                    <a:pt x="17" y="25"/>
                  </a:lnTo>
                  <a:lnTo>
                    <a:pt x="21" y="32"/>
                  </a:lnTo>
                  <a:lnTo>
                    <a:pt x="23" y="38"/>
                  </a:lnTo>
                  <a:lnTo>
                    <a:pt x="25" y="44"/>
                  </a:lnTo>
                  <a:lnTo>
                    <a:pt x="25" y="49"/>
                  </a:lnTo>
                  <a:lnTo>
                    <a:pt x="48" y="69"/>
                  </a:lnTo>
                  <a:lnTo>
                    <a:pt x="72" y="92"/>
                  </a:lnTo>
                  <a:lnTo>
                    <a:pt x="94" y="117"/>
                  </a:lnTo>
                  <a:lnTo>
                    <a:pt x="117" y="144"/>
                  </a:lnTo>
                  <a:lnTo>
                    <a:pt x="140" y="170"/>
                  </a:lnTo>
                  <a:lnTo>
                    <a:pt x="164" y="197"/>
                  </a:lnTo>
                  <a:lnTo>
                    <a:pt x="186" y="222"/>
                  </a:lnTo>
                  <a:lnTo>
                    <a:pt x="210" y="2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53" name="Freeform 130">
              <a:extLst>
                <a:ext uri="{FF2B5EF4-FFF2-40B4-BE49-F238E27FC236}">
                  <a16:creationId xmlns:a16="http://schemas.microsoft.com/office/drawing/2014/main" id="{0F4463B8-DF86-4A3D-8704-1757487DD371}"/>
                </a:ext>
              </a:extLst>
            </p:cNvPr>
            <p:cNvSpPr>
              <a:spLocks/>
            </p:cNvSpPr>
            <p:nvPr/>
          </p:nvSpPr>
          <p:spPr bwMode="auto">
            <a:xfrm>
              <a:off x="2910" y="1851"/>
              <a:ext cx="102" cy="93"/>
            </a:xfrm>
            <a:custGeom>
              <a:avLst/>
              <a:gdLst>
                <a:gd name="T0" fmla="*/ 0 w 406"/>
                <a:gd name="T1" fmla="*/ 0 h 370"/>
                <a:gd name="T2" fmla="*/ 0 w 406"/>
                <a:gd name="T3" fmla="*/ 0 h 370"/>
                <a:gd name="T4" fmla="*/ 0 w 406"/>
                <a:gd name="T5" fmla="*/ 0 h 370"/>
                <a:gd name="T6" fmla="*/ 0 w 406"/>
                <a:gd name="T7" fmla="*/ 0 h 370"/>
                <a:gd name="T8" fmla="*/ 0 w 406"/>
                <a:gd name="T9" fmla="*/ 0 h 370"/>
                <a:gd name="T10" fmla="*/ 0 w 406"/>
                <a:gd name="T11" fmla="*/ 0 h 370"/>
                <a:gd name="T12" fmla="*/ 0 w 406"/>
                <a:gd name="T13" fmla="*/ 0 h 370"/>
                <a:gd name="T14" fmla="*/ 0 w 406"/>
                <a:gd name="T15" fmla="*/ 0 h 370"/>
                <a:gd name="T16" fmla="*/ 0 w 406"/>
                <a:gd name="T17" fmla="*/ 0 h 370"/>
                <a:gd name="T18" fmla="*/ 0 w 406"/>
                <a:gd name="T19" fmla="*/ 0 h 370"/>
                <a:gd name="T20" fmla="*/ 0 w 406"/>
                <a:gd name="T21" fmla="*/ 0 h 370"/>
                <a:gd name="T22" fmla="*/ 0 w 406"/>
                <a:gd name="T23" fmla="*/ 0 h 370"/>
                <a:gd name="T24" fmla="*/ 0 w 406"/>
                <a:gd name="T25" fmla="*/ 0 h 370"/>
                <a:gd name="T26" fmla="*/ 0 w 406"/>
                <a:gd name="T27" fmla="*/ 0 h 370"/>
                <a:gd name="T28" fmla="*/ 0 w 406"/>
                <a:gd name="T29" fmla="*/ 0 h 370"/>
                <a:gd name="T30" fmla="*/ 0 w 406"/>
                <a:gd name="T31" fmla="*/ 0 h 370"/>
                <a:gd name="T32" fmla="*/ 0 w 406"/>
                <a:gd name="T33" fmla="*/ 0 h 370"/>
                <a:gd name="T34" fmla="*/ 0 w 406"/>
                <a:gd name="T35" fmla="*/ 0 h 370"/>
                <a:gd name="T36" fmla="*/ 0 w 406"/>
                <a:gd name="T37" fmla="*/ 0 h 370"/>
                <a:gd name="T38" fmla="*/ 0 w 406"/>
                <a:gd name="T39" fmla="*/ 0 h 370"/>
                <a:gd name="T40" fmla="*/ 0 w 406"/>
                <a:gd name="T41" fmla="*/ 0 h 370"/>
                <a:gd name="T42" fmla="*/ 0 w 406"/>
                <a:gd name="T43" fmla="*/ 0 h 370"/>
                <a:gd name="T44" fmla="*/ 0 w 406"/>
                <a:gd name="T45" fmla="*/ 0 h 370"/>
                <a:gd name="T46" fmla="*/ 0 w 406"/>
                <a:gd name="T47" fmla="*/ 0 h 370"/>
                <a:gd name="T48" fmla="*/ 0 w 406"/>
                <a:gd name="T49" fmla="*/ 0 h 370"/>
                <a:gd name="T50" fmla="*/ 0 w 406"/>
                <a:gd name="T51" fmla="*/ 0 h 370"/>
                <a:gd name="T52" fmla="*/ 0 w 406"/>
                <a:gd name="T53" fmla="*/ 0 h 370"/>
                <a:gd name="T54" fmla="*/ 0 w 406"/>
                <a:gd name="T55" fmla="*/ 0 h 370"/>
                <a:gd name="T56" fmla="*/ 0 w 406"/>
                <a:gd name="T57" fmla="*/ 0 h 370"/>
                <a:gd name="T58" fmla="*/ 0 w 406"/>
                <a:gd name="T59" fmla="*/ 0 h 370"/>
                <a:gd name="T60" fmla="*/ 0 w 406"/>
                <a:gd name="T61" fmla="*/ 0 h 370"/>
                <a:gd name="T62" fmla="*/ 0 w 406"/>
                <a:gd name="T63" fmla="*/ 0 h 370"/>
                <a:gd name="T64" fmla="*/ 0 w 406"/>
                <a:gd name="T65" fmla="*/ 0 h 370"/>
                <a:gd name="T66" fmla="*/ 0 w 406"/>
                <a:gd name="T67" fmla="*/ 0 h 370"/>
                <a:gd name="T68" fmla="*/ 0 w 406"/>
                <a:gd name="T69" fmla="*/ 0 h 370"/>
                <a:gd name="T70" fmla="*/ 0 w 406"/>
                <a:gd name="T71" fmla="*/ 0 h 370"/>
                <a:gd name="T72" fmla="*/ 0 w 406"/>
                <a:gd name="T73" fmla="*/ 0 h 370"/>
                <a:gd name="T74" fmla="*/ 0 w 406"/>
                <a:gd name="T75" fmla="*/ 0 h 370"/>
                <a:gd name="T76" fmla="*/ 0 w 406"/>
                <a:gd name="T77" fmla="*/ 0 h 370"/>
                <a:gd name="T78" fmla="*/ 0 w 406"/>
                <a:gd name="T79" fmla="*/ 0 h 370"/>
                <a:gd name="T80" fmla="*/ 0 w 406"/>
                <a:gd name="T81" fmla="*/ 0 h 370"/>
                <a:gd name="T82" fmla="*/ 0 w 406"/>
                <a:gd name="T83" fmla="*/ 0 h 370"/>
                <a:gd name="T84" fmla="*/ 0 w 406"/>
                <a:gd name="T85" fmla="*/ 0 h 370"/>
                <a:gd name="T86" fmla="*/ 0 w 406"/>
                <a:gd name="T87" fmla="*/ 0 h 370"/>
                <a:gd name="T88" fmla="*/ 0 w 406"/>
                <a:gd name="T89" fmla="*/ 0 h 370"/>
                <a:gd name="T90" fmla="*/ 0 w 406"/>
                <a:gd name="T91" fmla="*/ 0 h 370"/>
                <a:gd name="T92" fmla="*/ 0 w 406"/>
                <a:gd name="T93" fmla="*/ 0 h 370"/>
                <a:gd name="T94" fmla="*/ 0 w 406"/>
                <a:gd name="T95" fmla="*/ 0 h 370"/>
                <a:gd name="T96" fmla="*/ 0 w 406"/>
                <a:gd name="T97" fmla="*/ 0 h 370"/>
                <a:gd name="T98" fmla="*/ 0 w 406"/>
                <a:gd name="T99" fmla="*/ 0 h 370"/>
                <a:gd name="T100" fmla="*/ 0 w 406"/>
                <a:gd name="T101" fmla="*/ 0 h 370"/>
                <a:gd name="T102" fmla="*/ 0 w 406"/>
                <a:gd name="T103" fmla="*/ 0 h 370"/>
                <a:gd name="T104" fmla="*/ 0 w 406"/>
                <a:gd name="T105" fmla="*/ 0 h 3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6"/>
                <a:gd name="T160" fmla="*/ 0 h 370"/>
                <a:gd name="T161" fmla="*/ 406 w 406"/>
                <a:gd name="T162" fmla="*/ 370 h 3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6" h="370">
                  <a:moveTo>
                    <a:pt x="258" y="234"/>
                  </a:moveTo>
                  <a:lnTo>
                    <a:pt x="278" y="247"/>
                  </a:lnTo>
                  <a:lnTo>
                    <a:pt x="298" y="261"/>
                  </a:lnTo>
                  <a:lnTo>
                    <a:pt x="321" y="273"/>
                  </a:lnTo>
                  <a:lnTo>
                    <a:pt x="342" y="286"/>
                  </a:lnTo>
                  <a:lnTo>
                    <a:pt x="362" y="301"/>
                  </a:lnTo>
                  <a:lnTo>
                    <a:pt x="379" y="317"/>
                  </a:lnTo>
                  <a:lnTo>
                    <a:pt x="395" y="335"/>
                  </a:lnTo>
                  <a:lnTo>
                    <a:pt x="406" y="356"/>
                  </a:lnTo>
                  <a:lnTo>
                    <a:pt x="405" y="364"/>
                  </a:lnTo>
                  <a:lnTo>
                    <a:pt x="401" y="368"/>
                  </a:lnTo>
                  <a:lnTo>
                    <a:pt x="395" y="370"/>
                  </a:lnTo>
                  <a:lnTo>
                    <a:pt x="394" y="370"/>
                  </a:lnTo>
                  <a:lnTo>
                    <a:pt x="375" y="360"/>
                  </a:lnTo>
                  <a:lnTo>
                    <a:pt x="357" y="351"/>
                  </a:lnTo>
                  <a:lnTo>
                    <a:pt x="337" y="340"/>
                  </a:lnTo>
                  <a:lnTo>
                    <a:pt x="317" y="330"/>
                  </a:lnTo>
                  <a:lnTo>
                    <a:pt x="297" y="319"/>
                  </a:lnTo>
                  <a:lnTo>
                    <a:pt x="277" y="307"/>
                  </a:lnTo>
                  <a:lnTo>
                    <a:pt x="257" y="295"/>
                  </a:lnTo>
                  <a:lnTo>
                    <a:pt x="237" y="283"/>
                  </a:lnTo>
                  <a:lnTo>
                    <a:pt x="218" y="270"/>
                  </a:lnTo>
                  <a:lnTo>
                    <a:pt x="198" y="257"/>
                  </a:lnTo>
                  <a:lnTo>
                    <a:pt x="180" y="242"/>
                  </a:lnTo>
                  <a:lnTo>
                    <a:pt x="163" y="227"/>
                  </a:lnTo>
                  <a:lnTo>
                    <a:pt x="145" y="211"/>
                  </a:lnTo>
                  <a:lnTo>
                    <a:pt x="129" y="195"/>
                  </a:lnTo>
                  <a:lnTo>
                    <a:pt x="113" y="178"/>
                  </a:lnTo>
                  <a:lnTo>
                    <a:pt x="99" y="159"/>
                  </a:lnTo>
                  <a:lnTo>
                    <a:pt x="91" y="144"/>
                  </a:lnTo>
                  <a:lnTo>
                    <a:pt x="76" y="125"/>
                  </a:lnTo>
                  <a:lnTo>
                    <a:pt x="59" y="104"/>
                  </a:lnTo>
                  <a:lnTo>
                    <a:pt x="40" y="80"/>
                  </a:lnTo>
                  <a:lnTo>
                    <a:pt x="23" y="57"/>
                  </a:lnTo>
                  <a:lnTo>
                    <a:pt x="10" y="36"/>
                  </a:lnTo>
                  <a:lnTo>
                    <a:pt x="0" y="16"/>
                  </a:lnTo>
                  <a:lnTo>
                    <a:pt x="0" y="0"/>
                  </a:lnTo>
                  <a:lnTo>
                    <a:pt x="16" y="13"/>
                  </a:lnTo>
                  <a:lnTo>
                    <a:pt x="33" y="28"/>
                  </a:lnTo>
                  <a:lnTo>
                    <a:pt x="49" y="41"/>
                  </a:lnTo>
                  <a:lnTo>
                    <a:pt x="67" y="56"/>
                  </a:lnTo>
                  <a:lnTo>
                    <a:pt x="84" y="70"/>
                  </a:lnTo>
                  <a:lnTo>
                    <a:pt x="100" y="84"/>
                  </a:lnTo>
                  <a:lnTo>
                    <a:pt x="117" y="98"/>
                  </a:lnTo>
                  <a:lnTo>
                    <a:pt x="135" y="113"/>
                  </a:lnTo>
                  <a:lnTo>
                    <a:pt x="151" y="128"/>
                  </a:lnTo>
                  <a:lnTo>
                    <a:pt x="168" y="142"/>
                  </a:lnTo>
                  <a:lnTo>
                    <a:pt x="184" y="157"/>
                  </a:lnTo>
                  <a:lnTo>
                    <a:pt x="200" y="171"/>
                  </a:lnTo>
                  <a:lnTo>
                    <a:pt x="214" y="186"/>
                  </a:lnTo>
                  <a:lnTo>
                    <a:pt x="230" y="202"/>
                  </a:lnTo>
                  <a:lnTo>
                    <a:pt x="244" y="218"/>
                  </a:lnTo>
                  <a:lnTo>
                    <a:pt x="25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54" name="Freeform 131">
              <a:extLst>
                <a:ext uri="{FF2B5EF4-FFF2-40B4-BE49-F238E27FC236}">
                  <a16:creationId xmlns:a16="http://schemas.microsoft.com/office/drawing/2014/main" id="{8E000028-78D4-4DD2-B6E5-F83966EBDE65}"/>
                </a:ext>
              </a:extLst>
            </p:cNvPr>
            <p:cNvSpPr>
              <a:spLocks/>
            </p:cNvSpPr>
            <p:nvPr/>
          </p:nvSpPr>
          <p:spPr bwMode="auto">
            <a:xfrm>
              <a:off x="2910" y="1851"/>
              <a:ext cx="102" cy="93"/>
            </a:xfrm>
            <a:custGeom>
              <a:avLst/>
              <a:gdLst>
                <a:gd name="T0" fmla="*/ 0 w 406"/>
                <a:gd name="T1" fmla="*/ 0 h 370"/>
                <a:gd name="T2" fmla="*/ 0 w 406"/>
                <a:gd name="T3" fmla="*/ 0 h 370"/>
                <a:gd name="T4" fmla="*/ 0 w 406"/>
                <a:gd name="T5" fmla="*/ 0 h 370"/>
                <a:gd name="T6" fmla="*/ 0 w 406"/>
                <a:gd name="T7" fmla="*/ 0 h 370"/>
                <a:gd name="T8" fmla="*/ 0 w 406"/>
                <a:gd name="T9" fmla="*/ 0 h 370"/>
                <a:gd name="T10" fmla="*/ 0 w 406"/>
                <a:gd name="T11" fmla="*/ 0 h 370"/>
                <a:gd name="T12" fmla="*/ 0 w 406"/>
                <a:gd name="T13" fmla="*/ 0 h 370"/>
                <a:gd name="T14" fmla="*/ 0 w 406"/>
                <a:gd name="T15" fmla="*/ 0 h 370"/>
                <a:gd name="T16" fmla="*/ 0 w 406"/>
                <a:gd name="T17" fmla="*/ 0 h 370"/>
                <a:gd name="T18" fmla="*/ 0 w 406"/>
                <a:gd name="T19" fmla="*/ 0 h 370"/>
                <a:gd name="T20" fmla="*/ 0 w 406"/>
                <a:gd name="T21" fmla="*/ 0 h 370"/>
                <a:gd name="T22" fmla="*/ 0 w 406"/>
                <a:gd name="T23" fmla="*/ 0 h 370"/>
                <a:gd name="T24" fmla="*/ 0 w 406"/>
                <a:gd name="T25" fmla="*/ 0 h 370"/>
                <a:gd name="T26" fmla="*/ 0 w 406"/>
                <a:gd name="T27" fmla="*/ 0 h 370"/>
                <a:gd name="T28" fmla="*/ 0 w 406"/>
                <a:gd name="T29" fmla="*/ 0 h 370"/>
                <a:gd name="T30" fmla="*/ 0 w 406"/>
                <a:gd name="T31" fmla="*/ 0 h 370"/>
                <a:gd name="T32" fmla="*/ 0 w 406"/>
                <a:gd name="T33" fmla="*/ 0 h 370"/>
                <a:gd name="T34" fmla="*/ 0 w 406"/>
                <a:gd name="T35" fmla="*/ 0 h 370"/>
                <a:gd name="T36" fmla="*/ 0 w 406"/>
                <a:gd name="T37" fmla="*/ 0 h 370"/>
                <a:gd name="T38" fmla="*/ 0 w 406"/>
                <a:gd name="T39" fmla="*/ 0 h 370"/>
                <a:gd name="T40" fmla="*/ 0 w 406"/>
                <a:gd name="T41" fmla="*/ 0 h 370"/>
                <a:gd name="T42" fmla="*/ 0 w 406"/>
                <a:gd name="T43" fmla="*/ 0 h 370"/>
                <a:gd name="T44" fmla="*/ 0 w 406"/>
                <a:gd name="T45" fmla="*/ 0 h 370"/>
                <a:gd name="T46" fmla="*/ 0 w 406"/>
                <a:gd name="T47" fmla="*/ 0 h 370"/>
                <a:gd name="T48" fmla="*/ 0 w 406"/>
                <a:gd name="T49" fmla="*/ 0 h 370"/>
                <a:gd name="T50" fmla="*/ 0 w 406"/>
                <a:gd name="T51" fmla="*/ 0 h 370"/>
                <a:gd name="T52" fmla="*/ 0 w 406"/>
                <a:gd name="T53" fmla="*/ 0 h 370"/>
                <a:gd name="T54" fmla="*/ 0 w 406"/>
                <a:gd name="T55" fmla="*/ 0 h 370"/>
                <a:gd name="T56" fmla="*/ 0 w 406"/>
                <a:gd name="T57" fmla="*/ 0 h 370"/>
                <a:gd name="T58" fmla="*/ 0 w 406"/>
                <a:gd name="T59" fmla="*/ 0 h 370"/>
                <a:gd name="T60" fmla="*/ 0 w 406"/>
                <a:gd name="T61" fmla="*/ 0 h 370"/>
                <a:gd name="T62" fmla="*/ 0 w 406"/>
                <a:gd name="T63" fmla="*/ 0 h 370"/>
                <a:gd name="T64" fmla="*/ 0 w 406"/>
                <a:gd name="T65" fmla="*/ 0 h 370"/>
                <a:gd name="T66" fmla="*/ 0 w 406"/>
                <a:gd name="T67" fmla="*/ 0 h 370"/>
                <a:gd name="T68" fmla="*/ 0 w 406"/>
                <a:gd name="T69" fmla="*/ 0 h 370"/>
                <a:gd name="T70" fmla="*/ 0 w 406"/>
                <a:gd name="T71" fmla="*/ 0 h 370"/>
                <a:gd name="T72" fmla="*/ 0 w 406"/>
                <a:gd name="T73" fmla="*/ 0 h 370"/>
                <a:gd name="T74" fmla="*/ 0 w 406"/>
                <a:gd name="T75" fmla="*/ 0 h 370"/>
                <a:gd name="T76" fmla="*/ 0 w 406"/>
                <a:gd name="T77" fmla="*/ 0 h 370"/>
                <a:gd name="T78" fmla="*/ 0 w 406"/>
                <a:gd name="T79" fmla="*/ 0 h 370"/>
                <a:gd name="T80" fmla="*/ 0 w 406"/>
                <a:gd name="T81" fmla="*/ 0 h 370"/>
                <a:gd name="T82" fmla="*/ 0 w 406"/>
                <a:gd name="T83" fmla="*/ 0 h 370"/>
                <a:gd name="T84" fmla="*/ 0 w 406"/>
                <a:gd name="T85" fmla="*/ 0 h 370"/>
                <a:gd name="T86" fmla="*/ 0 w 406"/>
                <a:gd name="T87" fmla="*/ 0 h 370"/>
                <a:gd name="T88" fmla="*/ 0 w 406"/>
                <a:gd name="T89" fmla="*/ 0 h 370"/>
                <a:gd name="T90" fmla="*/ 0 w 406"/>
                <a:gd name="T91" fmla="*/ 0 h 370"/>
                <a:gd name="T92" fmla="*/ 0 w 406"/>
                <a:gd name="T93" fmla="*/ 0 h 370"/>
                <a:gd name="T94" fmla="*/ 0 w 406"/>
                <a:gd name="T95" fmla="*/ 0 h 370"/>
                <a:gd name="T96" fmla="*/ 0 w 406"/>
                <a:gd name="T97" fmla="*/ 0 h 370"/>
                <a:gd name="T98" fmla="*/ 0 w 406"/>
                <a:gd name="T99" fmla="*/ 0 h 370"/>
                <a:gd name="T100" fmla="*/ 0 w 406"/>
                <a:gd name="T101" fmla="*/ 0 h 370"/>
                <a:gd name="T102" fmla="*/ 0 w 406"/>
                <a:gd name="T103" fmla="*/ 0 h 370"/>
                <a:gd name="T104" fmla="*/ 0 w 406"/>
                <a:gd name="T105" fmla="*/ 0 h 370"/>
                <a:gd name="T106" fmla="*/ 0 w 406"/>
                <a:gd name="T107" fmla="*/ 0 h 370"/>
                <a:gd name="T108" fmla="*/ 0 w 406"/>
                <a:gd name="T109" fmla="*/ 0 h 370"/>
                <a:gd name="T110" fmla="*/ 0 w 406"/>
                <a:gd name="T111" fmla="*/ 0 h 370"/>
                <a:gd name="T112" fmla="*/ 0 w 406"/>
                <a:gd name="T113" fmla="*/ 0 h 370"/>
                <a:gd name="T114" fmla="*/ 0 w 406"/>
                <a:gd name="T115" fmla="*/ 0 h 3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6"/>
                <a:gd name="T175" fmla="*/ 0 h 370"/>
                <a:gd name="T176" fmla="*/ 406 w 406"/>
                <a:gd name="T177" fmla="*/ 370 h 3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6" h="370">
                  <a:moveTo>
                    <a:pt x="258" y="234"/>
                  </a:moveTo>
                  <a:lnTo>
                    <a:pt x="258" y="234"/>
                  </a:lnTo>
                  <a:lnTo>
                    <a:pt x="278" y="247"/>
                  </a:lnTo>
                  <a:lnTo>
                    <a:pt x="298" y="261"/>
                  </a:lnTo>
                  <a:lnTo>
                    <a:pt x="321" y="273"/>
                  </a:lnTo>
                  <a:lnTo>
                    <a:pt x="342" y="286"/>
                  </a:lnTo>
                  <a:lnTo>
                    <a:pt x="362" y="301"/>
                  </a:lnTo>
                  <a:lnTo>
                    <a:pt x="379" y="317"/>
                  </a:lnTo>
                  <a:lnTo>
                    <a:pt x="395" y="335"/>
                  </a:lnTo>
                  <a:lnTo>
                    <a:pt x="406" y="356"/>
                  </a:lnTo>
                  <a:lnTo>
                    <a:pt x="405" y="364"/>
                  </a:lnTo>
                  <a:lnTo>
                    <a:pt x="401" y="368"/>
                  </a:lnTo>
                  <a:lnTo>
                    <a:pt x="395" y="370"/>
                  </a:lnTo>
                  <a:lnTo>
                    <a:pt x="394" y="370"/>
                  </a:lnTo>
                  <a:lnTo>
                    <a:pt x="375" y="360"/>
                  </a:lnTo>
                  <a:lnTo>
                    <a:pt x="357" y="351"/>
                  </a:lnTo>
                  <a:lnTo>
                    <a:pt x="337" y="340"/>
                  </a:lnTo>
                  <a:lnTo>
                    <a:pt x="317" y="330"/>
                  </a:lnTo>
                  <a:lnTo>
                    <a:pt x="297" y="319"/>
                  </a:lnTo>
                  <a:lnTo>
                    <a:pt x="277" y="307"/>
                  </a:lnTo>
                  <a:lnTo>
                    <a:pt x="257" y="295"/>
                  </a:lnTo>
                  <a:lnTo>
                    <a:pt x="237" y="283"/>
                  </a:lnTo>
                  <a:lnTo>
                    <a:pt x="218" y="270"/>
                  </a:lnTo>
                  <a:lnTo>
                    <a:pt x="198" y="257"/>
                  </a:lnTo>
                  <a:lnTo>
                    <a:pt x="180" y="242"/>
                  </a:lnTo>
                  <a:lnTo>
                    <a:pt x="163" y="227"/>
                  </a:lnTo>
                  <a:lnTo>
                    <a:pt x="145" y="211"/>
                  </a:lnTo>
                  <a:lnTo>
                    <a:pt x="129" y="195"/>
                  </a:lnTo>
                  <a:lnTo>
                    <a:pt x="113" y="178"/>
                  </a:lnTo>
                  <a:lnTo>
                    <a:pt x="99" y="159"/>
                  </a:lnTo>
                  <a:lnTo>
                    <a:pt x="91" y="144"/>
                  </a:lnTo>
                  <a:lnTo>
                    <a:pt x="76" y="125"/>
                  </a:lnTo>
                  <a:lnTo>
                    <a:pt x="59" y="104"/>
                  </a:lnTo>
                  <a:lnTo>
                    <a:pt x="40" y="80"/>
                  </a:lnTo>
                  <a:lnTo>
                    <a:pt x="23" y="57"/>
                  </a:lnTo>
                  <a:lnTo>
                    <a:pt x="10" y="36"/>
                  </a:lnTo>
                  <a:lnTo>
                    <a:pt x="0" y="16"/>
                  </a:lnTo>
                  <a:lnTo>
                    <a:pt x="0" y="0"/>
                  </a:lnTo>
                  <a:lnTo>
                    <a:pt x="16" y="13"/>
                  </a:lnTo>
                  <a:lnTo>
                    <a:pt x="33" y="28"/>
                  </a:lnTo>
                  <a:lnTo>
                    <a:pt x="49" y="41"/>
                  </a:lnTo>
                  <a:lnTo>
                    <a:pt x="67" y="56"/>
                  </a:lnTo>
                  <a:lnTo>
                    <a:pt x="84" y="70"/>
                  </a:lnTo>
                  <a:lnTo>
                    <a:pt x="100" y="84"/>
                  </a:lnTo>
                  <a:lnTo>
                    <a:pt x="117" y="98"/>
                  </a:lnTo>
                  <a:lnTo>
                    <a:pt x="135" y="113"/>
                  </a:lnTo>
                  <a:lnTo>
                    <a:pt x="151" y="128"/>
                  </a:lnTo>
                  <a:lnTo>
                    <a:pt x="168" y="142"/>
                  </a:lnTo>
                  <a:lnTo>
                    <a:pt x="184" y="157"/>
                  </a:lnTo>
                  <a:lnTo>
                    <a:pt x="200" y="171"/>
                  </a:lnTo>
                  <a:lnTo>
                    <a:pt x="214" y="186"/>
                  </a:lnTo>
                  <a:lnTo>
                    <a:pt x="230" y="202"/>
                  </a:lnTo>
                  <a:lnTo>
                    <a:pt x="244" y="218"/>
                  </a:lnTo>
                  <a:lnTo>
                    <a:pt x="258" y="23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55" name="Freeform 132">
              <a:extLst>
                <a:ext uri="{FF2B5EF4-FFF2-40B4-BE49-F238E27FC236}">
                  <a16:creationId xmlns:a16="http://schemas.microsoft.com/office/drawing/2014/main" id="{9E0FEDB1-E7FB-40F7-B4C6-35BA4422048E}"/>
                </a:ext>
              </a:extLst>
            </p:cNvPr>
            <p:cNvSpPr>
              <a:spLocks/>
            </p:cNvSpPr>
            <p:nvPr/>
          </p:nvSpPr>
          <p:spPr bwMode="auto">
            <a:xfrm>
              <a:off x="2918" y="1842"/>
              <a:ext cx="106" cy="90"/>
            </a:xfrm>
            <a:custGeom>
              <a:avLst/>
              <a:gdLst>
                <a:gd name="T0" fmla="*/ 0 w 423"/>
                <a:gd name="T1" fmla="*/ 0 h 357"/>
                <a:gd name="T2" fmla="*/ 0 w 423"/>
                <a:gd name="T3" fmla="*/ 0 h 357"/>
                <a:gd name="T4" fmla="*/ 0 w 423"/>
                <a:gd name="T5" fmla="*/ 0 h 357"/>
                <a:gd name="T6" fmla="*/ 0 w 423"/>
                <a:gd name="T7" fmla="*/ 0 h 357"/>
                <a:gd name="T8" fmla="*/ 0 w 423"/>
                <a:gd name="T9" fmla="*/ 0 h 357"/>
                <a:gd name="T10" fmla="*/ 0 w 423"/>
                <a:gd name="T11" fmla="*/ 0 h 357"/>
                <a:gd name="T12" fmla="*/ 0 w 423"/>
                <a:gd name="T13" fmla="*/ 0 h 357"/>
                <a:gd name="T14" fmla="*/ 0 w 423"/>
                <a:gd name="T15" fmla="*/ 0 h 357"/>
                <a:gd name="T16" fmla="*/ 0 w 423"/>
                <a:gd name="T17" fmla="*/ 0 h 357"/>
                <a:gd name="T18" fmla="*/ 0 w 423"/>
                <a:gd name="T19" fmla="*/ 0 h 357"/>
                <a:gd name="T20" fmla="*/ 0 w 423"/>
                <a:gd name="T21" fmla="*/ 0 h 357"/>
                <a:gd name="T22" fmla="*/ 0 w 423"/>
                <a:gd name="T23" fmla="*/ 0 h 357"/>
                <a:gd name="T24" fmla="*/ 0 w 423"/>
                <a:gd name="T25" fmla="*/ 0 h 357"/>
                <a:gd name="T26" fmla="*/ 0 w 423"/>
                <a:gd name="T27" fmla="*/ 0 h 357"/>
                <a:gd name="T28" fmla="*/ 0 w 423"/>
                <a:gd name="T29" fmla="*/ 0 h 357"/>
                <a:gd name="T30" fmla="*/ 0 w 423"/>
                <a:gd name="T31" fmla="*/ 0 h 357"/>
                <a:gd name="T32" fmla="*/ 0 w 423"/>
                <a:gd name="T33" fmla="*/ 0 h 357"/>
                <a:gd name="T34" fmla="*/ 0 w 423"/>
                <a:gd name="T35" fmla="*/ 0 h 357"/>
                <a:gd name="T36" fmla="*/ 0 w 423"/>
                <a:gd name="T37" fmla="*/ 0 h 357"/>
                <a:gd name="T38" fmla="*/ 0 w 423"/>
                <a:gd name="T39" fmla="*/ 0 h 357"/>
                <a:gd name="T40" fmla="*/ 0 w 423"/>
                <a:gd name="T41" fmla="*/ 0 h 357"/>
                <a:gd name="T42" fmla="*/ 0 w 423"/>
                <a:gd name="T43" fmla="*/ 0 h 357"/>
                <a:gd name="T44" fmla="*/ 0 w 423"/>
                <a:gd name="T45" fmla="*/ 0 h 357"/>
                <a:gd name="T46" fmla="*/ 0 w 423"/>
                <a:gd name="T47" fmla="*/ 0 h 357"/>
                <a:gd name="T48" fmla="*/ 0 w 423"/>
                <a:gd name="T49" fmla="*/ 0 h 357"/>
                <a:gd name="T50" fmla="*/ 0 w 423"/>
                <a:gd name="T51" fmla="*/ 0 h 357"/>
                <a:gd name="T52" fmla="*/ 0 w 423"/>
                <a:gd name="T53" fmla="*/ 0 h 357"/>
                <a:gd name="T54" fmla="*/ 0 w 423"/>
                <a:gd name="T55" fmla="*/ 0 h 357"/>
                <a:gd name="T56" fmla="*/ 0 w 423"/>
                <a:gd name="T57" fmla="*/ 0 h 357"/>
                <a:gd name="T58" fmla="*/ 0 w 423"/>
                <a:gd name="T59" fmla="*/ 0 h 357"/>
                <a:gd name="T60" fmla="*/ 0 w 423"/>
                <a:gd name="T61" fmla="*/ 0 h 357"/>
                <a:gd name="T62" fmla="*/ 0 w 423"/>
                <a:gd name="T63" fmla="*/ 0 h 357"/>
                <a:gd name="T64" fmla="*/ 0 w 423"/>
                <a:gd name="T65" fmla="*/ 0 h 357"/>
                <a:gd name="T66" fmla="*/ 0 w 423"/>
                <a:gd name="T67" fmla="*/ 0 h 357"/>
                <a:gd name="T68" fmla="*/ 0 w 423"/>
                <a:gd name="T69" fmla="*/ 0 h 357"/>
                <a:gd name="T70" fmla="*/ 0 w 423"/>
                <a:gd name="T71" fmla="*/ 0 h 357"/>
                <a:gd name="T72" fmla="*/ 0 w 423"/>
                <a:gd name="T73" fmla="*/ 0 h 357"/>
                <a:gd name="T74" fmla="*/ 0 w 423"/>
                <a:gd name="T75" fmla="*/ 0 h 357"/>
                <a:gd name="T76" fmla="*/ 0 w 423"/>
                <a:gd name="T77" fmla="*/ 0 h 357"/>
                <a:gd name="T78" fmla="*/ 0 w 423"/>
                <a:gd name="T79" fmla="*/ 0 h 357"/>
                <a:gd name="T80" fmla="*/ 0 w 423"/>
                <a:gd name="T81" fmla="*/ 0 h 357"/>
                <a:gd name="T82" fmla="*/ 0 w 423"/>
                <a:gd name="T83" fmla="*/ 0 h 357"/>
                <a:gd name="T84" fmla="*/ 0 w 423"/>
                <a:gd name="T85" fmla="*/ 0 h 357"/>
                <a:gd name="T86" fmla="*/ 0 w 423"/>
                <a:gd name="T87" fmla="*/ 0 h 357"/>
                <a:gd name="T88" fmla="*/ 0 w 423"/>
                <a:gd name="T89" fmla="*/ 0 h 357"/>
                <a:gd name="T90" fmla="*/ 0 w 423"/>
                <a:gd name="T91" fmla="*/ 0 h 357"/>
                <a:gd name="T92" fmla="*/ 0 w 423"/>
                <a:gd name="T93" fmla="*/ 0 h 357"/>
                <a:gd name="T94" fmla="*/ 0 w 423"/>
                <a:gd name="T95" fmla="*/ 0 h 357"/>
                <a:gd name="T96" fmla="*/ 0 w 423"/>
                <a:gd name="T97" fmla="*/ 0 h 357"/>
                <a:gd name="T98" fmla="*/ 0 w 423"/>
                <a:gd name="T99" fmla="*/ 0 h 357"/>
                <a:gd name="T100" fmla="*/ 0 w 423"/>
                <a:gd name="T101" fmla="*/ 0 h 357"/>
                <a:gd name="T102" fmla="*/ 0 w 423"/>
                <a:gd name="T103" fmla="*/ 0 h 357"/>
                <a:gd name="T104" fmla="*/ 0 w 423"/>
                <a:gd name="T105" fmla="*/ 0 h 3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3"/>
                <a:gd name="T160" fmla="*/ 0 h 357"/>
                <a:gd name="T161" fmla="*/ 423 w 423"/>
                <a:gd name="T162" fmla="*/ 357 h 3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3" h="357">
                  <a:moveTo>
                    <a:pt x="264" y="209"/>
                  </a:moveTo>
                  <a:lnTo>
                    <a:pt x="278" y="219"/>
                  </a:lnTo>
                  <a:lnTo>
                    <a:pt x="300" y="235"/>
                  </a:lnTo>
                  <a:lnTo>
                    <a:pt x="325" y="253"/>
                  </a:lnTo>
                  <a:lnTo>
                    <a:pt x="353" y="271"/>
                  </a:lnTo>
                  <a:lnTo>
                    <a:pt x="379" y="291"/>
                  </a:lnTo>
                  <a:lnTo>
                    <a:pt x="402" y="310"/>
                  </a:lnTo>
                  <a:lnTo>
                    <a:pt x="418" y="329"/>
                  </a:lnTo>
                  <a:lnTo>
                    <a:pt x="423" y="343"/>
                  </a:lnTo>
                  <a:lnTo>
                    <a:pt x="414" y="346"/>
                  </a:lnTo>
                  <a:lnTo>
                    <a:pt x="406" y="350"/>
                  </a:lnTo>
                  <a:lnTo>
                    <a:pt x="397" y="354"/>
                  </a:lnTo>
                  <a:lnTo>
                    <a:pt x="387" y="357"/>
                  </a:lnTo>
                  <a:lnTo>
                    <a:pt x="369" y="351"/>
                  </a:lnTo>
                  <a:lnTo>
                    <a:pt x="349" y="343"/>
                  </a:lnTo>
                  <a:lnTo>
                    <a:pt x="330" y="333"/>
                  </a:lnTo>
                  <a:lnTo>
                    <a:pt x="310" y="322"/>
                  </a:lnTo>
                  <a:lnTo>
                    <a:pt x="290" y="309"/>
                  </a:lnTo>
                  <a:lnTo>
                    <a:pt x="270" y="295"/>
                  </a:lnTo>
                  <a:lnTo>
                    <a:pt x="250" y="279"/>
                  </a:lnTo>
                  <a:lnTo>
                    <a:pt x="230" y="263"/>
                  </a:lnTo>
                  <a:lnTo>
                    <a:pt x="210" y="247"/>
                  </a:lnTo>
                  <a:lnTo>
                    <a:pt x="192" y="230"/>
                  </a:lnTo>
                  <a:lnTo>
                    <a:pt x="173" y="214"/>
                  </a:lnTo>
                  <a:lnTo>
                    <a:pt x="154" y="197"/>
                  </a:lnTo>
                  <a:lnTo>
                    <a:pt x="139" y="181"/>
                  </a:lnTo>
                  <a:lnTo>
                    <a:pt x="121" y="164"/>
                  </a:lnTo>
                  <a:lnTo>
                    <a:pt x="107" y="149"/>
                  </a:lnTo>
                  <a:lnTo>
                    <a:pt x="92" y="134"/>
                  </a:lnTo>
                  <a:lnTo>
                    <a:pt x="76" y="121"/>
                  </a:lnTo>
                  <a:lnTo>
                    <a:pt x="60" y="106"/>
                  </a:lnTo>
                  <a:lnTo>
                    <a:pt x="41" y="92"/>
                  </a:lnTo>
                  <a:lnTo>
                    <a:pt x="25" y="76"/>
                  </a:lnTo>
                  <a:lnTo>
                    <a:pt x="12" y="60"/>
                  </a:lnTo>
                  <a:lnTo>
                    <a:pt x="4" y="41"/>
                  </a:lnTo>
                  <a:lnTo>
                    <a:pt x="0" y="21"/>
                  </a:lnTo>
                  <a:lnTo>
                    <a:pt x="5" y="0"/>
                  </a:lnTo>
                  <a:lnTo>
                    <a:pt x="23" y="17"/>
                  </a:lnTo>
                  <a:lnTo>
                    <a:pt x="45" y="42"/>
                  </a:lnTo>
                  <a:lnTo>
                    <a:pt x="71" y="70"/>
                  </a:lnTo>
                  <a:lnTo>
                    <a:pt x="100" y="100"/>
                  </a:lnTo>
                  <a:lnTo>
                    <a:pt x="128" y="126"/>
                  </a:lnTo>
                  <a:lnTo>
                    <a:pt x="156" y="150"/>
                  </a:lnTo>
                  <a:lnTo>
                    <a:pt x="181" y="166"/>
                  </a:lnTo>
                  <a:lnTo>
                    <a:pt x="202" y="172"/>
                  </a:lnTo>
                  <a:lnTo>
                    <a:pt x="212" y="177"/>
                  </a:lnTo>
                  <a:lnTo>
                    <a:pt x="221" y="182"/>
                  </a:lnTo>
                  <a:lnTo>
                    <a:pt x="229" y="189"/>
                  </a:lnTo>
                  <a:lnTo>
                    <a:pt x="237" y="194"/>
                  </a:lnTo>
                  <a:lnTo>
                    <a:pt x="245" y="201"/>
                  </a:lnTo>
                  <a:lnTo>
                    <a:pt x="253" y="205"/>
                  </a:lnTo>
                  <a:lnTo>
                    <a:pt x="258" y="207"/>
                  </a:lnTo>
                  <a:lnTo>
                    <a:pt x="264"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56" name="Freeform 133">
              <a:extLst>
                <a:ext uri="{FF2B5EF4-FFF2-40B4-BE49-F238E27FC236}">
                  <a16:creationId xmlns:a16="http://schemas.microsoft.com/office/drawing/2014/main" id="{ABD86EA5-47AE-453C-A88A-53909EF45018}"/>
                </a:ext>
              </a:extLst>
            </p:cNvPr>
            <p:cNvSpPr>
              <a:spLocks/>
            </p:cNvSpPr>
            <p:nvPr/>
          </p:nvSpPr>
          <p:spPr bwMode="auto">
            <a:xfrm>
              <a:off x="2918" y="1842"/>
              <a:ext cx="106" cy="90"/>
            </a:xfrm>
            <a:custGeom>
              <a:avLst/>
              <a:gdLst>
                <a:gd name="T0" fmla="*/ 0 w 423"/>
                <a:gd name="T1" fmla="*/ 0 h 357"/>
                <a:gd name="T2" fmla="*/ 0 w 423"/>
                <a:gd name="T3" fmla="*/ 0 h 357"/>
                <a:gd name="T4" fmla="*/ 0 w 423"/>
                <a:gd name="T5" fmla="*/ 0 h 357"/>
                <a:gd name="T6" fmla="*/ 0 w 423"/>
                <a:gd name="T7" fmla="*/ 0 h 357"/>
                <a:gd name="T8" fmla="*/ 0 w 423"/>
                <a:gd name="T9" fmla="*/ 0 h 357"/>
                <a:gd name="T10" fmla="*/ 0 w 423"/>
                <a:gd name="T11" fmla="*/ 0 h 357"/>
                <a:gd name="T12" fmla="*/ 0 w 423"/>
                <a:gd name="T13" fmla="*/ 0 h 357"/>
                <a:gd name="T14" fmla="*/ 0 w 423"/>
                <a:gd name="T15" fmla="*/ 0 h 357"/>
                <a:gd name="T16" fmla="*/ 0 w 423"/>
                <a:gd name="T17" fmla="*/ 0 h 357"/>
                <a:gd name="T18" fmla="*/ 0 w 423"/>
                <a:gd name="T19" fmla="*/ 0 h 357"/>
                <a:gd name="T20" fmla="*/ 0 w 423"/>
                <a:gd name="T21" fmla="*/ 0 h 357"/>
                <a:gd name="T22" fmla="*/ 0 w 423"/>
                <a:gd name="T23" fmla="*/ 0 h 357"/>
                <a:gd name="T24" fmla="*/ 0 w 423"/>
                <a:gd name="T25" fmla="*/ 0 h 357"/>
                <a:gd name="T26" fmla="*/ 0 w 423"/>
                <a:gd name="T27" fmla="*/ 0 h 357"/>
                <a:gd name="T28" fmla="*/ 0 w 423"/>
                <a:gd name="T29" fmla="*/ 0 h 357"/>
                <a:gd name="T30" fmla="*/ 0 w 423"/>
                <a:gd name="T31" fmla="*/ 0 h 357"/>
                <a:gd name="T32" fmla="*/ 0 w 423"/>
                <a:gd name="T33" fmla="*/ 0 h 357"/>
                <a:gd name="T34" fmla="*/ 0 w 423"/>
                <a:gd name="T35" fmla="*/ 0 h 357"/>
                <a:gd name="T36" fmla="*/ 0 w 423"/>
                <a:gd name="T37" fmla="*/ 0 h 357"/>
                <a:gd name="T38" fmla="*/ 0 w 423"/>
                <a:gd name="T39" fmla="*/ 0 h 357"/>
                <a:gd name="T40" fmla="*/ 0 w 423"/>
                <a:gd name="T41" fmla="*/ 0 h 357"/>
                <a:gd name="T42" fmla="*/ 0 w 423"/>
                <a:gd name="T43" fmla="*/ 0 h 357"/>
                <a:gd name="T44" fmla="*/ 0 w 423"/>
                <a:gd name="T45" fmla="*/ 0 h 357"/>
                <a:gd name="T46" fmla="*/ 0 w 423"/>
                <a:gd name="T47" fmla="*/ 0 h 357"/>
                <a:gd name="T48" fmla="*/ 0 w 423"/>
                <a:gd name="T49" fmla="*/ 0 h 357"/>
                <a:gd name="T50" fmla="*/ 0 w 423"/>
                <a:gd name="T51" fmla="*/ 0 h 357"/>
                <a:gd name="T52" fmla="*/ 0 w 423"/>
                <a:gd name="T53" fmla="*/ 0 h 357"/>
                <a:gd name="T54" fmla="*/ 0 w 423"/>
                <a:gd name="T55" fmla="*/ 0 h 357"/>
                <a:gd name="T56" fmla="*/ 0 w 423"/>
                <a:gd name="T57" fmla="*/ 0 h 357"/>
                <a:gd name="T58" fmla="*/ 0 w 423"/>
                <a:gd name="T59" fmla="*/ 0 h 357"/>
                <a:gd name="T60" fmla="*/ 0 w 423"/>
                <a:gd name="T61" fmla="*/ 0 h 357"/>
                <a:gd name="T62" fmla="*/ 0 w 423"/>
                <a:gd name="T63" fmla="*/ 0 h 357"/>
                <a:gd name="T64" fmla="*/ 0 w 423"/>
                <a:gd name="T65" fmla="*/ 0 h 357"/>
                <a:gd name="T66" fmla="*/ 0 w 423"/>
                <a:gd name="T67" fmla="*/ 0 h 357"/>
                <a:gd name="T68" fmla="*/ 0 w 423"/>
                <a:gd name="T69" fmla="*/ 0 h 357"/>
                <a:gd name="T70" fmla="*/ 0 w 423"/>
                <a:gd name="T71" fmla="*/ 0 h 357"/>
                <a:gd name="T72" fmla="*/ 0 w 423"/>
                <a:gd name="T73" fmla="*/ 0 h 357"/>
                <a:gd name="T74" fmla="*/ 0 w 423"/>
                <a:gd name="T75" fmla="*/ 0 h 357"/>
                <a:gd name="T76" fmla="*/ 0 w 423"/>
                <a:gd name="T77" fmla="*/ 0 h 357"/>
                <a:gd name="T78" fmla="*/ 0 w 423"/>
                <a:gd name="T79" fmla="*/ 0 h 357"/>
                <a:gd name="T80" fmla="*/ 0 w 423"/>
                <a:gd name="T81" fmla="*/ 0 h 357"/>
                <a:gd name="T82" fmla="*/ 0 w 423"/>
                <a:gd name="T83" fmla="*/ 0 h 357"/>
                <a:gd name="T84" fmla="*/ 0 w 423"/>
                <a:gd name="T85" fmla="*/ 0 h 357"/>
                <a:gd name="T86" fmla="*/ 0 w 423"/>
                <a:gd name="T87" fmla="*/ 0 h 357"/>
                <a:gd name="T88" fmla="*/ 0 w 423"/>
                <a:gd name="T89" fmla="*/ 0 h 357"/>
                <a:gd name="T90" fmla="*/ 0 w 423"/>
                <a:gd name="T91" fmla="*/ 0 h 357"/>
                <a:gd name="T92" fmla="*/ 0 w 423"/>
                <a:gd name="T93" fmla="*/ 0 h 357"/>
                <a:gd name="T94" fmla="*/ 0 w 423"/>
                <a:gd name="T95" fmla="*/ 0 h 357"/>
                <a:gd name="T96" fmla="*/ 0 w 423"/>
                <a:gd name="T97" fmla="*/ 0 h 357"/>
                <a:gd name="T98" fmla="*/ 0 w 423"/>
                <a:gd name="T99" fmla="*/ 0 h 357"/>
                <a:gd name="T100" fmla="*/ 0 w 423"/>
                <a:gd name="T101" fmla="*/ 0 h 357"/>
                <a:gd name="T102" fmla="*/ 0 w 423"/>
                <a:gd name="T103" fmla="*/ 0 h 357"/>
                <a:gd name="T104" fmla="*/ 0 w 423"/>
                <a:gd name="T105" fmla="*/ 0 h 357"/>
                <a:gd name="T106" fmla="*/ 0 w 423"/>
                <a:gd name="T107" fmla="*/ 0 h 357"/>
                <a:gd name="T108" fmla="*/ 0 w 423"/>
                <a:gd name="T109" fmla="*/ 0 h 357"/>
                <a:gd name="T110" fmla="*/ 0 w 423"/>
                <a:gd name="T111" fmla="*/ 0 h 357"/>
                <a:gd name="T112" fmla="*/ 0 w 423"/>
                <a:gd name="T113" fmla="*/ 0 h 357"/>
                <a:gd name="T114" fmla="*/ 0 w 423"/>
                <a:gd name="T115" fmla="*/ 0 h 357"/>
                <a:gd name="T116" fmla="*/ 0 w 423"/>
                <a:gd name="T117" fmla="*/ 0 h 3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3"/>
                <a:gd name="T178" fmla="*/ 0 h 357"/>
                <a:gd name="T179" fmla="*/ 423 w 423"/>
                <a:gd name="T180" fmla="*/ 357 h 3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3" h="357">
                  <a:moveTo>
                    <a:pt x="264" y="209"/>
                  </a:moveTo>
                  <a:lnTo>
                    <a:pt x="264" y="209"/>
                  </a:lnTo>
                  <a:lnTo>
                    <a:pt x="278" y="219"/>
                  </a:lnTo>
                  <a:lnTo>
                    <a:pt x="300" y="235"/>
                  </a:lnTo>
                  <a:lnTo>
                    <a:pt x="325" y="253"/>
                  </a:lnTo>
                  <a:lnTo>
                    <a:pt x="353" y="271"/>
                  </a:lnTo>
                  <a:lnTo>
                    <a:pt x="379" y="291"/>
                  </a:lnTo>
                  <a:lnTo>
                    <a:pt x="402" y="310"/>
                  </a:lnTo>
                  <a:lnTo>
                    <a:pt x="418" y="329"/>
                  </a:lnTo>
                  <a:lnTo>
                    <a:pt x="423" y="343"/>
                  </a:lnTo>
                  <a:lnTo>
                    <a:pt x="414" y="346"/>
                  </a:lnTo>
                  <a:lnTo>
                    <a:pt x="406" y="350"/>
                  </a:lnTo>
                  <a:lnTo>
                    <a:pt x="397" y="354"/>
                  </a:lnTo>
                  <a:lnTo>
                    <a:pt x="387" y="357"/>
                  </a:lnTo>
                  <a:lnTo>
                    <a:pt x="369" y="351"/>
                  </a:lnTo>
                  <a:lnTo>
                    <a:pt x="349" y="343"/>
                  </a:lnTo>
                  <a:lnTo>
                    <a:pt x="330" y="333"/>
                  </a:lnTo>
                  <a:lnTo>
                    <a:pt x="310" y="322"/>
                  </a:lnTo>
                  <a:lnTo>
                    <a:pt x="290" y="309"/>
                  </a:lnTo>
                  <a:lnTo>
                    <a:pt x="270" y="295"/>
                  </a:lnTo>
                  <a:lnTo>
                    <a:pt x="250" y="279"/>
                  </a:lnTo>
                  <a:lnTo>
                    <a:pt x="230" y="263"/>
                  </a:lnTo>
                  <a:lnTo>
                    <a:pt x="210" y="247"/>
                  </a:lnTo>
                  <a:lnTo>
                    <a:pt x="192" y="230"/>
                  </a:lnTo>
                  <a:lnTo>
                    <a:pt x="173" y="214"/>
                  </a:lnTo>
                  <a:lnTo>
                    <a:pt x="154" y="197"/>
                  </a:lnTo>
                  <a:lnTo>
                    <a:pt x="139" y="181"/>
                  </a:lnTo>
                  <a:lnTo>
                    <a:pt x="121" y="164"/>
                  </a:lnTo>
                  <a:lnTo>
                    <a:pt x="107" y="149"/>
                  </a:lnTo>
                  <a:lnTo>
                    <a:pt x="92" y="134"/>
                  </a:lnTo>
                  <a:lnTo>
                    <a:pt x="76" y="121"/>
                  </a:lnTo>
                  <a:lnTo>
                    <a:pt x="60" y="106"/>
                  </a:lnTo>
                  <a:lnTo>
                    <a:pt x="41" y="92"/>
                  </a:lnTo>
                  <a:lnTo>
                    <a:pt x="25" y="76"/>
                  </a:lnTo>
                  <a:lnTo>
                    <a:pt x="12" y="60"/>
                  </a:lnTo>
                  <a:lnTo>
                    <a:pt x="4" y="41"/>
                  </a:lnTo>
                  <a:lnTo>
                    <a:pt x="0" y="21"/>
                  </a:lnTo>
                  <a:lnTo>
                    <a:pt x="5" y="0"/>
                  </a:lnTo>
                  <a:lnTo>
                    <a:pt x="23" y="17"/>
                  </a:lnTo>
                  <a:lnTo>
                    <a:pt x="45" y="42"/>
                  </a:lnTo>
                  <a:lnTo>
                    <a:pt x="71" y="70"/>
                  </a:lnTo>
                  <a:lnTo>
                    <a:pt x="100" y="100"/>
                  </a:lnTo>
                  <a:lnTo>
                    <a:pt x="128" y="126"/>
                  </a:lnTo>
                  <a:lnTo>
                    <a:pt x="156" y="150"/>
                  </a:lnTo>
                  <a:lnTo>
                    <a:pt x="181" y="166"/>
                  </a:lnTo>
                  <a:lnTo>
                    <a:pt x="202" y="172"/>
                  </a:lnTo>
                  <a:lnTo>
                    <a:pt x="212" y="177"/>
                  </a:lnTo>
                  <a:lnTo>
                    <a:pt x="221" y="182"/>
                  </a:lnTo>
                  <a:lnTo>
                    <a:pt x="229" y="189"/>
                  </a:lnTo>
                  <a:lnTo>
                    <a:pt x="237" y="194"/>
                  </a:lnTo>
                  <a:lnTo>
                    <a:pt x="245" y="201"/>
                  </a:lnTo>
                  <a:lnTo>
                    <a:pt x="253" y="205"/>
                  </a:lnTo>
                  <a:lnTo>
                    <a:pt x="258" y="207"/>
                  </a:lnTo>
                  <a:lnTo>
                    <a:pt x="264" y="20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57" name="Freeform 134">
              <a:extLst>
                <a:ext uri="{FF2B5EF4-FFF2-40B4-BE49-F238E27FC236}">
                  <a16:creationId xmlns:a16="http://schemas.microsoft.com/office/drawing/2014/main" id="{9C2A485C-A4EF-48DA-B3B0-A38F4B47014B}"/>
                </a:ext>
              </a:extLst>
            </p:cNvPr>
            <p:cNvSpPr>
              <a:spLocks/>
            </p:cNvSpPr>
            <p:nvPr/>
          </p:nvSpPr>
          <p:spPr bwMode="auto">
            <a:xfrm>
              <a:off x="2923" y="1824"/>
              <a:ext cx="120" cy="101"/>
            </a:xfrm>
            <a:custGeom>
              <a:avLst/>
              <a:gdLst>
                <a:gd name="T0" fmla="*/ 0 w 481"/>
                <a:gd name="T1" fmla="*/ 0 h 406"/>
                <a:gd name="T2" fmla="*/ 0 w 481"/>
                <a:gd name="T3" fmla="*/ 0 h 406"/>
                <a:gd name="T4" fmla="*/ 0 w 481"/>
                <a:gd name="T5" fmla="*/ 0 h 406"/>
                <a:gd name="T6" fmla="*/ 0 w 481"/>
                <a:gd name="T7" fmla="*/ 0 h 406"/>
                <a:gd name="T8" fmla="*/ 0 w 481"/>
                <a:gd name="T9" fmla="*/ 0 h 406"/>
                <a:gd name="T10" fmla="*/ 0 w 481"/>
                <a:gd name="T11" fmla="*/ 0 h 406"/>
                <a:gd name="T12" fmla="*/ 0 w 481"/>
                <a:gd name="T13" fmla="*/ 0 h 406"/>
                <a:gd name="T14" fmla="*/ 0 w 481"/>
                <a:gd name="T15" fmla="*/ 0 h 406"/>
                <a:gd name="T16" fmla="*/ 0 w 481"/>
                <a:gd name="T17" fmla="*/ 0 h 406"/>
                <a:gd name="T18" fmla="*/ 0 w 481"/>
                <a:gd name="T19" fmla="*/ 0 h 406"/>
                <a:gd name="T20" fmla="*/ 0 w 481"/>
                <a:gd name="T21" fmla="*/ 0 h 406"/>
                <a:gd name="T22" fmla="*/ 0 w 481"/>
                <a:gd name="T23" fmla="*/ 0 h 406"/>
                <a:gd name="T24" fmla="*/ 0 w 481"/>
                <a:gd name="T25" fmla="*/ 0 h 406"/>
                <a:gd name="T26" fmla="*/ 0 w 481"/>
                <a:gd name="T27" fmla="*/ 0 h 406"/>
                <a:gd name="T28" fmla="*/ 0 w 481"/>
                <a:gd name="T29" fmla="*/ 0 h 406"/>
                <a:gd name="T30" fmla="*/ 0 w 481"/>
                <a:gd name="T31" fmla="*/ 0 h 406"/>
                <a:gd name="T32" fmla="*/ 0 w 481"/>
                <a:gd name="T33" fmla="*/ 0 h 406"/>
                <a:gd name="T34" fmla="*/ 0 w 481"/>
                <a:gd name="T35" fmla="*/ 0 h 406"/>
                <a:gd name="T36" fmla="*/ 0 w 481"/>
                <a:gd name="T37" fmla="*/ 0 h 406"/>
                <a:gd name="T38" fmla="*/ 0 w 481"/>
                <a:gd name="T39" fmla="*/ 0 h 406"/>
                <a:gd name="T40" fmla="*/ 0 w 481"/>
                <a:gd name="T41" fmla="*/ 0 h 406"/>
                <a:gd name="T42" fmla="*/ 0 w 481"/>
                <a:gd name="T43" fmla="*/ 0 h 406"/>
                <a:gd name="T44" fmla="*/ 0 w 481"/>
                <a:gd name="T45" fmla="*/ 0 h 406"/>
                <a:gd name="T46" fmla="*/ 0 w 481"/>
                <a:gd name="T47" fmla="*/ 0 h 406"/>
                <a:gd name="T48" fmla="*/ 0 w 481"/>
                <a:gd name="T49" fmla="*/ 0 h 406"/>
                <a:gd name="T50" fmla="*/ 0 w 481"/>
                <a:gd name="T51" fmla="*/ 0 h 406"/>
                <a:gd name="T52" fmla="*/ 0 w 481"/>
                <a:gd name="T53" fmla="*/ 0 h 406"/>
                <a:gd name="T54" fmla="*/ 0 w 481"/>
                <a:gd name="T55" fmla="*/ 0 h 406"/>
                <a:gd name="T56" fmla="*/ 0 w 481"/>
                <a:gd name="T57" fmla="*/ 0 h 406"/>
                <a:gd name="T58" fmla="*/ 0 w 481"/>
                <a:gd name="T59" fmla="*/ 0 h 406"/>
                <a:gd name="T60" fmla="*/ 0 w 481"/>
                <a:gd name="T61" fmla="*/ 0 h 406"/>
                <a:gd name="T62" fmla="*/ 0 w 481"/>
                <a:gd name="T63" fmla="*/ 0 h 406"/>
                <a:gd name="T64" fmla="*/ 0 w 481"/>
                <a:gd name="T65" fmla="*/ 0 h 406"/>
                <a:gd name="T66" fmla="*/ 0 w 481"/>
                <a:gd name="T67" fmla="*/ 0 h 406"/>
                <a:gd name="T68" fmla="*/ 0 w 481"/>
                <a:gd name="T69" fmla="*/ 0 h 406"/>
                <a:gd name="T70" fmla="*/ 0 w 481"/>
                <a:gd name="T71" fmla="*/ 0 h 406"/>
                <a:gd name="T72" fmla="*/ 0 w 481"/>
                <a:gd name="T73" fmla="*/ 0 h 406"/>
                <a:gd name="T74" fmla="*/ 0 w 481"/>
                <a:gd name="T75" fmla="*/ 0 h 406"/>
                <a:gd name="T76" fmla="*/ 0 w 481"/>
                <a:gd name="T77" fmla="*/ 0 h 406"/>
                <a:gd name="T78" fmla="*/ 0 w 481"/>
                <a:gd name="T79" fmla="*/ 0 h 406"/>
                <a:gd name="T80" fmla="*/ 0 w 481"/>
                <a:gd name="T81" fmla="*/ 0 h 406"/>
                <a:gd name="T82" fmla="*/ 0 w 481"/>
                <a:gd name="T83" fmla="*/ 0 h 406"/>
                <a:gd name="T84" fmla="*/ 0 w 481"/>
                <a:gd name="T85" fmla="*/ 0 h 406"/>
                <a:gd name="T86" fmla="*/ 0 w 481"/>
                <a:gd name="T87" fmla="*/ 0 h 406"/>
                <a:gd name="T88" fmla="*/ 0 w 481"/>
                <a:gd name="T89" fmla="*/ 0 h 406"/>
                <a:gd name="T90" fmla="*/ 0 w 481"/>
                <a:gd name="T91" fmla="*/ 0 h 406"/>
                <a:gd name="T92" fmla="*/ 0 w 481"/>
                <a:gd name="T93" fmla="*/ 0 h 406"/>
                <a:gd name="T94" fmla="*/ 0 w 481"/>
                <a:gd name="T95" fmla="*/ 0 h 406"/>
                <a:gd name="T96" fmla="*/ 0 w 481"/>
                <a:gd name="T97" fmla="*/ 0 h 406"/>
                <a:gd name="T98" fmla="*/ 0 w 481"/>
                <a:gd name="T99" fmla="*/ 0 h 406"/>
                <a:gd name="T100" fmla="*/ 0 w 481"/>
                <a:gd name="T101" fmla="*/ 0 h 406"/>
                <a:gd name="T102" fmla="*/ 0 w 481"/>
                <a:gd name="T103" fmla="*/ 0 h 4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1"/>
                <a:gd name="T157" fmla="*/ 0 h 406"/>
                <a:gd name="T158" fmla="*/ 481 w 481"/>
                <a:gd name="T159" fmla="*/ 406 h 4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1" h="406">
                  <a:moveTo>
                    <a:pt x="321" y="259"/>
                  </a:moveTo>
                  <a:lnTo>
                    <a:pt x="341" y="276"/>
                  </a:lnTo>
                  <a:lnTo>
                    <a:pt x="361" y="293"/>
                  </a:lnTo>
                  <a:lnTo>
                    <a:pt x="384" y="309"/>
                  </a:lnTo>
                  <a:lnTo>
                    <a:pt x="405" y="325"/>
                  </a:lnTo>
                  <a:lnTo>
                    <a:pt x="426" y="340"/>
                  </a:lnTo>
                  <a:lnTo>
                    <a:pt x="448" y="354"/>
                  </a:lnTo>
                  <a:lnTo>
                    <a:pt x="465" y="368"/>
                  </a:lnTo>
                  <a:lnTo>
                    <a:pt x="481" y="382"/>
                  </a:lnTo>
                  <a:lnTo>
                    <a:pt x="477" y="392"/>
                  </a:lnTo>
                  <a:lnTo>
                    <a:pt x="466" y="398"/>
                  </a:lnTo>
                  <a:lnTo>
                    <a:pt x="454" y="404"/>
                  </a:lnTo>
                  <a:lnTo>
                    <a:pt x="444" y="406"/>
                  </a:lnTo>
                  <a:lnTo>
                    <a:pt x="420" y="388"/>
                  </a:lnTo>
                  <a:lnTo>
                    <a:pt x="392" y="372"/>
                  </a:lnTo>
                  <a:lnTo>
                    <a:pt x="364" y="354"/>
                  </a:lnTo>
                  <a:lnTo>
                    <a:pt x="334" y="337"/>
                  </a:lnTo>
                  <a:lnTo>
                    <a:pt x="306" y="320"/>
                  </a:lnTo>
                  <a:lnTo>
                    <a:pt x="280" y="301"/>
                  </a:lnTo>
                  <a:lnTo>
                    <a:pt x="255" y="280"/>
                  </a:lnTo>
                  <a:lnTo>
                    <a:pt x="235" y="259"/>
                  </a:lnTo>
                  <a:lnTo>
                    <a:pt x="0" y="38"/>
                  </a:lnTo>
                  <a:lnTo>
                    <a:pt x="3" y="31"/>
                  </a:lnTo>
                  <a:lnTo>
                    <a:pt x="7" y="26"/>
                  </a:lnTo>
                  <a:lnTo>
                    <a:pt x="11" y="20"/>
                  </a:lnTo>
                  <a:lnTo>
                    <a:pt x="14" y="12"/>
                  </a:lnTo>
                  <a:lnTo>
                    <a:pt x="26" y="0"/>
                  </a:lnTo>
                  <a:lnTo>
                    <a:pt x="38" y="0"/>
                  </a:lnTo>
                  <a:lnTo>
                    <a:pt x="43" y="7"/>
                  </a:lnTo>
                  <a:lnTo>
                    <a:pt x="51" y="15"/>
                  </a:lnTo>
                  <a:lnTo>
                    <a:pt x="59" y="26"/>
                  </a:lnTo>
                  <a:lnTo>
                    <a:pt x="68" y="38"/>
                  </a:lnTo>
                  <a:lnTo>
                    <a:pt x="78" y="48"/>
                  </a:lnTo>
                  <a:lnTo>
                    <a:pt x="86" y="59"/>
                  </a:lnTo>
                  <a:lnTo>
                    <a:pt x="94" y="68"/>
                  </a:lnTo>
                  <a:lnTo>
                    <a:pt x="99" y="75"/>
                  </a:lnTo>
                  <a:lnTo>
                    <a:pt x="114" y="87"/>
                  </a:lnTo>
                  <a:lnTo>
                    <a:pt x="127" y="98"/>
                  </a:lnTo>
                  <a:lnTo>
                    <a:pt x="141" y="109"/>
                  </a:lnTo>
                  <a:lnTo>
                    <a:pt x="156" y="120"/>
                  </a:lnTo>
                  <a:lnTo>
                    <a:pt x="171" y="132"/>
                  </a:lnTo>
                  <a:lnTo>
                    <a:pt x="185" y="144"/>
                  </a:lnTo>
                  <a:lnTo>
                    <a:pt x="200" y="155"/>
                  </a:lnTo>
                  <a:lnTo>
                    <a:pt x="215" y="167"/>
                  </a:lnTo>
                  <a:lnTo>
                    <a:pt x="229" y="179"/>
                  </a:lnTo>
                  <a:lnTo>
                    <a:pt x="243" y="189"/>
                  </a:lnTo>
                  <a:lnTo>
                    <a:pt x="257" y="201"/>
                  </a:lnTo>
                  <a:lnTo>
                    <a:pt x="271" y="212"/>
                  </a:lnTo>
                  <a:lnTo>
                    <a:pt x="284" y="224"/>
                  </a:lnTo>
                  <a:lnTo>
                    <a:pt x="297" y="236"/>
                  </a:lnTo>
                  <a:lnTo>
                    <a:pt x="309" y="247"/>
                  </a:lnTo>
                  <a:lnTo>
                    <a:pt x="321" y="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58" name="Freeform 135">
              <a:extLst>
                <a:ext uri="{FF2B5EF4-FFF2-40B4-BE49-F238E27FC236}">
                  <a16:creationId xmlns:a16="http://schemas.microsoft.com/office/drawing/2014/main" id="{79BF1E4A-FE4D-41EF-BBBA-EBCC751F5B45}"/>
                </a:ext>
              </a:extLst>
            </p:cNvPr>
            <p:cNvSpPr>
              <a:spLocks/>
            </p:cNvSpPr>
            <p:nvPr/>
          </p:nvSpPr>
          <p:spPr bwMode="auto">
            <a:xfrm>
              <a:off x="2923" y="1824"/>
              <a:ext cx="120" cy="101"/>
            </a:xfrm>
            <a:custGeom>
              <a:avLst/>
              <a:gdLst>
                <a:gd name="T0" fmla="*/ 0 w 481"/>
                <a:gd name="T1" fmla="*/ 0 h 406"/>
                <a:gd name="T2" fmla="*/ 0 w 481"/>
                <a:gd name="T3" fmla="*/ 0 h 406"/>
                <a:gd name="T4" fmla="*/ 0 w 481"/>
                <a:gd name="T5" fmla="*/ 0 h 406"/>
                <a:gd name="T6" fmla="*/ 0 w 481"/>
                <a:gd name="T7" fmla="*/ 0 h 406"/>
                <a:gd name="T8" fmla="*/ 0 w 481"/>
                <a:gd name="T9" fmla="*/ 0 h 406"/>
                <a:gd name="T10" fmla="*/ 0 w 481"/>
                <a:gd name="T11" fmla="*/ 0 h 406"/>
                <a:gd name="T12" fmla="*/ 0 w 481"/>
                <a:gd name="T13" fmla="*/ 0 h 406"/>
                <a:gd name="T14" fmla="*/ 0 w 481"/>
                <a:gd name="T15" fmla="*/ 0 h 406"/>
                <a:gd name="T16" fmla="*/ 0 w 481"/>
                <a:gd name="T17" fmla="*/ 0 h 406"/>
                <a:gd name="T18" fmla="*/ 0 w 481"/>
                <a:gd name="T19" fmla="*/ 0 h 406"/>
                <a:gd name="T20" fmla="*/ 0 w 481"/>
                <a:gd name="T21" fmla="*/ 0 h 406"/>
                <a:gd name="T22" fmla="*/ 0 w 481"/>
                <a:gd name="T23" fmla="*/ 0 h 406"/>
                <a:gd name="T24" fmla="*/ 0 w 481"/>
                <a:gd name="T25" fmla="*/ 0 h 406"/>
                <a:gd name="T26" fmla="*/ 0 w 481"/>
                <a:gd name="T27" fmla="*/ 0 h 406"/>
                <a:gd name="T28" fmla="*/ 0 w 481"/>
                <a:gd name="T29" fmla="*/ 0 h 406"/>
                <a:gd name="T30" fmla="*/ 0 w 481"/>
                <a:gd name="T31" fmla="*/ 0 h 406"/>
                <a:gd name="T32" fmla="*/ 0 w 481"/>
                <a:gd name="T33" fmla="*/ 0 h 406"/>
                <a:gd name="T34" fmla="*/ 0 w 481"/>
                <a:gd name="T35" fmla="*/ 0 h 406"/>
                <a:gd name="T36" fmla="*/ 0 w 481"/>
                <a:gd name="T37" fmla="*/ 0 h 406"/>
                <a:gd name="T38" fmla="*/ 0 w 481"/>
                <a:gd name="T39" fmla="*/ 0 h 406"/>
                <a:gd name="T40" fmla="*/ 0 w 481"/>
                <a:gd name="T41" fmla="*/ 0 h 406"/>
                <a:gd name="T42" fmla="*/ 0 w 481"/>
                <a:gd name="T43" fmla="*/ 0 h 406"/>
                <a:gd name="T44" fmla="*/ 0 w 481"/>
                <a:gd name="T45" fmla="*/ 0 h 406"/>
                <a:gd name="T46" fmla="*/ 0 w 481"/>
                <a:gd name="T47" fmla="*/ 0 h 406"/>
                <a:gd name="T48" fmla="*/ 0 w 481"/>
                <a:gd name="T49" fmla="*/ 0 h 406"/>
                <a:gd name="T50" fmla="*/ 0 w 481"/>
                <a:gd name="T51" fmla="*/ 0 h 406"/>
                <a:gd name="T52" fmla="*/ 0 w 481"/>
                <a:gd name="T53" fmla="*/ 0 h 406"/>
                <a:gd name="T54" fmla="*/ 0 w 481"/>
                <a:gd name="T55" fmla="*/ 0 h 406"/>
                <a:gd name="T56" fmla="*/ 0 w 481"/>
                <a:gd name="T57" fmla="*/ 0 h 406"/>
                <a:gd name="T58" fmla="*/ 0 w 481"/>
                <a:gd name="T59" fmla="*/ 0 h 406"/>
                <a:gd name="T60" fmla="*/ 0 w 481"/>
                <a:gd name="T61" fmla="*/ 0 h 406"/>
                <a:gd name="T62" fmla="*/ 0 w 481"/>
                <a:gd name="T63" fmla="*/ 0 h 406"/>
                <a:gd name="T64" fmla="*/ 0 w 481"/>
                <a:gd name="T65" fmla="*/ 0 h 406"/>
                <a:gd name="T66" fmla="*/ 0 w 481"/>
                <a:gd name="T67" fmla="*/ 0 h 406"/>
                <a:gd name="T68" fmla="*/ 0 w 481"/>
                <a:gd name="T69" fmla="*/ 0 h 406"/>
                <a:gd name="T70" fmla="*/ 0 w 481"/>
                <a:gd name="T71" fmla="*/ 0 h 406"/>
                <a:gd name="T72" fmla="*/ 0 w 481"/>
                <a:gd name="T73" fmla="*/ 0 h 406"/>
                <a:gd name="T74" fmla="*/ 0 w 481"/>
                <a:gd name="T75" fmla="*/ 0 h 406"/>
                <a:gd name="T76" fmla="*/ 0 w 481"/>
                <a:gd name="T77" fmla="*/ 0 h 406"/>
                <a:gd name="T78" fmla="*/ 0 w 481"/>
                <a:gd name="T79" fmla="*/ 0 h 406"/>
                <a:gd name="T80" fmla="*/ 0 w 481"/>
                <a:gd name="T81" fmla="*/ 0 h 406"/>
                <a:gd name="T82" fmla="*/ 0 w 481"/>
                <a:gd name="T83" fmla="*/ 0 h 406"/>
                <a:gd name="T84" fmla="*/ 0 w 481"/>
                <a:gd name="T85" fmla="*/ 0 h 406"/>
                <a:gd name="T86" fmla="*/ 0 w 481"/>
                <a:gd name="T87" fmla="*/ 0 h 406"/>
                <a:gd name="T88" fmla="*/ 0 w 481"/>
                <a:gd name="T89" fmla="*/ 0 h 406"/>
                <a:gd name="T90" fmla="*/ 0 w 481"/>
                <a:gd name="T91" fmla="*/ 0 h 406"/>
                <a:gd name="T92" fmla="*/ 0 w 481"/>
                <a:gd name="T93" fmla="*/ 0 h 406"/>
                <a:gd name="T94" fmla="*/ 0 w 481"/>
                <a:gd name="T95" fmla="*/ 0 h 406"/>
                <a:gd name="T96" fmla="*/ 0 w 481"/>
                <a:gd name="T97" fmla="*/ 0 h 406"/>
                <a:gd name="T98" fmla="*/ 0 w 481"/>
                <a:gd name="T99" fmla="*/ 0 h 406"/>
                <a:gd name="T100" fmla="*/ 0 w 481"/>
                <a:gd name="T101" fmla="*/ 0 h 406"/>
                <a:gd name="T102" fmla="*/ 0 w 481"/>
                <a:gd name="T103" fmla="*/ 0 h 406"/>
                <a:gd name="T104" fmla="*/ 0 w 481"/>
                <a:gd name="T105" fmla="*/ 0 h 406"/>
                <a:gd name="T106" fmla="*/ 0 w 481"/>
                <a:gd name="T107" fmla="*/ 0 h 406"/>
                <a:gd name="T108" fmla="*/ 0 w 481"/>
                <a:gd name="T109" fmla="*/ 0 h 406"/>
                <a:gd name="T110" fmla="*/ 0 w 481"/>
                <a:gd name="T111" fmla="*/ 0 h 406"/>
                <a:gd name="T112" fmla="*/ 0 w 481"/>
                <a:gd name="T113" fmla="*/ 0 h 406"/>
                <a:gd name="T114" fmla="*/ 0 w 481"/>
                <a:gd name="T115" fmla="*/ 0 h 4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1"/>
                <a:gd name="T175" fmla="*/ 0 h 406"/>
                <a:gd name="T176" fmla="*/ 481 w 481"/>
                <a:gd name="T177" fmla="*/ 406 h 4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1" h="406">
                  <a:moveTo>
                    <a:pt x="321" y="259"/>
                  </a:moveTo>
                  <a:lnTo>
                    <a:pt x="321" y="259"/>
                  </a:lnTo>
                  <a:lnTo>
                    <a:pt x="341" y="276"/>
                  </a:lnTo>
                  <a:lnTo>
                    <a:pt x="361" y="293"/>
                  </a:lnTo>
                  <a:lnTo>
                    <a:pt x="384" y="309"/>
                  </a:lnTo>
                  <a:lnTo>
                    <a:pt x="405" y="325"/>
                  </a:lnTo>
                  <a:lnTo>
                    <a:pt x="426" y="340"/>
                  </a:lnTo>
                  <a:lnTo>
                    <a:pt x="448" y="354"/>
                  </a:lnTo>
                  <a:lnTo>
                    <a:pt x="465" y="368"/>
                  </a:lnTo>
                  <a:lnTo>
                    <a:pt x="481" y="382"/>
                  </a:lnTo>
                  <a:lnTo>
                    <a:pt x="477" y="392"/>
                  </a:lnTo>
                  <a:lnTo>
                    <a:pt x="466" y="398"/>
                  </a:lnTo>
                  <a:lnTo>
                    <a:pt x="454" y="404"/>
                  </a:lnTo>
                  <a:lnTo>
                    <a:pt x="444" y="406"/>
                  </a:lnTo>
                  <a:lnTo>
                    <a:pt x="420" y="388"/>
                  </a:lnTo>
                  <a:lnTo>
                    <a:pt x="392" y="372"/>
                  </a:lnTo>
                  <a:lnTo>
                    <a:pt x="364" y="354"/>
                  </a:lnTo>
                  <a:lnTo>
                    <a:pt x="334" y="337"/>
                  </a:lnTo>
                  <a:lnTo>
                    <a:pt x="306" y="320"/>
                  </a:lnTo>
                  <a:lnTo>
                    <a:pt x="280" y="301"/>
                  </a:lnTo>
                  <a:lnTo>
                    <a:pt x="255" y="280"/>
                  </a:lnTo>
                  <a:lnTo>
                    <a:pt x="235" y="259"/>
                  </a:lnTo>
                  <a:lnTo>
                    <a:pt x="0" y="38"/>
                  </a:lnTo>
                  <a:lnTo>
                    <a:pt x="3" y="31"/>
                  </a:lnTo>
                  <a:lnTo>
                    <a:pt x="7" y="26"/>
                  </a:lnTo>
                  <a:lnTo>
                    <a:pt x="11" y="20"/>
                  </a:lnTo>
                  <a:lnTo>
                    <a:pt x="14" y="12"/>
                  </a:lnTo>
                  <a:lnTo>
                    <a:pt x="26" y="0"/>
                  </a:lnTo>
                  <a:lnTo>
                    <a:pt x="38" y="0"/>
                  </a:lnTo>
                  <a:lnTo>
                    <a:pt x="43" y="7"/>
                  </a:lnTo>
                  <a:lnTo>
                    <a:pt x="51" y="15"/>
                  </a:lnTo>
                  <a:lnTo>
                    <a:pt x="59" y="26"/>
                  </a:lnTo>
                  <a:lnTo>
                    <a:pt x="68" y="38"/>
                  </a:lnTo>
                  <a:lnTo>
                    <a:pt x="78" y="48"/>
                  </a:lnTo>
                  <a:lnTo>
                    <a:pt x="86" y="59"/>
                  </a:lnTo>
                  <a:lnTo>
                    <a:pt x="94" y="68"/>
                  </a:lnTo>
                  <a:lnTo>
                    <a:pt x="99" y="75"/>
                  </a:lnTo>
                  <a:lnTo>
                    <a:pt x="114" y="87"/>
                  </a:lnTo>
                  <a:lnTo>
                    <a:pt x="127" y="98"/>
                  </a:lnTo>
                  <a:lnTo>
                    <a:pt x="141" y="109"/>
                  </a:lnTo>
                  <a:lnTo>
                    <a:pt x="156" y="120"/>
                  </a:lnTo>
                  <a:lnTo>
                    <a:pt x="171" y="132"/>
                  </a:lnTo>
                  <a:lnTo>
                    <a:pt x="185" y="144"/>
                  </a:lnTo>
                  <a:lnTo>
                    <a:pt x="200" y="155"/>
                  </a:lnTo>
                  <a:lnTo>
                    <a:pt x="215" y="167"/>
                  </a:lnTo>
                  <a:lnTo>
                    <a:pt x="229" y="179"/>
                  </a:lnTo>
                  <a:lnTo>
                    <a:pt x="243" y="189"/>
                  </a:lnTo>
                  <a:lnTo>
                    <a:pt x="257" y="201"/>
                  </a:lnTo>
                  <a:lnTo>
                    <a:pt x="271" y="212"/>
                  </a:lnTo>
                  <a:lnTo>
                    <a:pt x="284" y="224"/>
                  </a:lnTo>
                  <a:lnTo>
                    <a:pt x="297" y="236"/>
                  </a:lnTo>
                  <a:lnTo>
                    <a:pt x="309" y="247"/>
                  </a:lnTo>
                  <a:lnTo>
                    <a:pt x="321" y="25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59" name="Freeform 136">
              <a:extLst>
                <a:ext uri="{FF2B5EF4-FFF2-40B4-BE49-F238E27FC236}">
                  <a16:creationId xmlns:a16="http://schemas.microsoft.com/office/drawing/2014/main" id="{C6F483BD-894E-4C41-A693-495E8F29C14A}"/>
                </a:ext>
              </a:extLst>
            </p:cNvPr>
            <p:cNvSpPr>
              <a:spLocks/>
            </p:cNvSpPr>
            <p:nvPr/>
          </p:nvSpPr>
          <p:spPr bwMode="auto">
            <a:xfrm>
              <a:off x="2935" y="1802"/>
              <a:ext cx="120" cy="114"/>
            </a:xfrm>
            <a:custGeom>
              <a:avLst/>
              <a:gdLst>
                <a:gd name="T0" fmla="*/ 0 w 479"/>
                <a:gd name="T1" fmla="*/ 0 h 455"/>
                <a:gd name="T2" fmla="*/ 0 w 479"/>
                <a:gd name="T3" fmla="*/ 0 h 455"/>
                <a:gd name="T4" fmla="*/ 0 w 479"/>
                <a:gd name="T5" fmla="*/ 0 h 455"/>
                <a:gd name="T6" fmla="*/ 0 w 479"/>
                <a:gd name="T7" fmla="*/ 0 h 455"/>
                <a:gd name="T8" fmla="*/ 0 w 479"/>
                <a:gd name="T9" fmla="*/ 0 h 455"/>
                <a:gd name="T10" fmla="*/ 0 w 479"/>
                <a:gd name="T11" fmla="*/ 0 h 455"/>
                <a:gd name="T12" fmla="*/ 0 w 479"/>
                <a:gd name="T13" fmla="*/ 0 h 455"/>
                <a:gd name="T14" fmla="*/ 0 w 479"/>
                <a:gd name="T15" fmla="*/ 0 h 455"/>
                <a:gd name="T16" fmla="*/ 0 w 479"/>
                <a:gd name="T17" fmla="*/ 0 h 455"/>
                <a:gd name="T18" fmla="*/ 0 w 479"/>
                <a:gd name="T19" fmla="*/ 0 h 455"/>
                <a:gd name="T20" fmla="*/ 0 w 479"/>
                <a:gd name="T21" fmla="*/ 0 h 455"/>
                <a:gd name="T22" fmla="*/ 0 w 479"/>
                <a:gd name="T23" fmla="*/ 0 h 455"/>
                <a:gd name="T24" fmla="*/ 0 w 479"/>
                <a:gd name="T25" fmla="*/ 0 h 455"/>
                <a:gd name="T26" fmla="*/ 0 w 479"/>
                <a:gd name="T27" fmla="*/ 0 h 455"/>
                <a:gd name="T28" fmla="*/ 0 w 479"/>
                <a:gd name="T29" fmla="*/ 0 h 455"/>
                <a:gd name="T30" fmla="*/ 0 w 479"/>
                <a:gd name="T31" fmla="*/ 0 h 455"/>
                <a:gd name="T32" fmla="*/ 0 w 479"/>
                <a:gd name="T33" fmla="*/ 0 h 455"/>
                <a:gd name="T34" fmla="*/ 0 w 479"/>
                <a:gd name="T35" fmla="*/ 0 h 455"/>
                <a:gd name="T36" fmla="*/ 0 w 479"/>
                <a:gd name="T37" fmla="*/ 0 h 455"/>
                <a:gd name="T38" fmla="*/ 0 w 479"/>
                <a:gd name="T39" fmla="*/ 0 h 455"/>
                <a:gd name="T40" fmla="*/ 0 w 479"/>
                <a:gd name="T41" fmla="*/ 0 h 455"/>
                <a:gd name="T42" fmla="*/ 0 w 479"/>
                <a:gd name="T43" fmla="*/ 0 h 455"/>
                <a:gd name="T44" fmla="*/ 0 w 479"/>
                <a:gd name="T45" fmla="*/ 0 h 455"/>
                <a:gd name="T46" fmla="*/ 0 w 479"/>
                <a:gd name="T47" fmla="*/ 0 h 455"/>
                <a:gd name="T48" fmla="*/ 0 w 479"/>
                <a:gd name="T49" fmla="*/ 0 h 455"/>
                <a:gd name="T50" fmla="*/ 0 w 479"/>
                <a:gd name="T51" fmla="*/ 0 h 455"/>
                <a:gd name="T52" fmla="*/ 0 w 479"/>
                <a:gd name="T53" fmla="*/ 0 h 455"/>
                <a:gd name="T54" fmla="*/ 0 w 479"/>
                <a:gd name="T55" fmla="*/ 0 h 455"/>
                <a:gd name="T56" fmla="*/ 0 w 479"/>
                <a:gd name="T57" fmla="*/ 0 h 455"/>
                <a:gd name="T58" fmla="*/ 0 w 479"/>
                <a:gd name="T59" fmla="*/ 0 h 455"/>
                <a:gd name="T60" fmla="*/ 0 w 479"/>
                <a:gd name="T61" fmla="*/ 0 h 455"/>
                <a:gd name="T62" fmla="*/ 0 w 479"/>
                <a:gd name="T63" fmla="*/ 0 h 455"/>
                <a:gd name="T64" fmla="*/ 0 w 479"/>
                <a:gd name="T65" fmla="*/ 0 h 455"/>
                <a:gd name="T66" fmla="*/ 0 w 479"/>
                <a:gd name="T67" fmla="*/ 0 h 455"/>
                <a:gd name="T68" fmla="*/ 0 w 479"/>
                <a:gd name="T69" fmla="*/ 0 h 4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9"/>
                <a:gd name="T106" fmla="*/ 0 h 455"/>
                <a:gd name="T107" fmla="*/ 479 w 479"/>
                <a:gd name="T108" fmla="*/ 455 h 4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9" h="455">
                  <a:moveTo>
                    <a:pt x="355" y="333"/>
                  </a:moveTo>
                  <a:lnTo>
                    <a:pt x="365" y="333"/>
                  </a:lnTo>
                  <a:lnTo>
                    <a:pt x="373" y="334"/>
                  </a:lnTo>
                  <a:lnTo>
                    <a:pt x="379" y="337"/>
                  </a:lnTo>
                  <a:lnTo>
                    <a:pt x="386" y="338"/>
                  </a:lnTo>
                  <a:lnTo>
                    <a:pt x="394" y="341"/>
                  </a:lnTo>
                  <a:lnTo>
                    <a:pt x="401" y="343"/>
                  </a:lnTo>
                  <a:lnTo>
                    <a:pt x="409" y="345"/>
                  </a:lnTo>
                  <a:lnTo>
                    <a:pt x="416" y="345"/>
                  </a:lnTo>
                  <a:lnTo>
                    <a:pt x="430" y="356"/>
                  </a:lnTo>
                  <a:lnTo>
                    <a:pt x="436" y="359"/>
                  </a:lnTo>
                  <a:lnTo>
                    <a:pt x="443" y="363"/>
                  </a:lnTo>
                  <a:lnTo>
                    <a:pt x="451" y="367"/>
                  </a:lnTo>
                  <a:lnTo>
                    <a:pt x="466" y="370"/>
                  </a:lnTo>
                  <a:lnTo>
                    <a:pt x="470" y="379"/>
                  </a:lnTo>
                  <a:lnTo>
                    <a:pt x="471" y="388"/>
                  </a:lnTo>
                  <a:lnTo>
                    <a:pt x="472" y="396"/>
                  </a:lnTo>
                  <a:lnTo>
                    <a:pt x="472" y="404"/>
                  </a:lnTo>
                  <a:lnTo>
                    <a:pt x="472" y="412"/>
                  </a:lnTo>
                  <a:lnTo>
                    <a:pt x="474" y="420"/>
                  </a:lnTo>
                  <a:lnTo>
                    <a:pt x="475" y="426"/>
                  </a:lnTo>
                  <a:lnTo>
                    <a:pt x="479" y="431"/>
                  </a:lnTo>
                  <a:lnTo>
                    <a:pt x="476" y="440"/>
                  </a:lnTo>
                  <a:lnTo>
                    <a:pt x="472" y="447"/>
                  </a:lnTo>
                  <a:lnTo>
                    <a:pt x="468" y="452"/>
                  </a:lnTo>
                  <a:lnTo>
                    <a:pt x="466" y="455"/>
                  </a:lnTo>
                  <a:lnTo>
                    <a:pt x="447" y="436"/>
                  </a:lnTo>
                  <a:lnTo>
                    <a:pt x="427" y="419"/>
                  </a:lnTo>
                  <a:lnTo>
                    <a:pt x="406" y="403"/>
                  </a:lnTo>
                  <a:lnTo>
                    <a:pt x="385" y="387"/>
                  </a:lnTo>
                  <a:lnTo>
                    <a:pt x="362" y="371"/>
                  </a:lnTo>
                  <a:lnTo>
                    <a:pt x="339" y="356"/>
                  </a:lnTo>
                  <a:lnTo>
                    <a:pt x="317" y="341"/>
                  </a:lnTo>
                  <a:lnTo>
                    <a:pt x="294" y="326"/>
                  </a:lnTo>
                  <a:lnTo>
                    <a:pt x="271" y="311"/>
                  </a:lnTo>
                  <a:lnTo>
                    <a:pt x="249" y="295"/>
                  </a:lnTo>
                  <a:lnTo>
                    <a:pt x="226" y="281"/>
                  </a:lnTo>
                  <a:lnTo>
                    <a:pt x="204" y="265"/>
                  </a:lnTo>
                  <a:lnTo>
                    <a:pt x="182" y="249"/>
                  </a:lnTo>
                  <a:lnTo>
                    <a:pt x="161" y="233"/>
                  </a:lnTo>
                  <a:lnTo>
                    <a:pt x="141" y="215"/>
                  </a:lnTo>
                  <a:lnTo>
                    <a:pt x="122" y="197"/>
                  </a:lnTo>
                  <a:lnTo>
                    <a:pt x="105" y="182"/>
                  </a:lnTo>
                  <a:lnTo>
                    <a:pt x="83" y="160"/>
                  </a:lnTo>
                  <a:lnTo>
                    <a:pt x="59" y="130"/>
                  </a:lnTo>
                  <a:lnTo>
                    <a:pt x="35" y="98"/>
                  </a:lnTo>
                  <a:lnTo>
                    <a:pt x="15" y="66"/>
                  </a:lnTo>
                  <a:lnTo>
                    <a:pt x="3" y="38"/>
                  </a:lnTo>
                  <a:lnTo>
                    <a:pt x="0" y="15"/>
                  </a:lnTo>
                  <a:lnTo>
                    <a:pt x="11" y="0"/>
                  </a:lnTo>
                  <a:lnTo>
                    <a:pt x="27" y="17"/>
                  </a:lnTo>
                  <a:lnTo>
                    <a:pt x="43" y="36"/>
                  </a:lnTo>
                  <a:lnTo>
                    <a:pt x="60" y="54"/>
                  </a:lnTo>
                  <a:lnTo>
                    <a:pt x="76" y="76"/>
                  </a:lnTo>
                  <a:lnTo>
                    <a:pt x="93" y="97"/>
                  </a:lnTo>
                  <a:lnTo>
                    <a:pt x="110" y="118"/>
                  </a:lnTo>
                  <a:lnTo>
                    <a:pt x="128" y="140"/>
                  </a:lnTo>
                  <a:lnTo>
                    <a:pt x="145" y="161"/>
                  </a:lnTo>
                  <a:lnTo>
                    <a:pt x="162" y="182"/>
                  </a:lnTo>
                  <a:lnTo>
                    <a:pt x="181" y="203"/>
                  </a:lnTo>
                  <a:lnTo>
                    <a:pt x="201" y="222"/>
                  </a:lnTo>
                  <a:lnTo>
                    <a:pt x="221" y="241"/>
                  </a:lnTo>
                  <a:lnTo>
                    <a:pt x="241" y="257"/>
                  </a:lnTo>
                  <a:lnTo>
                    <a:pt x="262" y="273"/>
                  </a:lnTo>
                  <a:lnTo>
                    <a:pt x="283" y="285"/>
                  </a:lnTo>
                  <a:lnTo>
                    <a:pt x="306" y="295"/>
                  </a:lnTo>
                  <a:lnTo>
                    <a:pt x="319" y="295"/>
                  </a:lnTo>
                  <a:lnTo>
                    <a:pt x="329" y="305"/>
                  </a:lnTo>
                  <a:lnTo>
                    <a:pt x="338" y="314"/>
                  </a:lnTo>
                  <a:lnTo>
                    <a:pt x="346" y="323"/>
                  </a:lnTo>
                  <a:lnTo>
                    <a:pt x="355"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60" name="Freeform 137">
              <a:extLst>
                <a:ext uri="{FF2B5EF4-FFF2-40B4-BE49-F238E27FC236}">
                  <a16:creationId xmlns:a16="http://schemas.microsoft.com/office/drawing/2014/main" id="{CD887CB2-2F56-45D0-A2BD-4DBD742E272C}"/>
                </a:ext>
              </a:extLst>
            </p:cNvPr>
            <p:cNvSpPr>
              <a:spLocks/>
            </p:cNvSpPr>
            <p:nvPr/>
          </p:nvSpPr>
          <p:spPr bwMode="auto">
            <a:xfrm>
              <a:off x="2935" y="1802"/>
              <a:ext cx="120" cy="114"/>
            </a:xfrm>
            <a:custGeom>
              <a:avLst/>
              <a:gdLst>
                <a:gd name="T0" fmla="*/ 0 w 479"/>
                <a:gd name="T1" fmla="*/ 0 h 455"/>
                <a:gd name="T2" fmla="*/ 0 w 479"/>
                <a:gd name="T3" fmla="*/ 0 h 455"/>
                <a:gd name="T4" fmla="*/ 0 w 479"/>
                <a:gd name="T5" fmla="*/ 0 h 455"/>
                <a:gd name="T6" fmla="*/ 0 w 479"/>
                <a:gd name="T7" fmla="*/ 0 h 455"/>
                <a:gd name="T8" fmla="*/ 0 w 479"/>
                <a:gd name="T9" fmla="*/ 0 h 455"/>
                <a:gd name="T10" fmla="*/ 0 w 479"/>
                <a:gd name="T11" fmla="*/ 0 h 455"/>
                <a:gd name="T12" fmla="*/ 0 w 479"/>
                <a:gd name="T13" fmla="*/ 0 h 455"/>
                <a:gd name="T14" fmla="*/ 0 w 479"/>
                <a:gd name="T15" fmla="*/ 0 h 455"/>
                <a:gd name="T16" fmla="*/ 0 w 479"/>
                <a:gd name="T17" fmla="*/ 0 h 455"/>
                <a:gd name="T18" fmla="*/ 0 w 479"/>
                <a:gd name="T19" fmla="*/ 0 h 455"/>
                <a:gd name="T20" fmla="*/ 0 w 479"/>
                <a:gd name="T21" fmla="*/ 0 h 455"/>
                <a:gd name="T22" fmla="*/ 0 w 479"/>
                <a:gd name="T23" fmla="*/ 0 h 455"/>
                <a:gd name="T24" fmla="*/ 0 w 479"/>
                <a:gd name="T25" fmla="*/ 0 h 455"/>
                <a:gd name="T26" fmla="*/ 0 w 479"/>
                <a:gd name="T27" fmla="*/ 0 h 455"/>
                <a:gd name="T28" fmla="*/ 0 w 479"/>
                <a:gd name="T29" fmla="*/ 0 h 455"/>
                <a:gd name="T30" fmla="*/ 0 w 479"/>
                <a:gd name="T31" fmla="*/ 0 h 455"/>
                <a:gd name="T32" fmla="*/ 0 w 479"/>
                <a:gd name="T33" fmla="*/ 0 h 455"/>
                <a:gd name="T34" fmla="*/ 0 w 479"/>
                <a:gd name="T35" fmla="*/ 0 h 455"/>
                <a:gd name="T36" fmla="*/ 0 w 479"/>
                <a:gd name="T37" fmla="*/ 0 h 455"/>
                <a:gd name="T38" fmla="*/ 0 w 479"/>
                <a:gd name="T39" fmla="*/ 0 h 455"/>
                <a:gd name="T40" fmla="*/ 0 w 479"/>
                <a:gd name="T41" fmla="*/ 0 h 455"/>
                <a:gd name="T42" fmla="*/ 0 w 479"/>
                <a:gd name="T43" fmla="*/ 0 h 455"/>
                <a:gd name="T44" fmla="*/ 0 w 479"/>
                <a:gd name="T45" fmla="*/ 0 h 455"/>
                <a:gd name="T46" fmla="*/ 0 w 479"/>
                <a:gd name="T47" fmla="*/ 0 h 455"/>
                <a:gd name="T48" fmla="*/ 0 w 479"/>
                <a:gd name="T49" fmla="*/ 0 h 455"/>
                <a:gd name="T50" fmla="*/ 0 w 479"/>
                <a:gd name="T51" fmla="*/ 0 h 455"/>
                <a:gd name="T52" fmla="*/ 0 w 479"/>
                <a:gd name="T53" fmla="*/ 0 h 455"/>
                <a:gd name="T54" fmla="*/ 0 w 479"/>
                <a:gd name="T55" fmla="*/ 0 h 455"/>
                <a:gd name="T56" fmla="*/ 0 w 479"/>
                <a:gd name="T57" fmla="*/ 0 h 455"/>
                <a:gd name="T58" fmla="*/ 0 w 479"/>
                <a:gd name="T59" fmla="*/ 0 h 455"/>
                <a:gd name="T60" fmla="*/ 0 w 479"/>
                <a:gd name="T61" fmla="*/ 0 h 455"/>
                <a:gd name="T62" fmla="*/ 0 w 479"/>
                <a:gd name="T63" fmla="*/ 0 h 455"/>
                <a:gd name="T64" fmla="*/ 0 w 479"/>
                <a:gd name="T65" fmla="*/ 0 h 455"/>
                <a:gd name="T66" fmla="*/ 0 w 479"/>
                <a:gd name="T67" fmla="*/ 0 h 455"/>
                <a:gd name="T68" fmla="*/ 0 w 479"/>
                <a:gd name="T69" fmla="*/ 0 h 455"/>
                <a:gd name="T70" fmla="*/ 0 w 479"/>
                <a:gd name="T71" fmla="*/ 0 h 455"/>
                <a:gd name="T72" fmla="*/ 0 w 479"/>
                <a:gd name="T73" fmla="*/ 0 h 455"/>
                <a:gd name="T74" fmla="*/ 0 w 479"/>
                <a:gd name="T75" fmla="*/ 0 h 455"/>
                <a:gd name="T76" fmla="*/ 0 w 479"/>
                <a:gd name="T77" fmla="*/ 0 h 4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9"/>
                <a:gd name="T118" fmla="*/ 0 h 455"/>
                <a:gd name="T119" fmla="*/ 479 w 479"/>
                <a:gd name="T120" fmla="*/ 455 h 4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9" h="455">
                  <a:moveTo>
                    <a:pt x="355" y="333"/>
                  </a:moveTo>
                  <a:lnTo>
                    <a:pt x="355" y="333"/>
                  </a:lnTo>
                  <a:lnTo>
                    <a:pt x="365" y="333"/>
                  </a:lnTo>
                  <a:lnTo>
                    <a:pt x="373" y="334"/>
                  </a:lnTo>
                  <a:lnTo>
                    <a:pt x="379" y="337"/>
                  </a:lnTo>
                  <a:lnTo>
                    <a:pt x="386" y="338"/>
                  </a:lnTo>
                  <a:lnTo>
                    <a:pt x="394" y="341"/>
                  </a:lnTo>
                  <a:lnTo>
                    <a:pt x="401" y="343"/>
                  </a:lnTo>
                  <a:lnTo>
                    <a:pt x="409" y="345"/>
                  </a:lnTo>
                  <a:lnTo>
                    <a:pt x="416" y="345"/>
                  </a:lnTo>
                  <a:lnTo>
                    <a:pt x="430" y="356"/>
                  </a:lnTo>
                  <a:lnTo>
                    <a:pt x="436" y="359"/>
                  </a:lnTo>
                  <a:lnTo>
                    <a:pt x="443" y="363"/>
                  </a:lnTo>
                  <a:lnTo>
                    <a:pt x="451" y="367"/>
                  </a:lnTo>
                  <a:lnTo>
                    <a:pt x="466" y="370"/>
                  </a:lnTo>
                  <a:lnTo>
                    <a:pt x="470" y="379"/>
                  </a:lnTo>
                  <a:lnTo>
                    <a:pt x="471" y="388"/>
                  </a:lnTo>
                  <a:lnTo>
                    <a:pt x="472" y="396"/>
                  </a:lnTo>
                  <a:lnTo>
                    <a:pt x="472" y="404"/>
                  </a:lnTo>
                  <a:lnTo>
                    <a:pt x="472" y="412"/>
                  </a:lnTo>
                  <a:lnTo>
                    <a:pt x="474" y="420"/>
                  </a:lnTo>
                  <a:lnTo>
                    <a:pt x="475" y="426"/>
                  </a:lnTo>
                  <a:lnTo>
                    <a:pt x="479" y="431"/>
                  </a:lnTo>
                  <a:lnTo>
                    <a:pt x="476" y="440"/>
                  </a:lnTo>
                  <a:lnTo>
                    <a:pt x="472" y="447"/>
                  </a:lnTo>
                  <a:lnTo>
                    <a:pt x="468" y="452"/>
                  </a:lnTo>
                  <a:lnTo>
                    <a:pt x="466" y="455"/>
                  </a:lnTo>
                  <a:lnTo>
                    <a:pt x="447" y="436"/>
                  </a:lnTo>
                  <a:lnTo>
                    <a:pt x="427" y="419"/>
                  </a:lnTo>
                  <a:lnTo>
                    <a:pt x="406" y="403"/>
                  </a:lnTo>
                  <a:lnTo>
                    <a:pt x="385" y="387"/>
                  </a:lnTo>
                  <a:lnTo>
                    <a:pt x="362" y="371"/>
                  </a:lnTo>
                  <a:lnTo>
                    <a:pt x="339" y="356"/>
                  </a:lnTo>
                  <a:lnTo>
                    <a:pt x="317" y="341"/>
                  </a:lnTo>
                  <a:lnTo>
                    <a:pt x="294" y="326"/>
                  </a:lnTo>
                  <a:lnTo>
                    <a:pt x="271" y="311"/>
                  </a:lnTo>
                  <a:lnTo>
                    <a:pt x="249" y="295"/>
                  </a:lnTo>
                  <a:lnTo>
                    <a:pt x="226" y="281"/>
                  </a:lnTo>
                  <a:lnTo>
                    <a:pt x="204" y="265"/>
                  </a:lnTo>
                  <a:lnTo>
                    <a:pt x="182" y="249"/>
                  </a:lnTo>
                  <a:lnTo>
                    <a:pt x="161" y="233"/>
                  </a:lnTo>
                  <a:lnTo>
                    <a:pt x="141" y="215"/>
                  </a:lnTo>
                  <a:lnTo>
                    <a:pt x="122" y="197"/>
                  </a:lnTo>
                  <a:lnTo>
                    <a:pt x="105" y="182"/>
                  </a:lnTo>
                  <a:lnTo>
                    <a:pt x="83" y="160"/>
                  </a:lnTo>
                  <a:lnTo>
                    <a:pt x="59" y="130"/>
                  </a:lnTo>
                  <a:lnTo>
                    <a:pt x="35" y="98"/>
                  </a:lnTo>
                  <a:lnTo>
                    <a:pt x="15" y="66"/>
                  </a:lnTo>
                  <a:lnTo>
                    <a:pt x="3" y="38"/>
                  </a:lnTo>
                  <a:lnTo>
                    <a:pt x="0" y="15"/>
                  </a:lnTo>
                  <a:lnTo>
                    <a:pt x="11" y="0"/>
                  </a:lnTo>
                  <a:lnTo>
                    <a:pt x="27" y="17"/>
                  </a:lnTo>
                  <a:lnTo>
                    <a:pt x="43" y="36"/>
                  </a:lnTo>
                  <a:lnTo>
                    <a:pt x="60" y="54"/>
                  </a:lnTo>
                  <a:lnTo>
                    <a:pt x="76" y="76"/>
                  </a:lnTo>
                  <a:lnTo>
                    <a:pt x="93" y="97"/>
                  </a:lnTo>
                  <a:lnTo>
                    <a:pt x="110" y="118"/>
                  </a:lnTo>
                  <a:lnTo>
                    <a:pt x="128" y="140"/>
                  </a:lnTo>
                  <a:lnTo>
                    <a:pt x="145" y="161"/>
                  </a:lnTo>
                  <a:lnTo>
                    <a:pt x="162" y="182"/>
                  </a:lnTo>
                  <a:lnTo>
                    <a:pt x="181" y="203"/>
                  </a:lnTo>
                  <a:lnTo>
                    <a:pt x="201" y="222"/>
                  </a:lnTo>
                  <a:lnTo>
                    <a:pt x="221" y="241"/>
                  </a:lnTo>
                  <a:lnTo>
                    <a:pt x="241" y="257"/>
                  </a:lnTo>
                  <a:lnTo>
                    <a:pt x="262" y="273"/>
                  </a:lnTo>
                  <a:lnTo>
                    <a:pt x="283" y="285"/>
                  </a:lnTo>
                  <a:lnTo>
                    <a:pt x="306" y="295"/>
                  </a:lnTo>
                  <a:lnTo>
                    <a:pt x="319" y="295"/>
                  </a:lnTo>
                  <a:lnTo>
                    <a:pt x="329" y="305"/>
                  </a:lnTo>
                  <a:lnTo>
                    <a:pt x="338" y="314"/>
                  </a:lnTo>
                  <a:lnTo>
                    <a:pt x="346" y="323"/>
                  </a:lnTo>
                  <a:lnTo>
                    <a:pt x="355" y="3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61" name="Freeform 138">
              <a:extLst>
                <a:ext uri="{FF2B5EF4-FFF2-40B4-BE49-F238E27FC236}">
                  <a16:creationId xmlns:a16="http://schemas.microsoft.com/office/drawing/2014/main" id="{55DF3591-A99B-45FA-BED5-41D61BA83C26}"/>
                </a:ext>
              </a:extLst>
            </p:cNvPr>
            <p:cNvSpPr>
              <a:spLocks/>
            </p:cNvSpPr>
            <p:nvPr/>
          </p:nvSpPr>
          <p:spPr bwMode="auto">
            <a:xfrm>
              <a:off x="2941" y="1787"/>
              <a:ext cx="129" cy="111"/>
            </a:xfrm>
            <a:custGeom>
              <a:avLst/>
              <a:gdLst>
                <a:gd name="T0" fmla="*/ 0 w 516"/>
                <a:gd name="T1" fmla="*/ 0 h 443"/>
                <a:gd name="T2" fmla="*/ 0 w 516"/>
                <a:gd name="T3" fmla="*/ 0 h 443"/>
                <a:gd name="T4" fmla="*/ 0 w 516"/>
                <a:gd name="T5" fmla="*/ 0 h 443"/>
                <a:gd name="T6" fmla="*/ 0 w 516"/>
                <a:gd name="T7" fmla="*/ 0 h 443"/>
                <a:gd name="T8" fmla="*/ 0 w 516"/>
                <a:gd name="T9" fmla="*/ 0 h 443"/>
                <a:gd name="T10" fmla="*/ 0 w 516"/>
                <a:gd name="T11" fmla="*/ 0 h 443"/>
                <a:gd name="T12" fmla="*/ 0 w 516"/>
                <a:gd name="T13" fmla="*/ 0 h 443"/>
                <a:gd name="T14" fmla="*/ 0 w 516"/>
                <a:gd name="T15" fmla="*/ 0 h 443"/>
                <a:gd name="T16" fmla="*/ 0 w 516"/>
                <a:gd name="T17" fmla="*/ 0 h 443"/>
                <a:gd name="T18" fmla="*/ 0 w 516"/>
                <a:gd name="T19" fmla="*/ 0 h 443"/>
                <a:gd name="T20" fmla="*/ 0 w 516"/>
                <a:gd name="T21" fmla="*/ 0 h 443"/>
                <a:gd name="T22" fmla="*/ 0 w 516"/>
                <a:gd name="T23" fmla="*/ 0 h 443"/>
                <a:gd name="T24" fmla="*/ 0 w 516"/>
                <a:gd name="T25" fmla="*/ 0 h 443"/>
                <a:gd name="T26" fmla="*/ 0 w 516"/>
                <a:gd name="T27" fmla="*/ 0 h 443"/>
                <a:gd name="T28" fmla="*/ 0 w 516"/>
                <a:gd name="T29" fmla="*/ 0 h 443"/>
                <a:gd name="T30" fmla="*/ 0 w 516"/>
                <a:gd name="T31" fmla="*/ 0 h 443"/>
                <a:gd name="T32" fmla="*/ 0 w 516"/>
                <a:gd name="T33" fmla="*/ 0 h 443"/>
                <a:gd name="T34" fmla="*/ 0 w 516"/>
                <a:gd name="T35" fmla="*/ 0 h 443"/>
                <a:gd name="T36" fmla="*/ 0 w 516"/>
                <a:gd name="T37" fmla="*/ 0 h 443"/>
                <a:gd name="T38" fmla="*/ 0 w 516"/>
                <a:gd name="T39" fmla="*/ 0 h 443"/>
                <a:gd name="T40" fmla="*/ 0 w 516"/>
                <a:gd name="T41" fmla="*/ 0 h 443"/>
                <a:gd name="T42" fmla="*/ 0 w 516"/>
                <a:gd name="T43" fmla="*/ 0 h 443"/>
                <a:gd name="T44" fmla="*/ 0 w 516"/>
                <a:gd name="T45" fmla="*/ 0 h 443"/>
                <a:gd name="T46" fmla="*/ 0 w 516"/>
                <a:gd name="T47" fmla="*/ 0 h 443"/>
                <a:gd name="T48" fmla="*/ 0 w 516"/>
                <a:gd name="T49" fmla="*/ 0 h 443"/>
                <a:gd name="T50" fmla="*/ 0 w 516"/>
                <a:gd name="T51" fmla="*/ 0 h 443"/>
                <a:gd name="T52" fmla="*/ 0 w 516"/>
                <a:gd name="T53" fmla="*/ 0 h 443"/>
                <a:gd name="T54" fmla="*/ 0 w 516"/>
                <a:gd name="T55" fmla="*/ 0 h 443"/>
                <a:gd name="T56" fmla="*/ 0 w 516"/>
                <a:gd name="T57" fmla="*/ 0 h 443"/>
                <a:gd name="T58" fmla="*/ 0 w 516"/>
                <a:gd name="T59" fmla="*/ 0 h 443"/>
                <a:gd name="T60" fmla="*/ 0 w 516"/>
                <a:gd name="T61" fmla="*/ 0 h 443"/>
                <a:gd name="T62" fmla="*/ 0 w 516"/>
                <a:gd name="T63" fmla="*/ 0 h 443"/>
                <a:gd name="T64" fmla="*/ 0 w 516"/>
                <a:gd name="T65" fmla="*/ 0 h 443"/>
                <a:gd name="T66" fmla="*/ 0 w 516"/>
                <a:gd name="T67" fmla="*/ 0 h 443"/>
                <a:gd name="T68" fmla="*/ 0 w 516"/>
                <a:gd name="T69" fmla="*/ 0 h 443"/>
                <a:gd name="T70" fmla="*/ 0 w 516"/>
                <a:gd name="T71" fmla="*/ 0 h 443"/>
                <a:gd name="T72" fmla="*/ 0 w 516"/>
                <a:gd name="T73" fmla="*/ 0 h 443"/>
                <a:gd name="T74" fmla="*/ 0 w 516"/>
                <a:gd name="T75" fmla="*/ 0 h 443"/>
                <a:gd name="T76" fmla="*/ 0 w 516"/>
                <a:gd name="T77" fmla="*/ 0 h 443"/>
                <a:gd name="T78" fmla="*/ 0 w 516"/>
                <a:gd name="T79" fmla="*/ 0 h 4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6"/>
                <a:gd name="T121" fmla="*/ 0 h 443"/>
                <a:gd name="T122" fmla="*/ 516 w 516"/>
                <a:gd name="T123" fmla="*/ 443 h 4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6" h="443">
                  <a:moveTo>
                    <a:pt x="258" y="222"/>
                  </a:moveTo>
                  <a:lnTo>
                    <a:pt x="270" y="237"/>
                  </a:lnTo>
                  <a:lnTo>
                    <a:pt x="286" y="254"/>
                  </a:lnTo>
                  <a:lnTo>
                    <a:pt x="306" y="272"/>
                  </a:lnTo>
                  <a:lnTo>
                    <a:pt x="329" y="291"/>
                  </a:lnTo>
                  <a:lnTo>
                    <a:pt x="353" y="307"/>
                  </a:lnTo>
                  <a:lnTo>
                    <a:pt x="375" y="320"/>
                  </a:lnTo>
                  <a:lnTo>
                    <a:pt x="398" y="330"/>
                  </a:lnTo>
                  <a:lnTo>
                    <a:pt x="418" y="332"/>
                  </a:lnTo>
                  <a:lnTo>
                    <a:pt x="430" y="344"/>
                  </a:lnTo>
                  <a:lnTo>
                    <a:pt x="439" y="346"/>
                  </a:lnTo>
                  <a:lnTo>
                    <a:pt x="450" y="348"/>
                  </a:lnTo>
                  <a:lnTo>
                    <a:pt x="460" y="352"/>
                  </a:lnTo>
                  <a:lnTo>
                    <a:pt x="471" y="356"/>
                  </a:lnTo>
                  <a:lnTo>
                    <a:pt x="482" y="360"/>
                  </a:lnTo>
                  <a:lnTo>
                    <a:pt x="491" y="364"/>
                  </a:lnTo>
                  <a:lnTo>
                    <a:pt x="499" y="367"/>
                  </a:lnTo>
                  <a:lnTo>
                    <a:pt x="504" y="368"/>
                  </a:lnTo>
                  <a:lnTo>
                    <a:pt x="516" y="382"/>
                  </a:lnTo>
                  <a:lnTo>
                    <a:pt x="516" y="391"/>
                  </a:lnTo>
                  <a:lnTo>
                    <a:pt x="516" y="399"/>
                  </a:lnTo>
                  <a:lnTo>
                    <a:pt x="516" y="408"/>
                  </a:lnTo>
                  <a:lnTo>
                    <a:pt x="516" y="417"/>
                  </a:lnTo>
                  <a:lnTo>
                    <a:pt x="515" y="420"/>
                  </a:lnTo>
                  <a:lnTo>
                    <a:pt x="511" y="425"/>
                  </a:lnTo>
                  <a:lnTo>
                    <a:pt x="506" y="433"/>
                  </a:lnTo>
                  <a:lnTo>
                    <a:pt x="504" y="443"/>
                  </a:lnTo>
                  <a:lnTo>
                    <a:pt x="490" y="437"/>
                  </a:lnTo>
                  <a:lnTo>
                    <a:pt x="472" y="429"/>
                  </a:lnTo>
                  <a:lnTo>
                    <a:pt x="455" y="421"/>
                  </a:lnTo>
                  <a:lnTo>
                    <a:pt x="436" y="413"/>
                  </a:lnTo>
                  <a:lnTo>
                    <a:pt x="418" y="406"/>
                  </a:lnTo>
                  <a:lnTo>
                    <a:pt x="400" y="400"/>
                  </a:lnTo>
                  <a:lnTo>
                    <a:pt x="383" y="395"/>
                  </a:lnTo>
                  <a:lnTo>
                    <a:pt x="369" y="394"/>
                  </a:lnTo>
                  <a:lnTo>
                    <a:pt x="354" y="378"/>
                  </a:lnTo>
                  <a:lnTo>
                    <a:pt x="339" y="363"/>
                  </a:lnTo>
                  <a:lnTo>
                    <a:pt x="323" y="348"/>
                  </a:lnTo>
                  <a:lnTo>
                    <a:pt x="307" y="335"/>
                  </a:lnTo>
                  <a:lnTo>
                    <a:pt x="290" y="322"/>
                  </a:lnTo>
                  <a:lnTo>
                    <a:pt x="273" y="308"/>
                  </a:lnTo>
                  <a:lnTo>
                    <a:pt x="255" y="295"/>
                  </a:lnTo>
                  <a:lnTo>
                    <a:pt x="238" y="283"/>
                  </a:lnTo>
                  <a:lnTo>
                    <a:pt x="220" y="270"/>
                  </a:lnTo>
                  <a:lnTo>
                    <a:pt x="202" y="258"/>
                  </a:lnTo>
                  <a:lnTo>
                    <a:pt x="184" y="245"/>
                  </a:lnTo>
                  <a:lnTo>
                    <a:pt x="166" y="231"/>
                  </a:lnTo>
                  <a:lnTo>
                    <a:pt x="149" y="218"/>
                  </a:lnTo>
                  <a:lnTo>
                    <a:pt x="132" y="203"/>
                  </a:lnTo>
                  <a:lnTo>
                    <a:pt x="114" y="189"/>
                  </a:lnTo>
                  <a:lnTo>
                    <a:pt x="98" y="173"/>
                  </a:lnTo>
                  <a:lnTo>
                    <a:pt x="86" y="161"/>
                  </a:lnTo>
                  <a:lnTo>
                    <a:pt x="70" y="143"/>
                  </a:lnTo>
                  <a:lnTo>
                    <a:pt x="53" y="125"/>
                  </a:lnTo>
                  <a:lnTo>
                    <a:pt x="35" y="102"/>
                  </a:lnTo>
                  <a:lnTo>
                    <a:pt x="19" y="81"/>
                  </a:lnTo>
                  <a:lnTo>
                    <a:pt x="7" y="60"/>
                  </a:lnTo>
                  <a:lnTo>
                    <a:pt x="0" y="41"/>
                  </a:lnTo>
                  <a:lnTo>
                    <a:pt x="0" y="25"/>
                  </a:lnTo>
                  <a:lnTo>
                    <a:pt x="0" y="16"/>
                  </a:lnTo>
                  <a:lnTo>
                    <a:pt x="0" y="8"/>
                  </a:lnTo>
                  <a:lnTo>
                    <a:pt x="0" y="2"/>
                  </a:lnTo>
                  <a:lnTo>
                    <a:pt x="0" y="0"/>
                  </a:lnTo>
                  <a:lnTo>
                    <a:pt x="13" y="12"/>
                  </a:lnTo>
                  <a:lnTo>
                    <a:pt x="28" y="25"/>
                  </a:lnTo>
                  <a:lnTo>
                    <a:pt x="41" y="38"/>
                  </a:lnTo>
                  <a:lnTo>
                    <a:pt x="55" y="53"/>
                  </a:lnTo>
                  <a:lnTo>
                    <a:pt x="69" y="68"/>
                  </a:lnTo>
                  <a:lnTo>
                    <a:pt x="82" y="83"/>
                  </a:lnTo>
                  <a:lnTo>
                    <a:pt x="97" y="98"/>
                  </a:lnTo>
                  <a:lnTo>
                    <a:pt x="110" y="114"/>
                  </a:lnTo>
                  <a:lnTo>
                    <a:pt x="124" y="129"/>
                  </a:lnTo>
                  <a:lnTo>
                    <a:pt x="138" y="143"/>
                  </a:lnTo>
                  <a:lnTo>
                    <a:pt x="152" y="157"/>
                  </a:lnTo>
                  <a:lnTo>
                    <a:pt x="166" y="170"/>
                  </a:lnTo>
                  <a:lnTo>
                    <a:pt x="180" y="181"/>
                  </a:lnTo>
                  <a:lnTo>
                    <a:pt x="193" y="191"/>
                  </a:lnTo>
                  <a:lnTo>
                    <a:pt x="208" y="201"/>
                  </a:lnTo>
                  <a:lnTo>
                    <a:pt x="221" y="209"/>
                  </a:lnTo>
                  <a:lnTo>
                    <a:pt x="233" y="209"/>
                  </a:lnTo>
                  <a:lnTo>
                    <a:pt x="258"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62" name="Freeform 139">
              <a:extLst>
                <a:ext uri="{FF2B5EF4-FFF2-40B4-BE49-F238E27FC236}">
                  <a16:creationId xmlns:a16="http://schemas.microsoft.com/office/drawing/2014/main" id="{A7E663F1-4B53-468C-8250-0AC20891BB9D}"/>
                </a:ext>
              </a:extLst>
            </p:cNvPr>
            <p:cNvSpPr>
              <a:spLocks/>
            </p:cNvSpPr>
            <p:nvPr/>
          </p:nvSpPr>
          <p:spPr bwMode="auto">
            <a:xfrm>
              <a:off x="2941" y="1787"/>
              <a:ext cx="129" cy="111"/>
            </a:xfrm>
            <a:custGeom>
              <a:avLst/>
              <a:gdLst>
                <a:gd name="T0" fmla="*/ 0 w 516"/>
                <a:gd name="T1" fmla="*/ 0 h 443"/>
                <a:gd name="T2" fmla="*/ 0 w 516"/>
                <a:gd name="T3" fmla="*/ 0 h 443"/>
                <a:gd name="T4" fmla="*/ 0 w 516"/>
                <a:gd name="T5" fmla="*/ 0 h 443"/>
                <a:gd name="T6" fmla="*/ 0 w 516"/>
                <a:gd name="T7" fmla="*/ 0 h 443"/>
                <a:gd name="T8" fmla="*/ 0 w 516"/>
                <a:gd name="T9" fmla="*/ 0 h 443"/>
                <a:gd name="T10" fmla="*/ 0 w 516"/>
                <a:gd name="T11" fmla="*/ 0 h 443"/>
                <a:gd name="T12" fmla="*/ 0 w 516"/>
                <a:gd name="T13" fmla="*/ 0 h 443"/>
                <a:gd name="T14" fmla="*/ 0 w 516"/>
                <a:gd name="T15" fmla="*/ 0 h 443"/>
                <a:gd name="T16" fmla="*/ 0 w 516"/>
                <a:gd name="T17" fmla="*/ 0 h 443"/>
                <a:gd name="T18" fmla="*/ 0 w 516"/>
                <a:gd name="T19" fmla="*/ 0 h 443"/>
                <a:gd name="T20" fmla="*/ 0 w 516"/>
                <a:gd name="T21" fmla="*/ 0 h 443"/>
                <a:gd name="T22" fmla="*/ 0 w 516"/>
                <a:gd name="T23" fmla="*/ 0 h 443"/>
                <a:gd name="T24" fmla="*/ 0 w 516"/>
                <a:gd name="T25" fmla="*/ 0 h 443"/>
                <a:gd name="T26" fmla="*/ 0 w 516"/>
                <a:gd name="T27" fmla="*/ 0 h 443"/>
                <a:gd name="T28" fmla="*/ 0 w 516"/>
                <a:gd name="T29" fmla="*/ 0 h 443"/>
                <a:gd name="T30" fmla="*/ 0 w 516"/>
                <a:gd name="T31" fmla="*/ 0 h 443"/>
                <a:gd name="T32" fmla="*/ 0 w 516"/>
                <a:gd name="T33" fmla="*/ 0 h 443"/>
                <a:gd name="T34" fmla="*/ 0 w 516"/>
                <a:gd name="T35" fmla="*/ 0 h 443"/>
                <a:gd name="T36" fmla="*/ 0 w 516"/>
                <a:gd name="T37" fmla="*/ 0 h 443"/>
                <a:gd name="T38" fmla="*/ 0 w 516"/>
                <a:gd name="T39" fmla="*/ 0 h 443"/>
                <a:gd name="T40" fmla="*/ 0 w 516"/>
                <a:gd name="T41" fmla="*/ 0 h 443"/>
                <a:gd name="T42" fmla="*/ 0 w 516"/>
                <a:gd name="T43" fmla="*/ 0 h 443"/>
                <a:gd name="T44" fmla="*/ 0 w 516"/>
                <a:gd name="T45" fmla="*/ 0 h 443"/>
                <a:gd name="T46" fmla="*/ 0 w 516"/>
                <a:gd name="T47" fmla="*/ 0 h 443"/>
                <a:gd name="T48" fmla="*/ 0 w 516"/>
                <a:gd name="T49" fmla="*/ 0 h 443"/>
                <a:gd name="T50" fmla="*/ 0 w 516"/>
                <a:gd name="T51" fmla="*/ 0 h 443"/>
                <a:gd name="T52" fmla="*/ 0 w 516"/>
                <a:gd name="T53" fmla="*/ 0 h 443"/>
                <a:gd name="T54" fmla="*/ 0 w 516"/>
                <a:gd name="T55" fmla="*/ 0 h 443"/>
                <a:gd name="T56" fmla="*/ 0 w 516"/>
                <a:gd name="T57" fmla="*/ 0 h 443"/>
                <a:gd name="T58" fmla="*/ 0 w 516"/>
                <a:gd name="T59" fmla="*/ 0 h 443"/>
                <a:gd name="T60" fmla="*/ 0 w 516"/>
                <a:gd name="T61" fmla="*/ 0 h 443"/>
                <a:gd name="T62" fmla="*/ 0 w 516"/>
                <a:gd name="T63" fmla="*/ 0 h 443"/>
                <a:gd name="T64" fmla="*/ 0 w 516"/>
                <a:gd name="T65" fmla="*/ 0 h 443"/>
                <a:gd name="T66" fmla="*/ 0 w 516"/>
                <a:gd name="T67" fmla="*/ 0 h 443"/>
                <a:gd name="T68" fmla="*/ 0 w 516"/>
                <a:gd name="T69" fmla="*/ 0 h 443"/>
                <a:gd name="T70" fmla="*/ 0 w 516"/>
                <a:gd name="T71" fmla="*/ 0 h 443"/>
                <a:gd name="T72" fmla="*/ 0 w 516"/>
                <a:gd name="T73" fmla="*/ 0 h 443"/>
                <a:gd name="T74" fmla="*/ 0 w 516"/>
                <a:gd name="T75" fmla="*/ 0 h 443"/>
                <a:gd name="T76" fmla="*/ 0 w 516"/>
                <a:gd name="T77" fmla="*/ 0 h 443"/>
                <a:gd name="T78" fmla="*/ 0 w 516"/>
                <a:gd name="T79" fmla="*/ 0 h 443"/>
                <a:gd name="T80" fmla="*/ 0 w 516"/>
                <a:gd name="T81" fmla="*/ 0 h 443"/>
                <a:gd name="T82" fmla="*/ 0 w 516"/>
                <a:gd name="T83" fmla="*/ 0 h 443"/>
                <a:gd name="T84" fmla="*/ 0 w 516"/>
                <a:gd name="T85" fmla="*/ 0 h 443"/>
                <a:gd name="T86" fmla="*/ 0 w 516"/>
                <a:gd name="T87" fmla="*/ 0 h 443"/>
                <a:gd name="T88" fmla="*/ 0 w 516"/>
                <a:gd name="T89" fmla="*/ 0 h 4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6"/>
                <a:gd name="T136" fmla="*/ 0 h 443"/>
                <a:gd name="T137" fmla="*/ 516 w 516"/>
                <a:gd name="T138" fmla="*/ 443 h 4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6" h="443">
                  <a:moveTo>
                    <a:pt x="258" y="222"/>
                  </a:moveTo>
                  <a:lnTo>
                    <a:pt x="258" y="222"/>
                  </a:lnTo>
                  <a:lnTo>
                    <a:pt x="270" y="237"/>
                  </a:lnTo>
                  <a:lnTo>
                    <a:pt x="286" y="254"/>
                  </a:lnTo>
                  <a:lnTo>
                    <a:pt x="306" y="272"/>
                  </a:lnTo>
                  <a:lnTo>
                    <a:pt x="329" y="291"/>
                  </a:lnTo>
                  <a:lnTo>
                    <a:pt x="353" y="307"/>
                  </a:lnTo>
                  <a:lnTo>
                    <a:pt x="375" y="320"/>
                  </a:lnTo>
                  <a:lnTo>
                    <a:pt x="398" y="330"/>
                  </a:lnTo>
                  <a:lnTo>
                    <a:pt x="418" y="332"/>
                  </a:lnTo>
                  <a:lnTo>
                    <a:pt x="430" y="344"/>
                  </a:lnTo>
                  <a:lnTo>
                    <a:pt x="439" y="346"/>
                  </a:lnTo>
                  <a:lnTo>
                    <a:pt x="450" y="348"/>
                  </a:lnTo>
                  <a:lnTo>
                    <a:pt x="460" y="352"/>
                  </a:lnTo>
                  <a:lnTo>
                    <a:pt x="471" y="356"/>
                  </a:lnTo>
                  <a:lnTo>
                    <a:pt x="482" y="360"/>
                  </a:lnTo>
                  <a:lnTo>
                    <a:pt x="491" y="364"/>
                  </a:lnTo>
                  <a:lnTo>
                    <a:pt x="499" y="367"/>
                  </a:lnTo>
                  <a:lnTo>
                    <a:pt x="504" y="368"/>
                  </a:lnTo>
                  <a:lnTo>
                    <a:pt x="516" y="382"/>
                  </a:lnTo>
                  <a:lnTo>
                    <a:pt x="516" y="391"/>
                  </a:lnTo>
                  <a:lnTo>
                    <a:pt x="516" y="399"/>
                  </a:lnTo>
                  <a:lnTo>
                    <a:pt x="516" y="408"/>
                  </a:lnTo>
                  <a:lnTo>
                    <a:pt x="516" y="417"/>
                  </a:lnTo>
                  <a:lnTo>
                    <a:pt x="515" y="420"/>
                  </a:lnTo>
                  <a:lnTo>
                    <a:pt x="511" y="425"/>
                  </a:lnTo>
                  <a:lnTo>
                    <a:pt x="506" y="433"/>
                  </a:lnTo>
                  <a:lnTo>
                    <a:pt x="504" y="443"/>
                  </a:lnTo>
                  <a:lnTo>
                    <a:pt x="490" y="437"/>
                  </a:lnTo>
                  <a:lnTo>
                    <a:pt x="472" y="429"/>
                  </a:lnTo>
                  <a:lnTo>
                    <a:pt x="455" y="421"/>
                  </a:lnTo>
                  <a:lnTo>
                    <a:pt x="436" y="413"/>
                  </a:lnTo>
                  <a:lnTo>
                    <a:pt x="418" y="406"/>
                  </a:lnTo>
                  <a:lnTo>
                    <a:pt x="400" y="400"/>
                  </a:lnTo>
                  <a:lnTo>
                    <a:pt x="383" y="395"/>
                  </a:lnTo>
                  <a:lnTo>
                    <a:pt x="369" y="394"/>
                  </a:lnTo>
                  <a:lnTo>
                    <a:pt x="354" y="378"/>
                  </a:lnTo>
                  <a:lnTo>
                    <a:pt x="339" y="363"/>
                  </a:lnTo>
                  <a:lnTo>
                    <a:pt x="323" y="348"/>
                  </a:lnTo>
                  <a:lnTo>
                    <a:pt x="307" y="335"/>
                  </a:lnTo>
                  <a:lnTo>
                    <a:pt x="290" y="322"/>
                  </a:lnTo>
                  <a:lnTo>
                    <a:pt x="273" y="308"/>
                  </a:lnTo>
                  <a:lnTo>
                    <a:pt x="255" y="295"/>
                  </a:lnTo>
                  <a:lnTo>
                    <a:pt x="238" y="283"/>
                  </a:lnTo>
                  <a:lnTo>
                    <a:pt x="220" y="270"/>
                  </a:lnTo>
                  <a:lnTo>
                    <a:pt x="202" y="258"/>
                  </a:lnTo>
                  <a:lnTo>
                    <a:pt x="184" y="245"/>
                  </a:lnTo>
                  <a:lnTo>
                    <a:pt x="166" y="231"/>
                  </a:lnTo>
                  <a:lnTo>
                    <a:pt x="149" y="218"/>
                  </a:lnTo>
                  <a:lnTo>
                    <a:pt x="132" y="203"/>
                  </a:lnTo>
                  <a:lnTo>
                    <a:pt x="114" y="189"/>
                  </a:lnTo>
                  <a:lnTo>
                    <a:pt x="98" y="173"/>
                  </a:lnTo>
                  <a:lnTo>
                    <a:pt x="86" y="161"/>
                  </a:lnTo>
                  <a:lnTo>
                    <a:pt x="70" y="143"/>
                  </a:lnTo>
                  <a:lnTo>
                    <a:pt x="53" y="125"/>
                  </a:lnTo>
                  <a:lnTo>
                    <a:pt x="35" y="102"/>
                  </a:lnTo>
                  <a:lnTo>
                    <a:pt x="19" y="81"/>
                  </a:lnTo>
                  <a:lnTo>
                    <a:pt x="7" y="60"/>
                  </a:lnTo>
                  <a:lnTo>
                    <a:pt x="0" y="41"/>
                  </a:lnTo>
                  <a:lnTo>
                    <a:pt x="0" y="25"/>
                  </a:lnTo>
                  <a:lnTo>
                    <a:pt x="0" y="16"/>
                  </a:lnTo>
                  <a:lnTo>
                    <a:pt x="0" y="8"/>
                  </a:lnTo>
                  <a:lnTo>
                    <a:pt x="0" y="2"/>
                  </a:lnTo>
                  <a:lnTo>
                    <a:pt x="0" y="0"/>
                  </a:lnTo>
                  <a:lnTo>
                    <a:pt x="13" y="12"/>
                  </a:lnTo>
                  <a:lnTo>
                    <a:pt x="28" y="25"/>
                  </a:lnTo>
                  <a:lnTo>
                    <a:pt x="41" y="38"/>
                  </a:lnTo>
                  <a:lnTo>
                    <a:pt x="55" y="53"/>
                  </a:lnTo>
                  <a:lnTo>
                    <a:pt x="69" y="68"/>
                  </a:lnTo>
                  <a:lnTo>
                    <a:pt x="82" y="83"/>
                  </a:lnTo>
                  <a:lnTo>
                    <a:pt x="97" y="98"/>
                  </a:lnTo>
                  <a:lnTo>
                    <a:pt x="110" y="114"/>
                  </a:lnTo>
                  <a:lnTo>
                    <a:pt x="124" y="129"/>
                  </a:lnTo>
                  <a:lnTo>
                    <a:pt x="138" y="143"/>
                  </a:lnTo>
                  <a:lnTo>
                    <a:pt x="152" y="157"/>
                  </a:lnTo>
                  <a:lnTo>
                    <a:pt x="166" y="170"/>
                  </a:lnTo>
                  <a:lnTo>
                    <a:pt x="180" y="181"/>
                  </a:lnTo>
                  <a:lnTo>
                    <a:pt x="193" y="191"/>
                  </a:lnTo>
                  <a:lnTo>
                    <a:pt x="208" y="201"/>
                  </a:lnTo>
                  <a:lnTo>
                    <a:pt x="221" y="209"/>
                  </a:lnTo>
                  <a:lnTo>
                    <a:pt x="233" y="209"/>
                  </a:lnTo>
                  <a:lnTo>
                    <a:pt x="258" y="22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63" name="Freeform 140">
              <a:extLst>
                <a:ext uri="{FF2B5EF4-FFF2-40B4-BE49-F238E27FC236}">
                  <a16:creationId xmlns:a16="http://schemas.microsoft.com/office/drawing/2014/main" id="{560CCBBB-AEEB-4DDC-A4EA-4693F996EECD}"/>
                </a:ext>
              </a:extLst>
            </p:cNvPr>
            <p:cNvSpPr>
              <a:spLocks/>
            </p:cNvSpPr>
            <p:nvPr/>
          </p:nvSpPr>
          <p:spPr bwMode="auto">
            <a:xfrm>
              <a:off x="2935" y="1759"/>
              <a:ext cx="145" cy="120"/>
            </a:xfrm>
            <a:custGeom>
              <a:avLst/>
              <a:gdLst>
                <a:gd name="T0" fmla="*/ 0 w 579"/>
                <a:gd name="T1" fmla="*/ 0 h 479"/>
                <a:gd name="T2" fmla="*/ 0 w 579"/>
                <a:gd name="T3" fmla="*/ 0 h 479"/>
                <a:gd name="T4" fmla="*/ 0 w 579"/>
                <a:gd name="T5" fmla="*/ 0 h 479"/>
                <a:gd name="T6" fmla="*/ 0 w 579"/>
                <a:gd name="T7" fmla="*/ 0 h 479"/>
                <a:gd name="T8" fmla="*/ 0 w 579"/>
                <a:gd name="T9" fmla="*/ 0 h 479"/>
                <a:gd name="T10" fmla="*/ 0 w 579"/>
                <a:gd name="T11" fmla="*/ 0 h 479"/>
                <a:gd name="T12" fmla="*/ 0 w 579"/>
                <a:gd name="T13" fmla="*/ 0 h 479"/>
                <a:gd name="T14" fmla="*/ 0 w 579"/>
                <a:gd name="T15" fmla="*/ 0 h 479"/>
                <a:gd name="T16" fmla="*/ 0 w 579"/>
                <a:gd name="T17" fmla="*/ 0 h 479"/>
                <a:gd name="T18" fmla="*/ 0 w 579"/>
                <a:gd name="T19" fmla="*/ 0 h 479"/>
                <a:gd name="T20" fmla="*/ 0 w 579"/>
                <a:gd name="T21" fmla="*/ 0 h 479"/>
                <a:gd name="T22" fmla="*/ 0 w 579"/>
                <a:gd name="T23" fmla="*/ 0 h 479"/>
                <a:gd name="T24" fmla="*/ 0 w 579"/>
                <a:gd name="T25" fmla="*/ 0 h 479"/>
                <a:gd name="T26" fmla="*/ 0 w 579"/>
                <a:gd name="T27" fmla="*/ 0 h 479"/>
                <a:gd name="T28" fmla="*/ 0 w 579"/>
                <a:gd name="T29" fmla="*/ 0 h 479"/>
                <a:gd name="T30" fmla="*/ 0 w 579"/>
                <a:gd name="T31" fmla="*/ 0 h 479"/>
                <a:gd name="T32" fmla="*/ 0 w 579"/>
                <a:gd name="T33" fmla="*/ 0 h 479"/>
                <a:gd name="T34" fmla="*/ 0 w 579"/>
                <a:gd name="T35" fmla="*/ 0 h 479"/>
                <a:gd name="T36" fmla="*/ 0 w 579"/>
                <a:gd name="T37" fmla="*/ 0 h 479"/>
                <a:gd name="T38" fmla="*/ 0 w 579"/>
                <a:gd name="T39" fmla="*/ 0 h 479"/>
                <a:gd name="T40" fmla="*/ 0 w 579"/>
                <a:gd name="T41" fmla="*/ 0 h 479"/>
                <a:gd name="T42" fmla="*/ 0 w 579"/>
                <a:gd name="T43" fmla="*/ 0 h 479"/>
                <a:gd name="T44" fmla="*/ 0 w 579"/>
                <a:gd name="T45" fmla="*/ 0 h 479"/>
                <a:gd name="T46" fmla="*/ 0 w 579"/>
                <a:gd name="T47" fmla="*/ 0 h 479"/>
                <a:gd name="T48" fmla="*/ 0 w 579"/>
                <a:gd name="T49" fmla="*/ 0 h 479"/>
                <a:gd name="T50" fmla="*/ 0 w 579"/>
                <a:gd name="T51" fmla="*/ 0 h 479"/>
                <a:gd name="T52" fmla="*/ 0 w 579"/>
                <a:gd name="T53" fmla="*/ 0 h 479"/>
                <a:gd name="T54" fmla="*/ 0 w 579"/>
                <a:gd name="T55" fmla="*/ 0 h 479"/>
                <a:gd name="T56" fmla="*/ 0 w 579"/>
                <a:gd name="T57" fmla="*/ 0 h 479"/>
                <a:gd name="T58" fmla="*/ 0 w 579"/>
                <a:gd name="T59" fmla="*/ 0 h 479"/>
                <a:gd name="T60" fmla="*/ 0 w 579"/>
                <a:gd name="T61" fmla="*/ 0 h 479"/>
                <a:gd name="T62" fmla="*/ 0 w 579"/>
                <a:gd name="T63" fmla="*/ 0 h 479"/>
                <a:gd name="T64" fmla="*/ 0 w 579"/>
                <a:gd name="T65" fmla="*/ 0 h 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9"/>
                <a:gd name="T100" fmla="*/ 0 h 479"/>
                <a:gd name="T101" fmla="*/ 579 w 579"/>
                <a:gd name="T102" fmla="*/ 479 h 4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9" h="479">
                  <a:moveTo>
                    <a:pt x="283" y="246"/>
                  </a:moveTo>
                  <a:lnTo>
                    <a:pt x="303" y="266"/>
                  </a:lnTo>
                  <a:lnTo>
                    <a:pt x="328" y="289"/>
                  </a:lnTo>
                  <a:lnTo>
                    <a:pt x="355" y="312"/>
                  </a:lnTo>
                  <a:lnTo>
                    <a:pt x="383" y="336"/>
                  </a:lnTo>
                  <a:lnTo>
                    <a:pt x="412" y="358"/>
                  </a:lnTo>
                  <a:lnTo>
                    <a:pt x="440" y="378"/>
                  </a:lnTo>
                  <a:lnTo>
                    <a:pt x="468" y="394"/>
                  </a:lnTo>
                  <a:lnTo>
                    <a:pt x="492" y="406"/>
                  </a:lnTo>
                  <a:lnTo>
                    <a:pt x="504" y="406"/>
                  </a:lnTo>
                  <a:lnTo>
                    <a:pt x="513" y="411"/>
                  </a:lnTo>
                  <a:lnTo>
                    <a:pt x="524" y="419"/>
                  </a:lnTo>
                  <a:lnTo>
                    <a:pt x="535" y="429"/>
                  </a:lnTo>
                  <a:lnTo>
                    <a:pt x="545" y="438"/>
                  </a:lnTo>
                  <a:lnTo>
                    <a:pt x="556" y="449"/>
                  </a:lnTo>
                  <a:lnTo>
                    <a:pt x="565" y="459"/>
                  </a:lnTo>
                  <a:lnTo>
                    <a:pt x="573" y="470"/>
                  </a:lnTo>
                  <a:lnTo>
                    <a:pt x="579" y="479"/>
                  </a:lnTo>
                  <a:lnTo>
                    <a:pt x="571" y="479"/>
                  </a:lnTo>
                  <a:lnTo>
                    <a:pt x="565" y="478"/>
                  </a:lnTo>
                  <a:lnTo>
                    <a:pt x="560" y="474"/>
                  </a:lnTo>
                  <a:lnTo>
                    <a:pt x="553" y="467"/>
                  </a:lnTo>
                  <a:lnTo>
                    <a:pt x="544" y="466"/>
                  </a:lnTo>
                  <a:lnTo>
                    <a:pt x="533" y="463"/>
                  </a:lnTo>
                  <a:lnTo>
                    <a:pt x="521" y="459"/>
                  </a:lnTo>
                  <a:lnTo>
                    <a:pt x="509" y="455"/>
                  </a:lnTo>
                  <a:lnTo>
                    <a:pt x="496" y="451"/>
                  </a:lnTo>
                  <a:lnTo>
                    <a:pt x="483" y="447"/>
                  </a:lnTo>
                  <a:lnTo>
                    <a:pt x="468" y="445"/>
                  </a:lnTo>
                  <a:lnTo>
                    <a:pt x="455" y="443"/>
                  </a:lnTo>
                  <a:lnTo>
                    <a:pt x="443" y="430"/>
                  </a:lnTo>
                  <a:lnTo>
                    <a:pt x="431" y="430"/>
                  </a:lnTo>
                  <a:lnTo>
                    <a:pt x="431" y="418"/>
                  </a:lnTo>
                  <a:lnTo>
                    <a:pt x="406" y="413"/>
                  </a:lnTo>
                  <a:lnTo>
                    <a:pt x="376" y="401"/>
                  </a:lnTo>
                  <a:lnTo>
                    <a:pt x="347" y="381"/>
                  </a:lnTo>
                  <a:lnTo>
                    <a:pt x="316" y="358"/>
                  </a:lnTo>
                  <a:lnTo>
                    <a:pt x="287" y="333"/>
                  </a:lnTo>
                  <a:lnTo>
                    <a:pt x="260" y="309"/>
                  </a:lnTo>
                  <a:lnTo>
                    <a:pt x="239" y="288"/>
                  </a:lnTo>
                  <a:lnTo>
                    <a:pt x="222" y="270"/>
                  </a:lnTo>
                  <a:lnTo>
                    <a:pt x="206" y="258"/>
                  </a:lnTo>
                  <a:lnTo>
                    <a:pt x="190" y="246"/>
                  </a:lnTo>
                  <a:lnTo>
                    <a:pt x="175" y="233"/>
                  </a:lnTo>
                  <a:lnTo>
                    <a:pt x="161" y="218"/>
                  </a:lnTo>
                  <a:lnTo>
                    <a:pt x="147" y="204"/>
                  </a:lnTo>
                  <a:lnTo>
                    <a:pt x="133" y="189"/>
                  </a:lnTo>
                  <a:lnTo>
                    <a:pt x="119" y="175"/>
                  </a:lnTo>
                  <a:lnTo>
                    <a:pt x="106" y="160"/>
                  </a:lnTo>
                  <a:lnTo>
                    <a:pt x="93" y="145"/>
                  </a:lnTo>
                  <a:lnTo>
                    <a:pt x="80" y="131"/>
                  </a:lnTo>
                  <a:lnTo>
                    <a:pt x="66" y="116"/>
                  </a:lnTo>
                  <a:lnTo>
                    <a:pt x="54" y="101"/>
                  </a:lnTo>
                  <a:lnTo>
                    <a:pt x="41" y="87"/>
                  </a:lnTo>
                  <a:lnTo>
                    <a:pt x="28" y="73"/>
                  </a:lnTo>
                  <a:lnTo>
                    <a:pt x="13" y="61"/>
                  </a:lnTo>
                  <a:lnTo>
                    <a:pt x="0" y="49"/>
                  </a:lnTo>
                  <a:lnTo>
                    <a:pt x="0" y="44"/>
                  </a:lnTo>
                  <a:lnTo>
                    <a:pt x="0" y="39"/>
                  </a:lnTo>
                  <a:lnTo>
                    <a:pt x="0" y="32"/>
                  </a:lnTo>
                  <a:lnTo>
                    <a:pt x="1" y="24"/>
                  </a:lnTo>
                  <a:lnTo>
                    <a:pt x="2" y="18"/>
                  </a:lnTo>
                  <a:lnTo>
                    <a:pt x="5" y="11"/>
                  </a:lnTo>
                  <a:lnTo>
                    <a:pt x="8" y="6"/>
                  </a:lnTo>
                  <a:lnTo>
                    <a:pt x="12" y="0"/>
                  </a:lnTo>
                  <a:lnTo>
                    <a:pt x="283"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64" name="Freeform 141">
              <a:extLst>
                <a:ext uri="{FF2B5EF4-FFF2-40B4-BE49-F238E27FC236}">
                  <a16:creationId xmlns:a16="http://schemas.microsoft.com/office/drawing/2014/main" id="{70B284EB-6273-4C31-8699-BDCC5856AD5B}"/>
                </a:ext>
              </a:extLst>
            </p:cNvPr>
            <p:cNvSpPr>
              <a:spLocks/>
            </p:cNvSpPr>
            <p:nvPr/>
          </p:nvSpPr>
          <p:spPr bwMode="auto">
            <a:xfrm>
              <a:off x="2935" y="1759"/>
              <a:ext cx="145" cy="120"/>
            </a:xfrm>
            <a:custGeom>
              <a:avLst/>
              <a:gdLst>
                <a:gd name="T0" fmla="*/ 0 w 579"/>
                <a:gd name="T1" fmla="*/ 0 h 479"/>
                <a:gd name="T2" fmla="*/ 0 w 579"/>
                <a:gd name="T3" fmla="*/ 0 h 479"/>
                <a:gd name="T4" fmla="*/ 0 w 579"/>
                <a:gd name="T5" fmla="*/ 0 h 479"/>
                <a:gd name="T6" fmla="*/ 0 w 579"/>
                <a:gd name="T7" fmla="*/ 0 h 479"/>
                <a:gd name="T8" fmla="*/ 0 w 579"/>
                <a:gd name="T9" fmla="*/ 0 h 479"/>
                <a:gd name="T10" fmla="*/ 0 w 579"/>
                <a:gd name="T11" fmla="*/ 0 h 479"/>
                <a:gd name="T12" fmla="*/ 0 w 579"/>
                <a:gd name="T13" fmla="*/ 0 h 479"/>
                <a:gd name="T14" fmla="*/ 0 w 579"/>
                <a:gd name="T15" fmla="*/ 0 h 479"/>
                <a:gd name="T16" fmla="*/ 0 w 579"/>
                <a:gd name="T17" fmla="*/ 0 h 479"/>
                <a:gd name="T18" fmla="*/ 0 w 579"/>
                <a:gd name="T19" fmla="*/ 0 h 479"/>
                <a:gd name="T20" fmla="*/ 0 w 579"/>
                <a:gd name="T21" fmla="*/ 0 h 479"/>
                <a:gd name="T22" fmla="*/ 0 w 579"/>
                <a:gd name="T23" fmla="*/ 0 h 479"/>
                <a:gd name="T24" fmla="*/ 0 w 579"/>
                <a:gd name="T25" fmla="*/ 0 h 479"/>
                <a:gd name="T26" fmla="*/ 0 w 579"/>
                <a:gd name="T27" fmla="*/ 0 h 479"/>
                <a:gd name="T28" fmla="*/ 0 w 579"/>
                <a:gd name="T29" fmla="*/ 0 h 479"/>
                <a:gd name="T30" fmla="*/ 0 w 579"/>
                <a:gd name="T31" fmla="*/ 0 h 479"/>
                <a:gd name="T32" fmla="*/ 0 w 579"/>
                <a:gd name="T33" fmla="*/ 0 h 479"/>
                <a:gd name="T34" fmla="*/ 0 w 579"/>
                <a:gd name="T35" fmla="*/ 0 h 479"/>
                <a:gd name="T36" fmla="*/ 0 w 579"/>
                <a:gd name="T37" fmla="*/ 0 h 479"/>
                <a:gd name="T38" fmla="*/ 0 w 579"/>
                <a:gd name="T39" fmla="*/ 0 h 479"/>
                <a:gd name="T40" fmla="*/ 0 w 579"/>
                <a:gd name="T41" fmla="*/ 0 h 479"/>
                <a:gd name="T42" fmla="*/ 0 w 579"/>
                <a:gd name="T43" fmla="*/ 0 h 479"/>
                <a:gd name="T44" fmla="*/ 0 w 579"/>
                <a:gd name="T45" fmla="*/ 0 h 479"/>
                <a:gd name="T46" fmla="*/ 0 w 579"/>
                <a:gd name="T47" fmla="*/ 0 h 479"/>
                <a:gd name="T48" fmla="*/ 0 w 579"/>
                <a:gd name="T49" fmla="*/ 0 h 479"/>
                <a:gd name="T50" fmla="*/ 0 w 579"/>
                <a:gd name="T51" fmla="*/ 0 h 479"/>
                <a:gd name="T52" fmla="*/ 0 w 579"/>
                <a:gd name="T53" fmla="*/ 0 h 479"/>
                <a:gd name="T54" fmla="*/ 0 w 579"/>
                <a:gd name="T55" fmla="*/ 0 h 479"/>
                <a:gd name="T56" fmla="*/ 0 w 579"/>
                <a:gd name="T57" fmla="*/ 0 h 479"/>
                <a:gd name="T58" fmla="*/ 0 w 579"/>
                <a:gd name="T59" fmla="*/ 0 h 479"/>
                <a:gd name="T60" fmla="*/ 0 w 579"/>
                <a:gd name="T61" fmla="*/ 0 h 479"/>
                <a:gd name="T62" fmla="*/ 0 w 579"/>
                <a:gd name="T63" fmla="*/ 0 h 479"/>
                <a:gd name="T64" fmla="*/ 0 w 579"/>
                <a:gd name="T65" fmla="*/ 0 h 479"/>
                <a:gd name="T66" fmla="*/ 0 w 579"/>
                <a:gd name="T67" fmla="*/ 0 h 479"/>
                <a:gd name="T68" fmla="*/ 0 w 579"/>
                <a:gd name="T69" fmla="*/ 0 h 479"/>
                <a:gd name="T70" fmla="*/ 0 w 579"/>
                <a:gd name="T71" fmla="*/ 0 h 4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79"/>
                <a:gd name="T109" fmla="*/ 0 h 479"/>
                <a:gd name="T110" fmla="*/ 579 w 579"/>
                <a:gd name="T111" fmla="*/ 479 h 4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79" h="479">
                  <a:moveTo>
                    <a:pt x="283" y="246"/>
                  </a:moveTo>
                  <a:lnTo>
                    <a:pt x="283" y="246"/>
                  </a:lnTo>
                  <a:lnTo>
                    <a:pt x="303" y="266"/>
                  </a:lnTo>
                  <a:lnTo>
                    <a:pt x="328" y="289"/>
                  </a:lnTo>
                  <a:lnTo>
                    <a:pt x="355" y="312"/>
                  </a:lnTo>
                  <a:lnTo>
                    <a:pt x="383" y="336"/>
                  </a:lnTo>
                  <a:lnTo>
                    <a:pt x="412" y="358"/>
                  </a:lnTo>
                  <a:lnTo>
                    <a:pt x="440" y="378"/>
                  </a:lnTo>
                  <a:lnTo>
                    <a:pt x="468" y="394"/>
                  </a:lnTo>
                  <a:lnTo>
                    <a:pt x="492" y="406"/>
                  </a:lnTo>
                  <a:lnTo>
                    <a:pt x="504" y="406"/>
                  </a:lnTo>
                  <a:lnTo>
                    <a:pt x="513" y="411"/>
                  </a:lnTo>
                  <a:lnTo>
                    <a:pt x="524" y="419"/>
                  </a:lnTo>
                  <a:lnTo>
                    <a:pt x="535" y="429"/>
                  </a:lnTo>
                  <a:lnTo>
                    <a:pt x="545" y="438"/>
                  </a:lnTo>
                  <a:lnTo>
                    <a:pt x="556" y="449"/>
                  </a:lnTo>
                  <a:lnTo>
                    <a:pt x="565" y="459"/>
                  </a:lnTo>
                  <a:lnTo>
                    <a:pt x="573" y="470"/>
                  </a:lnTo>
                  <a:lnTo>
                    <a:pt x="579" y="479"/>
                  </a:lnTo>
                  <a:lnTo>
                    <a:pt x="571" y="479"/>
                  </a:lnTo>
                  <a:lnTo>
                    <a:pt x="565" y="478"/>
                  </a:lnTo>
                  <a:lnTo>
                    <a:pt x="560" y="474"/>
                  </a:lnTo>
                  <a:lnTo>
                    <a:pt x="553" y="467"/>
                  </a:lnTo>
                  <a:lnTo>
                    <a:pt x="544" y="466"/>
                  </a:lnTo>
                  <a:lnTo>
                    <a:pt x="533" y="463"/>
                  </a:lnTo>
                  <a:lnTo>
                    <a:pt x="521" y="459"/>
                  </a:lnTo>
                  <a:lnTo>
                    <a:pt x="509" y="455"/>
                  </a:lnTo>
                  <a:lnTo>
                    <a:pt x="496" y="451"/>
                  </a:lnTo>
                  <a:lnTo>
                    <a:pt x="483" y="447"/>
                  </a:lnTo>
                  <a:lnTo>
                    <a:pt x="468" y="445"/>
                  </a:lnTo>
                  <a:lnTo>
                    <a:pt x="455" y="443"/>
                  </a:lnTo>
                  <a:lnTo>
                    <a:pt x="443" y="430"/>
                  </a:lnTo>
                  <a:lnTo>
                    <a:pt x="431" y="430"/>
                  </a:lnTo>
                  <a:lnTo>
                    <a:pt x="431" y="418"/>
                  </a:lnTo>
                  <a:lnTo>
                    <a:pt x="406" y="413"/>
                  </a:lnTo>
                  <a:lnTo>
                    <a:pt x="376" y="401"/>
                  </a:lnTo>
                  <a:lnTo>
                    <a:pt x="347" y="381"/>
                  </a:lnTo>
                  <a:lnTo>
                    <a:pt x="316" y="358"/>
                  </a:lnTo>
                  <a:lnTo>
                    <a:pt x="287" y="333"/>
                  </a:lnTo>
                  <a:lnTo>
                    <a:pt x="260" y="309"/>
                  </a:lnTo>
                  <a:lnTo>
                    <a:pt x="239" y="288"/>
                  </a:lnTo>
                  <a:lnTo>
                    <a:pt x="222" y="270"/>
                  </a:lnTo>
                  <a:lnTo>
                    <a:pt x="206" y="258"/>
                  </a:lnTo>
                  <a:lnTo>
                    <a:pt x="190" y="246"/>
                  </a:lnTo>
                  <a:lnTo>
                    <a:pt x="175" y="233"/>
                  </a:lnTo>
                  <a:lnTo>
                    <a:pt x="161" y="218"/>
                  </a:lnTo>
                  <a:lnTo>
                    <a:pt x="147" y="204"/>
                  </a:lnTo>
                  <a:lnTo>
                    <a:pt x="133" y="189"/>
                  </a:lnTo>
                  <a:lnTo>
                    <a:pt x="119" y="175"/>
                  </a:lnTo>
                  <a:lnTo>
                    <a:pt x="106" y="160"/>
                  </a:lnTo>
                  <a:lnTo>
                    <a:pt x="93" y="145"/>
                  </a:lnTo>
                  <a:lnTo>
                    <a:pt x="80" y="131"/>
                  </a:lnTo>
                  <a:lnTo>
                    <a:pt x="66" y="116"/>
                  </a:lnTo>
                  <a:lnTo>
                    <a:pt x="54" y="101"/>
                  </a:lnTo>
                  <a:lnTo>
                    <a:pt x="41" y="87"/>
                  </a:lnTo>
                  <a:lnTo>
                    <a:pt x="28" y="73"/>
                  </a:lnTo>
                  <a:lnTo>
                    <a:pt x="13" y="61"/>
                  </a:lnTo>
                  <a:lnTo>
                    <a:pt x="0" y="49"/>
                  </a:lnTo>
                  <a:lnTo>
                    <a:pt x="0" y="44"/>
                  </a:lnTo>
                  <a:lnTo>
                    <a:pt x="0" y="39"/>
                  </a:lnTo>
                  <a:lnTo>
                    <a:pt x="0" y="32"/>
                  </a:lnTo>
                  <a:lnTo>
                    <a:pt x="1" y="24"/>
                  </a:lnTo>
                  <a:lnTo>
                    <a:pt x="2" y="18"/>
                  </a:lnTo>
                  <a:lnTo>
                    <a:pt x="5" y="11"/>
                  </a:lnTo>
                  <a:lnTo>
                    <a:pt x="8" y="6"/>
                  </a:lnTo>
                  <a:lnTo>
                    <a:pt x="12" y="0"/>
                  </a:lnTo>
                  <a:lnTo>
                    <a:pt x="283" y="2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65" name="Freeform 142">
              <a:extLst>
                <a:ext uri="{FF2B5EF4-FFF2-40B4-BE49-F238E27FC236}">
                  <a16:creationId xmlns:a16="http://schemas.microsoft.com/office/drawing/2014/main" id="{FFB60FAD-A64D-49E1-88F5-D6375DB5A6A4}"/>
                </a:ext>
              </a:extLst>
            </p:cNvPr>
            <p:cNvSpPr>
              <a:spLocks/>
            </p:cNvSpPr>
            <p:nvPr/>
          </p:nvSpPr>
          <p:spPr bwMode="auto">
            <a:xfrm>
              <a:off x="2944" y="1750"/>
              <a:ext cx="153" cy="132"/>
            </a:xfrm>
            <a:custGeom>
              <a:avLst/>
              <a:gdLst>
                <a:gd name="T0" fmla="*/ 0 w 609"/>
                <a:gd name="T1" fmla="*/ 0 h 530"/>
                <a:gd name="T2" fmla="*/ 0 w 609"/>
                <a:gd name="T3" fmla="*/ 0 h 530"/>
                <a:gd name="T4" fmla="*/ 0 w 609"/>
                <a:gd name="T5" fmla="*/ 0 h 530"/>
                <a:gd name="T6" fmla="*/ 0 w 609"/>
                <a:gd name="T7" fmla="*/ 0 h 530"/>
                <a:gd name="T8" fmla="*/ 0 w 609"/>
                <a:gd name="T9" fmla="*/ 0 h 530"/>
                <a:gd name="T10" fmla="*/ 0 w 609"/>
                <a:gd name="T11" fmla="*/ 0 h 530"/>
                <a:gd name="T12" fmla="*/ 0 w 609"/>
                <a:gd name="T13" fmla="*/ 0 h 530"/>
                <a:gd name="T14" fmla="*/ 0 w 609"/>
                <a:gd name="T15" fmla="*/ 0 h 530"/>
                <a:gd name="T16" fmla="*/ 0 w 609"/>
                <a:gd name="T17" fmla="*/ 0 h 530"/>
                <a:gd name="T18" fmla="*/ 0 w 609"/>
                <a:gd name="T19" fmla="*/ 0 h 530"/>
                <a:gd name="T20" fmla="*/ 0 w 609"/>
                <a:gd name="T21" fmla="*/ 0 h 530"/>
                <a:gd name="T22" fmla="*/ 0 w 609"/>
                <a:gd name="T23" fmla="*/ 0 h 530"/>
                <a:gd name="T24" fmla="*/ 0 w 609"/>
                <a:gd name="T25" fmla="*/ 0 h 530"/>
                <a:gd name="T26" fmla="*/ 0 w 609"/>
                <a:gd name="T27" fmla="*/ 0 h 530"/>
                <a:gd name="T28" fmla="*/ 0 w 609"/>
                <a:gd name="T29" fmla="*/ 0 h 530"/>
                <a:gd name="T30" fmla="*/ 0 w 609"/>
                <a:gd name="T31" fmla="*/ 0 h 530"/>
                <a:gd name="T32" fmla="*/ 0 w 609"/>
                <a:gd name="T33" fmla="*/ 0 h 530"/>
                <a:gd name="T34" fmla="*/ 0 w 609"/>
                <a:gd name="T35" fmla="*/ 0 h 530"/>
                <a:gd name="T36" fmla="*/ 0 w 609"/>
                <a:gd name="T37" fmla="*/ 0 h 530"/>
                <a:gd name="T38" fmla="*/ 0 w 609"/>
                <a:gd name="T39" fmla="*/ 0 h 530"/>
                <a:gd name="T40" fmla="*/ 0 w 609"/>
                <a:gd name="T41" fmla="*/ 0 h 530"/>
                <a:gd name="T42" fmla="*/ 0 w 609"/>
                <a:gd name="T43" fmla="*/ 0 h 530"/>
                <a:gd name="T44" fmla="*/ 0 w 609"/>
                <a:gd name="T45" fmla="*/ 0 h 530"/>
                <a:gd name="T46" fmla="*/ 0 w 609"/>
                <a:gd name="T47" fmla="*/ 0 h 530"/>
                <a:gd name="T48" fmla="*/ 0 w 609"/>
                <a:gd name="T49" fmla="*/ 0 h 530"/>
                <a:gd name="T50" fmla="*/ 0 w 609"/>
                <a:gd name="T51" fmla="*/ 0 h 530"/>
                <a:gd name="T52" fmla="*/ 0 w 609"/>
                <a:gd name="T53" fmla="*/ 0 h 530"/>
                <a:gd name="T54" fmla="*/ 0 w 609"/>
                <a:gd name="T55" fmla="*/ 0 h 530"/>
                <a:gd name="T56" fmla="*/ 0 w 609"/>
                <a:gd name="T57" fmla="*/ 0 h 530"/>
                <a:gd name="T58" fmla="*/ 0 w 609"/>
                <a:gd name="T59" fmla="*/ 0 h 530"/>
                <a:gd name="T60" fmla="*/ 0 w 609"/>
                <a:gd name="T61" fmla="*/ 0 h 530"/>
                <a:gd name="T62" fmla="*/ 0 w 609"/>
                <a:gd name="T63" fmla="*/ 0 h 530"/>
                <a:gd name="T64" fmla="*/ 0 w 609"/>
                <a:gd name="T65" fmla="*/ 0 h 530"/>
                <a:gd name="T66" fmla="*/ 0 w 609"/>
                <a:gd name="T67" fmla="*/ 0 h 530"/>
                <a:gd name="T68" fmla="*/ 0 w 609"/>
                <a:gd name="T69" fmla="*/ 0 h 530"/>
                <a:gd name="T70" fmla="*/ 0 w 609"/>
                <a:gd name="T71" fmla="*/ 0 h 530"/>
                <a:gd name="T72" fmla="*/ 0 w 609"/>
                <a:gd name="T73" fmla="*/ 0 h 530"/>
                <a:gd name="T74" fmla="*/ 0 w 609"/>
                <a:gd name="T75" fmla="*/ 0 h 530"/>
                <a:gd name="T76" fmla="*/ 0 w 609"/>
                <a:gd name="T77" fmla="*/ 0 h 530"/>
                <a:gd name="T78" fmla="*/ 0 w 609"/>
                <a:gd name="T79" fmla="*/ 0 h 530"/>
                <a:gd name="T80" fmla="*/ 0 w 609"/>
                <a:gd name="T81" fmla="*/ 0 h 530"/>
                <a:gd name="T82" fmla="*/ 0 w 609"/>
                <a:gd name="T83" fmla="*/ 0 h 530"/>
                <a:gd name="T84" fmla="*/ 0 w 609"/>
                <a:gd name="T85" fmla="*/ 0 h 530"/>
                <a:gd name="T86" fmla="*/ 0 w 609"/>
                <a:gd name="T87" fmla="*/ 0 h 530"/>
                <a:gd name="T88" fmla="*/ 0 w 609"/>
                <a:gd name="T89" fmla="*/ 0 h 530"/>
                <a:gd name="T90" fmla="*/ 0 w 609"/>
                <a:gd name="T91" fmla="*/ 0 h 530"/>
                <a:gd name="T92" fmla="*/ 0 w 609"/>
                <a:gd name="T93" fmla="*/ 0 h 530"/>
                <a:gd name="T94" fmla="*/ 0 w 609"/>
                <a:gd name="T95" fmla="*/ 0 h 5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
                <a:gd name="T145" fmla="*/ 0 h 530"/>
                <a:gd name="T146" fmla="*/ 609 w 609"/>
                <a:gd name="T147" fmla="*/ 530 h 5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 h="530">
                  <a:moveTo>
                    <a:pt x="406" y="271"/>
                  </a:moveTo>
                  <a:lnTo>
                    <a:pt x="415" y="275"/>
                  </a:lnTo>
                  <a:lnTo>
                    <a:pt x="424" y="281"/>
                  </a:lnTo>
                  <a:lnTo>
                    <a:pt x="432" y="285"/>
                  </a:lnTo>
                  <a:lnTo>
                    <a:pt x="440" y="287"/>
                  </a:lnTo>
                  <a:lnTo>
                    <a:pt x="448" y="291"/>
                  </a:lnTo>
                  <a:lnTo>
                    <a:pt x="456" y="293"/>
                  </a:lnTo>
                  <a:lnTo>
                    <a:pt x="462" y="295"/>
                  </a:lnTo>
                  <a:lnTo>
                    <a:pt x="467" y="295"/>
                  </a:lnTo>
                  <a:lnTo>
                    <a:pt x="472" y="301"/>
                  </a:lnTo>
                  <a:lnTo>
                    <a:pt x="478" y="306"/>
                  </a:lnTo>
                  <a:lnTo>
                    <a:pt x="486" y="313"/>
                  </a:lnTo>
                  <a:lnTo>
                    <a:pt x="494" y="318"/>
                  </a:lnTo>
                  <a:lnTo>
                    <a:pt x="502" y="325"/>
                  </a:lnTo>
                  <a:lnTo>
                    <a:pt x="510" y="329"/>
                  </a:lnTo>
                  <a:lnTo>
                    <a:pt x="519" y="331"/>
                  </a:lnTo>
                  <a:lnTo>
                    <a:pt x="528" y="333"/>
                  </a:lnTo>
                  <a:lnTo>
                    <a:pt x="542" y="345"/>
                  </a:lnTo>
                  <a:lnTo>
                    <a:pt x="547" y="345"/>
                  </a:lnTo>
                  <a:lnTo>
                    <a:pt x="552" y="346"/>
                  </a:lnTo>
                  <a:lnTo>
                    <a:pt x="559" y="349"/>
                  </a:lnTo>
                  <a:lnTo>
                    <a:pt x="565" y="350"/>
                  </a:lnTo>
                  <a:lnTo>
                    <a:pt x="572" y="353"/>
                  </a:lnTo>
                  <a:lnTo>
                    <a:pt x="579" y="355"/>
                  </a:lnTo>
                  <a:lnTo>
                    <a:pt x="585" y="357"/>
                  </a:lnTo>
                  <a:lnTo>
                    <a:pt x="591" y="357"/>
                  </a:lnTo>
                  <a:lnTo>
                    <a:pt x="599" y="370"/>
                  </a:lnTo>
                  <a:lnTo>
                    <a:pt x="604" y="391"/>
                  </a:lnTo>
                  <a:lnTo>
                    <a:pt x="608" y="415"/>
                  </a:lnTo>
                  <a:lnTo>
                    <a:pt x="609" y="443"/>
                  </a:lnTo>
                  <a:lnTo>
                    <a:pt x="608" y="471"/>
                  </a:lnTo>
                  <a:lnTo>
                    <a:pt x="604" y="495"/>
                  </a:lnTo>
                  <a:lnTo>
                    <a:pt x="599" y="516"/>
                  </a:lnTo>
                  <a:lnTo>
                    <a:pt x="591" y="530"/>
                  </a:lnTo>
                  <a:lnTo>
                    <a:pt x="576" y="516"/>
                  </a:lnTo>
                  <a:lnTo>
                    <a:pt x="560" y="503"/>
                  </a:lnTo>
                  <a:lnTo>
                    <a:pt x="543" y="490"/>
                  </a:lnTo>
                  <a:lnTo>
                    <a:pt x="526" y="478"/>
                  </a:lnTo>
                  <a:lnTo>
                    <a:pt x="507" y="466"/>
                  </a:lnTo>
                  <a:lnTo>
                    <a:pt x="487" y="454"/>
                  </a:lnTo>
                  <a:lnTo>
                    <a:pt x="467" y="442"/>
                  </a:lnTo>
                  <a:lnTo>
                    <a:pt x="447" y="428"/>
                  </a:lnTo>
                  <a:lnTo>
                    <a:pt x="427" y="416"/>
                  </a:lnTo>
                  <a:lnTo>
                    <a:pt x="407" y="404"/>
                  </a:lnTo>
                  <a:lnTo>
                    <a:pt x="387" y="391"/>
                  </a:lnTo>
                  <a:lnTo>
                    <a:pt x="367" y="379"/>
                  </a:lnTo>
                  <a:lnTo>
                    <a:pt x="347" y="365"/>
                  </a:lnTo>
                  <a:lnTo>
                    <a:pt x="330" y="351"/>
                  </a:lnTo>
                  <a:lnTo>
                    <a:pt x="311" y="337"/>
                  </a:lnTo>
                  <a:lnTo>
                    <a:pt x="295" y="321"/>
                  </a:lnTo>
                  <a:lnTo>
                    <a:pt x="279" y="305"/>
                  </a:lnTo>
                  <a:lnTo>
                    <a:pt x="261" y="287"/>
                  </a:lnTo>
                  <a:lnTo>
                    <a:pt x="243" y="271"/>
                  </a:lnTo>
                  <a:lnTo>
                    <a:pt x="225" y="254"/>
                  </a:lnTo>
                  <a:lnTo>
                    <a:pt x="206" y="237"/>
                  </a:lnTo>
                  <a:lnTo>
                    <a:pt x="186" y="220"/>
                  </a:lnTo>
                  <a:lnTo>
                    <a:pt x="168" y="202"/>
                  </a:lnTo>
                  <a:lnTo>
                    <a:pt x="148" y="185"/>
                  </a:lnTo>
                  <a:lnTo>
                    <a:pt x="128" y="168"/>
                  </a:lnTo>
                  <a:lnTo>
                    <a:pt x="109" y="150"/>
                  </a:lnTo>
                  <a:lnTo>
                    <a:pt x="89" y="133"/>
                  </a:lnTo>
                  <a:lnTo>
                    <a:pt x="70" y="116"/>
                  </a:lnTo>
                  <a:lnTo>
                    <a:pt x="52" y="98"/>
                  </a:lnTo>
                  <a:lnTo>
                    <a:pt x="35" y="82"/>
                  </a:lnTo>
                  <a:lnTo>
                    <a:pt x="16" y="65"/>
                  </a:lnTo>
                  <a:lnTo>
                    <a:pt x="0" y="49"/>
                  </a:lnTo>
                  <a:lnTo>
                    <a:pt x="0" y="25"/>
                  </a:lnTo>
                  <a:lnTo>
                    <a:pt x="1" y="21"/>
                  </a:lnTo>
                  <a:lnTo>
                    <a:pt x="7" y="12"/>
                  </a:lnTo>
                  <a:lnTo>
                    <a:pt x="11" y="4"/>
                  </a:lnTo>
                  <a:lnTo>
                    <a:pt x="12" y="0"/>
                  </a:lnTo>
                  <a:lnTo>
                    <a:pt x="24" y="9"/>
                  </a:lnTo>
                  <a:lnTo>
                    <a:pt x="36" y="20"/>
                  </a:lnTo>
                  <a:lnTo>
                    <a:pt x="49" y="31"/>
                  </a:lnTo>
                  <a:lnTo>
                    <a:pt x="62" y="43"/>
                  </a:lnTo>
                  <a:lnTo>
                    <a:pt x="76" y="55"/>
                  </a:lnTo>
                  <a:lnTo>
                    <a:pt x="89" y="65"/>
                  </a:lnTo>
                  <a:lnTo>
                    <a:pt x="104" y="77"/>
                  </a:lnTo>
                  <a:lnTo>
                    <a:pt x="118" y="89"/>
                  </a:lnTo>
                  <a:lnTo>
                    <a:pt x="133" y="101"/>
                  </a:lnTo>
                  <a:lnTo>
                    <a:pt x="148" y="112"/>
                  </a:lnTo>
                  <a:lnTo>
                    <a:pt x="162" y="122"/>
                  </a:lnTo>
                  <a:lnTo>
                    <a:pt x="177" y="132"/>
                  </a:lnTo>
                  <a:lnTo>
                    <a:pt x="192" y="140"/>
                  </a:lnTo>
                  <a:lnTo>
                    <a:pt x="206" y="148"/>
                  </a:lnTo>
                  <a:lnTo>
                    <a:pt x="219" y="154"/>
                  </a:lnTo>
                  <a:lnTo>
                    <a:pt x="234" y="160"/>
                  </a:lnTo>
                  <a:lnTo>
                    <a:pt x="246" y="160"/>
                  </a:lnTo>
                  <a:lnTo>
                    <a:pt x="262" y="170"/>
                  </a:lnTo>
                  <a:lnTo>
                    <a:pt x="283" y="184"/>
                  </a:lnTo>
                  <a:lnTo>
                    <a:pt x="306" y="200"/>
                  </a:lnTo>
                  <a:lnTo>
                    <a:pt x="330" y="216"/>
                  </a:lnTo>
                  <a:lnTo>
                    <a:pt x="354" y="231"/>
                  </a:lnTo>
                  <a:lnTo>
                    <a:pt x="375" y="247"/>
                  </a:lnTo>
                  <a:lnTo>
                    <a:pt x="394" y="261"/>
                  </a:lnTo>
                  <a:lnTo>
                    <a:pt x="406" y="2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66" name="Freeform 143">
              <a:extLst>
                <a:ext uri="{FF2B5EF4-FFF2-40B4-BE49-F238E27FC236}">
                  <a16:creationId xmlns:a16="http://schemas.microsoft.com/office/drawing/2014/main" id="{14D7BADC-4FC9-457C-9842-75EE9C64A105}"/>
                </a:ext>
              </a:extLst>
            </p:cNvPr>
            <p:cNvSpPr>
              <a:spLocks/>
            </p:cNvSpPr>
            <p:nvPr/>
          </p:nvSpPr>
          <p:spPr bwMode="auto">
            <a:xfrm>
              <a:off x="2944" y="1750"/>
              <a:ext cx="153" cy="132"/>
            </a:xfrm>
            <a:custGeom>
              <a:avLst/>
              <a:gdLst>
                <a:gd name="T0" fmla="*/ 0 w 609"/>
                <a:gd name="T1" fmla="*/ 0 h 530"/>
                <a:gd name="T2" fmla="*/ 0 w 609"/>
                <a:gd name="T3" fmla="*/ 0 h 530"/>
                <a:gd name="T4" fmla="*/ 0 w 609"/>
                <a:gd name="T5" fmla="*/ 0 h 530"/>
                <a:gd name="T6" fmla="*/ 0 w 609"/>
                <a:gd name="T7" fmla="*/ 0 h 530"/>
                <a:gd name="T8" fmla="*/ 0 w 609"/>
                <a:gd name="T9" fmla="*/ 0 h 530"/>
                <a:gd name="T10" fmla="*/ 0 w 609"/>
                <a:gd name="T11" fmla="*/ 0 h 530"/>
                <a:gd name="T12" fmla="*/ 0 w 609"/>
                <a:gd name="T13" fmla="*/ 0 h 530"/>
                <a:gd name="T14" fmla="*/ 0 w 609"/>
                <a:gd name="T15" fmla="*/ 0 h 530"/>
                <a:gd name="T16" fmla="*/ 0 w 609"/>
                <a:gd name="T17" fmla="*/ 0 h 530"/>
                <a:gd name="T18" fmla="*/ 0 w 609"/>
                <a:gd name="T19" fmla="*/ 0 h 530"/>
                <a:gd name="T20" fmla="*/ 0 w 609"/>
                <a:gd name="T21" fmla="*/ 0 h 530"/>
                <a:gd name="T22" fmla="*/ 0 w 609"/>
                <a:gd name="T23" fmla="*/ 0 h 530"/>
                <a:gd name="T24" fmla="*/ 0 w 609"/>
                <a:gd name="T25" fmla="*/ 0 h 530"/>
                <a:gd name="T26" fmla="*/ 0 w 609"/>
                <a:gd name="T27" fmla="*/ 0 h 530"/>
                <a:gd name="T28" fmla="*/ 0 w 609"/>
                <a:gd name="T29" fmla="*/ 0 h 530"/>
                <a:gd name="T30" fmla="*/ 0 w 609"/>
                <a:gd name="T31" fmla="*/ 0 h 530"/>
                <a:gd name="T32" fmla="*/ 0 w 609"/>
                <a:gd name="T33" fmla="*/ 0 h 530"/>
                <a:gd name="T34" fmla="*/ 0 w 609"/>
                <a:gd name="T35" fmla="*/ 0 h 530"/>
                <a:gd name="T36" fmla="*/ 0 w 609"/>
                <a:gd name="T37" fmla="*/ 0 h 530"/>
                <a:gd name="T38" fmla="*/ 0 w 609"/>
                <a:gd name="T39" fmla="*/ 0 h 530"/>
                <a:gd name="T40" fmla="*/ 0 w 609"/>
                <a:gd name="T41" fmla="*/ 0 h 530"/>
                <a:gd name="T42" fmla="*/ 0 w 609"/>
                <a:gd name="T43" fmla="*/ 0 h 530"/>
                <a:gd name="T44" fmla="*/ 0 w 609"/>
                <a:gd name="T45" fmla="*/ 0 h 530"/>
                <a:gd name="T46" fmla="*/ 0 w 609"/>
                <a:gd name="T47" fmla="*/ 0 h 530"/>
                <a:gd name="T48" fmla="*/ 0 w 609"/>
                <a:gd name="T49" fmla="*/ 0 h 530"/>
                <a:gd name="T50" fmla="*/ 0 w 609"/>
                <a:gd name="T51" fmla="*/ 0 h 530"/>
                <a:gd name="T52" fmla="*/ 0 w 609"/>
                <a:gd name="T53" fmla="*/ 0 h 530"/>
                <a:gd name="T54" fmla="*/ 0 w 609"/>
                <a:gd name="T55" fmla="*/ 0 h 530"/>
                <a:gd name="T56" fmla="*/ 0 w 609"/>
                <a:gd name="T57" fmla="*/ 0 h 530"/>
                <a:gd name="T58" fmla="*/ 0 w 609"/>
                <a:gd name="T59" fmla="*/ 0 h 530"/>
                <a:gd name="T60" fmla="*/ 0 w 609"/>
                <a:gd name="T61" fmla="*/ 0 h 530"/>
                <a:gd name="T62" fmla="*/ 0 w 609"/>
                <a:gd name="T63" fmla="*/ 0 h 530"/>
                <a:gd name="T64" fmla="*/ 0 w 609"/>
                <a:gd name="T65" fmla="*/ 0 h 530"/>
                <a:gd name="T66" fmla="*/ 0 w 609"/>
                <a:gd name="T67" fmla="*/ 0 h 530"/>
                <a:gd name="T68" fmla="*/ 0 w 609"/>
                <a:gd name="T69" fmla="*/ 0 h 530"/>
                <a:gd name="T70" fmla="*/ 0 w 609"/>
                <a:gd name="T71" fmla="*/ 0 h 530"/>
                <a:gd name="T72" fmla="*/ 0 w 609"/>
                <a:gd name="T73" fmla="*/ 0 h 530"/>
                <a:gd name="T74" fmla="*/ 0 w 609"/>
                <a:gd name="T75" fmla="*/ 0 h 530"/>
                <a:gd name="T76" fmla="*/ 0 w 609"/>
                <a:gd name="T77" fmla="*/ 0 h 530"/>
                <a:gd name="T78" fmla="*/ 0 w 609"/>
                <a:gd name="T79" fmla="*/ 0 h 530"/>
                <a:gd name="T80" fmla="*/ 0 w 609"/>
                <a:gd name="T81" fmla="*/ 0 h 530"/>
                <a:gd name="T82" fmla="*/ 0 w 609"/>
                <a:gd name="T83" fmla="*/ 0 h 530"/>
                <a:gd name="T84" fmla="*/ 0 w 609"/>
                <a:gd name="T85" fmla="*/ 0 h 530"/>
                <a:gd name="T86" fmla="*/ 0 w 609"/>
                <a:gd name="T87" fmla="*/ 0 h 530"/>
                <a:gd name="T88" fmla="*/ 0 w 609"/>
                <a:gd name="T89" fmla="*/ 0 h 530"/>
                <a:gd name="T90" fmla="*/ 0 w 609"/>
                <a:gd name="T91" fmla="*/ 0 h 530"/>
                <a:gd name="T92" fmla="*/ 0 w 609"/>
                <a:gd name="T93" fmla="*/ 0 h 530"/>
                <a:gd name="T94" fmla="*/ 0 w 609"/>
                <a:gd name="T95" fmla="*/ 0 h 530"/>
                <a:gd name="T96" fmla="*/ 0 w 609"/>
                <a:gd name="T97" fmla="*/ 0 h 530"/>
                <a:gd name="T98" fmla="*/ 0 w 609"/>
                <a:gd name="T99" fmla="*/ 0 h 530"/>
                <a:gd name="T100" fmla="*/ 0 w 609"/>
                <a:gd name="T101" fmla="*/ 0 h 530"/>
                <a:gd name="T102" fmla="*/ 0 w 609"/>
                <a:gd name="T103" fmla="*/ 0 h 5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530"/>
                <a:gd name="T158" fmla="*/ 609 w 609"/>
                <a:gd name="T159" fmla="*/ 530 h 5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530">
                  <a:moveTo>
                    <a:pt x="406" y="271"/>
                  </a:moveTo>
                  <a:lnTo>
                    <a:pt x="406" y="271"/>
                  </a:lnTo>
                  <a:lnTo>
                    <a:pt x="415" y="275"/>
                  </a:lnTo>
                  <a:lnTo>
                    <a:pt x="424" y="281"/>
                  </a:lnTo>
                  <a:lnTo>
                    <a:pt x="432" y="285"/>
                  </a:lnTo>
                  <a:lnTo>
                    <a:pt x="440" y="287"/>
                  </a:lnTo>
                  <a:lnTo>
                    <a:pt x="448" y="291"/>
                  </a:lnTo>
                  <a:lnTo>
                    <a:pt x="456" y="293"/>
                  </a:lnTo>
                  <a:lnTo>
                    <a:pt x="462" y="295"/>
                  </a:lnTo>
                  <a:lnTo>
                    <a:pt x="467" y="295"/>
                  </a:lnTo>
                  <a:lnTo>
                    <a:pt x="472" y="301"/>
                  </a:lnTo>
                  <a:lnTo>
                    <a:pt x="478" y="306"/>
                  </a:lnTo>
                  <a:lnTo>
                    <a:pt x="486" y="313"/>
                  </a:lnTo>
                  <a:lnTo>
                    <a:pt x="494" y="318"/>
                  </a:lnTo>
                  <a:lnTo>
                    <a:pt x="502" y="325"/>
                  </a:lnTo>
                  <a:lnTo>
                    <a:pt x="510" y="329"/>
                  </a:lnTo>
                  <a:lnTo>
                    <a:pt x="519" y="331"/>
                  </a:lnTo>
                  <a:lnTo>
                    <a:pt x="528" y="333"/>
                  </a:lnTo>
                  <a:lnTo>
                    <a:pt x="542" y="345"/>
                  </a:lnTo>
                  <a:lnTo>
                    <a:pt x="547" y="345"/>
                  </a:lnTo>
                  <a:lnTo>
                    <a:pt x="552" y="346"/>
                  </a:lnTo>
                  <a:lnTo>
                    <a:pt x="559" y="349"/>
                  </a:lnTo>
                  <a:lnTo>
                    <a:pt x="565" y="350"/>
                  </a:lnTo>
                  <a:lnTo>
                    <a:pt x="572" y="353"/>
                  </a:lnTo>
                  <a:lnTo>
                    <a:pt x="579" y="355"/>
                  </a:lnTo>
                  <a:lnTo>
                    <a:pt x="585" y="357"/>
                  </a:lnTo>
                  <a:lnTo>
                    <a:pt x="591" y="357"/>
                  </a:lnTo>
                  <a:lnTo>
                    <a:pt x="599" y="370"/>
                  </a:lnTo>
                  <a:lnTo>
                    <a:pt x="604" y="391"/>
                  </a:lnTo>
                  <a:lnTo>
                    <a:pt x="608" y="415"/>
                  </a:lnTo>
                  <a:lnTo>
                    <a:pt x="609" y="443"/>
                  </a:lnTo>
                  <a:lnTo>
                    <a:pt x="608" y="471"/>
                  </a:lnTo>
                  <a:lnTo>
                    <a:pt x="604" y="495"/>
                  </a:lnTo>
                  <a:lnTo>
                    <a:pt x="599" y="516"/>
                  </a:lnTo>
                  <a:lnTo>
                    <a:pt x="591" y="530"/>
                  </a:lnTo>
                  <a:lnTo>
                    <a:pt x="576" y="516"/>
                  </a:lnTo>
                  <a:lnTo>
                    <a:pt x="560" y="503"/>
                  </a:lnTo>
                  <a:lnTo>
                    <a:pt x="543" y="490"/>
                  </a:lnTo>
                  <a:lnTo>
                    <a:pt x="526" y="478"/>
                  </a:lnTo>
                  <a:lnTo>
                    <a:pt x="507" y="466"/>
                  </a:lnTo>
                  <a:lnTo>
                    <a:pt x="487" y="454"/>
                  </a:lnTo>
                  <a:lnTo>
                    <a:pt x="467" y="442"/>
                  </a:lnTo>
                  <a:lnTo>
                    <a:pt x="447" y="428"/>
                  </a:lnTo>
                  <a:lnTo>
                    <a:pt x="427" y="416"/>
                  </a:lnTo>
                  <a:lnTo>
                    <a:pt x="407" y="404"/>
                  </a:lnTo>
                  <a:lnTo>
                    <a:pt x="387" y="391"/>
                  </a:lnTo>
                  <a:lnTo>
                    <a:pt x="367" y="379"/>
                  </a:lnTo>
                  <a:lnTo>
                    <a:pt x="347" y="365"/>
                  </a:lnTo>
                  <a:lnTo>
                    <a:pt x="330" y="351"/>
                  </a:lnTo>
                  <a:lnTo>
                    <a:pt x="311" y="337"/>
                  </a:lnTo>
                  <a:lnTo>
                    <a:pt x="295" y="321"/>
                  </a:lnTo>
                  <a:lnTo>
                    <a:pt x="279" y="305"/>
                  </a:lnTo>
                  <a:lnTo>
                    <a:pt x="261" y="287"/>
                  </a:lnTo>
                  <a:lnTo>
                    <a:pt x="243" y="271"/>
                  </a:lnTo>
                  <a:lnTo>
                    <a:pt x="225" y="254"/>
                  </a:lnTo>
                  <a:lnTo>
                    <a:pt x="206" y="237"/>
                  </a:lnTo>
                  <a:lnTo>
                    <a:pt x="186" y="220"/>
                  </a:lnTo>
                  <a:lnTo>
                    <a:pt x="168" y="202"/>
                  </a:lnTo>
                  <a:lnTo>
                    <a:pt x="148" y="185"/>
                  </a:lnTo>
                  <a:lnTo>
                    <a:pt x="128" y="168"/>
                  </a:lnTo>
                  <a:lnTo>
                    <a:pt x="109" y="150"/>
                  </a:lnTo>
                  <a:lnTo>
                    <a:pt x="89" y="133"/>
                  </a:lnTo>
                  <a:lnTo>
                    <a:pt x="70" y="116"/>
                  </a:lnTo>
                  <a:lnTo>
                    <a:pt x="52" y="98"/>
                  </a:lnTo>
                  <a:lnTo>
                    <a:pt x="35" y="82"/>
                  </a:lnTo>
                  <a:lnTo>
                    <a:pt x="16" y="65"/>
                  </a:lnTo>
                  <a:lnTo>
                    <a:pt x="0" y="49"/>
                  </a:lnTo>
                  <a:lnTo>
                    <a:pt x="0" y="25"/>
                  </a:lnTo>
                  <a:lnTo>
                    <a:pt x="1" y="21"/>
                  </a:lnTo>
                  <a:lnTo>
                    <a:pt x="7" y="12"/>
                  </a:lnTo>
                  <a:lnTo>
                    <a:pt x="11" y="4"/>
                  </a:lnTo>
                  <a:lnTo>
                    <a:pt x="12" y="0"/>
                  </a:lnTo>
                  <a:lnTo>
                    <a:pt x="24" y="9"/>
                  </a:lnTo>
                  <a:lnTo>
                    <a:pt x="36" y="20"/>
                  </a:lnTo>
                  <a:lnTo>
                    <a:pt x="49" y="31"/>
                  </a:lnTo>
                  <a:lnTo>
                    <a:pt x="62" y="43"/>
                  </a:lnTo>
                  <a:lnTo>
                    <a:pt x="76" y="55"/>
                  </a:lnTo>
                  <a:lnTo>
                    <a:pt x="89" y="65"/>
                  </a:lnTo>
                  <a:lnTo>
                    <a:pt x="104" y="77"/>
                  </a:lnTo>
                  <a:lnTo>
                    <a:pt x="118" y="89"/>
                  </a:lnTo>
                  <a:lnTo>
                    <a:pt x="133" y="101"/>
                  </a:lnTo>
                  <a:lnTo>
                    <a:pt x="148" y="112"/>
                  </a:lnTo>
                  <a:lnTo>
                    <a:pt x="162" y="122"/>
                  </a:lnTo>
                  <a:lnTo>
                    <a:pt x="177" y="132"/>
                  </a:lnTo>
                  <a:lnTo>
                    <a:pt x="192" y="140"/>
                  </a:lnTo>
                  <a:lnTo>
                    <a:pt x="206" y="148"/>
                  </a:lnTo>
                  <a:lnTo>
                    <a:pt x="219" y="154"/>
                  </a:lnTo>
                  <a:lnTo>
                    <a:pt x="234" y="160"/>
                  </a:lnTo>
                  <a:lnTo>
                    <a:pt x="246" y="160"/>
                  </a:lnTo>
                  <a:lnTo>
                    <a:pt x="262" y="170"/>
                  </a:lnTo>
                  <a:lnTo>
                    <a:pt x="283" y="184"/>
                  </a:lnTo>
                  <a:lnTo>
                    <a:pt x="306" y="200"/>
                  </a:lnTo>
                  <a:lnTo>
                    <a:pt x="330" y="216"/>
                  </a:lnTo>
                  <a:lnTo>
                    <a:pt x="354" y="231"/>
                  </a:lnTo>
                  <a:lnTo>
                    <a:pt x="375" y="247"/>
                  </a:lnTo>
                  <a:lnTo>
                    <a:pt x="394" y="261"/>
                  </a:lnTo>
                  <a:lnTo>
                    <a:pt x="406" y="27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67" name="Freeform 144">
              <a:extLst>
                <a:ext uri="{FF2B5EF4-FFF2-40B4-BE49-F238E27FC236}">
                  <a16:creationId xmlns:a16="http://schemas.microsoft.com/office/drawing/2014/main" id="{861140AB-32DB-49D8-85FF-5907306234B7}"/>
                </a:ext>
              </a:extLst>
            </p:cNvPr>
            <p:cNvSpPr>
              <a:spLocks/>
            </p:cNvSpPr>
            <p:nvPr/>
          </p:nvSpPr>
          <p:spPr bwMode="auto">
            <a:xfrm>
              <a:off x="2947" y="1725"/>
              <a:ext cx="166" cy="117"/>
            </a:xfrm>
            <a:custGeom>
              <a:avLst/>
              <a:gdLst>
                <a:gd name="T0" fmla="*/ 0 w 664"/>
                <a:gd name="T1" fmla="*/ 0 h 469"/>
                <a:gd name="T2" fmla="*/ 0 w 664"/>
                <a:gd name="T3" fmla="*/ 0 h 469"/>
                <a:gd name="T4" fmla="*/ 0 w 664"/>
                <a:gd name="T5" fmla="*/ 0 h 469"/>
                <a:gd name="T6" fmla="*/ 0 w 664"/>
                <a:gd name="T7" fmla="*/ 0 h 469"/>
                <a:gd name="T8" fmla="*/ 0 w 664"/>
                <a:gd name="T9" fmla="*/ 0 h 469"/>
                <a:gd name="T10" fmla="*/ 0 w 664"/>
                <a:gd name="T11" fmla="*/ 0 h 469"/>
                <a:gd name="T12" fmla="*/ 0 w 664"/>
                <a:gd name="T13" fmla="*/ 0 h 469"/>
                <a:gd name="T14" fmla="*/ 0 w 664"/>
                <a:gd name="T15" fmla="*/ 0 h 469"/>
                <a:gd name="T16" fmla="*/ 0 w 664"/>
                <a:gd name="T17" fmla="*/ 0 h 469"/>
                <a:gd name="T18" fmla="*/ 0 w 664"/>
                <a:gd name="T19" fmla="*/ 0 h 469"/>
                <a:gd name="T20" fmla="*/ 0 w 664"/>
                <a:gd name="T21" fmla="*/ 0 h 469"/>
                <a:gd name="T22" fmla="*/ 0 w 664"/>
                <a:gd name="T23" fmla="*/ 0 h 469"/>
                <a:gd name="T24" fmla="*/ 0 w 664"/>
                <a:gd name="T25" fmla="*/ 0 h 469"/>
                <a:gd name="T26" fmla="*/ 0 w 664"/>
                <a:gd name="T27" fmla="*/ 0 h 469"/>
                <a:gd name="T28" fmla="*/ 0 w 664"/>
                <a:gd name="T29" fmla="*/ 0 h 469"/>
                <a:gd name="T30" fmla="*/ 0 w 664"/>
                <a:gd name="T31" fmla="*/ 0 h 469"/>
                <a:gd name="T32" fmla="*/ 0 w 664"/>
                <a:gd name="T33" fmla="*/ 0 h 469"/>
                <a:gd name="T34" fmla="*/ 0 w 664"/>
                <a:gd name="T35" fmla="*/ 0 h 469"/>
                <a:gd name="T36" fmla="*/ 0 w 664"/>
                <a:gd name="T37" fmla="*/ 0 h 469"/>
                <a:gd name="T38" fmla="*/ 0 w 664"/>
                <a:gd name="T39" fmla="*/ 0 h 469"/>
                <a:gd name="T40" fmla="*/ 0 w 664"/>
                <a:gd name="T41" fmla="*/ 0 h 469"/>
                <a:gd name="T42" fmla="*/ 0 w 664"/>
                <a:gd name="T43" fmla="*/ 0 h 469"/>
                <a:gd name="T44" fmla="*/ 0 w 664"/>
                <a:gd name="T45" fmla="*/ 0 h 469"/>
                <a:gd name="T46" fmla="*/ 0 w 664"/>
                <a:gd name="T47" fmla="*/ 0 h 469"/>
                <a:gd name="T48" fmla="*/ 0 w 664"/>
                <a:gd name="T49" fmla="*/ 0 h 469"/>
                <a:gd name="T50" fmla="*/ 0 w 664"/>
                <a:gd name="T51" fmla="*/ 0 h 469"/>
                <a:gd name="T52" fmla="*/ 0 w 664"/>
                <a:gd name="T53" fmla="*/ 0 h 469"/>
                <a:gd name="T54" fmla="*/ 0 w 664"/>
                <a:gd name="T55" fmla="*/ 0 h 469"/>
                <a:gd name="T56" fmla="*/ 0 w 664"/>
                <a:gd name="T57" fmla="*/ 0 h 469"/>
                <a:gd name="T58" fmla="*/ 0 w 664"/>
                <a:gd name="T59" fmla="*/ 0 h 469"/>
                <a:gd name="T60" fmla="*/ 0 w 664"/>
                <a:gd name="T61" fmla="*/ 0 h 469"/>
                <a:gd name="T62" fmla="*/ 0 w 664"/>
                <a:gd name="T63" fmla="*/ 0 h 469"/>
                <a:gd name="T64" fmla="*/ 0 w 664"/>
                <a:gd name="T65" fmla="*/ 0 h 469"/>
                <a:gd name="T66" fmla="*/ 0 w 664"/>
                <a:gd name="T67" fmla="*/ 0 h 469"/>
                <a:gd name="T68" fmla="*/ 0 w 664"/>
                <a:gd name="T69" fmla="*/ 0 h 469"/>
                <a:gd name="T70" fmla="*/ 0 w 664"/>
                <a:gd name="T71" fmla="*/ 0 h 469"/>
                <a:gd name="T72" fmla="*/ 0 w 664"/>
                <a:gd name="T73" fmla="*/ 0 h 469"/>
                <a:gd name="T74" fmla="*/ 0 w 664"/>
                <a:gd name="T75" fmla="*/ 0 h 469"/>
                <a:gd name="T76" fmla="*/ 0 w 664"/>
                <a:gd name="T77" fmla="*/ 0 h 469"/>
                <a:gd name="T78" fmla="*/ 0 w 664"/>
                <a:gd name="T79" fmla="*/ 0 h 469"/>
                <a:gd name="T80" fmla="*/ 0 w 664"/>
                <a:gd name="T81" fmla="*/ 0 h 469"/>
                <a:gd name="T82" fmla="*/ 0 w 664"/>
                <a:gd name="T83" fmla="*/ 0 h 469"/>
                <a:gd name="T84" fmla="*/ 0 w 664"/>
                <a:gd name="T85" fmla="*/ 0 h 469"/>
                <a:gd name="T86" fmla="*/ 0 w 664"/>
                <a:gd name="T87" fmla="*/ 0 h 469"/>
                <a:gd name="T88" fmla="*/ 0 w 664"/>
                <a:gd name="T89" fmla="*/ 0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4"/>
                <a:gd name="T136" fmla="*/ 0 h 469"/>
                <a:gd name="T137" fmla="*/ 664 w 664"/>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4" h="469">
                  <a:moveTo>
                    <a:pt x="368" y="272"/>
                  </a:moveTo>
                  <a:lnTo>
                    <a:pt x="379" y="281"/>
                  </a:lnTo>
                  <a:lnTo>
                    <a:pt x="392" y="291"/>
                  </a:lnTo>
                  <a:lnTo>
                    <a:pt x="407" y="300"/>
                  </a:lnTo>
                  <a:lnTo>
                    <a:pt x="423" y="311"/>
                  </a:lnTo>
                  <a:lnTo>
                    <a:pt x="440" y="320"/>
                  </a:lnTo>
                  <a:lnTo>
                    <a:pt x="460" y="329"/>
                  </a:lnTo>
                  <a:lnTo>
                    <a:pt x="479" y="337"/>
                  </a:lnTo>
                  <a:lnTo>
                    <a:pt x="500" y="345"/>
                  </a:lnTo>
                  <a:lnTo>
                    <a:pt x="520" y="353"/>
                  </a:lnTo>
                  <a:lnTo>
                    <a:pt x="540" y="360"/>
                  </a:lnTo>
                  <a:lnTo>
                    <a:pt x="560" y="366"/>
                  </a:lnTo>
                  <a:lnTo>
                    <a:pt x="579" y="372"/>
                  </a:lnTo>
                  <a:lnTo>
                    <a:pt x="596" y="377"/>
                  </a:lnTo>
                  <a:lnTo>
                    <a:pt x="613" y="380"/>
                  </a:lnTo>
                  <a:lnTo>
                    <a:pt x="628" y="381"/>
                  </a:lnTo>
                  <a:lnTo>
                    <a:pt x="640" y="382"/>
                  </a:lnTo>
                  <a:lnTo>
                    <a:pt x="652" y="382"/>
                  </a:lnTo>
                  <a:lnTo>
                    <a:pt x="652" y="388"/>
                  </a:lnTo>
                  <a:lnTo>
                    <a:pt x="653" y="396"/>
                  </a:lnTo>
                  <a:lnTo>
                    <a:pt x="656" y="405"/>
                  </a:lnTo>
                  <a:lnTo>
                    <a:pt x="659" y="414"/>
                  </a:lnTo>
                  <a:lnTo>
                    <a:pt x="660" y="425"/>
                  </a:lnTo>
                  <a:lnTo>
                    <a:pt x="663" y="436"/>
                  </a:lnTo>
                  <a:lnTo>
                    <a:pt x="664" y="446"/>
                  </a:lnTo>
                  <a:lnTo>
                    <a:pt x="664" y="456"/>
                  </a:lnTo>
                  <a:lnTo>
                    <a:pt x="663" y="458"/>
                  </a:lnTo>
                  <a:lnTo>
                    <a:pt x="659" y="462"/>
                  </a:lnTo>
                  <a:lnTo>
                    <a:pt x="653" y="466"/>
                  </a:lnTo>
                  <a:lnTo>
                    <a:pt x="652" y="469"/>
                  </a:lnTo>
                  <a:lnTo>
                    <a:pt x="641" y="468"/>
                  </a:lnTo>
                  <a:lnTo>
                    <a:pt x="631" y="465"/>
                  </a:lnTo>
                  <a:lnTo>
                    <a:pt x="617" y="461"/>
                  </a:lnTo>
                  <a:lnTo>
                    <a:pt x="603" y="454"/>
                  </a:lnTo>
                  <a:lnTo>
                    <a:pt x="589" y="449"/>
                  </a:lnTo>
                  <a:lnTo>
                    <a:pt x="576" y="442"/>
                  </a:lnTo>
                  <a:lnTo>
                    <a:pt x="564" y="437"/>
                  </a:lnTo>
                  <a:lnTo>
                    <a:pt x="553" y="432"/>
                  </a:lnTo>
                  <a:lnTo>
                    <a:pt x="527" y="422"/>
                  </a:lnTo>
                  <a:lnTo>
                    <a:pt x="500" y="410"/>
                  </a:lnTo>
                  <a:lnTo>
                    <a:pt x="474" y="398"/>
                  </a:lnTo>
                  <a:lnTo>
                    <a:pt x="448" y="385"/>
                  </a:lnTo>
                  <a:lnTo>
                    <a:pt x="424" y="370"/>
                  </a:lnTo>
                  <a:lnTo>
                    <a:pt x="399" y="356"/>
                  </a:lnTo>
                  <a:lnTo>
                    <a:pt x="375" y="341"/>
                  </a:lnTo>
                  <a:lnTo>
                    <a:pt x="353" y="325"/>
                  </a:lnTo>
                  <a:lnTo>
                    <a:pt x="329" y="309"/>
                  </a:lnTo>
                  <a:lnTo>
                    <a:pt x="305" y="295"/>
                  </a:lnTo>
                  <a:lnTo>
                    <a:pt x="281" y="279"/>
                  </a:lnTo>
                  <a:lnTo>
                    <a:pt x="258" y="264"/>
                  </a:lnTo>
                  <a:lnTo>
                    <a:pt x="234" y="249"/>
                  </a:lnTo>
                  <a:lnTo>
                    <a:pt x="209" y="235"/>
                  </a:lnTo>
                  <a:lnTo>
                    <a:pt x="185" y="221"/>
                  </a:lnTo>
                  <a:lnTo>
                    <a:pt x="160" y="209"/>
                  </a:lnTo>
                  <a:lnTo>
                    <a:pt x="141" y="195"/>
                  </a:lnTo>
                  <a:lnTo>
                    <a:pt x="121" y="180"/>
                  </a:lnTo>
                  <a:lnTo>
                    <a:pt x="101" y="164"/>
                  </a:lnTo>
                  <a:lnTo>
                    <a:pt x="81" y="148"/>
                  </a:lnTo>
                  <a:lnTo>
                    <a:pt x="62" y="132"/>
                  </a:lnTo>
                  <a:lnTo>
                    <a:pt x="44" y="116"/>
                  </a:lnTo>
                  <a:lnTo>
                    <a:pt x="27" y="102"/>
                  </a:lnTo>
                  <a:lnTo>
                    <a:pt x="12" y="87"/>
                  </a:lnTo>
                  <a:lnTo>
                    <a:pt x="11" y="80"/>
                  </a:lnTo>
                  <a:lnTo>
                    <a:pt x="7" y="75"/>
                  </a:lnTo>
                  <a:lnTo>
                    <a:pt x="1" y="70"/>
                  </a:lnTo>
                  <a:lnTo>
                    <a:pt x="0" y="63"/>
                  </a:lnTo>
                  <a:lnTo>
                    <a:pt x="12" y="50"/>
                  </a:lnTo>
                  <a:lnTo>
                    <a:pt x="12" y="42"/>
                  </a:lnTo>
                  <a:lnTo>
                    <a:pt x="11" y="34"/>
                  </a:lnTo>
                  <a:lnTo>
                    <a:pt x="9" y="27"/>
                  </a:lnTo>
                  <a:lnTo>
                    <a:pt x="8" y="20"/>
                  </a:lnTo>
                  <a:lnTo>
                    <a:pt x="7" y="15"/>
                  </a:lnTo>
                  <a:lnTo>
                    <a:pt x="7" y="10"/>
                  </a:lnTo>
                  <a:lnTo>
                    <a:pt x="8" y="6"/>
                  </a:lnTo>
                  <a:lnTo>
                    <a:pt x="12" y="0"/>
                  </a:lnTo>
                  <a:lnTo>
                    <a:pt x="31" y="19"/>
                  </a:lnTo>
                  <a:lnTo>
                    <a:pt x="50" y="38"/>
                  </a:lnTo>
                  <a:lnTo>
                    <a:pt x="70" y="56"/>
                  </a:lnTo>
                  <a:lnTo>
                    <a:pt x="90" y="75"/>
                  </a:lnTo>
                  <a:lnTo>
                    <a:pt x="112" y="95"/>
                  </a:lnTo>
                  <a:lnTo>
                    <a:pt x="133" y="114"/>
                  </a:lnTo>
                  <a:lnTo>
                    <a:pt x="154" y="132"/>
                  </a:lnTo>
                  <a:lnTo>
                    <a:pt x="177" y="150"/>
                  </a:lnTo>
                  <a:lnTo>
                    <a:pt x="200" y="167"/>
                  </a:lnTo>
                  <a:lnTo>
                    <a:pt x="222" y="184"/>
                  </a:lnTo>
                  <a:lnTo>
                    <a:pt x="246" y="201"/>
                  </a:lnTo>
                  <a:lnTo>
                    <a:pt x="270" y="217"/>
                  </a:lnTo>
                  <a:lnTo>
                    <a:pt x="294" y="232"/>
                  </a:lnTo>
                  <a:lnTo>
                    <a:pt x="319" y="247"/>
                  </a:lnTo>
                  <a:lnTo>
                    <a:pt x="343" y="260"/>
                  </a:lnTo>
                  <a:lnTo>
                    <a:pt x="368"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68" name="Freeform 145">
              <a:extLst>
                <a:ext uri="{FF2B5EF4-FFF2-40B4-BE49-F238E27FC236}">
                  <a16:creationId xmlns:a16="http://schemas.microsoft.com/office/drawing/2014/main" id="{1D600E17-98FA-4C7A-AB19-56E0D3807583}"/>
                </a:ext>
              </a:extLst>
            </p:cNvPr>
            <p:cNvSpPr>
              <a:spLocks/>
            </p:cNvSpPr>
            <p:nvPr/>
          </p:nvSpPr>
          <p:spPr bwMode="auto">
            <a:xfrm>
              <a:off x="2947" y="1725"/>
              <a:ext cx="166" cy="117"/>
            </a:xfrm>
            <a:custGeom>
              <a:avLst/>
              <a:gdLst>
                <a:gd name="T0" fmla="*/ 0 w 664"/>
                <a:gd name="T1" fmla="*/ 0 h 469"/>
                <a:gd name="T2" fmla="*/ 0 w 664"/>
                <a:gd name="T3" fmla="*/ 0 h 469"/>
                <a:gd name="T4" fmla="*/ 0 w 664"/>
                <a:gd name="T5" fmla="*/ 0 h 469"/>
                <a:gd name="T6" fmla="*/ 0 w 664"/>
                <a:gd name="T7" fmla="*/ 0 h 469"/>
                <a:gd name="T8" fmla="*/ 0 w 664"/>
                <a:gd name="T9" fmla="*/ 0 h 469"/>
                <a:gd name="T10" fmla="*/ 0 w 664"/>
                <a:gd name="T11" fmla="*/ 0 h 469"/>
                <a:gd name="T12" fmla="*/ 0 w 664"/>
                <a:gd name="T13" fmla="*/ 0 h 469"/>
                <a:gd name="T14" fmla="*/ 0 w 664"/>
                <a:gd name="T15" fmla="*/ 0 h 469"/>
                <a:gd name="T16" fmla="*/ 0 w 664"/>
                <a:gd name="T17" fmla="*/ 0 h 469"/>
                <a:gd name="T18" fmla="*/ 0 w 664"/>
                <a:gd name="T19" fmla="*/ 0 h 469"/>
                <a:gd name="T20" fmla="*/ 0 w 664"/>
                <a:gd name="T21" fmla="*/ 0 h 469"/>
                <a:gd name="T22" fmla="*/ 0 w 664"/>
                <a:gd name="T23" fmla="*/ 0 h 469"/>
                <a:gd name="T24" fmla="*/ 0 w 664"/>
                <a:gd name="T25" fmla="*/ 0 h 469"/>
                <a:gd name="T26" fmla="*/ 0 w 664"/>
                <a:gd name="T27" fmla="*/ 0 h 469"/>
                <a:gd name="T28" fmla="*/ 0 w 664"/>
                <a:gd name="T29" fmla="*/ 0 h 469"/>
                <a:gd name="T30" fmla="*/ 0 w 664"/>
                <a:gd name="T31" fmla="*/ 0 h 469"/>
                <a:gd name="T32" fmla="*/ 0 w 664"/>
                <a:gd name="T33" fmla="*/ 0 h 469"/>
                <a:gd name="T34" fmla="*/ 0 w 664"/>
                <a:gd name="T35" fmla="*/ 0 h 469"/>
                <a:gd name="T36" fmla="*/ 0 w 664"/>
                <a:gd name="T37" fmla="*/ 0 h 469"/>
                <a:gd name="T38" fmla="*/ 0 w 664"/>
                <a:gd name="T39" fmla="*/ 0 h 469"/>
                <a:gd name="T40" fmla="*/ 0 w 664"/>
                <a:gd name="T41" fmla="*/ 0 h 469"/>
                <a:gd name="T42" fmla="*/ 0 w 664"/>
                <a:gd name="T43" fmla="*/ 0 h 469"/>
                <a:gd name="T44" fmla="*/ 0 w 664"/>
                <a:gd name="T45" fmla="*/ 0 h 469"/>
                <a:gd name="T46" fmla="*/ 0 w 664"/>
                <a:gd name="T47" fmla="*/ 0 h 469"/>
                <a:gd name="T48" fmla="*/ 0 w 664"/>
                <a:gd name="T49" fmla="*/ 0 h 469"/>
                <a:gd name="T50" fmla="*/ 0 w 664"/>
                <a:gd name="T51" fmla="*/ 0 h 469"/>
                <a:gd name="T52" fmla="*/ 0 w 664"/>
                <a:gd name="T53" fmla="*/ 0 h 469"/>
                <a:gd name="T54" fmla="*/ 0 w 664"/>
                <a:gd name="T55" fmla="*/ 0 h 469"/>
                <a:gd name="T56" fmla="*/ 0 w 664"/>
                <a:gd name="T57" fmla="*/ 0 h 469"/>
                <a:gd name="T58" fmla="*/ 0 w 664"/>
                <a:gd name="T59" fmla="*/ 0 h 469"/>
                <a:gd name="T60" fmla="*/ 0 w 664"/>
                <a:gd name="T61" fmla="*/ 0 h 469"/>
                <a:gd name="T62" fmla="*/ 0 w 664"/>
                <a:gd name="T63" fmla="*/ 0 h 469"/>
                <a:gd name="T64" fmla="*/ 0 w 664"/>
                <a:gd name="T65" fmla="*/ 0 h 469"/>
                <a:gd name="T66" fmla="*/ 0 w 664"/>
                <a:gd name="T67" fmla="*/ 0 h 469"/>
                <a:gd name="T68" fmla="*/ 0 w 664"/>
                <a:gd name="T69" fmla="*/ 0 h 469"/>
                <a:gd name="T70" fmla="*/ 0 w 664"/>
                <a:gd name="T71" fmla="*/ 0 h 469"/>
                <a:gd name="T72" fmla="*/ 0 w 664"/>
                <a:gd name="T73" fmla="*/ 0 h 469"/>
                <a:gd name="T74" fmla="*/ 0 w 664"/>
                <a:gd name="T75" fmla="*/ 0 h 469"/>
                <a:gd name="T76" fmla="*/ 0 w 664"/>
                <a:gd name="T77" fmla="*/ 0 h 469"/>
                <a:gd name="T78" fmla="*/ 0 w 664"/>
                <a:gd name="T79" fmla="*/ 0 h 469"/>
                <a:gd name="T80" fmla="*/ 0 w 664"/>
                <a:gd name="T81" fmla="*/ 0 h 469"/>
                <a:gd name="T82" fmla="*/ 0 w 664"/>
                <a:gd name="T83" fmla="*/ 0 h 469"/>
                <a:gd name="T84" fmla="*/ 0 w 664"/>
                <a:gd name="T85" fmla="*/ 0 h 469"/>
                <a:gd name="T86" fmla="*/ 0 w 664"/>
                <a:gd name="T87" fmla="*/ 0 h 469"/>
                <a:gd name="T88" fmla="*/ 0 w 664"/>
                <a:gd name="T89" fmla="*/ 0 h 469"/>
                <a:gd name="T90" fmla="*/ 0 w 664"/>
                <a:gd name="T91" fmla="*/ 0 h 469"/>
                <a:gd name="T92" fmla="*/ 0 w 664"/>
                <a:gd name="T93" fmla="*/ 0 h 469"/>
                <a:gd name="T94" fmla="*/ 0 w 664"/>
                <a:gd name="T95" fmla="*/ 0 h 469"/>
                <a:gd name="T96" fmla="*/ 0 w 664"/>
                <a:gd name="T97" fmla="*/ 0 h 469"/>
                <a:gd name="T98" fmla="*/ 0 w 664"/>
                <a:gd name="T99" fmla="*/ 0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
                <a:gd name="T151" fmla="*/ 0 h 469"/>
                <a:gd name="T152" fmla="*/ 664 w 664"/>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 h="469">
                  <a:moveTo>
                    <a:pt x="368" y="272"/>
                  </a:moveTo>
                  <a:lnTo>
                    <a:pt x="368" y="272"/>
                  </a:lnTo>
                  <a:lnTo>
                    <a:pt x="379" y="281"/>
                  </a:lnTo>
                  <a:lnTo>
                    <a:pt x="392" y="291"/>
                  </a:lnTo>
                  <a:lnTo>
                    <a:pt x="407" y="300"/>
                  </a:lnTo>
                  <a:lnTo>
                    <a:pt x="423" y="311"/>
                  </a:lnTo>
                  <a:lnTo>
                    <a:pt x="440" y="320"/>
                  </a:lnTo>
                  <a:lnTo>
                    <a:pt x="460" y="329"/>
                  </a:lnTo>
                  <a:lnTo>
                    <a:pt x="479" y="337"/>
                  </a:lnTo>
                  <a:lnTo>
                    <a:pt x="500" y="345"/>
                  </a:lnTo>
                  <a:lnTo>
                    <a:pt x="520" y="353"/>
                  </a:lnTo>
                  <a:lnTo>
                    <a:pt x="540" y="360"/>
                  </a:lnTo>
                  <a:lnTo>
                    <a:pt x="560" y="366"/>
                  </a:lnTo>
                  <a:lnTo>
                    <a:pt x="579" y="372"/>
                  </a:lnTo>
                  <a:lnTo>
                    <a:pt x="596" y="377"/>
                  </a:lnTo>
                  <a:lnTo>
                    <a:pt x="613" y="380"/>
                  </a:lnTo>
                  <a:lnTo>
                    <a:pt x="628" y="381"/>
                  </a:lnTo>
                  <a:lnTo>
                    <a:pt x="640" y="382"/>
                  </a:lnTo>
                  <a:lnTo>
                    <a:pt x="652" y="382"/>
                  </a:lnTo>
                  <a:lnTo>
                    <a:pt x="652" y="388"/>
                  </a:lnTo>
                  <a:lnTo>
                    <a:pt x="653" y="396"/>
                  </a:lnTo>
                  <a:lnTo>
                    <a:pt x="656" y="405"/>
                  </a:lnTo>
                  <a:lnTo>
                    <a:pt x="659" y="414"/>
                  </a:lnTo>
                  <a:lnTo>
                    <a:pt x="660" y="425"/>
                  </a:lnTo>
                  <a:lnTo>
                    <a:pt x="663" y="436"/>
                  </a:lnTo>
                  <a:lnTo>
                    <a:pt x="664" y="446"/>
                  </a:lnTo>
                  <a:lnTo>
                    <a:pt x="664" y="456"/>
                  </a:lnTo>
                  <a:lnTo>
                    <a:pt x="663" y="458"/>
                  </a:lnTo>
                  <a:lnTo>
                    <a:pt x="659" y="462"/>
                  </a:lnTo>
                  <a:lnTo>
                    <a:pt x="653" y="466"/>
                  </a:lnTo>
                  <a:lnTo>
                    <a:pt x="652" y="469"/>
                  </a:lnTo>
                  <a:lnTo>
                    <a:pt x="641" y="468"/>
                  </a:lnTo>
                  <a:lnTo>
                    <a:pt x="631" y="465"/>
                  </a:lnTo>
                  <a:lnTo>
                    <a:pt x="617" y="461"/>
                  </a:lnTo>
                  <a:lnTo>
                    <a:pt x="603" y="454"/>
                  </a:lnTo>
                  <a:lnTo>
                    <a:pt x="589" y="449"/>
                  </a:lnTo>
                  <a:lnTo>
                    <a:pt x="576" y="442"/>
                  </a:lnTo>
                  <a:lnTo>
                    <a:pt x="564" y="437"/>
                  </a:lnTo>
                  <a:lnTo>
                    <a:pt x="553" y="432"/>
                  </a:lnTo>
                  <a:lnTo>
                    <a:pt x="527" y="422"/>
                  </a:lnTo>
                  <a:lnTo>
                    <a:pt x="500" y="410"/>
                  </a:lnTo>
                  <a:lnTo>
                    <a:pt x="474" y="398"/>
                  </a:lnTo>
                  <a:lnTo>
                    <a:pt x="448" y="385"/>
                  </a:lnTo>
                  <a:lnTo>
                    <a:pt x="424" y="370"/>
                  </a:lnTo>
                  <a:lnTo>
                    <a:pt x="399" y="356"/>
                  </a:lnTo>
                  <a:lnTo>
                    <a:pt x="375" y="341"/>
                  </a:lnTo>
                  <a:lnTo>
                    <a:pt x="353" y="325"/>
                  </a:lnTo>
                  <a:lnTo>
                    <a:pt x="329" y="309"/>
                  </a:lnTo>
                  <a:lnTo>
                    <a:pt x="305" y="295"/>
                  </a:lnTo>
                  <a:lnTo>
                    <a:pt x="281" y="279"/>
                  </a:lnTo>
                  <a:lnTo>
                    <a:pt x="258" y="264"/>
                  </a:lnTo>
                  <a:lnTo>
                    <a:pt x="234" y="249"/>
                  </a:lnTo>
                  <a:lnTo>
                    <a:pt x="209" y="235"/>
                  </a:lnTo>
                  <a:lnTo>
                    <a:pt x="185" y="221"/>
                  </a:lnTo>
                  <a:lnTo>
                    <a:pt x="160" y="209"/>
                  </a:lnTo>
                  <a:lnTo>
                    <a:pt x="141" y="195"/>
                  </a:lnTo>
                  <a:lnTo>
                    <a:pt x="121" y="180"/>
                  </a:lnTo>
                  <a:lnTo>
                    <a:pt x="101" y="164"/>
                  </a:lnTo>
                  <a:lnTo>
                    <a:pt x="81" y="148"/>
                  </a:lnTo>
                  <a:lnTo>
                    <a:pt x="62" y="132"/>
                  </a:lnTo>
                  <a:lnTo>
                    <a:pt x="44" y="116"/>
                  </a:lnTo>
                  <a:lnTo>
                    <a:pt x="27" y="102"/>
                  </a:lnTo>
                  <a:lnTo>
                    <a:pt x="12" y="87"/>
                  </a:lnTo>
                  <a:lnTo>
                    <a:pt x="11" y="80"/>
                  </a:lnTo>
                  <a:lnTo>
                    <a:pt x="7" y="75"/>
                  </a:lnTo>
                  <a:lnTo>
                    <a:pt x="1" y="70"/>
                  </a:lnTo>
                  <a:lnTo>
                    <a:pt x="0" y="63"/>
                  </a:lnTo>
                  <a:lnTo>
                    <a:pt x="12" y="50"/>
                  </a:lnTo>
                  <a:lnTo>
                    <a:pt x="12" y="42"/>
                  </a:lnTo>
                  <a:lnTo>
                    <a:pt x="11" y="34"/>
                  </a:lnTo>
                  <a:lnTo>
                    <a:pt x="9" y="27"/>
                  </a:lnTo>
                  <a:lnTo>
                    <a:pt x="8" y="20"/>
                  </a:lnTo>
                  <a:lnTo>
                    <a:pt x="7" y="15"/>
                  </a:lnTo>
                  <a:lnTo>
                    <a:pt x="7" y="10"/>
                  </a:lnTo>
                  <a:lnTo>
                    <a:pt x="8" y="6"/>
                  </a:lnTo>
                  <a:lnTo>
                    <a:pt x="12" y="0"/>
                  </a:lnTo>
                  <a:lnTo>
                    <a:pt x="31" y="19"/>
                  </a:lnTo>
                  <a:lnTo>
                    <a:pt x="50" y="38"/>
                  </a:lnTo>
                  <a:lnTo>
                    <a:pt x="70" y="56"/>
                  </a:lnTo>
                  <a:lnTo>
                    <a:pt x="90" y="75"/>
                  </a:lnTo>
                  <a:lnTo>
                    <a:pt x="112" y="95"/>
                  </a:lnTo>
                  <a:lnTo>
                    <a:pt x="133" y="114"/>
                  </a:lnTo>
                  <a:lnTo>
                    <a:pt x="154" y="132"/>
                  </a:lnTo>
                  <a:lnTo>
                    <a:pt x="177" y="150"/>
                  </a:lnTo>
                  <a:lnTo>
                    <a:pt x="200" y="167"/>
                  </a:lnTo>
                  <a:lnTo>
                    <a:pt x="222" y="184"/>
                  </a:lnTo>
                  <a:lnTo>
                    <a:pt x="246" y="201"/>
                  </a:lnTo>
                  <a:lnTo>
                    <a:pt x="270" y="217"/>
                  </a:lnTo>
                  <a:lnTo>
                    <a:pt x="294" y="232"/>
                  </a:lnTo>
                  <a:lnTo>
                    <a:pt x="319" y="247"/>
                  </a:lnTo>
                  <a:lnTo>
                    <a:pt x="343" y="260"/>
                  </a:lnTo>
                  <a:lnTo>
                    <a:pt x="368" y="2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69" name="Freeform 146">
              <a:extLst>
                <a:ext uri="{FF2B5EF4-FFF2-40B4-BE49-F238E27FC236}">
                  <a16:creationId xmlns:a16="http://schemas.microsoft.com/office/drawing/2014/main" id="{FA7C5B8B-7D0E-45FE-AC5D-E2A955472115}"/>
                </a:ext>
              </a:extLst>
            </p:cNvPr>
            <p:cNvSpPr>
              <a:spLocks/>
            </p:cNvSpPr>
            <p:nvPr/>
          </p:nvSpPr>
          <p:spPr bwMode="auto">
            <a:xfrm>
              <a:off x="2950" y="1707"/>
              <a:ext cx="189" cy="114"/>
            </a:xfrm>
            <a:custGeom>
              <a:avLst/>
              <a:gdLst>
                <a:gd name="T0" fmla="*/ 0 w 753"/>
                <a:gd name="T1" fmla="*/ 0 h 455"/>
                <a:gd name="T2" fmla="*/ 0 w 753"/>
                <a:gd name="T3" fmla="*/ 0 h 455"/>
                <a:gd name="T4" fmla="*/ 0 w 753"/>
                <a:gd name="T5" fmla="*/ 0 h 455"/>
                <a:gd name="T6" fmla="*/ 0 w 753"/>
                <a:gd name="T7" fmla="*/ 0 h 455"/>
                <a:gd name="T8" fmla="*/ 0 w 753"/>
                <a:gd name="T9" fmla="*/ 0 h 455"/>
                <a:gd name="T10" fmla="*/ 0 w 753"/>
                <a:gd name="T11" fmla="*/ 0 h 455"/>
                <a:gd name="T12" fmla="*/ 0 w 753"/>
                <a:gd name="T13" fmla="*/ 0 h 455"/>
                <a:gd name="T14" fmla="*/ 0 w 753"/>
                <a:gd name="T15" fmla="*/ 0 h 455"/>
                <a:gd name="T16" fmla="*/ 0 w 753"/>
                <a:gd name="T17" fmla="*/ 0 h 455"/>
                <a:gd name="T18" fmla="*/ 0 w 753"/>
                <a:gd name="T19" fmla="*/ 0 h 455"/>
                <a:gd name="T20" fmla="*/ 0 w 753"/>
                <a:gd name="T21" fmla="*/ 0 h 455"/>
                <a:gd name="T22" fmla="*/ 0 w 753"/>
                <a:gd name="T23" fmla="*/ 0 h 455"/>
                <a:gd name="T24" fmla="*/ 0 w 753"/>
                <a:gd name="T25" fmla="*/ 0 h 455"/>
                <a:gd name="T26" fmla="*/ 0 w 753"/>
                <a:gd name="T27" fmla="*/ 0 h 455"/>
                <a:gd name="T28" fmla="*/ 0 w 753"/>
                <a:gd name="T29" fmla="*/ 0 h 455"/>
                <a:gd name="T30" fmla="*/ 0 w 753"/>
                <a:gd name="T31" fmla="*/ 0 h 455"/>
                <a:gd name="T32" fmla="*/ 0 w 753"/>
                <a:gd name="T33" fmla="*/ 0 h 455"/>
                <a:gd name="T34" fmla="*/ 0 w 753"/>
                <a:gd name="T35" fmla="*/ 0 h 455"/>
                <a:gd name="T36" fmla="*/ 0 w 753"/>
                <a:gd name="T37" fmla="*/ 0 h 455"/>
                <a:gd name="T38" fmla="*/ 0 w 753"/>
                <a:gd name="T39" fmla="*/ 0 h 455"/>
                <a:gd name="T40" fmla="*/ 0 w 753"/>
                <a:gd name="T41" fmla="*/ 0 h 455"/>
                <a:gd name="T42" fmla="*/ 0 w 753"/>
                <a:gd name="T43" fmla="*/ 0 h 455"/>
                <a:gd name="T44" fmla="*/ 0 w 753"/>
                <a:gd name="T45" fmla="*/ 0 h 455"/>
                <a:gd name="T46" fmla="*/ 0 w 753"/>
                <a:gd name="T47" fmla="*/ 0 h 455"/>
                <a:gd name="T48" fmla="*/ 0 w 753"/>
                <a:gd name="T49" fmla="*/ 0 h 455"/>
                <a:gd name="T50" fmla="*/ 0 w 753"/>
                <a:gd name="T51" fmla="*/ 0 h 455"/>
                <a:gd name="T52" fmla="*/ 0 w 753"/>
                <a:gd name="T53" fmla="*/ 0 h 455"/>
                <a:gd name="T54" fmla="*/ 0 w 753"/>
                <a:gd name="T55" fmla="*/ 0 h 455"/>
                <a:gd name="T56" fmla="*/ 0 w 753"/>
                <a:gd name="T57" fmla="*/ 0 h 455"/>
                <a:gd name="T58" fmla="*/ 0 w 753"/>
                <a:gd name="T59" fmla="*/ 0 h 455"/>
                <a:gd name="T60" fmla="*/ 0 w 753"/>
                <a:gd name="T61" fmla="*/ 0 h 455"/>
                <a:gd name="T62" fmla="*/ 0 w 753"/>
                <a:gd name="T63" fmla="*/ 0 h 455"/>
                <a:gd name="T64" fmla="*/ 0 w 753"/>
                <a:gd name="T65" fmla="*/ 0 h 455"/>
                <a:gd name="T66" fmla="*/ 0 w 753"/>
                <a:gd name="T67" fmla="*/ 0 h 455"/>
                <a:gd name="T68" fmla="*/ 0 w 753"/>
                <a:gd name="T69" fmla="*/ 0 h 455"/>
                <a:gd name="T70" fmla="*/ 0 w 753"/>
                <a:gd name="T71" fmla="*/ 0 h 455"/>
                <a:gd name="T72" fmla="*/ 0 w 753"/>
                <a:gd name="T73" fmla="*/ 0 h 455"/>
                <a:gd name="T74" fmla="*/ 0 w 753"/>
                <a:gd name="T75" fmla="*/ 0 h 455"/>
                <a:gd name="T76" fmla="*/ 0 w 753"/>
                <a:gd name="T77" fmla="*/ 0 h 455"/>
                <a:gd name="T78" fmla="*/ 0 w 753"/>
                <a:gd name="T79" fmla="*/ 0 h 455"/>
                <a:gd name="T80" fmla="*/ 0 w 753"/>
                <a:gd name="T81" fmla="*/ 0 h 455"/>
                <a:gd name="T82" fmla="*/ 0 w 753"/>
                <a:gd name="T83" fmla="*/ 0 h 455"/>
                <a:gd name="T84" fmla="*/ 0 w 753"/>
                <a:gd name="T85" fmla="*/ 0 h 455"/>
                <a:gd name="T86" fmla="*/ 0 w 753"/>
                <a:gd name="T87" fmla="*/ 0 h 455"/>
                <a:gd name="T88" fmla="*/ 0 w 753"/>
                <a:gd name="T89" fmla="*/ 0 h 4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3"/>
                <a:gd name="T136" fmla="*/ 0 h 455"/>
                <a:gd name="T137" fmla="*/ 753 w 753"/>
                <a:gd name="T138" fmla="*/ 455 h 4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3" h="455">
                  <a:moveTo>
                    <a:pt x="443" y="282"/>
                  </a:moveTo>
                  <a:lnTo>
                    <a:pt x="452" y="284"/>
                  </a:lnTo>
                  <a:lnTo>
                    <a:pt x="464" y="286"/>
                  </a:lnTo>
                  <a:lnTo>
                    <a:pt x="475" y="290"/>
                  </a:lnTo>
                  <a:lnTo>
                    <a:pt x="487" y="294"/>
                  </a:lnTo>
                  <a:lnTo>
                    <a:pt x="498" y="300"/>
                  </a:lnTo>
                  <a:lnTo>
                    <a:pt x="510" y="304"/>
                  </a:lnTo>
                  <a:lnTo>
                    <a:pt x="520" y="306"/>
                  </a:lnTo>
                  <a:lnTo>
                    <a:pt x="529" y="308"/>
                  </a:lnTo>
                  <a:lnTo>
                    <a:pt x="541" y="312"/>
                  </a:lnTo>
                  <a:lnTo>
                    <a:pt x="553" y="316"/>
                  </a:lnTo>
                  <a:lnTo>
                    <a:pt x="567" y="320"/>
                  </a:lnTo>
                  <a:lnTo>
                    <a:pt x="581" y="324"/>
                  </a:lnTo>
                  <a:lnTo>
                    <a:pt x="596" y="328"/>
                  </a:lnTo>
                  <a:lnTo>
                    <a:pt x="611" y="332"/>
                  </a:lnTo>
                  <a:lnTo>
                    <a:pt x="625" y="334"/>
                  </a:lnTo>
                  <a:lnTo>
                    <a:pt x="640" y="338"/>
                  </a:lnTo>
                  <a:lnTo>
                    <a:pt x="655" y="342"/>
                  </a:lnTo>
                  <a:lnTo>
                    <a:pt x="669" y="345"/>
                  </a:lnTo>
                  <a:lnTo>
                    <a:pt x="684" y="349"/>
                  </a:lnTo>
                  <a:lnTo>
                    <a:pt x="698" y="353"/>
                  </a:lnTo>
                  <a:lnTo>
                    <a:pt x="713" y="357"/>
                  </a:lnTo>
                  <a:lnTo>
                    <a:pt x="726" y="361"/>
                  </a:lnTo>
                  <a:lnTo>
                    <a:pt x="738" y="365"/>
                  </a:lnTo>
                  <a:lnTo>
                    <a:pt x="750" y="369"/>
                  </a:lnTo>
                  <a:lnTo>
                    <a:pt x="750" y="381"/>
                  </a:lnTo>
                  <a:lnTo>
                    <a:pt x="753" y="390"/>
                  </a:lnTo>
                  <a:lnTo>
                    <a:pt x="753" y="401"/>
                  </a:lnTo>
                  <a:lnTo>
                    <a:pt x="752" y="413"/>
                  </a:lnTo>
                  <a:lnTo>
                    <a:pt x="749" y="423"/>
                  </a:lnTo>
                  <a:lnTo>
                    <a:pt x="745" y="433"/>
                  </a:lnTo>
                  <a:lnTo>
                    <a:pt x="742" y="442"/>
                  </a:lnTo>
                  <a:lnTo>
                    <a:pt x="740" y="450"/>
                  </a:lnTo>
                  <a:lnTo>
                    <a:pt x="738" y="455"/>
                  </a:lnTo>
                  <a:lnTo>
                    <a:pt x="712" y="454"/>
                  </a:lnTo>
                  <a:lnTo>
                    <a:pt x="685" y="453"/>
                  </a:lnTo>
                  <a:lnTo>
                    <a:pt x="660" y="449"/>
                  </a:lnTo>
                  <a:lnTo>
                    <a:pt x="636" y="443"/>
                  </a:lnTo>
                  <a:lnTo>
                    <a:pt x="612" y="437"/>
                  </a:lnTo>
                  <a:lnTo>
                    <a:pt x="589" y="429"/>
                  </a:lnTo>
                  <a:lnTo>
                    <a:pt x="567" y="421"/>
                  </a:lnTo>
                  <a:lnTo>
                    <a:pt x="544" y="411"/>
                  </a:lnTo>
                  <a:lnTo>
                    <a:pt x="523" y="402"/>
                  </a:lnTo>
                  <a:lnTo>
                    <a:pt x="502" y="393"/>
                  </a:lnTo>
                  <a:lnTo>
                    <a:pt x="480" y="382"/>
                  </a:lnTo>
                  <a:lnTo>
                    <a:pt x="458" y="372"/>
                  </a:lnTo>
                  <a:lnTo>
                    <a:pt x="436" y="361"/>
                  </a:lnTo>
                  <a:lnTo>
                    <a:pt x="415" y="352"/>
                  </a:lnTo>
                  <a:lnTo>
                    <a:pt x="392" y="341"/>
                  </a:lnTo>
                  <a:lnTo>
                    <a:pt x="370" y="332"/>
                  </a:lnTo>
                  <a:lnTo>
                    <a:pt x="356" y="332"/>
                  </a:lnTo>
                  <a:lnTo>
                    <a:pt x="334" y="321"/>
                  </a:lnTo>
                  <a:lnTo>
                    <a:pt x="310" y="310"/>
                  </a:lnTo>
                  <a:lnTo>
                    <a:pt x="286" y="297"/>
                  </a:lnTo>
                  <a:lnTo>
                    <a:pt x="263" y="282"/>
                  </a:lnTo>
                  <a:lnTo>
                    <a:pt x="239" y="266"/>
                  </a:lnTo>
                  <a:lnTo>
                    <a:pt x="215" y="250"/>
                  </a:lnTo>
                  <a:lnTo>
                    <a:pt x="193" y="233"/>
                  </a:lnTo>
                  <a:lnTo>
                    <a:pt x="169" y="215"/>
                  </a:lnTo>
                  <a:lnTo>
                    <a:pt x="146" y="196"/>
                  </a:lnTo>
                  <a:lnTo>
                    <a:pt x="124" y="177"/>
                  </a:lnTo>
                  <a:lnTo>
                    <a:pt x="101" y="157"/>
                  </a:lnTo>
                  <a:lnTo>
                    <a:pt x="80" y="139"/>
                  </a:lnTo>
                  <a:lnTo>
                    <a:pt x="58" y="119"/>
                  </a:lnTo>
                  <a:lnTo>
                    <a:pt x="38" y="99"/>
                  </a:lnTo>
                  <a:lnTo>
                    <a:pt x="19" y="80"/>
                  </a:lnTo>
                  <a:lnTo>
                    <a:pt x="0" y="62"/>
                  </a:lnTo>
                  <a:lnTo>
                    <a:pt x="0" y="52"/>
                  </a:lnTo>
                  <a:lnTo>
                    <a:pt x="3" y="43"/>
                  </a:lnTo>
                  <a:lnTo>
                    <a:pt x="4" y="35"/>
                  </a:lnTo>
                  <a:lnTo>
                    <a:pt x="7" y="27"/>
                  </a:lnTo>
                  <a:lnTo>
                    <a:pt x="9" y="19"/>
                  </a:lnTo>
                  <a:lnTo>
                    <a:pt x="11" y="11"/>
                  </a:lnTo>
                  <a:lnTo>
                    <a:pt x="13" y="6"/>
                  </a:lnTo>
                  <a:lnTo>
                    <a:pt x="13" y="0"/>
                  </a:lnTo>
                  <a:lnTo>
                    <a:pt x="37" y="23"/>
                  </a:lnTo>
                  <a:lnTo>
                    <a:pt x="61" y="44"/>
                  </a:lnTo>
                  <a:lnTo>
                    <a:pt x="85" y="66"/>
                  </a:lnTo>
                  <a:lnTo>
                    <a:pt x="112" y="85"/>
                  </a:lnTo>
                  <a:lnTo>
                    <a:pt x="137" y="105"/>
                  </a:lnTo>
                  <a:lnTo>
                    <a:pt x="164" y="124"/>
                  </a:lnTo>
                  <a:lnTo>
                    <a:pt x="191" y="143"/>
                  </a:lnTo>
                  <a:lnTo>
                    <a:pt x="218" y="160"/>
                  </a:lnTo>
                  <a:lnTo>
                    <a:pt x="246" y="177"/>
                  </a:lnTo>
                  <a:lnTo>
                    <a:pt x="274" y="193"/>
                  </a:lnTo>
                  <a:lnTo>
                    <a:pt x="302" y="209"/>
                  </a:lnTo>
                  <a:lnTo>
                    <a:pt x="331" y="225"/>
                  </a:lnTo>
                  <a:lnTo>
                    <a:pt x="359" y="240"/>
                  </a:lnTo>
                  <a:lnTo>
                    <a:pt x="387" y="254"/>
                  </a:lnTo>
                  <a:lnTo>
                    <a:pt x="415" y="269"/>
                  </a:lnTo>
                  <a:lnTo>
                    <a:pt x="443"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70" name="Freeform 147">
              <a:extLst>
                <a:ext uri="{FF2B5EF4-FFF2-40B4-BE49-F238E27FC236}">
                  <a16:creationId xmlns:a16="http://schemas.microsoft.com/office/drawing/2014/main" id="{4C6CBA6E-F02C-4CDB-B395-18E6A8C16650}"/>
                </a:ext>
              </a:extLst>
            </p:cNvPr>
            <p:cNvSpPr>
              <a:spLocks/>
            </p:cNvSpPr>
            <p:nvPr/>
          </p:nvSpPr>
          <p:spPr bwMode="auto">
            <a:xfrm>
              <a:off x="2950" y="1707"/>
              <a:ext cx="189" cy="114"/>
            </a:xfrm>
            <a:custGeom>
              <a:avLst/>
              <a:gdLst>
                <a:gd name="T0" fmla="*/ 0 w 753"/>
                <a:gd name="T1" fmla="*/ 0 h 455"/>
                <a:gd name="T2" fmla="*/ 0 w 753"/>
                <a:gd name="T3" fmla="*/ 0 h 455"/>
                <a:gd name="T4" fmla="*/ 0 w 753"/>
                <a:gd name="T5" fmla="*/ 0 h 455"/>
                <a:gd name="T6" fmla="*/ 0 w 753"/>
                <a:gd name="T7" fmla="*/ 0 h 455"/>
                <a:gd name="T8" fmla="*/ 0 w 753"/>
                <a:gd name="T9" fmla="*/ 0 h 455"/>
                <a:gd name="T10" fmla="*/ 0 w 753"/>
                <a:gd name="T11" fmla="*/ 0 h 455"/>
                <a:gd name="T12" fmla="*/ 0 w 753"/>
                <a:gd name="T13" fmla="*/ 0 h 455"/>
                <a:gd name="T14" fmla="*/ 0 w 753"/>
                <a:gd name="T15" fmla="*/ 0 h 455"/>
                <a:gd name="T16" fmla="*/ 0 w 753"/>
                <a:gd name="T17" fmla="*/ 0 h 455"/>
                <a:gd name="T18" fmla="*/ 0 w 753"/>
                <a:gd name="T19" fmla="*/ 0 h 455"/>
                <a:gd name="T20" fmla="*/ 0 w 753"/>
                <a:gd name="T21" fmla="*/ 0 h 455"/>
                <a:gd name="T22" fmla="*/ 0 w 753"/>
                <a:gd name="T23" fmla="*/ 0 h 455"/>
                <a:gd name="T24" fmla="*/ 0 w 753"/>
                <a:gd name="T25" fmla="*/ 0 h 455"/>
                <a:gd name="T26" fmla="*/ 0 w 753"/>
                <a:gd name="T27" fmla="*/ 0 h 455"/>
                <a:gd name="T28" fmla="*/ 0 w 753"/>
                <a:gd name="T29" fmla="*/ 0 h 455"/>
                <a:gd name="T30" fmla="*/ 0 w 753"/>
                <a:gd name="T31" fmla="*/ 0 h 455"/>
                <a:gd name="T32" fmla="*/ 0 w 753"/>
                <a:gd name="T33" fmla="*/ 0 h 455"/>
                <a:gd name="T34" fmla="*/ 0 w 753"/>
                <a:gd name="T35" fmla="*/ 0 h 455"/>
                <a:gd name="T36" fmla="*/ 0 w 753"/>
                <a:gd name="T37" fmla="*/ 0 h 455"/>
                <a:gd name="T38" fmla="*/ 0 w 753"/>
                <a:gd name="T39" fmla="*/ 0 h 455"/>
                <a:gd name="T40" fmla="*/ 0 w 753"/>
                <a:gd name="T41" fmla="*/ 0 h 455"/>
                <a:gd name="T42" fmla="*/ 0 w 753"/>
                <a:gd name="T43" fmla="*/ 0 h 455"/>
                <a:gd name="T44" fmla="*/ 0 w 753"/>
                <a:gd name="T45" fmla="*/ 0 h 455"/>
                <a:gd name="T46" fmla="*/ 0 w 753"/>
                <a:gd name="T47" fmla="*/ 0 h 455"/>
                <a:gd name="T48" fmla="*/ 0 w 753"/>
                <a:gd name="T49" fmla="*/ 0 h 455"/>
                <a:gd name="T50" fmla="*/ 0 w 753"/>
                <a:gd name="T51" fmla="*/ 0 h 455"/>
                <a:gd name="T52" fmla="*/ 0 w 753"/>
                <a:gd name="T53" fmla="*/ 0 h 455"/>
                <a:gd name="T54" fmla="*/ 0 w 753"/>
                <a:gd name="T55" fmla="*/ 0 h 455"/>
                <a:gd name="T56" fmla="*/ 0 w 753"/>
                <a:gd name="T57" fmla="*/ 0 h 455"/>
                <a:gd name="T58" fmla="*/ 0 w 753"/>
                <a:gd name="T59" fmla="*/ 0 h 455"/>
                <a:gd name="T60" fmla="*/ 0 w 753"/>
                <a:gd name="T61" fmla="*/ 0 h 455"/>
                <a:gd name="T62" fmla="*/ 0 w 753"/>
                <a:gd name="T63" fmla="*/ 0 h 455"/>
                <a:gd name="T64" fmla="*/ 0 w 753"/>
                <a:gd name="T65" fmla="*/ 0 h 455"/>
                <a:gd name="T66" fmla="*/ 0 w 753"/>
                <a:gd name="T67" fmla="*/ 0 h 455"/>
                <a:gd name="T68" fmla="*/ 0 w 753"/>
                <a:gd name="T69" fmla="*/ 0 h 455"/>
                <a:gd name="T70" fmla="*/ 0 w 753"/>
                <a:gd name="T71" fmla="*/ 0 h 455"/>
                <a:gd name="T72" fmla="*/ 0 w 753"/>
                <a:gd name="T73" fmla="*/ 0 h 455"/>
                <a:gd name="T74" fmla="*/ 0 w 753"/>
                <a:gd name="T75" fmla="*/ 0 h 455"/>
                <a:gd name="T76" fmla="*/ 0 w 753"/>
                <a:gd name="T77" fmla="*/ 0 h 455"/>
                <a:gd name="T78" fmla="*/ 0 w 753"/>
                <a:gd name="T79" fmla="*/ 0 h 455"/>
                <a:gd name="T80" fmla="*/ 0 w 753"/>
                <a:gd name="T81" fmla="*/ 0 h 455"/>
                <a:gd name="T82" fmla="*/ 0 w 753"/>
                <a:gd name="T83" fmla="*/ 0 h 455"/>
                <a:gd name="T84" fmla="*/ 0 w 753"/>
                <a:gd name="T85" fmla="*/ 0 h 455"/>
                <a:gd name="T86" fmla="*/ 0 w 753"/>
                <a:gd name="T87" fmla="*/ 0 h 455"/>
                <a:gd name="T88" fmla="*/ 0 w 753"/>
                <a:gd name="T89" fmla="*/ 0 h 455"/>
                <a:gd name="T90" fmla="*/ 0 w 753"/>
                <a:gd name="T91" fmla="*/ 0 h 455"/>
                <a:gd name="T92" fmla="*/ 0 w 753"/>
                <a:gd name="T93" fmla="*/ 0 h 455"/>
                <a:gd name="T94" fmla="*/ 0 w 753"/>
                <a:gd name="T95" fmla="*/ 0 h 455"/>
                <a:gd name="T96" fmla="*/ 0 w 753"/>
                <a:gd name="T97" fmla="*/ 0 h 4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3"/>
                <a:gd name="T148" fmla="*/ 0 h 455"/>
                <a:gd name="T149" fmla="*/ 753 w 753"/>
                <a:gd name="T150" fmla="*/ 455 h 4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3" h="455">
                  <a:moveTo>
                    <a:pt x="443" y="282"/>
                  </a:moveTo>
                  <a:lnTo>
                    <a:pt x="443" y="282"/>
                  </a:lnTo>
                  <a:lnTo>
                    <a:pt x="452" y="284"/>
                  </a:lnTo>
                  <a:lnTo>
                    <a:pt x="464" y="286"/>
                  </a:lnTo>
                  <a:lnTo>
                    <a:pt x="475" y="290"/>
                  </a:lnTo>
                  <a:lnTo>
                    <a:pt x="487" y="294"/>
                  </a:lnTo>
                  <a:lnTo>
                    <a:pt x="498" y="300"/>
                  </a:lnTo>
                  <a:lnTo>
                    <a:pt x="510" y="304"/>
                  </a:lnTo>
                  <a:lnTo>
                    <a:pt x="520" y="306"/>
                  </a:lnTo>
                  <a:lnTo>
                    <a:pt x="529" y="308"/>
                  </a:lnTo>
                  <a:lnTo>
                    <a:pt x="541" y="312"/>
                  </a:lnTo>
                  <a:lnTo>
                    <a:pt x="553" y="316"/>
                  </a:lnTo>
                  <a:lnTo>
                    <a:pt x="567" y="320"/>
                  </a:lnTo>
                  <a:lnTo>
                    <a:pt x="581" y="324"/>
                  </a:lnTo>
                  <a:lnTo>
                    <a:pt x="596" y="328"/>
                  </a:lnTo>
                  <a:lnTo>
                    <a:pt x="611" y="332"/>
                  </a:lnTo>
                  <a:lnTo>
                    <a:pt x="625" y="334"/>
                  </a:lnTo>
                  <a:lnTo>
                    <a:pt x="640" y="338"/>
                  </a:lnTo>
                  <a:lnTo>
                    <a:pt x="655" y="342"/>
                  </a:lnTo>
                  <a:lnTo>
                    <a:pt x="669" y="345"/>
                  </a:lnTo>
                  <a:lnTo>
                    <a:pt x="684" y="349"/>
                  </a:lnTo>
                  <a:lnTo>
                    <a:pt x="698" y="353"/>
                  </a:lnTo>
                  <a:lnTo>
                    <a:pt x="713" y="357"/>
                  </a:lnTo>
                  <a:lnTo>
                    <a:pt x="726" y="361"/>
                  </a:lnTo>
                  <a:lnTo>
                    <a:pt x="738" y="365"/>
                  </a:lnTo>
                  <a:lnTo>
                    <a:pt x="750" y="369"/>
                  </a:lnTo>
                  <a:lnTo>
                    <a:pt x="750" y="381"/>
                  </a:lnTo>
                  <a:lnTo>
                    <a:pt x="753" y="390"/>
                  </a:lnTo>
                  <a:lnTo>
                    <a:pt x="753" y="401"/>
                  </a:lnTo>
                  <a:lnTo>
                    <a:pt x="752" y="413"/>
                  </a:lnTo>
                  <a:lnTo>
                    <a:pt x="749" y="423"/>
                  </a:lnTo>
                  <a:lnTo>
                    <a:pt x="745" y="433"/>
                  </a:lnTo>
                  <a:lnTo>
                    <a:pt x="742" y="442"/>
                  </a:lnTo>
                  <a:lnTo>
                    <a:pt x="740" y="450"/>
                  </a:lnTo>
                  <a:lnTo>
                    <a:pt x="738" y="455"/>
                  </a:lnTo>
                  <a:lnTo>
                    <a:pt x="712" y="454"/>
                  </a:lnTo>
                  <a:lnTo>
                    <a:pt x="685" y="453"/>
                  </a:lnTo>
                  <a:lnTo>
                    <a:pt x="660" y="449"/>
                  </a:lnTo>
                  <a:lnTo>
                    <a:pt x="636" y="443"/>
                  </a:lnTo>
                  <a:lnTo>
                    <a:pt x="612" y="437"/>
                  </a:lnTo>
                  <a:lnTo>
                    <a:pt x="589" y="429"/>
                  </a:lnTo>
                  <a:lnTo>
                    <a:pt x="567" y="421"/>
                  </a:lnTo>
                  <a:lnTo>
                    <a:pt x="544" y="411"/>
                  </a:lnTo>
                  <a:lnTo>
                    <a:pt x="523" y="402"/>
                  </a:lnTo>
                  <a:lnTo>
                    <a:pt x="502" y="393"/>
                  </a:lnTo>
                  <a:lnTo>
                    <a:pt x="480" y="382"/>
                  </a:lnTo>
                  <a:lnTo>
                    <a:pt x="458" y="372"/>
                  </a:lnTo>
                  <a:lnTo>
                    <a:pt x="436" y="361"/>
                  </a:lnTo>
                  <a:lnTo>
                    <a:pt x="415" y="352"/>
                  </a:lnTo>
                  <a:lnTo>
                    <a:pt x="392" y="341"/>
                  </a:lnTo>
                  <a:lnTo>
                    <a:pt x="370" y="332"/>
                  </a:lnTo>
                  <a:lnTo>
                    <a:pt x="356" y="332"/>
                  </a:lnTo>
                  <a:lnTo>
                    <a:pt x="334" y="321"/>
                  </a:lnTo>
                  <a:lnTo>
                    <a:pt x="310" y="310"/>
                  </a:lnTo>
                  <a:lnTo>
                    <a:pt x="286" y="297"/>
                  </a:lnTo>
                  <a:lnTo>
                    <a:pt x="263" y="282"/>
                  </a:lnTo>
                  <a:lnTo>
                    <a:pt x="239" y="266"/>
                  </a:lnTo>
                  <a:lnTo>
                    <a:pt x="215" y="250"/>
                  </a:lnTo>
                  <a:lnTo>
                    <a:pt x="193" y="233"/>
                  </a:lnTo>
                  <a:lnTo>
                    <a:pt x="169" y="215"/>
                  </a:lnTo>
                  <a:lnTo>
                    <a:pt x="146" y="196"/>
                  </a:lnTo>
                  <a:lnTo>
                    <a:pt x="124" y="177"/>
                  </a:lnTo>
                  <a:lnTo>
                    <a:pt x="101" y="157"/>
                  </a:lnTo>
                  <a:lnTo>
                    <a:pt x="80" y="139"/>
                  </a:lnTo>
                  <a:lnTo>
                    <a:pt x="58" y="119"/>
                  </a:lnTo>
                  <a:lnTo>
                    <a:pt x="38" y="99"/>
                  </a:lnTo>
                  <a:lnTo>
                    <a:pt x="19" y="80"/>
                  </a:lnTo>
                  <a:lnTo>
                    <a:pt x="0" y="62"/>
                  </a:lnTo>
                  <a:lnTo>
                    <a:pt x="0" y="52"/>
                  </a:lnTo>
                  <a:lnTo>
                    <a:pt x="3" y="43"/>
                  </a:lnTo>
                  <a:lnTo>
                    <a:pt x="4" y="35"/>
                  </a:lnTo>
                  <a:lnTo>
                    <a:pt x="7" y="27"/>
                  </a:lnTo>
                  <a:lnTo>
                    <a:pt x="9" y="19"/>
                  </a:lnTo>
                  <a:lnTo>
                    <a:pt x="11" y="11"/>
                  </a:lnTo>
                  <a:lnTo>
                    <a:pt x="13" y="6"/>
                  </a:lnTo>
                  <a:lnTo>
                    <a:pt x="13" y="0"/>
                  </a:lnTo>
                  <a:lnTo>
                    <a:pt x="37" y="23"/>
                  </a:lnTo>
                  <a:lnTo>
                    <a:pt x="61" y="44"/>
                  </a:lnTo>
                  <a:lnTo>
                    <a:pt x="85" y="66"/>
                  </a:lnTo>
                  <a:lnTo>
                    <a:pt x="112" y="85"/>
                  </a:lnTo>
                  <a:lnTo>
                    <a:pt x="137" y="105"/>
                  </a:lnTo>
                  <a:lnTo>
                    <a:pt x="164" y="124"/>
                  </a:lnTo>
                  <a:lnTo>
                    <a:pt x="191" y="143"/>
                  </a:lnTo>
                  <a:lnTo>
                    <a:pt x="218" y="160"/>
                  </a:lnTo>
                  <a:lnTo>
                    <a:pt x="246" y="177"/>
                  </a:lnTo>
                  <a:lnTo>
                    <a:pt x="274" y="193"/>
                  </a:lnTo>
                  <a:lnTo>
                    <a:pt x="302" y="209"/>
                  </a:lnTo>
                  <a:lnTo>
                    <a:pt x="331" y="225"/>
                  </a:lnTo>
                  <a:lnTo>
                    <a:pt x="359" y="240"/>
                  </a:lnTo>
                  <a:lnTo>
                    <a:pt x="387" y="254"/>
                  </a:lnTo>
                  <a:lnTo>
                    <a:pt x="415" y="269"/>
                  </a:lnTo>
                  <a:lnTo>
                    <a:pt x="443" y="28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71" name="Freeform 148">
              <a:extLst>
                <a:ext uri="{FF2B5EF4-FFF2-40B4-BE49-F238E27FC236}">
                  <a16:creationId xmlns:a16="http://schemas.microsoft.com/office/drawing/2014/main" id="{C4E73AFE-2B09-4E0B-9D95-A14F1D025943}"/>
                </a:ext>
              </a:extLst>
            </p:cNvPr>
            <p:cNvSpPr>
              <a:spLocks/>
            </p:cNvSpPr>
            <p:nvPr/>
          </p:nvSpPr>
          <p:spPr bwMode="auto">
            <a:xfrm>
              <a:off x="2947" y="1685"/>
              <a:ext cx="206" cy="114"/>
            </a:xfrm>
            <a:custGeom>
              <a:avLst/>
              <a:gdLst>
                <a:gd name="T0" fmla="*/ 0 w 824"/>
                <a:gd name="T1" fmla="*/ 0 h 455"/>
                <a:gd name="T2" fmla="*/ 0 w 824"/>
                <a:gd name="T3" fmla="*/ 0 h 455"/>
                <a:gd name="T4" fmla="*/ 0 w 824"/>
                <a:gd name="T5" fmla="*/ 0 h 455"/>
                <a:gd name="T6" fmla="*/ 0 w 824"/>
                <a:gd name="T7" fmla="*/ 0 h 455"/>
                <a:gd name="T8" fmla="*/ 0 w 824"/>
                <a:gd name="T9" fmla="*/ 0 h 455"/>
                <a:gd name="T10" fmla="*/ 0 w 824"/>
                <a:gd name="T11" fmla="*/ 0 h 455"/>
                <a:gd name="T12" fmla="*/ 0 w 824"/>
                <a:gd name="T13" fmla="*/ 0 h 455"/>
                <a:gd name="T14" fmla="*/ 0 w 824"/>
                <a:gd name="T15" fmla="*/ 0 h 455"/>
                <a:gd name="T16" fmla="*/ 0 w 824"/>
                <a:gd name="T17" fmla="*/ 0 h 455"/>
                <a:gd name="T18" fmla="*/ 0 w 824"/>
                <a:gd name="T19" fmla="*/ 0 h 455"/>
                <a:gd name="T20" fmla="*/ 0 w 824"/>
                <a:gd name="T21" fmla="*/ 0 h 455"/>
                <a:gd name="T22" fmla="*/ 0 w 824"/>
                <a:gd name="T23" fmla="*/ 0 h 455"/>
                <a:gd name="T24" fmla="*/ 0 w 824"/>
                <a:gd name="T25" fmla="*/ 0 h 455"/>
                <a:gd name="T26" fmla="*/ 0 w 824"/>
                <a:gd name="T27" fmla="*/ 0 h 455"/>
                <a:gd name="T28" fmla="*/ 0 w 824"/>
                <a:gd name="T29" fmla="*/ 0 h 455"/>
                <a:gd name="T30" fmla="*/ 0 w 824"/>
                <a:gd name="T31" fmla="*/ 0 h 455"/>
                <a:gd name="T32" fmla="*/ 0 w 824"/>
                <a:gd name="T33" fmla="*/ 0 h 455"/>
                <a:gd name="T34" fmla="*/ 0 w 824"/>
                <a:gd name="T35" fmla="*/ 0 h 455"/>
                <a:gd name="T36" fmla="*/ 0 w 824"/>
                <a:gd name="T37" fmla="*/ 0 h 455"/>
                <a:gd name="T38" fmla="*/ 0 w 824"/>
                <a:gd name="T39" fmla="*/ 0 h 455"/>
                <a:gd name="T40" fmla="*/ 0 w 824"/>
                <a:gd name="T41" fmla="*/ 0 h 455"/>
                <a:gd name="T42" fmla="*/ 0 w 824"/>
                <a:gd name="T43" fmla="*/ 0 h 455"/>
                <a:gd name="T44" fmla="*/ 0 w 824"/>
                <a:gd name="T45" fmla="*/ 0 h 455"/>
                <a:gd name="T46" fmla="*/ 0 w 824"/>
                <a:gd name="T47" fmla="*/ 0 h 455"/>
                <a:gd name="T48" fmla="*/ 0 w 824"/>
                <a:gd name="T49" fmla="*/ 0 h 455"/>
                <a:gd name="T50" fmla="*/ 0 w 824"/>
                <a:gd name="T51" fmla="*/ 0 h 455"/>
                <a:gd name="T52" fmla="*/ 0 w 824"/>
                <a:gd name="T53" fmla="*/ 0 h 455"/>
                <a:gd name="T54" fmla="*/ 0 w 824"/>
                <a:gd name="T55" fmla="*/ 0 h 455"/>
                <a:gd name="T56" fmla="*/ 0 w 824"/>
                <a:gd name="T57" fmla="*/ 0 h 455"/>
                <a:gd name="T58" fmla="*/ 0 w 824"/>
                <a:gd name="T59" fmla="*/ 0 h 455"/>
                <a:gd name="T60" fmla="*/ 0 w 824"/>
                <a:gd name="T61" fmla="*/ 0 h 455"/>
                <a:gd name="T62" fmla="*/ 0 w 824"/>
                <a:gd name="T63" fmla="*/ 0 h 455"/>
                <a:gd name="T64" fmla="*/ 0 w 824"/>
                <a:gd name="T65" fmla="*/ 0 h 455"/>
                <a:gd name="T66" fmla="*/ 0 w 824"/>
                <a:gd name="T67" fmla="*/ 0 h 455"/>
                <a:gd name="T68" fmla="*/ 0 w 824"/>
                <a:gd name="T69" fmla="*/ 0 h 455"/>
                <a:gd name="T70" fmla="*/ 0 w 824"/>
                <a:gd name="T71" fmla="*/ 0 h 455"/>
                <a:gd name="T72" fmla="*/ 0 w 824"/>
                <a:gd name="T73" fmla="*/ 0 h 455"/>
                <a:gd name="T74" fmla="*/ 0 w 824"/>
                <a:gd name="T75" fmla="*/ 0 h 455"/>
                <a:gd name="T76" fmla="*/ 0 w 824"/>
                <a:gd name="T77" fmla="*/ 0 h 455"/>
                <a:gd name="T78" fmla="*/ 0 w 824"/>
                <a:gd name="T79" fmla="*/ 0 h 455"/>
                <a:gd name="T80" fmla="*/ 0 w 824"/>
                <a:gd name="T81" fmla="*/ 0 h 455"/>
                <a:gd name="T82" fmla="*/ 0 w 824"/>
                <a:gd name="T83" fmla="*/ 0 h 455"/>
                <a:gd name="T84" fmla="*/ 0 w 824"/>
                <a:gd name="T85" fmla="*/ 0 h 455"/>
                <a:gd name="T86" fmla="*/ 0 w 824"/>
                <a:gd name="T87" fmla="*/ 0 h 455"/>
                <a:gd name="T88" fmla="*/ 0 w 824"/>
                <a:gd name="T89" fmla="*/ 0 h 455"/>
                <a:gd name="T90" fmla="*/ 0 w 824"/>
                <a:gd name="T91" fmla="*/ 0 h 455"/>
                <a:gd name="T92" fmla="*/ 0 w 824"/>
                <a:gd name="T93" fmla="*/ 0 h 455"/>
                <a:gd name="T94" fmla="*/ 0 w 824"/>
                <a:gd name="T95" fmla="*/ 0 h 455"/>
                <a:gd name="T96" fmla="*/ 0 w 824"/>
                <a:gd name="T97" fmla="*/ 0 h 455"/>
                <a:gd name="T98" fmla="*/ 0 w 824"/>
                <a:gd name="T99" fmla="*/ 0 h 455"/>
                <a:gd name="T100" fmla="*/ 0 w 824"/>
                <a:gd name="T101" fmla="*/ 0 h 455"/>
                <a:gd name="T102" fmla="*/ 0 w 824"/>
                <a:gd name="T103" fmla="*/ 0 h 455"/>
                <a:gd name="T104" fmla="*/ 0 w 824"/>
                <a:gd name="T105" fmla="*/ 0 h 455"/>
                <a:gd name="T106" fmla="*/ 0 w 824"/>
                <a:gd name="T107" fmla="*/ 0 h 455"/>
                <a:gd name="T108" fmla="*/ 0 w 824"/>
                <a:gd name="T109" fmla="*/ 0 h 455"/>
                <a:gd name="T110" fmla="*/ 0 w 824"/>
                <a:gd name="T111" fmla="*/ 0 h 455"/>
                <a:gd name="T112" fmla="*/ 0 w 824"/>
                <a:gd name="T113" fmla="*/ 0 h 4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4"/>
                <a:gd name="T172" fmla="*/ 0 h 455"/>
                <a:gd name="T173" fmla="*/ 824 w 824"/>
                <a:gd name="T174" fmla="*/ 455 h 4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4" h="455">
                  <a:moveTo>
                    <a:pt x="800" y="368"/>
                  </a:moveTo>
                  <a:lnTo>
                    <a:pt x="804" y="375"/>
                  </a:lnTo>
                  <a:lnTo>
                    <a:pt x="806" y="384"/>
                  </a:lnTo>
                  <a:lnTo>
                    <a:pt x="809" y="395"/>
                  </a:lnTo>
                  <a:lnTo>
                    <a:pt x="812" y="406"/>
                  </a:lnTo>
                  <a:lnTo>
                    <a:pt x="814" y="418"/>
                  </a:lnTo>
                  <a:lnTo>
                    <a:pt x="817" y="428"/>
                  </a:lnTo>
                  <a:lnTo>
                    <a:pt x="820" y="436"/>
                  </a:lnTo>
                  <a:lnTo>
                    <a:pt x="824" y="443"/>
                  </a:lnTo>
                  <a:lnTo>
                    <a:pt x="812" y="455"/>
                  </a:lnTo>
                  <a:lnTo>
                    <a:pt x="802" y="455"/>
                  </a:lnTo>
                  <a:lnTo>
                    <a:pt x="793" y="454"/>
                  </a:lnTo>
                  <a:lnTo>
                    <a:pt x="784" y="450"/>
                  </a:lnTo>
                  <a:lnTo>
                    <a:pt x="774" y="443"/>
                  </a:lnTo>
                  <a:lnTo>
                    <a:pt x="762" y="448"/>
                  </a:lnTo>
                  <a:lnTo>
                    <a:pt x="749" y="451"/>
                  </a:lnTo>
                  <a:lnTo>
                    <a:pt x="734" y="451"/>
                  </a:lnTo>
                  <a:lnTo>
                    <a:pt x="718" y="450"/>
                  </a:lnTo>
                  <a:lnTo>
                    <a:pt x="702" y="446"/>
                  </a:lnTo>
                  <a:lnTo>
                    <a:pt x="687" y="440"/>
                  </a:lnTo>
                  <a:lnTo>
                    <a:pt x="669" y="434"/>
                  </a:lnTo>
                  <a:lnTo>
                    <a:pt x="652" y="426"/>
                  </a:lnTo>
                  <a:lnTo>
                    <a:pt x="635" y="419"/>
                  </a:lnTo>
                  <a:lnTo>
                    <a:pt x="617" y="411"/>
                  </a:lnTo>
                  <a:lnTo>
                    <a:pt x="601" y="403"/>
                  </a:lnTo>
                  <a:lnTo>
                    <a:pt x="585" y="396"/>
                  </a:lnTo>
                  <a:lnTo>
                    <a:pt x="569" y="391"/>
                  </a:lnTo>
                  <a:lnTo>
                    <a:pt x="555" y="386"/>
                  </a:lnTo>
                  <a:lnTo>
                    <a:pt x="541" y="383"/>
                  </a:lnTo>
                  <a:lnTo>
                    <a:pt x="530" y="382"/>
                  </a:lnTo>
                  <a:lnTo>
                    <a:pt x="516" y="368"/>
                  </a:lnTo>
                  <a:lnTo>
                    <a:pt x="498" y="367"/>
                  </a:lnTo>
                  <a:lnTo>
                    <a:pt x="479" y="363"/>
                  </a:lnTo>
                  <a:lnTo>
                    <a:pt x="460" y="358"/>
                  </a:lnTo>
                  <a:lnTo>
                    <a:pt x="440" y="351"/>
                  </a:lnTo>
                  <a:lnTo>
                    <a:pt x="422" y="342"/>
                  </a:lnTo>
                  <a:lnTo>
                    <a:pt x="403" y="331"/>
                  </a:lnTo>
                  <a:lnTo>
                    <a:pt x="384" y="320"/>
                  </a:lnTo>
                  <a:lnTo>
                    <a:pt x="366" y="309"/>
                  </a:lnTo>
                  <a:lnTo>
                    <a:pt x="347" y="297"/>
                  </a:lnTo>
                  <a:lnTo>
                    <a:pt x="330" y="285"/>
                  </a:lnTo>
                  <a:lnTo>
                    <a:pt x="313" y="271"/>
                  </a:lnTo>
                  <a:lnTo>
                    <a:pt x="295" y="261"/>
                  </a:lnTo>
                  <a:lnTo>
                    <a:pt x="279" y="249"/>
                  </a:lnTo>
                  <a:lnTo>
                    <a:pt x="263" y="238"/>
                  </a:lnTo>
                  <a:lnTo>
                    <a:pt x="249" y="230"/>
                  </a:lnTo>
                  <a:lnTo>
                    <a:pt x="234" y="222"/>
                  </a:lnTo>
                  <a:lnTo>
                    <a:pt x="222" y="222"/>
                  </a:lnTo>
                  <a:lnTo>
                    <a:pt x="207" y="217"/>
                  </a:lnTo>
                  <a:lnTo>
                    <a:pt x="194" y="210"/>
                  </a:lnTo>
                  <a:lnTo>
                    <a:pt x="180" y="202"/>
                  </a:lnTo>
                  <a:lnTo>
                    <a:pt x="165" y="193"/>
                  </a:lnTo>
                  <a:lnTo>
                    <a:pt x="150" y="183"/>
                  </a:lnTo>
                  <a:lnTo>
                    <a:pt x="136" y="173"/>
                  </a:lnTo>
                  <a:lnTo>
                    <a:pt x="121" y="162"/>
                  </a:lnTo>
                  <a:lnTo>
                    <a:pt x="106" y="150"/>
                  </a:lnTo>
                  <a:lnTo>
                    <a:pt x="92" y="138"/>
                  </a:lnTo>
                  <a:lnTo>
                    <a:pt x="77" y="128"/>
                  </a:lnTo>
                  <a:lnTo>
                    <a:pt x="64" y="116"/>
                  </a:lnTo>
                  <a:lnTo>
                    <a:pt x="50" y="104"/>
                  </a:lnTo>
                  <a:lnTo>
                    <a:pt x="37" y="92"/>
                  </a:lnTo>
                  <a:lnTo>
                    <a:pt x="24" y="81"/>
                  </a:lnTo>
                  <a:lnTo>
                    <a:pt x="12" y="70"/>
                  </a:lnTo>
                  <a:lnTo>
                    <a:pt x="0" y="61"/>
                  </a:lnTo>
                  <a:lnTo>
                    <a:pt x="9" y="52"/>
                  </a:lnTo>
                  <a:lnTo>
                    <a:pt x="17" y="42"/>
                  </a:lnTo>
                  <a:lnTo>
                    <a:pt x="23" y="34"/>
                  </a:lnTo>
                  <a:lnTo>
                    <a:pt x="25" y="25"/>
                  </a:lnTo>
                  <a:lnTo>
                    <a:pt x="25" y="13"/>
                  </a:lnTo>
                  <a:lnTo>
                    <a:pt x="37" y="0"/>
                  </a:lnTo>
                  <a:lnTo>
                    <a:pt x="54" y="16"/>
                  </a:lnTo>
                  <a:lnTo>
                    <a:pt x="72" y="32"/>
                  </a:lnTo>
                  <a:lnTo>
                    <a:pt x="90" y="48"/>
                  </a:lnTo>
                  <a:lnTo>
                    <a:pt x="110" y="64"/>
                  </a:lnTo>
                  <a:lnTo>
                    <a:pt x="130" y="80"/>
                  </a:lnTo>
                  <a:lnTo>
                    <a:pt x="152" y="96"/>
                  </a:lnTo>
                  <a:lnTo>
                    <a:pt x="173" y="110"/>
                  </a:lnTo>
                  <a:lnTo>
                    <a:pt x="196" y="125"/>
                  </a:lnTo>
                  <a:lnTo>
                    <a:pt x="218" y="140"/>
                  </a:lnTo>
                  <a:lnTo>
                    <a:pt x="241" y="153"/>
                  </a:lnTo>
                  <a:lnTo>
                    <a:pt x="265" y="166"/>
                  </a:lnTo>
                  <a:lnTo>
                    <a:pt x="287" y="178"/>
                  </a:lnTo>
                  <a:lnTo>
                    <a:pt x="311" y="190"/>
                  </a:lnTo>
                  <a:lnTo>
                    <a:pt x="335" y="202"/>
                  </a:lnTo>
                  <a:lnTo>
                    <a:pt x="358" y="213"/>
                  </a:lnTo>
                  <a:lnTo>
                    <a:pt x="382" y="222"/>
                  </a:lnTo>
                  <a:lnTo>
                    <a:pt x="396" y="227"/>
                  </a:lnTo>
                  <a:lnTo>
                    <a:pt x="411" y="235"/>
                  </a:lnTo>
                  <a:lnTo>
                    <a:pt x="427" y="243"/>
                  </a:lnTo>
                  <a:lnTo>
                    <a:pt x="443" y="251"/>
                  </a:lnTo>
                  <a:lnTo>
                    <a:pt x="459" y="259"/>
                  </a:lnTo>
                  <a:lnTo>
                    <a:pt x="475" y="265"/>
                  </a:lnTo>
                  <a:lnTo>
                    <a:pt x="490" y="270"/>
                  </a:lnTo>
                  <a:lnTo>
                    <a:pt x="504" y="271"/>
                  </a:lnTo>
                  <a:lnTo>
                    <a:pt x="511" y="275"/>
                  </a:lnTo>
                  <a:lnTo>
                    <a:pt x="522" y="281"/>
                  </a:lnTo>
                  <a:lnTo>
                    <a:pt x="534" y="285"/>
                  </a:lnTo>
                  <a:lnTo>
                    <a:pt x="548" y="287"/>
                  </a:lnTo>
                  <a:lnTo>
                    <a:pt x="561" y="291"/>
                  </a:lnTo>
                  <a:lnTo>
                    <a:pt x="573" y="293"/>
                  </a:lnTo>
                  <a:lnTo>
                    <a:pt x="584" y="295"/>
                  </a:lnTo>
                  <a:lnTo>
                    <a:pt x="591" y="295"/>
                  </a:lnTo>
                  <a:lnTo>
                    <a:pt x="605" y="305"/>
                  </a:lnTo>
                  <a:lnTo>
                    <a:pt x="628" y="314"/>
                  </a:lnTo>
                  <a:lnTo>
                    <a:pt x="657" y="322"/>
                  </a:lnTo>
                  <a:lnTo>
                    <a:pt x="689" y="327"/>
                  </a:lnTo>
                  <a:lnTo>
                    <a:pt x="721" y="332"/>
                  </a:lnTo>
                  <a:lnTo>
                    <a:pt x="749" y="335"/>
                  </a:lnTo>
                  <a:lnTo>
                    <a:pt x="773" y="335"/>
                  </a:lnTo>
                  <a:lnTo>
                    <a:pt x="788" y="332"/>
                  </a:lnTo>
                  <a:lnTo>
                    <a:pt x="794" y="342"/>
                  </a:lnTo>
                  <a:lnTo>
                    <a:pt x="798" y="350"/>
                  </a:lnTo>
                  <a:lnTo>
                    <a:pt x="800" y="359"/>
                  </a:lnTo>
                  <a:lnTo>
                    <a:pt x="800" y="3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72" name="Freeform 149">
              <a:extLst>
                <a:ext uri="{FF2B5EF4-FFF2-40B4-BE49-F238E27FC236}">
                  <a16:creationId xmlns:a16="http://schemas.microsoft.com/office/drawing/2014/main" id="{D04A7634-1950-4A4E-90F0-11635428A82A}"/>
                </a:ext>
              </a:extLst>
            </p:cNvPr>
            <p:cNvSpPr>
              <a:spLocks/>
            </p:cNvSpPr>
            <p:nvPr/>
          </p:nvSpPr>
          <p:spPr bwMode="auto">
            <a:xfrm>
              <a:off x="2947" y="1685"/>
              <a:ext cx="206" cy="114"/>
            </a:xfrm>
            <a:custGeom>
              <a:avLst/>
              <a:gdLst>
                <a:gd name="T0" fmla="*/ 0 w 824"/>
                <a:gd name="T1" fmla="*/ 0 h 455"/>
                <a:gd name="T2" fmla="*/ 0 w 824"/>
                <a:gd name="T3" fmla="*/ 0 h 455"/>
                <a:gd name="T4" fmla="*/ 0 w 824"/>
                <a:gd name="T5" fmla="*/ 0 h 455"/>
                <a:gd name="T6" fmla="*/ 0 w 824"/>
                <a:gd name="T7" fmla="*/ 0 h 455"/>
                <a:gd name="T8" fmla="*/ 0 w 824"/>
                <a:gd name="T9" fmla="*/ 0 h 455"/>
                <a:gd name="T10" fmla="*/ 0 w 824"/>
                <a:gd name="T11" fmla="*/ 0 h 455"/>
                <a:gd name="T12" fmla="*/ 0 w 824"/>
                <a:gd name="T13" fmla="*/ 0 h 455"/>
                <a:gd name="T14" fmla="*/ 0 w 824"/>
                <a:gd name="T15" fmla="*/ 0 h 455"/>
                <a:gd name="T16" fmla="*/ 0 w 824"/>
                <a:gd name="T17" fmla="*/ 0 h 455"/>
                <a:gd name="T18" fmla="*/ 0 w 824"/>
                <a:gd name="T19" fmla="*/ 0 h 455"/>
                <a:gd name="T20" fmla="*/ 0 w 824"/>
                <a:gd name="T21" fmla="*/ 0 h 455"/>
                <a:gd name="T22" fmla="*/ 0 w 824"/>
                <a:gd name="T23" fmla="*/ 0 h 455"/>
                <a:gd name="T24" fmla="*/ 0 w 824"/>
                <a:gd name="T25" fmla="*/ 0 h 455"/>
                <a:gd name="T26" fmla="*/ 0 w 824"/>
                <a:gd name="T27" fmla="*/ 0 h 455"/>
                <a:gd name="T28" fmla="*/ 0 w 824"/>
                <a:gd name="T29" fmla="*/ 0 h 455"/>
                <a:gd name="T30" fmla="*/ 0 w 824"/>
                <a:gd name="T31" fmla="*/ 0 h 455"/>
                <a:gd name="T32" fmla="*/ 0 w 824"/>
                <a:gd name="T33" fmla="*/ 0 h 455"/>
                <a:gd name="T34" fmla="*/ 0 w 824"/>
                <a:gd name="T35" fmla="*/ 0 h 455"/>
                <a:gd name="T36" fmla="*/ 0 w 824"/>
                <a:gd name="T37" fmla="*/ 0 h 455"/>
                <a:gd name="T38" fmla="*/ 0 w 824"/>
                <a:gd name="T39" fmla="*/ 0 h 455"/>
                <a:gd name="T40" fmla="*/ 0 w 824"/>
                <a:gd name="T41" fmla="*/ 0 h 455"/>
                <a:gd name="T42" fmla="*/ 0 w 824"/>
                <a:gd name="T43" fmla="*/ 0 h 455"/>
                <a:gd name="T44" fmla="*/ 0 w 824"/>
                <a:gd name="T45" fmla="*/ 0 h 455"/>
                <a:gd name="T46" fmla="*/ 0 w 824"/>
                <a:gd name="T47" fmla="*/ 0 h 455"/>
                <a:gd name="T48" fmla="*/ 0 w 824"/>
                <a:gd name="T49" fmla="*/ 0 h 455"/>
                <a:gd name="T50" fmla="*/ 0 w 824"/>
                <a:gd name="T51" fmla="*/ 0 h 455"/>
                <a:gd name="T52" fmla="*/ 0 w 824"/>
                <a:gd name="T53" fmla="*/ 0 h 455"/>
                <a:gd name="T54" fmla="*/ 0 w 824"/>
                <a:gd name="T55" fmla="*/ 0 h 455"/>
                <a:gd name="T56" fmla="*/ 0 w 824"/>
                <a:gd name="T57" fmla="*/ 0 h 455"/>
                <a:gd name="T58" fmla="*/ 0 w 824"/>
                <a:gd name="T59" fmla="*/ 0 h 455"/>
                <a:gd name="T60" fmla="*/ 0 w 824"/>
                <a:gd name="T61" fmla="*/ 0 h 455"/>
                <a:gd name="T62" fmla="*/ 0 w 824"/>
                <a:gd name="T63" fmla="*/ 0 h 455"/>
                <a:gd name="T64" fmla="*/ 0 w 824"/>
                <a:gd name="T65" fmla="*/ 0 h 455"/>
                <a:gd name="T66" fmla="*/ 0 w 824"/>
                <a:gd name="T67" fmla="*/ 0 h 455"/>
                <a:gd name="T68" fmla="*/ 0 w 824"/>
                <a:gd name="T69" fmla="*/ 0 h 455"/>
                <a:gd name="T70" fmla="*/ 0 w 824"/>
                <a:gd name="T71" fmla="*/ 0 h 455"/>
                <a:gd name="T72" fmla="*/ 0 w 824"/>
                <a:gd name="T73" fmla="*/ 0 h 455"/>
                <a:gd name="T74" fmla="*/ 0 w 824"/>
                <a:gd name="T75" fmla="*/ 0 h 455"/>
                <a:gd name="T76" fmla="*/ 0 w 824"/>
                <a:gd name="T77" fmla="*/ 0 h 455"/>
                <a:gd name="T78" fmla="*/ 0 w 824"/>
                <a:gd name="T79" fmla="*/ 0 h 455"/>
                <a:gd name="T80" fmla="*/ 0 w 824"/>
                <a:gd name="T81" fmla="*/ 0 h 455"/>
                <a:gd name="T82" fmla="*/ 0 w 824"/>
                <a:gd name="T83" fmla="*/ 0 h 455"/>
                <a:gd name="T84" fmla="*/ 0 w 824"/>
                <a:gd name="T85" fmla="*/ 0 h 455"/>
                <a:gd name="T86" fmla="*/ 0 w 824"/>
                <a:gd name="T87" fmla="*/ 0 h 455"/>
                <a:gd name="T88" fmla="*/ 0 w 824"/>
                <a:gd name="T89" fmla="*/ 0 h 455"/>
                <a:gd name="T90" fmla="*/ 0 w 824"/>
                <a:gd name="T91" fmla="*/ 0 h 455"/>
                <a:gd name="T92" fmla="*/ 0 w 824"/>
                <a:gd name="T93" fmla="*/ 0 h 455"/>
                <a:gd name="T94" fmla="*/ 0 w 824"/>
                <a:gd name="T95" fmla="*/ 0 h 455"/>
                <a:gd name="T96" fmla="*/ 0 w 824"/>
                <a:gd name="T97" fmla="*/ 0 h 455"/>
                <a:gd name="T98" fmla="*/ 0 w 824"/>
                <a:gd name="T99" fmla="*/ 0 h 455"/>
                <a:gd name="T100" fmla="*/ 0 w 824"/>
                <a:gd name="T101" fmla="*/ 0 h 455"/>
                <a:gd name="T102" fmla="*/ 0 w 824"/>
                <a:gd name="T103" fmla="*/ 0 h 455"/>
                <a:gd name="T104" fmla="*/ 0 w 824"/>
                <a:gd name="T105" fmla="*/ 0 h 455"/>
                <a:gd name="T106" fmla="*/ 0 w 824"/>
                <a:gd name="T107" fmla="*/ 0 h 455"/>
                <a:gd name="T108" fmla="*/ 0 w 824"/>
                <a:gd name="T109" fmla="*/ 0 h 455"/>
                <a:gd name="T110" fmla="*/ 0 w 824"/>
                <a:gd name="T111" fmla="*/ 0 h 455"/>
                <a:gd name="T112" fmla="*/ 0 w 824"/>
                <a:gd name="T113" fmla="*/ 0 h 455"/>
                <a:gd name="T114" fmla="*/ 0 w 824"/>
                <a:gd name="T115" fmla="*/ 0 h 455"/>
                <a:gd name="T116" fmla="*/ 0 w 824"/>
                <a:gd name="T117" fmla="*/ 0 h 455"/>
                <a:gd name="T118" fmla="*/ 0 w 824"/>
                <a:gd name="T119" fmla="*/ 0 h 455"/>
                <a:gd name="T120" fmla="*/ 0 w 824"/>
                <a:gd name="T121" fmla="*/ 0 h 455"/>
                <a:gd name="T122" fmla="*/ 0 w 824"/>
                <a:gd name="T123" fmla="*/ 0 h 4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4"/>
                <a:gd name="T187" fmla="*/ 0 h 455"/>
                <a:gd name="T188" fmla="*/ 824 w 824"/>
                <a:gd name="T189" fmla="*/ 455 h 4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4" h="455">
                  <a:moveTo>
                    <a:pt x="800" y="368"/>
                  </a:moveTo>
                  <a:lnTo>
                    <a:pt x="800" y="368"/>
                  </a:lnTo>
                  <a:lnTo>
                    <a:pt x="804" y="375"/>
                  </a:lnTo>
                  <a:lnTo>
                    <a:pt x="806" y="384"/>
                  </a:lnTo>
                  <a:lnTo>
                    <a:pt x="809" y="395"/>
                  </a:lnTo>
                  <a:lnTo>
                    <a:pt x="812" y="406"/>
                  </a:lnTo>
                  <a:lnTo>
                    <a:pt x="814" y="418"/>
                  </a:lnTo>
                  <a:lnTo>
                    <a:pt x="817" y="428"/>
                  </a:lnTo>
                  <a:lnTo>
                    <a:pt x="820" y="436"/>
                  </a:lnTo>
                  <a:lnTo>
                    <a:pt x="824" y="443"/>
                  </a:lnTo>
                  <a:lnTo>
                    <a:pt x="812" y="455"/>
                  </a:lnTo>
                  <a:lnTo>
                    <a:pt x="802" y="455"/>
                  </a:lnTo>
                  <a:lnTo>
                    <a:pt x="793" y="454"/>
                  </a:lnTo>
                  <a:lnTo>
                    <a:pt x="784" y="450"/>
                  </a:lnTo>
                  <a:lnTo>
                    <a:pt x="774" y="443"/>
                  </a:lnTo>
                  <a:lnTo>
                    <a:pt x="762" y="448"/>
                  </a:lnTo>
                  <a:lnTo>
                    <a:pt x="749" y="451"/>
                  </a:lnTo>
                  <a:lnTo>
                    <a:pt x="734" y="451"/>
                  </a:lnTo>
                  <a:lnTo>
                    <a:pt x="718" y="450"/>
                  </a:lnTo>
                  <a:lnTo>
                    <a:pt x="702" y="446"/>
                  </a:lnTo>
                  <a:lnTo>
                    <a:pt x="687" y="440"/>
                  </a:lnTo>
                  <a:lnTo>
                    <a:pt x="669" y="434"/>
                  </a:lnTo>
                  <a:lnTo>
                    <a:pt x="652" y="426"/>
                  </a:lnTo>
                  <a:lnTo>
                    <a:pt x="635" y="419"/>
                  </a:lnTo>
                  <a:lnTo>
                    <a:pt x="617" y="411"/>
                  </a:lnTo>
                  <a:lnTo>
                    <a:pt x="601" y="403"/>
                  </a:lnTo>
                  <a:lnTo>
                    <a:pt x="585" y="396"/>
                  </a:lnTo>
                  <a:lnTo>
                    <a:pt x="569" y="391"/>
                  </a:lnTo>
                  <a:lnTo>
                    <a:pt x="555" y="386"/>
                  </a:lnTo>
                  <a:lnTo>
                    <a:pt x="541" y="383"/>
                  </a:lnTo>
                  <a:lnTo>
                    <a:pt x="530" y="382"/>
                  </a:lnTo>
                  <a:lnTo>
                    <a:pt x="516" y="368"/>
                  </a:lnTo>
                  <a:lnTo>
                    <a:pt x="498" y="367"/>
                  </a:lnTo>
                  <a:lnTo>
                    <a:pt x="479" y="363"/>
                  </a:lnTo>
                  <a:lnTo>
                    <a:pt x="460" y="358"/>
                  </a:lnTo>
                  <a:lnTo>
                    <a:pt x="440" y="351"/>
                  </a:lnTo>
                  <a:lnTo>
                    <a:pt x="422" y="342"/>
                  </a:lnTo>
                  <a:lnTo>
                    <a:pt x="403" y="331"/>
                  </a:lnTo>
                  <a:lnTo>
                    <a:pt x="384" y="320"/>
                  </a:lnTo>
                  <a:lnTo>
                    <a:pt x="366" y="309"/>
                  </a:lnTo>
                  <a:lnTo>
                    <a:pt x="347" y="297"/>
                  </a:lnTo>
                  <a:lnTo>
                    <a:pt x="330" y="285"/>
                  </a:lnTo>
                  <a:lnTo>
                    <a:pt x="313" y="271"/>
                  </a:lnTo>
                  <a:lnTo>
                    <a:pt x="295" y="261"/>
                  </a:lnTo>
                  <a:lnTo>
                    <a:pt x="279" y="249"/>
                  </a:lnTo>
                  <a:lnTo>
                    <a:pt x="263" y="238"/>
                  </a:lnTo>
                  <a:lnTo>
                    <a:pt x="249" y="230"/>
                  </a:lnTo>
                  <a:lnTo>
                    <a:pt x="234" y="222"/>
                  </a:lnTo>
                  <a:lnTo>
                    <a:pt x="222" y="222"/>
                  </a:lnTo>
                  <a:lnTo>
                    <a:pt x="207" y="217"/>
                  </a:lnTo>
                  <a:lnTo>
                    <a:pt x="194" y="210"/>
                  </a:lnTo>
                  <a:lnTo>
                    <a:pt x="180" y="202"/>
                  </a:lnTo>
                  <a:lnTo>
                    <a:pt x="165" y="193"/>
                  </a:lnTo>
                  <a:lnTo>
                    <a:pt x="150" y="183"/>
                  </a:lnTo>
                  <a:lnTo>
                    <a:pt x="136" y="173"/>
                  </a:lnTo>
                  <a:lnTo>
                    <a:pt x="121" y="162"/>
                  </a:lnTo>
                  <a:lnTo>
                    <a:pt x="106" y="150"/>
                  </a:lnTo>
                  <a:lnTo>
                    <a:pt x="92" y="138"/>
                  </a:lnTo>
                  <a:lnTo>
                    <a:pt x="77" y="128"/>
                  </a:lnTo>
                  <a:lnTo>
                    <a:pt x="64" y="116"/>
                  </a:lnTo>
                  <a:lnTo>
                    <a:pt x="50" y="104"/>
                  </a:lnTo>
                  <a:lnTo>
                    <a:pt x="37" y="92"/>
                  </a:lnTo>
                  <a:lnTo>
                    <a:pt x="24" y="81"/>
                  </a:lnTo>
                  <a:lnTo>
                    <a:pt x="12" y="70"/>
                  </a:lnTo>
                  <a:lnTo>
                    <a:pt x="0" y="61"/>
                  </a:lnTo>
                  <a:lnTo>
                    <a:pt x="9" y="52"/>
                  </a:lnTo>
                  <a:lnTo>
                    <a:pt x="17" y="42"/>
                  </a:lnTo>
                  <a:lnTo>
                    <a:pt x="23" y="34"/>
                  </a:lnTo>
                  <a:lnTo>
                    <a:pt x="25" y="25"/>
                  </a:lnTo>
                  <a:lnTo>
                    <a:pt x="25" y="13"/>
                  </a:lnTo>
                  <a:lnTo>
                    <a:pt x="37" y="0"/>
                  </a:lnTo>
                  <a:lnTo>
                    <a:pt x="54" y="16"/>
                  </a:lnTo>
                  <a:lnTo>
                    <a:pt x="72" y="32"/>
                  </a:lnTo>
                  <a:lnTo>
                    <a:pt x="90" y="48"/>
                  </a:lnTo>
                  <a:lnTo>
                    <a:pt x="110" y="64"/>
                  </a:lnTo>
                  <a:lnTo>
                    <a:pt x="130" y="80"/>
                  </a:lnTo>
                  <a:lnTo>
                    <a:pt x="152" y="96"/>
                  </a:lnTo>
                  <a:lnTo>
                    <a:pt x="173" y="110"/>
                  </a:lnTo>
                  <a:lnTo>
                    <a:pt x="196" y="125"/>
                  </a:lnTo>
                  <a:lnTo>
                    <a:pt x="218" y="140"/>
                  </a:lnTo>
                  <a:lnTo>
                    <a:pt x="241" y="153"/>
                  </a:lnTo>
                  <a:lnTo>
                    <a:pt x="265" y="166"/>
                  </a:lnTo>
                  <a:lnTo>
                    <a:pt x="287" y="178"/>
                  </a:lnTo>
                  <a:lnTo>
                    <a:pt x="311" y="190"/>
                  </a:lnTo>
                  <a:lnTo>
                    <a:pt x="335" y="202"/>
                  </a:lnTo>
                  <a:lnTo>
                    <a:pt x="358" y="213"/>
                  </a:lnTo>
                  <a:lnTo>
                    <a:pt x="382" y="222"/>
                  </a:lnTo>
                  <a:lnTo>
                    <a:pt x="396" y="227"/>
                  </a:lnTo>
                  <a:lnTo>
                    <a:pt x="411" y="235"/>
                  </a:lnTo>
                  <a:lnTo>
                    <a:pt x="427" y="243"/>
                  </a:lnTo>
                  <a:lnTo>
                    <a:pt x="443" y="251"/>
                  </a:lnTo>
                  <a:lnTo>
                    <a:pt x="459" y="259"/>
                  </a:lnTo>
                  <a:lnTo>
                    <a:pt x="475" y="265"/>
                  </a:lnTo>
                  <a:lnTo>
                    <a:pt x="490" y="270"/>
                  </a:lnTo>
                  <a:lnTo>
                    <a:pt x="504" y="271"/>
                  </a:lnTo>
                  <a:lnTo>
                    <a:pt x="511" y="275"/>
                  </a:lnTo>
                  <a:lnTo>
                    <a:pt x="522" y="281"/>
                  </a:lnTo>
                  <a:lnTo>
                    <a:pt x="534" y="285"/>
                  </a:lnTo>
                  <a:lnTo>
                    <a:pt x="548" y="287"/>
                  </a:lnTo>
                  <a:lnTo>
                    <a:pt x="561" y="291"/>
                  </a:lnTo>
                  <a:lnTo>
                    <a:pt x="573" y="293"/>
                  </a:lnTo>
                  <a:lnTo>
                    <a:pt x="584" y="295"/>
                  </a:lnTo>
                  <a:lnTo>
                    <a:pt x="591" y="295"/>
                  </a:lnTo>
                  <a:lnTo>
                    <a:pt x="605" y="305"/>
                  </a:lnTo>
                  <a:lnTo>
                    <a:pt x="628" y="314"/>
                  </a:lnTo>
                  <a:lnTo>
                    <a:pt x="657" y="322"/>
                  </a:lnTo>
                  <a:lnTo>
                    <a:pt x="689" y="327"/>
                  </a:lnTo>
                  <a:lnTo>
                    <a:pt x="721" y="332"/>
                  </a:lnTo>
                  <a:lnTo>
                    <a:pt x="749" y="335"/>
                  </a:lnTo>
                  <a:lnTo>
                    <a:pt x="773" y="335"/>
                  </a:lnTo>
                  <a:lnTo>
                    <a:pt x="788" y="332"/>
                  </a:lnTo>
                  <a:lnTo>
                    <a:pt x="794" y="342"/>
                  </a:lnTo>
                  <a:lnTo>
                    <a:pt x="798" y="350"/>
                  </a:lnTo>
                  <a:lnTo>
                    <a:pt x="800" y="359"/>
                  </a:lnTo>
                  <a:lnTo>
                    <a:pt x="800" y="36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73" name="Freeform 150">
              <a:extLst>
                <a:ext uri="{FF2B5EF4-FFF2-40B4-BE49-F238E27FC236}">
                  <a16:creationId xmlns:a16="http://schemas.microsoft.com/office/drawing/2014/main" id="{E8ADA1CC-CBE1-4B46-A329-06BB789BA273}"/>
                </a:ext>
              </a:extLst>
            </p:cNvPr>
            <p:cNvSpPr>
              <a:spLocks/>
            </p:cNvSpPr>
            <p:nvPr/>
          </p:nvSpPr>
          <p:spPr bwMode="auto">
            <a:xfrm>
              <a:off x="2944" y="1667"/>
              <a:ext cx="231" cy="99"/>
            </a:xfrm>
            <a:custGeom>
              <a:avLst/>
              <a:gdLst>
                <a:gd name="T0" fmla="*/ 0 w 922"/>
                <a:gd name="T1" fmla="*/ 0 h 393"/>
                <a:gd name="T2" fmla="*/ 0 w 922"/>
                <a:gd name="T3" fmla="*/ 0 h 393"/>
                <a:gd name="T4" fmla="*/ 0 w 922"/>
                <a:gd name="T5" fmla="*/ 0 h 393"/>
                <a:gd name="T6" fmla="*/ 0 w 922"/>
                <a:gd name="T7" fmla="*/ 0 h 393"/>
                <a:gd name="T8" fmla="*/ 0 w 922"/>
                <a:gd name="T9" fmla="*/ 0 h 393"/>
                <a:gd name="T10" fmla="*/ 0 w 922"/>
                <a:gd name="T11" fmla="*/ 0 h 393"/>
                <a:gd name="T12" fmla="*/ 0 w 922"/>
                <a:gd name="T13" fmla="*/ 0 h 393"/>
                <a:gd name="T14" fmla="*/ 0 w 922"/>
                <a:gd name="T15" fmla="*/ 0 h 393"/>
                <a:gd name="T16" fmla="*/ 0 w 922"/>
                <a:gd name="T17" fmla="*/ 0 h 393"/>
                <a:gd name="T18" fmla="*/ 0 w 922"/>
                <a:gd name="T19" fmla="*/ 0 h 393"/>
                <a:gd name="T20" fmla="*/ 0 w 922"/>
                <a:gd name="T21" fmla="*/ 0 h 393"/>
                <a:gd name="T22" fmla="*/ 0 w 922"/>
                <a:gd name="T23" fmla="*/ 0 h 393"/>
                <a:gd name="T24" fmla="*/ 0 w 922"/>
                <a:gd name="T25" fmla="*/ 0 h 393"/>
                <a:gd name="T26" fmla="*/ 0 w 922"/>
                <a:gd name="T27" fmla="*/ 0 h 393"/>
                <a:gd name="T28" fmla="*/ 0 w 922"/>
                <a:gd name="T29" fmla="*/ 0 h 393"/>
                <a:gd name="T30" fmla="*/ 0 w 922"/>
                <a:gd name="T31" fmla="*/ 0 h 393"/>
                <a:gd name="T32" fmla="*/ 0 w 922"/>
                <a:gd name="T33" fmla="*/ 0 h 393"/>
                <a:gd name="T34" fmla="*/ 0 w 922"/>
                <a:gd name="T35" fmla="*/ 0 h 393"/>
                <a:gd name="T36" fmla="*/ 0 w 922"/>
                <a:gd name="T37" fmla="*/ 0 h 393"/>
                <a:gd name="T38" fmla="*/ 0 w 922"/>
                <a:gd name="T39" fmla="*/ 0 h 393"/>
                <a:gd name="T40" fmla="*/ 0 w 922"/>
                <a:gd name="T41" fmla="*/ 0 h 393"/>
                <a:gd name="T42" fmla="*/ 0 w 922"/>
                <a:gd name="T43" fmla="*/ 0 h 393"/>
                <a:gd name="T44" fmla="*/ 0 w 922"/>
                <a:gd name="T45" fmla="*/ 0 h 393"/>
                <a:gd name="T46" fmla="*/ 0 w 922"/>
                <a:gd name="T47" fmla="*/ 0 h 393"/>
                <a:gd name="T48" fmla="*/ 0 w 922"/>
                <a:gd name="T49" fmla="*/ 0 h 393"/>
                <a:gd name="T50" fmla="*/ 0 w 922"/>
                <a:gd name="T51" fmla="*/ 0 h 393"/>
                <a:gd name="T52" fmla="*/ 0 w 922"/>
                <a:gd name="T53" fmla="*/ 0 h 393"/>
                <a:gd name="T54" fmla="*/ 0 w 922"/>
                <a:gd name="T55" fmla="*/ 0 h 393"/>
                <a:gd name="T56" fmla="*/ 0 w 922"/>
                <a:gd name="T57" fmla="*/ 0 h 393"/>
                <a:gd name="T58" fmla="*/ 0 w 922"/>
                <a:gd name="T59" fmla="*/ 0 h 393"/>
                <a:gd name="T60" fmla="*/ 0 w 922"/>
                <a:gd name="T61" fmla="*/ 0 h 393"/>
                <a:gd name="T62" fmla="*/ 0 w 922"/>
                <a:gd name="T63" fmla="*/ 0 h 393"/>
                <a:gd name="T64" fmla="*/ 0 w 922"/>
                <a:gd name="T65" fmla="*/ 0 h 393"/>
                <a:gd name="T66" fmla="*/ 0 w 922"/>
                <a:gd name="T67" fmla="*/ 0 h 393"/>
                <a:gd name="T68" fmla="*/ 0 w 922"/>
                <a:gd name="T69" fmla="*/ 0 h 393"/>
                <a:gd name="T70" fmla="*/ 0 w 922"/>
                <a:gd name="T71" fmla="*/ 0 h 393"/>
                <a:gd name="T72" fmla="*/ 0 w 922"/>
                <a:gd name="T73" fmla="*/ 0 h 393"/>
                <a:gd name="T74" fmla="*/ 0 w 922"/>
                <a:gd name="T75" fmla="*/ 0 h 393"/>
                <a:gd name="T76" fmla="*/ 0 w 922"/>
                <a:gd name="T77" fmla="*/ 0 h 393"/>
                <a:gd name="T78" fmla="*/ 0 w 922"/>
                <a:gd name="T79" fmla="*/ 0 h 393"/>
                <a:gd name="T80" fmla="*/ 0 w 922"/>
                <a:gd name="T81" fmla="*/ 0 h 393"/>
                <a:gd name="T82" fmla="*/ 0 w 922"/>
                <a:gd name="T83" fmla="*/ 0 h 393"/>
                <a:gd name="T84" fmla="*/ 0 w 922"/>
                <a:gd name="T85" fmla="*/ 0 h 393"/>
                <a:gd name="T86" fmla="*/ 0 w 922"/>
                <a:gd name="T87" fmla="*/ 0 h 393"/>
                <a:gd name="T88" fmla="*/ 0 w 922"/>
                <a:gd name="T89" fmla="*/ 0 h 393"/>
                <a:gd name="T90" fmla="*/ 0 w 922"/>
                <a:gd name="T91" fmla="*/ 0 h 393"/>
                <a:gd name="T92" fmla="*/ 0 w 922"/>
                <a:gd name="T93" fmla="*/ 0 h 393"/>
                <a:gd name="T94" fmla="*/ 0 w 922"/>
                <a:gd name="T95" fmla="*/ 0 h 393"/>
                <a:gd name="T96" fmla="*/ 0 w 922"/>
                <a:gd name="T97" fmla="*/ 0 h 393"/>
                <a:gd name="T98" fmla="*/ 0 w 922"/>
                <a:gd name="T99" fmla="*/ 0 h 393"/>
                <a:gd name="T100" fmla="*/ 0 w 922"/>
                <a:gd name="T101" fmla="*/ 0 h 393"/>
                <a:gd name="T102" fmla="*/ 0 w 922"/>
                <a:gd name="T103" fmla="*/ 0 h 393"/>
                <a:gd name="T104" fmla="*/ 0 w 922"/>
                <a:gd name="T105" fmla="*/ 0 h 393"/>
                <a:gd name="T106" fmla="*/ 0 w 922"/>
                <a:gd name="T107" fmla="*/ 0 h 393"/>
                <a:gd name="T108" fmla="*/ 0 w 922"/>
                <a:gd name="T109" fmla="*/ 0 h 393"/>
                <a:gd name="T110" fmla="*/ 0 w 922"/>
                <a:gd name="T111" fmla="*/ 0 h 393"/>
                <a:gd name="T112" fmla="*/ 0 w 922"/>
                <a:gd name="T113" fmla="*/ 0 h 393"/>
                <a:gd name="T114" fmla="*/ 0 w 922"/>
                <a:gd name="T115" fmla="*/ 0 h 393"/>
                <a:gd name="T116" fmla="*/ 0 w 922"/>
                <a:gd name="T117" fmla="*/ 0 h 393"/>
                <a:gd name="T118" fmla="*/ 0 w 922"/>
                <a:gd name="T119" fmla="*/ 0 h 3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2"/>
                <a:gd name="T181" fmla="*/ 0 h 393"/>
                <a:gd name="T182" fmla="*/ 922 w 922"/>
                <a:gd name="T183" fmla="*/ 393 h 3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2" h="393">
                  <a:moveTo>
                    <a:pt x="922" y="331"/>
                  </a:moveTo>
                  <a:lnTo>
                    <a:pt x="917" y="343"/>
                  </a:lnTo>
                  <a:lnTo>
                    <a:pt x="909" y="352"/>
                  </a:lnTo>
                  <a:lnTo>
                    <a:pt x="899" y="360"/>
                  </a:lnTo>
                  <a:lnTo>
                    <a:pt x="890" y="367"/>
                  </a:lnTo>
                  <a:lnTo>
                    <a:pt x="879" y="372"/>
                  </a:lnTo>
                  <a:lnTo>
                    <a:pt x="869" y="379"/>
                  </a:lnTo>
                  <a:lnTo>
                    <a:pt x="858" y="386"/>
                  </a:lnTo>
                  <a:lnTo>
                    <a:pt x="849" y="393"/>
                  </a:lnTo>
                  <a:lnTo>
                    <a:pt x="818" y="393"/>
                  </a:lnTo>
                  <a:lnTo>
                    <a:pt x="789" y="391"/>
                  </a:lnTo>
                  <a:lnTo>
                    <a:pt x="758" y="388"/>
                  </a:lnTo>
                  <a:lnTo>
                    <a:pt x="729" y="384"/>
                  </a:lnTo>
                  <a:lnTo>
                    <a:pt x="699" y="380"/>
                  </a:lnTo>
                  <a:lnTo>
                    <a:pt x="669" y="375"/>
                  </a:lnTo>
                  <a:lnTo>
                    <a:pt x="639" y="368"/>
                  </a:lnTo>
                  <a:lnTo>
                    <a:pt x="609" y="362"/>
                  </a:lnTo>
                  <a:lnTo>
                    <a:pt x="580" y="354"/>
                  </a:lnTo>
                  <a:lnTo>
                    <a:pt x="551" y="344"/>
                  </a:lnTo>
                  <a:lnTo>
                    <a:pt x="522" y="335"/>
                  </a:lnTo>
                  <a:lnTo>
                    <a:pt x="494" y="326"/>
                  </a:lnTo>
                  <a:lnTo>
                    <a:pt x="464" y="315"/>
                  </a:lnTo>
                  <a:lnTo>
                    <a:pt x="436" y="304"/>
                  </a:lnTo>
                  <a:lnTo>
                    <a:pt x="408" y="294"/>
                  </a:lnTo>
                  <a:lnTo>
                    <a:pt x="380" y="282"/>
                  </a:lnTo>
                  <a:lnTo>
                    <a:pt x="375" y="278"/>
                  </a:lnTo>
                  <a:lnTo>
                    <a:pt x="370" y="272"/>
                  </a:lnTo>
                  <a:lnTo>
                    <a:pt x="363" y="268"/>
                  </a:lnTo>
                  <a:lnTo>
                    <a:pt x="355" y="266"/>
                  </a:lnTo>
                  <a:lnTo>
                    <a:pt x="347" y="262"/>
                  </a:lnTo>
                  <a:lnTo>
                    <a:pt x="338" y="260"/>
                  </a:lnTo>
                  <a:lnTo>
                    <a:pt x="329" y="258"/>
                  </a:lnTo>
                  <a:lnTo>
                    <a:pt x="319" y="258"/>
                  </a:lnTo>
                  <a:lnTo>
                    <a:pt x="302" y="240"/>
                  </a:lnTo>
                  <a:lnTo>
                    <a:pt x="285" y="223"/>
                  </a:lnTo>
                  <a:lnTo>
                    <a:pt x="266" y="209"/>
                  </a:lnTo>
                  <a:lnTo>
                    <a:pt x="246" y="194"/>
                  </a:lnTo>
                  <a:lnTo>
                    <a:pt x="225" y="179"/>
                  </a:lnTo>
                  <a:lnTo>
                    <a:pt x="204" y="166"/>
                  </a:lnTo>
                  <a:lnTo>
                    <a:pt x="182" y="154"/>
                  </a:lnTo>
                  <a:lnTo>
                    <a:pt x="160" y="141"/>
                  </a:lnTo>
                  <a:lnTo>
                    <a:pt x="138" y="127"/>
                  </a:lnTo>
                  <a:lnTo>
                    <a:pt x="117" y="115"/>
                  </a:lnTo>
                  <a:lnTo>
                    <a:pt x="96" y="102"/>
                  </a:lnTo>
                  <a:lnTo>
                    <a:pt x="74" y="87"/>
                  </a:lnTo>
                  <a:lnTo>
                    <a:pt x="54" y="73"/>
                  </a:lnTo>
                  <a:lnTo>
                    <a:pt x="35" y="58"/>
                  </a:lnTo>
                  <a:lnTo>
                    <a:pt x="17" y="41"/>
                  </a:lnTo>
                  <a:lnTo>
                    <a:pt x="0" y="24"/>
                  </a:lnTo>
                  <a:lnTo>
                    <a:pt x="9" y="21"/>
                  </a:lnTo>
                  <a:lnTo>
                    <a:pt x="16" y="16"/>
                  </a:lnTo>
                  <a:lnTo>
                    <a:pt x="21" y="9"/>
                  </a:lnTo>
                  <a:lnTo>
                    <a:pt x="24" y="0"/>
                  </a:lnTo>
                  <a:lnTo>
                    <a:pt x="37" y="6"/>
                  </a:lnTo>
                  <a:lnTo>
                    <a:pt x="56" y="18"/>
                  </a:lnTo>
                  <a:lnTo>
                    <a:pt x="80" y="32"/>
                  </a:lnTo>
                  <a:lnTo>
                    <a:pt x="105" y="46"/>
                  </a:lnTo>
                  <a:lnTo>
                    <a:pt x="129" y="58"/>
                  </a:lnTo>
                  <a:lnTo>
                    <a:pt x="153" y="69"/>
                  </a:lnTo>
                  <a:lnTo>
                    <a:pt x="172" y="74"/>
                  </a:lnTo>
                  <a:lnTo>
                    <a:pt x="185" y="73"/>
                  </a:lnTo>
                  <a:lnTo>
                    <a:pt x="188" y="82"/>
                  </a:lnTo>
                  <a:lnTo>
                    <a:pt x="193" y="90"/>
                  </a:lnTo>
                  <a:lnTo>
                    <a:pt x="200" y="95"/>
                  </a:lnTo>
                  <a:lnTo>
                    <a:pt x="209" y="98"/>
                  </a:lnTo>
                  <a:lnTo>
                    <a:pt x="221" y="110"/>
                  </a:lnTo>
                  <a:lnTo>
                    <a:pt x="234" y="111"/>
                  </a:lnTo>
                  <a:lnTo>
                    <a:pt x="249" y="115"/>
                  </a:lnTo>
                  <a:lnTo>
                    <a:pt x="262" y="122"/>
                  </a:lnTo>
                  <a:lnTo>
                    <a:pt x="277" y="129"/>
                  </a:lnTo>
                  <a:lnTo>
                    <a:pt x="290" y="135"/>
                  </a:lnTo>
                  <a:lnTo>
                    <a:pt x="305" y="142"/>
                  </a:lnTo>
                  <a:lnTo>
                    <a:pt x="318" y="146"/>
                  </a:lnTo>
                  <a:lnTo>
                    <a:pt x="331" y="147"/>
                  </a:lnTo>
                  <a:lnTo>
                    <a:pt x="341" y="149"/>
                  </a:lnTo>
                  <a:lnTo>
                    <a:pt x="350" y="151"/>
                  </a:lnTo>
                  <a:lnTo>
                    <a:pt x="359" y="155"/>
                  </a:lnTo>
                  <a:lnTo>
                    <a:pt x="369" y="159"/>
                  </a:lnTo>
                  <a:lnTo>
                    <a:pt x="378" y="163"/>
                  </a:lnTo>
                  <a:lnTo>
                    <a:pt x="387" y="167"/>
                  </a:lnTo>
                  <a:lnTo>
                    <a:pt x="396" y="170"/>
                  </a:lnTo>
                  <a:lnTo>
                    <a:pt x="406" y="171"/>
                  </a:lnTo>
                  <a:lnTo>
                    <a:pt x="406" y="183"/>
                  </a:lnTo>
                  <a:lnTo>
                    <a:pt x="415" y="185"/>
                  </a:lnTo>
                  <a:lnTo>
                    <a:pt x="426" y="187"/>
                  </a:lnTo>
                  <a:lnTo>
                    <a:pt x="436" y="191"/>
                  </a:lnTo>
                  <a:lnTo>
                    <a:pt x="447" y="195"/>
                  </a:lnTo>
                  <a:lnTo>
                    <a:pt x="456" y="201"/>
                  </a:lnTo>
                  <a:lnTo>
                    <a:pt x="466" y="205"/>
                  </a:lnTo>
                  <a:lnTo>
                    <a:pt x="474" y="207"/>
                  </a:lnTo>
                  <a:lnTo>
                    <a:pt x="479" y="209"/>
                  </a:lnTo>
                  <a:lnTo>
                    <a:pt x="492" y="219"/>
                  </a:lnTo>
                  <a:lnTo>
                    <a:pt x="507" y="228"/>
                  </a:lnTo>
                  <a:lnTo>
                    <a:pt x="524" y="236"/>
                  </a:lnTo>
                  <a:lnTo>
                    <a:pt x="543" y="242"/>
                  </a:lnTo>
                  <a:lnTo>
                    <a:pt x="564" y="248"/>
                  </a:lnTo>
                  <a:lnTo>
                    <a:pt x="585" y="252"/>
                  </a:lnTo>
                  <a:lnTo>
                    <a:pt x="608" y="256"/>
                  </a:lnTo>
                  <a:lnTo>
                    <a:pt x="631" y="259"/>
                  </a:lnTo>
                  <a:lnTo>
                    <a:pt x="653" y="262"/>
                  </a:lnTo>
                  <a:lnTo>
                    <a:pt x="677" y="264"/>
                  </a:lnTo>
                  <a:lnTo>
                    <a:pt x="700" y="267"/>
                  </a:lnTo>
                  <a:lnTo>
                    <a:pt x="722" y="268"/>
                  </a:lnTo>
                  <a:lnTo>
                    <a:pt x="744" y="271"/>
                  </a:lnTo>
                  <a:lnTo>
                    <a:pt x="764" y="274"/>
                  </a:lnTo>
                  <a:lnTo>
                    <a:pt x="782" y="278"/>
                  </a:lnTo>
                  <a:lnTo>
                    <a:pt x="800" y="282"/>
                  </a:lnTo>
                  <a:lnTo>
                    <a:pt x="810" y="282"/>
                  </a:lnTo>
                  <a:lnTo>
                    <a:pt x="821" y="282"/>
                  </a:lnTo>
                  <a:lnTo>
                    <a:pt x="834" y="282"/>
                  </a:lnTo>
                  <a:lnTo>
                    <a:pt x="849" y="282"/>
                  </a:lnTo>
                  <a:lnTo>
                    <a:pt x="862" y="282"/>
                  </a:lnTo>
                  <a:lnTo>
                    <a:pt x="876" y="282"/>
                  </a:lnTo>
                  <a:lnTo>
                    <a:pt x="887" y="282"/>
                  </a:lnTo>
                  <a:lnTo>
                    <a:pt x="898" y="282"/>
                  </a:lnTo>
                  <a:lnTo>
                    <a:pt x="910" y="295"/>
                  </a:lnTo>
                  <a:lnTo>
                    <a:pt x="911" y="304"/>
                  </a:lnTo>
                  <a:lnTo>
                    <a:pt x="917" y="312"/>
                  </a:lnTo>
                  <a:lnTo>
                    <a:pt x="921" y="322"/>
                  </a:lnTo>
                  <a:lnTo>
                    <a:pt x="922"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74" name="Freeform 151">
              <a:extLst>
                <a:ext uri="{FF2B5EF4-FFF2-40B4-BE49-F238E27FC236}">
                  <a16:creationId xmlns:a16="http://schemas.microsoft.com/office/drawing/2014/main" id="{9AE9AC5F-5428-40B6-A6AB-4381B3559095}"/>
                </a:ext>
              </a:extLst>
            </p:cNvPr>
            <p:cNvSpPr>
              <a:spLocks/>
            </p:cNvSpPr>
            <p:nvPr/>
          </p:nvSpPr>
          <p:spPr bwMode="auto">
            <a:xfrm>
              <a:off x="2944" y="1667"/>
              <a:ext cx="231" cy="99"/>
            </a:xfrm>
            <a:custGeom>
              <a:avLst/>
              <a:gdLst>
                <a:gd name="T0" fmla="*/ 0 w 922"/>
                <a:gd name="T1" fmla="*/ 0 h 393"/>
                <a:gd name="T2" fmla="*/ 0 w 922"/>
                <a:gd name="T3" fmla="*/ 0 h 393"/>
                <a:gd name="T4" fmla="*/ 0 w 922"/>
                <a:gd name="T5" fmla="*/ 0 h 393"/>
                <a:gd name="T6" fmla="*/ 0 w 922"/>
                <a:gd name="T7" fmla="*/ 0 h 393"/>
                <a:gd name="T8" fmla="*/ 0 w 922"/>
                <a:gd name="T9" fmla="*/ 0 h 393"/>
                <a:gd name="T10" fmla="*/ 0 w 922"/>
                <a:gd name="T11" fmla="*/ 0 h 393"/>
                <a:gd name="T12" fmla="*/ 0 w 922"/>
                <a:gd name="T13" fmla="*/ 0 h 393"/>
                <a:gd name="T14" fmla="*/ 0 w 922"/>
                <a:gd name="T15" fmla="*/ 0 h 393"/>
                <a:gd name="T16" fmla="*/ 0 w 922"/>
                <a:gd name="T17" fmla="*/ 0 h 393"/>
                <a:gd name="T18" fmla="*/ 0 w 922"/>
                <a:gd name="T19" fmla="*/ 0 h 393"/>
                <a:gd name="T20" fmla="*/ 0 w 922"/>
                <a:gd name="T21" fmla="*/ 0 h 393"/>
                <a:gd name="T22" fmla="*/ 0 w 922"/>
                <a:gd name="T23" fmla="*/ 0 h 393"/>
                <a:gd name="T24" fmla="*/ 0 w 922"/>
                <a:gd name="T25" fmla="*/ 0 h 393"/>
                <a:gd name="T26" fmla="*/ 0 w 922"/>
                <a:gd name="T27" fmla="*/ 0 h 393"/>
                <a:gd name="T28" fmla="*/ 0 w 922"/>
                <a:gd name="T29" fmla="*/ 0 h 393"/>
                <a:gd name="T30" fmla="*/ 0 w 922"/>
                <a:gd name="T31" fmla="*/ 0 h 393"/>
                <a:gd name="T32" fmla="*/ 0 w 922"/>
                <a:gd name="T33" fmla="*/ 0 h 393"/>
                <a:gd name="T34" fmla="*/ 0 w 922"/>
                <a:gd name="T35" fmla="*/ 0 h 393"/>
                <a:gd name="T36" fmla="*/ 0 w 922"/>
                <a:gd name="T37" fmla="*/ 0 h 393"/>
                <a:gd name="T38" fmla="*/ 0 w 922"/>
                <a:gd name="T39" fmla="*/ 0 h 393"/>
                <a:gd name="T40" fmla="*/ 0 w 922"/>
                <a:gd name="T41" fmla="*/ 0 h 393"/>
                <a:gd name="T42" fmla="*/ 0 w 922"/>
                <a:gd name="T43" fmla="*/ 0 h 393"/>
                <a:gd name="T44" fmla="*/ 0 w 922"/>
                <a:gd name="T45" fmla="*/ 0 h 393"/>
                <a:gd name="T46" fmla="*/ 0 w 922"/>
                <a:gd name="T47" fmla="*/ 0 h 393"/>
                <a:gd name="T48" fmla="*/ 0 w 922"/>
                <a:gd name="T49" fmla="*/ 0 h 393"/>
                <a:gd name="T50" fmla="*/ 0 w 922"/>
                <a:gd name="T51" fmla="*/ 0 h 393"/>
                <a:gd name="T52" fmla="*/ 0 w 922"/>
                <a:gd name="T53" fmla="*/ 0 h 393"/>
                <a:gd name="T54" fmla="*/ 0 w 922"/>
                <a:gd name="T55" fmla="*/ 0 h 393"/>
                <a:gd name="T56" fmla="*/ 0 w 922"/>
                <a:gd name="T57" fmla="*/ 0 h 393"/>
                <a:gd name="T58" fmla="*/ 0 w 922"/>
                <a:gd name="T59" fmla="*/ 0 h 393"/>
                <a:gd name="T60" fmla="*/ 0 w 922"/>
                <a:gd name="T61" fmla="*/ 0 h 393"/>
                <a:gd name="T62" fmla="*/ 0 w 922"/>
                <a:gd name="T63" fmla="*/ 0 h 393"/>
                <a:gd name="T64" fmla="*/ 0 w 922"/>
                <a:gd name="T65" fmla="*/ 0 h 393"/>
                <a:gd name="T66" fmla="*/ 0 w 922"/>
                <a:gd name="T67" fmla="*/ 0 h 393"/>
                <a:gd name="T68" fmla="*/ 0 w 922"/>
                <a:gd name="T69" fmla="*/ 0 h 393"/>
                <a:gd name="T70" fmla="*/ 0 w 922"/>
                <a:gd name="T71" fmla="*/ 0 h 393"/>
                <a:gd name="T72" fmla="*/ 0 w 922"/>
                <a:gd name="T73" fmla="*/ 0 h 393"/>
                <a:gd name="T74" fmla="*/ 0 w 922"/>
                <a:gd name="T75" fmla="*/ 0 h 393"/>
                <a:gd name="T76" fmla="*/ 0 w 922"/>
                <a:gd name="T77" fmla="*/ 0 h 393"/>
                <a:gd name="T78" fmla="*/ 0 w 922"/>
                <a:gd name="T79" fmla="*/ 0 h 393"/>
                <a:gd name="T80" fmla="*/ 0 w 922"/>
                <a:gd name="T81" fmla="*/ 0 h 393"/>
                <a:gd name="T82" fmla="*/ 0 w 922"/>
                <a:gd name="T83" fmla="*/ 0 h 393"/>
                <a:gd name="T84" fmla="*/ 0 w 922"/>
                <a:gd name="T85" fmla="*/ 0 h 393"/>
                <a:gd name="T86" fmla="*/ 0 w 922"/>
                <a:gd name="T87" fmla="*/ 0 h 3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2"/>
                <a:gd name="T133" fmla="*/ 0 h 393"/>
                <a:gd name="T134" fmla="*/ 922 w 922"/>
                <a:gd name="T135" fmla="*/ 393 h 3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2" h="393">
                  <a:moveTo>
                    <a:pt x="922" y="331"/>
                  </a:moveTo>
                  <a:lnTo>
                    <a:pt x="922" y="331"/>
                  </a:lnTo>
                  <a:lnTo>
                    <a:pt x="917" y="343"/>
                  </a:lnTo>
                  <a:lnTo>
                    <a:pt x="909" y="352"/>
                  </a:lnTo>
                  <a:lnTo>
                    <a:pt x="899" y="360"/>
                  </a:lnTo>
                  <a:lnTo>
                    <a:pt x="890" y="367"/>
                  </a:lnTo>
                  <a:lnTo>
                    <a:pt x="879" y="372"/>
                  </a:lnTo>
                  <a:lnTo>
                    <a:pt x="869" y="379"/>
                  </a:lnTo>
                  <a:lnTo>
                    <a:pt x="858" y="386"/>
                  </a:lnTo>
                  <a:lnTo>
                    <a:pt x="849" y="393"/>
                  </a:lnTo>
                  <a:lnTo>
                    <a:pt x="818" y="393"/>
                  </a:lnTo>
                  <a:lnTo>
                    <a:pt x="789" y="391"/>
                  </a:lnTo>
                  <a:lnTo>
                    <a:pt x="758" y="388"/>
                  </a:lnTo>
                  <a:lnTo>
                    <a:pt x="729" y="384"/>
                  </a:lnTo>
                  <a:lnTo>
                    <a:pt x="699" y="380"/>
                  </a:lnTo>
                  <a:lnTo>
                    <a:pt x="669" y="375"/>
                  </a:lnTo>
                  <a:lnTo>
                    <a:pt x="639" y="368"/>
                  </a:lnTo>
                  <a:lnTo>
                    <a:pt x="609" y="362"/>
                  </a:lnTo>
                  <a:lnTo>
                    <a:pt x="580" y="354"/>
                  </a:lnTo>
                  <a:lnTo>
                    <a:pt x="551" y="344"/>
                  </a:lnTo>
                  <a:lnTo>
                    <a:pt x="522" y="335"/>
                  </a:lnTo>
                  <a:lnTo>
                    <a:pt x="494" y="326"/>
                  </a:lnTo>
                  <a:lnTo>
                    <a:pt x="464" y="315"/>
                  </a:lnTo>
                  <a:lnTo>
                    <a:pt x="436" y="304"/>
                  </a:lnTo>
                  <a:lnTo>
                    <a:pt x="408" y="294"/>
                  </a:lnTo>
                  <a:lnTo>
                    <a:pt x="380" y="282"/>
                  </a:lnTo>
                  <a:lnTo>
                    <a:pt x="375" y="278"/>
                  </a:lnTo>
                  <a:lnTo>
                    <a:pt x="370" y="272"/>
                  </a:lnTo>
                  <a:lnTo>
                    <a:pt x="363" y="268"/>
                  </a:lnTo>
                  <a:lnTo>
                    <a:pt x="355" y="266"/>
                  </a:lnTo>
                  <a:lnTo>
                    <a:pt x="347" y="262"/>
                  </a:lnTo>
                  <a:lnTo>
                    <a:pt x="338" y="260"/>
                  </a:lnTo>
                  <a:lnTo>
                    <a:pt x="329" y="258"/>
                  </a:lnTo>
                  <a:lnTo>
                    <a:pt x="319" y="258"/>
                  </a:lnTo>
                  <a:lnTo>
                    <a:pt x="302" y="240"/>
                  </a:lnTo>
                  <a:lnTo>
                    <a:pt x="285" y="223"/>
                  </a:lnTo>
                  <a:lnTo>
                    <a:pt x="266" y="209"/>
                  </a:lnTo>
                  <a:lnTo>
                    <a:pt x="246" y="194"/>
                  </a:lnTo>
                  <a:lnTo>
                    <a:pt x="225" y="179"/>
                  </a:lnTo>
                  <a:lnTo>
                    <a:pt x="204" y="166"/>
                  </a:lnTo>
                  <a:lnTo>
                    <a:pt x="182" y="154"/>
                  </a:lnTo>
                  <a:lnTo>
                    <a:pt x="160" y="141"/>
                  </a:lnTo>
                  <a:lnTo>
                    <a:pt x="138" y="127"/>
                  </a:lnTo>
                  <a:lnTo>
                    <a:pt x="117" y="115"/>
                  </a:lnTo>
                  <a:lnTo>
                    <a:pt x="96" y="102"/>
                  </a:lnTo>
                  <a:lnTo>
                    <a:pt x="74" y="87"/>
                  </a:lnTo>
                  <a:lnTo>
                    <a:pt x="54" y="73"/>
                  </a:lnTo>
                  <a:lnTo>
                    <a:pt x="35" y="58"/>
                  </a:lnTo>
                  <a:lnTo>
                    <a:pt x="17" y="41"/>
                  </a:lnTo>
                  <a:lnTo>
                    <a:pt x="0" y="24"/>
                  </a:lnTo>
                  <a:lnTo>
                    <a:pt x="9" y="21"/>
                  </a:lnTo>
                  <a:lnTo>
                    <a:pt x="16" y="16"/>
                  </a:lnTo>
                  <a:lnTo>
                    <a:pt x="21" y="9"/>
                  </a:lnTo>
                  <a:lnTo>
                    <a:pt x="24" y="0"/>
                  </a:lnTo>
                  <a:lnTo>
                    <a:pt x="37" y="6"/>
                  </a:lnTo>
                  <a:lnTo>
                    <a:pt x="56" y="18"/>
                  </a:lnTo>
                  <a:lnTo>
                    <a:pt x="80" y="32"/>
                  </a:lnTo>
                  <a:lnTo>
                    <a:pt x="105" y="46"/>
                  </a:lnTo>
                  <a:lnTo>
                    <a:pt x="129" y="58"/>
                  </a:lnTo>
                  <a:lnTo>
                    <a:pt x="153" y="69"/>
                  </a:lnTo>
                  <a:lnTo>
                    <a:pt x="172" y="74"/>
                  </a:lnTo>
                  <a:lnTo>
                    <a:pt x="185" y="73"/>
                  </a:lnTo>
                  <a:lnTo>
                    <a:pt x="188" y="82"/>
                  </a:lnTo>
                  <a:lnTo>
                    <a:pt x="193" y="90"/>
                  </a:lnTo>
                  <a:lnTo>
                    <a:pt x="200" y="95"/>
                  </a:lnTo>
                  <a:lnTo>
                    <a:pt x="209" y="98"/>
                  </a:lnTo>
                  <a:lnTo>
                    <a:pt x="221" y="110"/>
                  </a:lnTo>
                  <a:lnTo>
                    <a:pt x="234" y="111"/>
                  </a:lnTo>
                  <a:lnTo>
                    <a:pt x="249" y="115"/>
                  </a:lnTo>
                  <a:lnTo>
                    <a:pt x="262" y="122"/>
                  </a:lnTo>
                  <a:lnTo>
                    <a:pt x="277" y="129"/>
                  </a:lnTo>
                  <a:lnTo>
                    <a:pt x="290" y="135"/>
                  </a:lnTo>
                  <a:lnTo>
                    <a:pt x="305" y="142"/>
                  </a:lnTo>
                  <a:lnTo>
                    <a:pt x="318" y="146"/>
                  </a:lnTo>
                  <a:lnTo>
                    <a:pt x="331" y="147"/>
                  </a:lnTo>
                  <a:lnTo>
                    <a:pt x="341" y="149"/>
                  </a:lnTo>
                  <a:lnTo>
                    <a:pt x="350" y="151"/>
                  </a:lnTo>
                  <a:lnTo>
                    <a:pt x="359" y="155"/>
                  </a:lnTo>
                  <a:lnTo>
                    <a:pt x="369" y="159"/>
                  </a:lnTo>
                  <a:lnTo>
                    <a:pt x="378" y="163"/>
                  </a:lnTo>
                  <a:lnTo>
                    <a:pt x="387" y="167"/>
                  </a:lnTo>
                  <a:lnTo>
                    <a:pt x="396" y="170"/>
                  </a:lnTo>
                  <a:lnTo>
                    <a:pt x="406" y="171"/>
                  </a:lnTo>
                  <a:lnTo>
                    <a:pt x="406" y="183"/>
                  </a:lnTo>
                  <a:lnTo>
                    <a:pt x="415" y="185"/>
                  </a:lnTo>
                  <a:lnTo>
                    <a:pt x="426" y="187"/>
                  </a:lnTo>
                  <a:lnTo>
                    <a:pt x="436" y="191"/>
                  </a:lnTo>
                  <a:lnTo>
                    <a:pt x="447" y="195"/>
                  </a:lnTo>
                  <a:lnTo>
                    <a:pt x="456" y="201"/>
                  </a:lnTo>
                  <a:lnTo>
                    <a:pt x="466" y="205"/>
                  </a:lnTo>
                  <a:lnTo>
                    <a:pt x="474" y="207"/>
                  </a:lnTo>
                  <a:lnTo>
                    <a:pt x="479" y="209"/>
                  </a:lnTo>
                  <a:lnTo>
                    <a:pt x="492" y="219"/>
                  </a:lnTo>
                  <a:lnTo>
                    <a:pt x="507" y="228"/>
                  </a:lnTo>
                  <a:lnTo>
                    <a:pt x="524" y="236"/>
                  </a:lnTo>
                  <a:lnTo>
                    <a:pt x="543" y="242"/>
                  </a:lnTo>
                  <a:lnTo>
                    <a:pt x="564" y="248"/>
                  </a:lnTo>
                  <a:lnTo>
                    <a:pt x="585" y="252"/>
                  </a:lnTo>
                  <a:lnTo>
                    <a:pt x="608" y="256"/>
                  </a:lnTo>
                  <a:lnTo>
                    <a:pt x="631" y="259"/>
                  </a:lnTo>
                  <a:lnTo>
                    <a:pt x="653" y="262"/>
                  </a:lnTo>
                  <a:lnTo>
                    <a:pt x="677" y="264"/>
                  </a:lnTo>
                  <a:lnTo>
                    <a:pt x="700" y="267"/>
                  </a:lnTo>
                  <a:lnTo>
                    <a:pt x="722" y="268"/>
                  </a:lnTo>
                  <a:lnTo>
                    <a:pt x="744" y="271"/>
                  </a:lnTo>
                  <a:lnTo>
                    <a:pt x="764" y="274"/>
                  </a:lnTo>
                  <a:lnTo>
                    <a:pt x="782" y="278"/>
                  </a:lnTo>
                  <a:lnTo>
                    <a:pt x="800" y="282"/>
                  </a:lnTo>
                  <a:lnTo>
                    <a:pt x="810" y="282"/>
                  </a:lnTo>
                  <a:lnTo>
                    <a:pt x="821" y="282"/>
                  </a:lnTo>
                  <a:lnTo>
                    <a:pt x="834" y="282"/>
                  </a:lnTo>
                  <a:lnTo>
                    <a:pt x="849" y="282"/>
                  </a:lnTo>
                  <a:lnTo>
                    <a:pt x="862" y="282"/>
                  </a:lnTo>
                  <a:lnTo>
                    <a:pt x="876" y="282"/>
                  </a:lnTo>
                  <a:lnTo>
                    <a:pt x="887" y="282"/>
                  </a:lnTo>
                  <a:lnTo>
                    <a:pt x="898" y="282"/>
                  </a:lnTo>
                  <a:lnTo>
                    <a:pt x="910" y="295"/>
                  </a:lnTo>
                  <a:lnTo>
                    <a:pt x="911" y="304"/>
                  </a:lnTo>
                  <a:lnTo>
                    <a:pt x="917" y="312"/>
                  </a:lnTo>
                  <a:lnTo>
                    <a:pt x="921" y="322"/>
                  </a:lnTo>
                  <a:lnTo>
                    <a:pt x="922" y="3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75" name="Freeform 152">
              <a:extLst>
                <a:ext uri="{FF2B5EF4-FFF2-40B4-BE49-F238E27FC236}">
                  <a16:creationId xmlns:a16="http://schemas.microsoft.com/office/drawing/2014/main" id="{AFF39206-74AC-4C44-AFD3-5598C37A65CF}"/>
                </a:ext>
              </a:extLst>
            </p:cNvPr>
            <p:cNvSpPr>
              <a:spLocks/>
            </p:cNvSpPr>
            <p:nvPr/>
          </p:nvSpPr>
          <p:spPr bwMode="auto">
            <a:xfrm>
              <a:off x="2954" y="1652"/>
              <a:ext cx="233" cy="85"/>
            </a:xfrm>
            <a:custGeom>
              <a:avLst/>
              <a:gdLst>
                <a:gd name="T0" fmla="*/ 0 w 934"/>
                <a:gd name="T1" fmla="*/ 0 h 340"/>
                <a:gd name="T2" fmla="*/ 0 w 934"/>
                <a:gd name="T3" fmla="*/ 0 h 340"/>
                <a:gd name="T4" fmla="*/ 0 w 934"/>
                <a:gd name="T5" fmla="*/ 0 h 340"/>
                <a:gd name="T6" fmla="*/ 0 w 934"/>
                <a:gd name="T7" fmla="*/ 0 h 340"/>
                <a:gd name="T8" fmla="*/ 0 w 934"/>
                <a:gd name="T9" fmla="*/ 0 h 340"/>
                <a:gd name="T10" fmla="*/ 0 w 934"/>
                <a:gd name="T11" fmla="*/ 0 h 340"/>
                <a:gd name="T12" fmla="*/ 0 w 934"/>
                <a:gd name="T13" fmla="*/ 0 h 340"/>
                <a:gd name="T14" fmla="*/ 0 w 934"/>
                <a:gd name="T15" fmla="*/ 0 h 340"/>
                <a:gd name="T16" fmla="*/ 0 w 934"/>
                <a:gd name="T17" fmla="*/ 0 h 340"/>
                <a:gd name="T18" fmla="*/ 0 w 934"/>
                <a:gd name="T19" fmla="*/ 0 h 340"/>
                <a:gd name="T20" fmla="*/ 0 w 934"/>
                <a:gd name="T21" fmla="*/ 0 h 340"/>
                <a:gd name="T22" fmla="*/ 0 w 934"/>
                <a:gd name="T23" fmla="*/ 0 h 340"/>
                <a:gd name="T24" fmla="*/ 0 w 934"/>
                <a:gd name="T25" fmla="*/ 0 h 340"/>
                <a:gd name="T26" fmla="*/ 0 w 934"/>
                <a:gd name="T27" fmla="*/ 0 h 340"/>
                <a:gd name="T28" fmla="*/ 0 w 934"/>
                <a:gd name="T29" fmla="*/ 0 h 340"/>
                <a:gd name="T30" fmla="*/ 0 w 934"/>
                <a:gd name="T31" fmla="*/ 0 h 340"/>
                <a:gd name="T32" fmla="*/ 0 w 934"/>
                <a:gd name="T33" fmla="*/ 0 h 340"/>
                <a:gd name="T34" fmla="*/ 0 w 934"/>
                <a:gd name="T35" fmla="*/ 0 h 340"/>
                <a:gd name="T36" fmla="*/ 0 w 934"/>
                <a:gd name="T37" fmla="*/ 0 h 340"/>
                <a:gd name="T38" fmla="*/ 0 w 934"/>
                <a:gd name="T39" fmla="*/ 0 h 340"/>
                <a:gd name="T40" fmla="*/ 0 w 934"/>
                <a:gd name="T41" fmla="*/ 0 h 340"/>
                <a:gd name="T42" fmla="*/ 0 w 934"/>
                <a:gd name="T43" fmla="*/ 0 h 340"/>
                <a:gd name="T44" fmla="*/ 0 w 934"/>
                <a:gd name="T45" fmla="*/ 0 h 340"/>
                <a:gd name="T46" fmla="*/ 0 w 934"/>
                <a:gd name="T47" fmla="*/ 0 h 340"/>
                <a:gd name="T48" fmla="*/ 0 w 934"/>
                <a:gd name="T49" fmla="*/ 0 h 340"/>
                <a:gd name="T50" fmla="*/ 0 w 934"/>
                <a:gd name="T51" fmla="*/ 0 h 340"/>
                <a:gd name="T52" fmla="*/ 0 w 934"/>
                <a:gd name="T53" fmla="*/ 0 h 340"/>
                <a:gd name="T54" fmla="*/ 0 w 934"/>
                <a:gd name="T55" fmla="*/ 0 h 340"/>
                <a:gd name="T56" fmla="*/ 0 w 934"/>
                <a:gd name="T57" fmla="*/ 0 h 340"/>
                <a:gd name="T58" fmla="*/ 0 w 934"/>
                <a:gd name="T59" fmla="*/ 0 h 340"/>
                <a:gd name="T60" fmla="*/ 0 w 934"/>
                <a:gd name="T61" fmla="*/ 0 h 340"/>
                <a:gd name="T62" fmla="*/ 0 w 934"/>
                <a:gd name="T63" fmla="*/ 0 h 340"/>
                <a:gd name="T64" fmla="*/ 0 w 934"/>
                <a:gd name="T65" fmla="*/ 0 h 340"/>
                <a:gd name="T66" fmla="*/ 0 w 934"/>
                <a:gd name="T67" fmla="*/ 0 h 340"/>
                <a:gd name="T68" fmla="*/ 0 w 934"/>
                <a:gd name="T69" fmla="*/ 0 h 340"/>
                <a:gd name="T70" fmla="*/ 0 w 934"/>
                <a:gd name="T71" fmla="*/ 0 h 340"/>
                <a:gd name="T72" fmla="*/ 0 w 934"/>
                <a:gd name="T73" fmla="*/ 0 h 340"/>
                <a:gd name="T74" fmla="*/ 0 w 934"/>
                <a:gd name="T75" fmla="*/ 0 h 340"/>
                <a:gd name="T76" fmla="*/ 0 w 934"/>
                <a:gd name="T77" fmla="*/ 0 h 340"/>
                <a:gd name="T78" fmla="*/ 0 w 934"/>
                <a:gd name="T79" fmla="*/ 0 h 340"/>
                <a:gd name="T80" fmla="*/ 0 w 934"/>
                <a:gd name="T81" fmla="*/ 0 h 340"/>
                <a:gd name="T82" fmla="*/ 0 w 934"/>
                <a:gd name="T83" fmla="*/ 0 h 340"/>
                <a:gd name="T84" fmla="*/ 0 w 934"/>
                <a:gd name="T85" fmla="*/ 0 h 340"/>
                <a:gd name="T86" fmla="*/ 0 w 934"/>
                <a:gd name="T87" fmla="*/ 0 h 340"/>
                <a:gd name="T88" fmla="*/ 0 w 934"/>
                <a:gd name="T89" fmla="*/ 0 h 340"/>
                <a:gd name="T90" fmla="*/ 0 w 934"/>
                <a:gd name="T91" fmla="*/ 0 h 340"/>
                <a:gd name="T92" fmla="*/ 0 w 934"/>
                <a:gd name="T93" fmla="*/ 0 h 340"/>
                <a:gd name="T94" fmla="*/ 0 w 934"/>
                <a:gd name="T95" fmla="*/ 0 h 340"/>
                <a:gd name="T96" fmla="*/ 0 w 934"/>
                <a:gd name="T97" fmla="*/ 0 h 340"/>
                <a:gd name="T98" fmla="*/ 0 w 934"/>
                <a:gd name="T99" fmla="*/ 0 h 340"/>
                <a:gd name="T100" fmla="*/ 0 w 934"/>
                <a:gd name="T101" fmla="*/ 0 h 340"/>
                <a:gd name="T102" fmla="*/ 0 w 934"/>
                <a:gd name="T103" fmla="*/ 0 h 340"/>
                <a:gd name="T104" fmla="*/ 0 w 934"/>
                <a:gd name="T105" fmla="*/ 0 h 340"/>
                <a:gd name="T106" fmla="*/ 0 w 934"/>
                <a:gd name="T107" fmla="*/ 0 h 340"/>
                <a:gd name="T108" fmla="*/ 0 w 934"/>
                <a:gd name="T109" fmla="*/ 0 h 340"/>
                <a:gd name="T110" fmla="*/ 0 w 934"/>
                <a:gd name="T111" fmla="*/ 0 h 340"/>
                <a:gd name="T112" fmla="*/ 0 w 934"/>
                <a:gd name="T113" fmla="*/ 0 h 340"/>
                <a:gd name="T114" fmla="*/ 0 w 934"/>
                <a:gd name="T115" fmla="*/ 0 h 340"/>
                <a:gd name="T116" fmla="*/ 0 w 934"/>
                <a:gd name="T117" fmla="*/ 0 h 340"/>
                <a:gd name="T118" fmla="*/ 0 w 934"/>
                <a:gd name="T119" fmla="*/ 0 h 340"/>
                <a:gd name="T120" fmla="*/ 0 w 934"/>
                <a:gd name="T121" fmla="*/ 0 h 340"/>
                <a:gd name="T122" fmla="*/ 0 w 934"/>
                <a:gd name="T123" fmla="*/ 0 h 3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4"/>
                <a:gd name="T187" fmla="*/ 0 h 340"/>
                <a:gd name="T188" fmla="*/ 934 w 934"/>
                <a:gd name="T189" fmla="*/ 340 h 3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4" h="340">
                  <a:moveTo>
                    <a:pt x="934" y="283"/>
                  </a:moveTo>
                  <a:lnTo>
                    <a:pt x="934" y="288"/>
                  </a:lnTo>
                  <a:lnTo>
                    <a:pt x="934" y="293"/>
                  </a:lnTo>
                  <a:lnTo>
                    <a:pt x="934" y="300"/>
                  </a:lnTo>
                  <a:lnTo>
                    <a:pt x="933" y="306"/>
                  </a:lnTo>
                  <a:lnTo>
                    <a:pt x="932" y="314"/>
                  </a:lnTo>
                  <a:lnTo>
                    <a:pt x="929" y="321"/>
                  </a:lnTo>
                  <a:lnTo>
                    <a:pt x="926" y="326"/>
                  </a:lnTo>
                  <a:lnTo>
                    <a:pt x="922" y="332"/>
                  </a:lnTo>
                  <a:lnTo>
                    <a:pt x="913" y="332"/>
                  </a:lnTo>
                  <a:lnTo>
                    <a:pt x="901" y="333"/>
                  </a:lnTo>
                  <a:lnTo>
                    <a:pt x="890" y="334"/>
                  </a:lnTo>
                  <a:lnTo>
                    <a:pt x="877" y="336"/>
                  </a:lnTo>
                  <a:lnTo>
                    <a:pt x="865" y="337"/>
                  </a:lnTo>
                  <a:lnTo>
                    <a:pt x="852" y="337"/>
                  </a:lnTo>
                  <a:lnTo>
                    <a:pt x="837" y="336"/>
                  </a:lnTo>
                  <a:lnTo>
                    <a:pt x="824" y="332"/>
                  </a:lnTo>
                  <a:lnTo>
                    <a:pt x="809" y="338"/>
                  </a:lnTo>
                  <a:lnTo>
                    <a:pt x="788" y="340"/>
                  </a:lnTo>
                  <a:lnTo>
                    <a:pt x="760" y="338"/>
                  </a:lnTo>
                  <a:lnTo>
                    <a:pt x="728" y="333"/>
                  </a:lnTo>
                  <a:lnTo>
                    <a:pt x="696" y="328"/>
                  </a:lnTo>
                  <a:lnTo>
                    <a:pt x="664" y="320"/>
                  </a:lnTo>
                  <a:lnTo>
                    <a:pt x="638" y="313"/>
                  </a:lnTo>
                  <a:lnTo>
                    <a:pt x="615" y="308"/>
                  </a:lnTo>
                  <a:lnTo>
                    <a:pt x="587" y="302"/>
                  </a:lnTo>
                  <a:lnTo>
                    <a:pt x="559" y="296"/>
                  </a:lnTo>
                  <a:lnTo>
                    <a:pt x="532" y="288"/>
                  </a:lnTo>
                  <a:lnTo>
                    <a:pt x="505" y="279"/>
                  </a:lnTo>
                  <a:lnTo>
                    <a:pt x="477" y="269"/>
                  </a:lnTo>
                  <a:lnTo>
                    <a:pt x="449" y="259"/>
                  </a:lnTo>
                  <a:lnTo>
                    <a:pt x="421" y="248"/>
                  </a:lnTo>
                  <a:lnTo>
                    <a:pt x="394" y="236"/>
                  </a:lnTo>
                  <a:lnTo>
                    <a:pt x="366" y="225"/>
                  </a:lnTo>
                  <a:lnTo>
                    <a:pt x="338" y="213"/>
                  </a:lnTo>
                  <a:lnTo>
                    <a:pt x="310" y="201"/>
                  </a:lnTo>
                  <a:lnTo>
                    <a:pt x="282" y="189"/>
                  </a:lnTo>
                  <a:lnTo>
                    <a:pt x="254" y="179"/>
                  </a:lnTo>
                  <a:lnTo>
                    <a:pt x="228" y="168"/>
                  </a:lnTo>
                  <a:lnTo>
                    <a:pt x="200" y="157"/>
                  </a:lnTo>
                  <a:lnTo>
                    <a:pt x="172" y="148"/>
                  </a:lnTo>
                  <a:lnTo>
                    <a:pt x="163" y="143"/>
                  </a:lnTo>
                  <a:lnTo>
                    <a:pt x="152" y="135"/>
                  </a:lnTo>
                  <a:lnTo>
                    <a:pt x="140" y="127"/>
                  </a:lnTo>
                  <a:lnTo>
                    <a:pt x="128" y="119"/>
                  </a:lnTo>
                  <a:lnTo>
                    <a:pt x="115" y="111"/>
                  </a:lnTo>
                  <a:lnTo>
                    <a:pt x="101" y="104"/>
                  </a:lnTo>
                  <a:lnTo>
                    <a:pt x="87" y="100"/>
                  </a:lnTo>
                  <a:lnTo>
                    <a:pt x="73" y="99"/>
                  </a:lnTo>
                  <a:lnTo>
                    <a:pt x="61" y="86"/>
                  </a:lnTo>
                  <a:lnTo>
                    <a:pt x="49" y="86"/>
                  </a:lnTo>
                  <a:lnTo>
                    <a:pt x="48" y="84"/>
                  </a:lnTo>
                  <a:lnTo>
                    <a:pt x="43" y="82"/>
                  </a:lnTo>
                  <a:lnTo>
                    <a:pt x="37" y="78"/>
                  </a:lnTo>
                  <a:lnTo>
                    <a:pt x="29" y="72"/>
                  </a:lnTo>
                  <a:lnTo>
                    <a:pt x="21" y="66"/>
                  </a:lnTo>
                  <a:lnTo>
                    <a:pt x="13" y="60"/>
                  </a:lnTo>
                  <a:lnTo>
                    <a:pt x="6" y="55"/>
                  </a:lnTo>
                  <a:lnTo>
                    <a:pt x="0" y="50"/>
                  </a:lnTo>
                  <a:lnTo>
                    <a:pt x="0" y="44"/>
                  </a:lnTo>
                  <a:lnTo>
                    <a:pt x="0" y="38"/>
                  </a:lnTo>
                  <a:lnTo>
                    <a:pt x="0" y="31"/>
                  </a:lnTo>
                  <a:lnTo>
                    <a:pt x="0" y="24"/>
                  </a:lnTo>
                  <a:lnTo>
                    <a:pt x="0" y="18"/>
                  </a:lnTo>
                  <a:lnTo>
                    <a:pt x="0" y="11"/>
                  </a:lnTo>
                  <a:lnTo>
                    <a:pt x="0" y="6"/>
                  </a:lnTo>
                  <a:lnTo>
                    <a:pt x="0" y="0"/>
                  </a:lnTo>
                  <a:lnTo>
                    <a:pt x="11" y="3"/>
                  </a:lnTo>
                  <a:lnTo>
                    <a:pt x="21" y="7"/>
                  </a:lnTo>
                  <a:lnTo>
                    <a:pt x="35" y="12"/>
                  </a:lnTo>
                  <a:lnTo>
                    <a:pt x="48" y="19"/>
                  </a:lnTo>
                  <a:lnTo>
                    <a:pt x="63" y="26"/>
                  </a:lnTo>
                  <a:lnTo>
                    <a:pt x="79" y="32"/>
                  </a:lnTo>
                  <a:lnTo>
                    <a:pt x="95" y="39"/>
                  </a:lnTo>
                  <a:lnTo>
                    <a:pt x="111" y="46"/>
                  </a:lnTo>
                  <a:lnTo>
                    <a:pt x="127" y="52"/>
                  </a:lnTo>
                  <a:lnTo>
                    <a:pt x="143" y="59"/>
                  </a:lnTo>
                  <a:lnTo>
                    <a:pt x="159" y="64"/>
                  </a:lnTo>
                  <a:lnTo>
                    <a:pt x="173" y="68"/>
                  </a:lnTo>
                  <a:lnTo>
                    <a:pt x="186" y="72"/>
                  </a:lnTo>
                  <a:lnTo>
                    <a:pt x="200" y="75"/>
                  </a:lnTo>
                  <a:lnTo>
                    <a:pt x="210" y="75"/>
                  </a:lnTo>
                  <a:lnTo>
                    <a:pt x="221" y="74"/>
                  </a:lnTo>
                  <a:lnTo>
                    <a:pt x="233" y="83"/>
                  </a:lnTo>
                  <a:lnTo>
                    <a:pt x="248" y="92"/>
                  </a:lnTo>
                  <a:lnTo>
                    <a:pt x="265" y="102"/>
                  </a:lnTo>
                  <a:lnTo>
                    <a:pt x="285" y="110"/>
                  </a:lnTo>
                  <a:lnTo>
                    <a:pt x="304" y="116"/>
                  </a:lnTo>
                  <a:lnTo>
                    <a:pt x="324" y="124"/>
                  </a:lnTo>
                  <a:lnTo>
                    <a:pt x="341" y="129"/>
                  </a:lnTo>
                  <a:lnTo>
                    <a:pt x="357" y="135"/>
                  </a:lnTo>
                  <a:lnTo>
                    <a:pt x="373" y="141"/>
                  </a:lnTo>
                  <a:lnTo>
                    <a:pt x="393" y="149"/>
                  </a:lnTo>
                  <a:lnTo>
                    <a:pt x="417" y="159"/>
                  </a:lnTo>
                  <a:lnTo>
                    <a:pt x="441" y="169"/>
                  </a:lnTo>
                  <a:lnTo>
                    <a:pt x="465" y="177"/>
                  </a:lnTo>
                  <a:lnTo>
                    <a:pt x="486" y="183"/>
                  </a:lnTo>
                  <a:lnTo>
                    <a:pt x="503" y="185"/>
                  </a:lnTo>
                  <a:lnTo>
                    <a:pt x="516" y="184"/>
                  </a:lnTo>
                  <a:lnTo>
                    <a:pt x="534" y="199"/>
                  </a:lnTo>
                  <a:lnTo>
                    <a:pt x="554" y="211"/>
                  </a:lnTo>
                  <a:lnTo>
                    <a:pt x="575" y="220"/>
                  </a:lnTo>
                  <a:lnTo>
                    <a:pt x="599" y="227"/>
                  </a:lnTo>
                  <a:lnTo>
                    <a:pt x="623" y="232"/>
                  </a:lnTo>
                  <a:lnTo>
                    <a:pt x="648" y="236"/>
                  </a:lnTo>
                  <a:lnTo>
                    <a:pt x="675" y="239"/>
                  </a:lnTo>
                  <a:lnTo>
                    <a:pt x="701" y="241"/>
                  </a:lnTo>
                  <a:lnTo>
                    <a:pt x="727" y="243"/>
                  </a:lnTo>
                  <a:lnTo>
                    <a:pt x="753" y="244"/>
                  </a:lnTo>
                  <a:lnTo>
                    <a:pt x="779" y="247"/>
                  </a:lnTo>
                  <a:lnTo>
                    <a:pt x="803" y="248"/>
                  </a:lnTo>
                  <a:lnTo>
                    <a:pt x="827" y="252"/>
                  </a:lnTo>
                  <a:lnTo>
                    <a:pt x="848" y="256"/>
                  </a:lnTo>
                  <a:lnTo>
                    <a:pt x="868" y="263"/>
                  </a:lnTo>
                  <a:lnTo>
                    <a:pt x="885" y="271"/>
                  </a:lnTo>
                  <a:lnTo>
                    <a:pt x="897" y="259"/>
                  </a:lnTo>
                  <a:lnTo>
                    <a:pt x="900" y="259"/>
                  </a:lnTo>
                  <a:lnTo>
                    <a:pt x="905" y="257"/>
                  </a:lnTo>
                  <a:lnTo>
                    <a:pt x="913" y="253"/>
                  </a:lnTo>
                  <a:lnTo>
                    <a:pt x="922" y="245"/>
                  </a:lnTo>
                  <a:lnTo>
                    <a:pt x="922" y="255"/>
                  </a:lnTo>
                  <a:lnTo>
                    <a:pt x="924" y="264"/>
                  </a:lnTo>
                  <a:lnTo>
                    <a:pt x="928" y="273"/>
                  </a:lnTo>
                  <a:lnTo>
                    <a:pt x="934"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76" name="Freeform 153">
              <a:extLst>
                <a:ext uri="{FF2B5EF4-FFF2-40B4-BE49-F238E27FC236}">
                  <a16:creationId xmlns:a16="http://schemas.microsoft.com/office/drawing/2014/main" id="{F9EA81CD-417A-41B8-8A0F-05372B65F789}"/>
                </a:ext>
              </a:extLst>
            </p:cNvPr>
            <p:cNvSpPr>
              <a:spLocks/>
            </p:cNvSpPr>
            <p:nvPr/>
          </p:nvSpPr>
          <p:spPr bwMode="auto">
            <a:xfrm>
              <a:off x="2954" y="1652"/>
              <a:ext cx="233" cy="85"/>
            </a:xfrm>
            <a:custGeom>
              <a:avLst/>
              <a:gdLst>
                <a:gd name="T0" fmla="*/ 0 w 934"/>
                <a:gd name="T1" fmla="*/ 0 h 340"/>
                <a:gd name="T2" fmla="*/ 0 w 934"/>
                <a:gd name="T3" fmla="*/ 0 h 340"/>
                <a:gd name="T4" fmla="*/ 0 w 934"/>
                <a:gd name="T5" fmla="*/ 0 h 340"/>
                <a:gd name="T6" fmla="*/ 0 w 934"/>
                <a:gd name="T7" fmla="*/ 0 h 340"/>
                <a:gd name="T8" fmla="*/ 0 w 934"/>
                <a:gd name="T9" fmla="*/ 0 h 340"/>
                <a:gd name="T10" fmla="*/ 0 w 934"/>
                <a:gd name="T11" fmla="*/ 0 h 340"/>
                <a:gd name="T12" fmla="*/ 0 w 934"/>
                <a:gd name="T13" fmla="*/ 0 h 340"/>
                <a:gd name="T14" fmla="*/ 0 w 934"/>
                <a:gd name="T15" fmla="*/ 0 h 340"/>
                <a:gd name="T16" fmla="*/ 0 w 934"/>
                <a:gd name="T17" fmla="*/ 0 h 340"/>
                <a:gd name="T18" fmla="*/ 0 w 934"/>
                <a:gd name="T19" fmla="*/ 0 h 340"/>
                <a:gd name="T20" fmla="*/ 0 w 934"/>
                <a:gd name="T21" fmla="*/ 0 h 340"/>
                <a:gd name="T22" fmla="*/ 0 w 934"/>
                <a:gd name="T23" fmla="*/ 0 h 340"/>
                <a:gd name="T24" fmla="*/ 0 w 934"/>
                <a:gd name="T25" fmla="*/ 0 h 340"/>
                <a:gd name="T26" fmla="*/ 0 w 934"/>
                <a:gd name="T27" fmla="*/ 0 h 340"/>
                <a:gd name="T28" fmla="*/ 0 w 934"/>
                <a:gd name="T29" fmla="*/ 0 h 340"/>
                <a:gd name="T30" fmla="*/ 0 w 934"/>
                <a:gd name="T31" fmla="*/ 0 h 340"/>
                <a:gd name="T32" fmla="*/ 0 w 934"/>
                <a:gd name="T33" fmla="*/ 0 h 340"/>
                <a:gd name="T34" fmla="*/ 0 w 934"/>
                <a:gd name="T35" fmla="*/ 0 h 340"/>
                <a:gd name="T36" fmla="*/ 0 w 934"/>
                <a:gd name="T37" fmla="*/ 0 h 340"/>
                <a:gd name="T38" fmla="*/ 0 w 934"/>
                <a:gd name="T39" fmla="*/ 0 h 340"/>
                <a:gd name="T40" fmla="*/ 0 w 934"/>
                <a:gd name="T41" fmla="*/ 0 h 340"/>
                <a:gd name="T42" fmla="*/ 0 w 934"/>
                <a:gd name="T43" fmla="*/ 0 h 340"/>
                <a:gd name="T44" fmla="*/ 0 w 934"/>
                <a:gd name="T45" fmla="*/ 0 h 340"/>
                <a:gd name="T46" fmla="*/ 0 w 934"/>
                <a:gd name="T47" fmla="*/ 0 h 340"/>
                <a:gd name="T48" fmla="*/ 0 w 934"/>
                <a:gd name="T49" fmla="*/ 0 h 340"/>
                <a:gd name="T50" fmla="*/ 0 w 934"/>
                <a:gd name="T51" fmla="*/ 0 h 340"/>
                <a:gd name="T52" fmla="*/ 0 w 934"/>
                <a:gd name="T53" fmla="*/ 0 h 340"/>
                <a:gd name="T54" fmla="*/ 0 w 934"/>
                <a:gd name="T55" fmla="*/ 0 h 340"/>
                <a:gd name="T56" fmla="*/ 0 w 934"/>
                <a:gd name="T57" fmla="*/ 0 h 340"/>
                <a:gd name="T58" fmla="*/ 0 w 934"/>
                <a:gd name="T59" fmla="*/ 0 h 340"/>
                <a:gd name="T60" fmla="*/ 0 w 934"/>
                <a:gd name="T61" fmla="*/ 0 h 340"/>
                <a:gd name="T62" fmla="*/ 0 w 934"/>
                <a:gd name="T63" fmla="*/ 0 h 340"/>
                <a:gd name="T64" fmla="*/ 0 w 934"/>
                <a:gd name="T65" fmla="*/ 0 h 340"/>
                <a:gd name="T66" fmla="*/ 0 w 934"/>
                <a:gd name="T67" fmla="*/ 0 h 340"/>
                <a:gd name="T68" fmla="*/ 0 w 934"/>
                <a:gd name="T69" fmla="*/ 0 h 340"/>
                <a:gd name="T70" fmla="*/ 0 w 934"/>
                <a:gd name="T71" fmla="*/ 0 h 340"/>
                <a:gd name="T72" fmla="*/ 0 w 934"/>
                <a:gd name="T73" fmla="*/ 0 h 340"/>
                <a:gd name="T74" fmla="*/ 0 w 934"/>
                <a:gd name="T75" fmla="*/ 0 h 340"/>
                <a:gd name="T76" fmla="*/ 0 w 934"/>
                <a:gd name="T77" fmla="*/ 0 h 340"/>
                <a:gd name="T78" fmla="*/ 0 w 934"/>
                <a:gd name="T79" fmla="*/ 0 h 340"/>
                <a:gd name="T80" fmla="*/ 0 w 934"/>
                <a:gd name="T81" fmla="*/ 0 h 340"/>
                <a:gd name="T82" fmla="*/ 0 w 934"/>
                <a:gd name="T83" fmla="*/ 0 h 340"/>
                <a:gd name="T84" fmla="*/ 0 w 934"/>
                <a:gd name="T85" fmla="*/ 0 h 340"/>
                <a:gd name="T86" fmla="*/ 0 w 934"/>
                <a:gd name="T87" fmla="*/ 0 h 340"/>
                <a:gd name="T88" fmla="*/ 0 w 934"/>
                <a:gd name="T89" fmla="*/ 0 h 3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4"/>
                <a:gd name="T136" fmla="*/ 0 h 340"/>
                <a:gd name="T137" fmla="*/ 934 w 934"/>
                <a:gd name="T138" fmla="*/ 340 h 3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4" h="340">
                  <a:moveTo>
                    <a:pt x="934" y="283"/>
                  </a:moveTo>
                  <a:lnTo>
                    <a:pt x="934" y="283"/>
                  </a:lnTo>
                  <a:lnTo>
                    <a:pt x="934" y="288"/>
                  </a:lnTo>
                  <a:lnTo>
                    <a:pt x="934" y="293"/>
                  </a:lnTo>
                  <a:lnTo>
                    <a:pt x="934" y="300"/>
                  </a:lnTo>
                  <a:lnTo>
                    <a:pt x="933" y="306"/>
                  </a:lnTo>
                  <a:lnTo>
                    <a:pt x="932" y="314"/>
                  </a:lnTo>
                  <a:lnTo>
                    <a:pt x="929" y="321"/>
                  </a:lnTo>
                  <a:lnTo>
                    <a:pt x="926" y="326"/>
                  </a:lnTo>
                  <a:lnTo>
                    <a:pt x="922" y="332"/>
                  </a:lnTo>
                  <a:lnTo>
                    <a:pt x="913" y="332"/>
                  </a:lnTo>
                  <a:lnTo>
                    <a:pt x="901" y="333"/>
                  </a:lnTo>
                  <a:lnTo>
                    <a:pt x="890" y="334"/>
                  </a:lnTo>
                  <a:lnTo>
                    <a:pt x="877" y="336"/>
                  </a:lnTo>
                  <a:lnTo>
                    <a:pt x="865" y="337"/>
                  </a:lnTo>
                  <a:lnTo>
                    <a:pt x="852" y="337"/>
                  </a:lnTo>
                  <a:lnTo>
                    <a:pt x="837" y="336"/>
                  </a:lnTo>
                  <a:lnTo>
                    <a:pt x="824" y="332"/>
                  </a:lnTo>
                  <a:lnTo>
                    <a:pt x="809" y="338"/>
                  </a:lnTo>
                  <a:lnTo>
                    <a:pt x="788" y="340"/>
                  </a:lnTo>
                  <a:lnTo>
                    <a:pt x="760" y="338"/>
                  </a:lnTo>
                  <a:lnTo>
                    <a:pt x="728" y="333"/>
                  </a:lnTo>
                  <a:lnTo>
                    <a:pt x="696" y="328"/>
                  </a:lnTo>
                  <a:lnTo>
                    <a:pt x="664" y="320"/>
                  </a:lnTo>
                  <a:lnTo>
                    <a:pt x="638" y="313"/>
                  </a:lnTo>
                  <a:lnTo>
                    <a:pt x="615" y="308"/>
                  </a:lnTo>
                  <a:lnTo>
                    <a:pt x="587" y="302"/>
                  </a:lnTo>
                  <a:lnTo>
                    <a:pt x="559" y="296"/>
                  </a:lnTo>
                  <a:lnTo>
                    <a:pt x="532" y="288"/>
                  </a:lnTo>
                  <a:lnTo>
                    <a:pt x="505" y="279"/>
                  </a:lnTo>
                  <a:lnTo>
                    <a:pt x="477" y="269"/>
                  </a:lnTo>
                  <a:lnTo>
                    <a:pt x="449" y="259"/>
                  </a:lnTo>
                  <a:lnTo>
                    <a:pt x="421" y="248"/>
                  </a:lnTo>
                  <a:lnTo>
                    <a:pt x="394" y="236"/>
                  </a:lnTo>
                  <a:lnTo>
                    <a:pt x="366" y="225"/>
                  </a:lnTo>
                  <a:lnTo>
                    <a:pt x="338" y="213"/>
                  </a:lnTo>
                  <a:lnTo>
                    <a:pt x="310" y="201"/>
                  </a:lnTo>
                  <a:lnTo>
                    <a:pt x="282" y="189"/>
                  </a:lnTo>
                  <a:lnTo>
                    <a:pt x="254" y="179"/>
                  </a:lnTo>
                  <a:lnTo>
                    <a:pt x="228" y="168"/>
                  </a:lnTo>
                  <a:lnTo>
                    <a:pt x="200" y="157"/>
                  </a:lnTo>
                  <a:lnTo>
                    <a:pt x="172" y="148"/>
                  </a:lnTo>
                  <a:lnTo>
                    <a:pt x="163" y="143"/>
                  </a:lnTo>
                  <a:lnTo>
                    <a:pt x="152" y="135"/>
                  </a:lnTo>
                  <a:lnTo>
                    <a:pt x="140" y="127"/>
                  </a:lnTo>
                  <a:lnTo>
                    <a:pt x="128" y="119"/>
                  </a:lnTo>
                  <a:lnTo>
                    <a:pt x="115" y="111"/>
                  </a:lnTo>
                  <a:lnTo>
                    <a:pt x="101" y="104"/>
                  </a:lnTo>
                  <a:lnTo>
                    <a:pt x="87" y="100"/>
                  </a:lnTo>
                  <a:lnTo>
                    <a:pt x="73" y="99"/>
                  </a:lnTo>
                  <a:lnTo>
                    <a:pt x="61" y="86"/>
                  </a:lnTo>
                  <a:lnTo>
                    <a:pt x="49" y="86"/>
                  </a:lnTo>
                  <a:lnTo>
                    <a:pt x="48" y="84"/>
                  </a:lnTo>
                  <a:lnTo>
                    <a:pt x="43" y="82"/>
                  </a:lnTo>
                  <a:lnTo>
                    <a:pt x="37" y="78"/>
                  </a:lnTo>
                  <a:lnTo>
                    <a:pt x="29" y="72"/>
                  </a:lnTo>
                  <a:lnTo>
                    <a:pt x="21" y="66"/>
                  </a:lnTo>
                  <a:lnTo>
                    <a:pt x="13" y="60"/>
                  </a:lnTo>
                  <a:lnTo>
                    <a:pt x="6" y="55"/>
                  </a:lnTo>
                  <a:lnTo>
                    <a:pt x="0" y="50"/>
                  </a:lnTo>
                  <a:lnTo>
                    <a:pt x="0" y="44"/>
                  </a:lnTo>
                  <a:lnTo>
                    <a:pt x="0" y="38"/>
                  </a:lnTo>
                  <a:lnTo>
                    <a:pt x="0" y="31"/>
                  </a:lnTo>
                  <a:lnTo>
                    <a:pt x="0" y="24"/>
                  </a:lnTo>
                  <a:lnTo>
                    <a:pt x="0" y="18"/>
                  </a:lnTo>
                  <a:lnTo>
                    <a:pt x="0" y="11"/>
                  </a:lnTo>
                  <a:lnTo>
                    <a:pt x="0" y="6"/>
                  </a:lnTo>
                  <a:lnTo>
                    <a:pt x="0" y="0"/>
                  </a:lnTo>
                  <a:lnTo>
                    <a:pt x="11" y="3"/>
                  </a:lnTo>
                  <a:lnTo>
                    <a:pt x="21" y="7"/>
                  </a:lnTo>
                  <a:lnTo>
                    <a:pt x="35" y="12"/>
                  </a:lnTo>
                  <a:lnTo>
                    <a:pt x="48" y="19"/>
                  </a:lnTo>
                  <a:lnTo>
                    <a:pt x="63" y="26"/>
                  </a:lnTo>
                  <a:lnTo>
                    <a:pt x="79" y="32"/>
                  </a:lnTo>
                  <a:lnTo>
                    <a:pt x="95" y="39"/>
                  </a:lnTo>
                  <a:lnTo>
                    <a:pt x="111" y="46"/>
                  </a:lnTo>
                  <a:lnTo>
                    <a:pt x="127" y="52"/>
                  </a:lnTo>
                  <a:lnTo>
                    <a:pt x="143" y="59"/>
                  </a:lnTo>
                  <a:lnTo>
                    <a:pt x="159" y="64"/>
                  </a:lnTo>
                  <a:lnTo>
                    <a:pt x="173" y="68"/>
                  </a:lnTo>
                  <a:lnTo>
                    <a:pt x="186" y="72"/>
                  </a:lnTo>
                  <a:lnTo>
                    <a:pt x="200" y="75"/>
                  </a:lnTo>
                  <a:lnTo>
                    <a:pt x="210" y="75"/>
                  </a:lnTo>
                  <a:lnTo>
                    <a:pt x="221" y="74"/>
                  </a:lnTo>
                  <a:lnTo>
                    <a:pt x="233" y="83"/>
                  </a:lnTo>
                  <a:lnTo>
                    <a:pt x="248" y="92"/>
                  </a:lnTo>
                  <a:lnTo>
                    <a:pt x="265" y="102"/>
                  </a:lnTo>
                  <a:lnTo>
                    <a:pt x="285" y="110"/>
                  </a:lnTo>
                  <a:lnTo>
                    <a:pt x="304" y="116"/>
                  </a:lnTo>
                  <a:lnTo>
                    <a:pt x="324" y="124"/>
                  </a:lnTo>
                  <a:lnTo>
                    <a:pt x="341" y="129"/>
                  </a:lnTo>
                  <a:lnTo>
                    <a:pt x="357" y="135"/>
                  </a:lnTo>
                  <a:lnTo>
                    <a:pt x="373" y="141"/>
                  </a:lnTo>
                  <a:lnTo>
                    <a:pt x="393" y="149"/>
                  </a:lnTo>
                  <a:lnTo>
                    <a:pt x="417" y="159"/>
                  </a:lnTo>
                  <a:lnTo>
                    <a:pt x="441" y="169"/>
                  </a:lnTo>
                  <a:lnTo>
                    <a:pt x="465" y="177"/>
                  </a:lnTo>
                  <a:lnTo>
                    <a:pt x="486" y="183"/>
                  </a:lnTo>
                  <a:lnTo>
                    <a:pt x="503" y="185"/>
                  </a:lnTo>
                  <a:lnTo>
                    <a:pt x="516" y="184"/>
                  </a:lnTo>
                  <a:lnTo>
                    <a:pt x="534" y="199"/>
                  </a:lnTo>
                  <a:lnTo>
                    <a:pt x="554" y="211"/>
                  </a:lnTo>
                  <a:lnTo>
                    <a:pt x="575" y="220"/>
                  </a:lnTo>
                  <a:lnTo>
                    <a:pt x="599" y="227"/>
                  </a:lnTo>
                  <a:lnTo>
                    <a:pt x="623" y="232"/>
                  </a:lnTo>
                  <a:lnTo>
                    <a:pt x="648" y="236"/>
                  </a:lnTo>
                  <a:lnTo>
                    <a:pt x="675" y="239"/>
                  </a:lnTo>
                  <a:lnTo>
                    <a:pt x="701" y="241"/>
                  </a:lnTo>
                  <a:lnTo>
                    <a:pt x="727" y="243"/>
                  </a:lnTo>
                  <a:lnTo>
                    <a:pt x="753" y="244"/>
                  </a:lnTo>
                  <a:lnTo>
                    <a:pt x="779" y="247"/>
                  </a:lnTo>
                  <a:lnTo>
                    <a:pt x="803" y="248"/>
                  </a:lnTo>
                  <a:lnTo>
                    <a:pt x="827" y="252"/>
                  </a:lnTo>
                  <a:lnTo>
                    <a:pt x="848" y="256"/>
                  </a:lnTo>
                  <a:lnTo>
                    <a:pt x="868" y="263"/>
                  </a:lnTo>
                  <a:lnTo>
                    <a:pt x="885" y="271"/>
                  </a:lnTo>
                  <a:lnTo>
                    <a:pt x="897" y="259"/>
                  </a:lnTo>
                  <a:lnTo>
                    <a:pt x="900" y="259"/>
                  </a:lnTo>
                  <a:lnTo>
                    <a:pt x="905" y="257"/>
                  </a:lnTo>
                  <a:lnTo>
                    <a:pt x="913" y="253"/>
                  </a:lnTo>
                  <a:lnTo>
                    <a:pt x="922" y="245"/>
                  </a:lnTo>
                  <a:lnTo>
                    <a:pt x="922" y="255"/>
                  </a:lnTo>
                  <a:lnTo>
                    <a:pt x="924" y="264"/>
                  </a:lnTo>
                  <a:lnTo>
                    <a:pt x="928" y="273"/>
                  </a:lnTo>
                  <a:lnTo>
                    <a:pt x="934" y="28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77" name="Freeform 154">
              <a:extLst>
                <a:ext uri="{FF2B5EF4-FFF2-40B4-BE49-F238E27FC236}">
                  <a16:creationId xmlns:a16="http://schemas.microsoft.com/office/drawing/2014/main" id="{53E12CF9-6B82-4FC5-BC98-1A21B7CB290E}"/>
                </a:ext>
              </a:extLst>
            </p:cNvPr>
            <p:cNvSpPr>
              <a:spLocks/>
            </p:cNvSpPr>
            <p:nvPr/>
          </p:nvSpPr>
          <p:spPr bwMode="auto">
            <a:xfrm>
              <a:off x="2954" y="1640"/>
              <a:ext cx="245" cy="76"/>
            </a:xfrm>
            <a:custGeom>
              <a:avLst/>
              <a:gdLst>
                <a:gd name="T0" fmla="*/ 0 w 984"/>
                <a:gd name="T1" fmla="*/ 0 h 308"/>
                <a:gd name="T2" fmla="*/ 0 w 984"/>
                <a:gd name="T3" fmla="*/ 0 h 308"/>
                <a:gd name="T4" fmla="*/ 0 w 984"/>
                <a:gd name="T5" fmla="*/ 0 h 308"/>
                <a:gd name="T6" fmla="*/ 0 w 984"/>
                <a:gd name="T7" fmla="*/ 0 h 308"/>
                <a:gd name="T8" fmla="*/ 0 w 984"/>
                <a:gd name="T9" fmla="*/ 0 h 308"/>
                <a:gd name="T10" fmla="*/ 0 w 984"/>
                <a:gd name="T11" fmla="*/ 0 h 308"/>
                <a:gd name="T12" fmla="*/ 0 w 984"/>
                <a:gd name="T13" fmla="*/ 0 h 308"/>
                <a:gd name="T14" fmla="*/ 0 w 984"/>
                <a:gd name="T15" fmla="*/ 0 h 308"/>
                <a:gd name="T16" fmla="*/ 0 w 984"/>
                <a:gd name="T17" fmla="*/ 0 h 308"/>
                <a:gd name="T18" fmla="*/ 0 w 984"/>
                <a:gd name="T19" fmla="*/ 0 h 308"/>
                <a:gd name="T20" fmla="*/ 0 w 984"/>
                <a:gd name="T21" fmla="*/ 0 h 308"/>
                <a:gd name="T22" fmla="*/ 0 w 984"/>
                <a:gd name="T23" fmla="*/ 0 h 308"/>
                <a:gd name="T24" fmla="*/ 0 w 984"/>
                <a:gd name="T25" fmla="*/ 0 h 308"/>
                <a:gd name="T26" fmla="*/ 0 w 984"/>
                <a:gd name="T27" fmla="*/ 0 h 308"/>
                <a:gd name="T28" fmla="*/ 0 w 984"/>
                <a:gd name="T29" fmla="*/ 0 h 308"/>
                <a:gd name="T30" fmla="*/ 0 w 984"/>
                <a:gd name="T31" fmla="*/ 0 h 308"/>
                <a:gd name="T32" fmla="*/ 0 w 984"/>
                <a:gd name="T33" fmla="*/ 0 h 308"/>
                <a:gd name="T34" fmla="*/ 0 w 984"/>
                <a:gd name="T35" fmla="*/ 0 h 308"/>
                <a:gd name="T36" fmla="*/ 0 w 984"/>
                <a:gd name="T37" fmla="*/ 0 h 308"/>
                <a:gd name="T38" fmla="*/ 0 w 984"/>
                <a:gd name="T39" fmla="*/ 0 h 308"/>
                <a:gd name="T40" fmla="*/ 0 w 984"/>
                <a:gd name="T41" fmla="*/ 0 h 308"/>
                <a:gd name="T42" fmla="*/ 0 w 984"/>
                <a:gd name="T43" fmla="*/ 0 h 308"/>
                <a:gd name="T44" fmla="*/ 0 w 984"/>
                <a:gd name="T45" fmla="*/ 0 h 308"/>
                <a:gd name="T46" fmla="*/ 0 w 984"/>
                <a:gd name="T47" fmla="*/ 0 h 308"/>
                <a:gd name="T48" fmla="*/ 0 w 984"/>
                <a:gd name="T49" fmla="*/ 0 h 308"/>
                <a:gd name="T50" fmla="*/ 0 w 984"/>
                <a:gd name="T51" fmla="*/ 0 h 308"/>
                <a:gd name="T52" fmla="*/ 0 w 984"/>
                <a:gd name="T53" fmla="*/ 0 h 308"/>
                <a:gd name="T54" fmla="*/ 0 w 984"/>
                <a:gd name="T55" fmla="*/ 0 h 308"/>
                <a:gd name="T56" fmla="*/ 0 w 984"/>
                <a:gd name="T57" fmla="*/ 0 h 308"/>
                <a:gd name="T58" fmla="*/ 0 w 984"/>
                <a:gd name="T59" fmla="*/ 0 h 308"/>
                <a:gd name="T60" fmla="*/ 0 w 984"/>
                <a:gd name="T61" fmla="*/ 0 h 308"/>
                <a:gd name="T62" fmla="*/ 0 w 984"/>
                <a:gd name="T63" fmla="*/ 0 h 308"/>
                <a:gd name="T64" fmla="*/ 0 w 984"/>
                <a:gd name="T65" fmla="*/ 0 h 308"/>
                <a:gd name="T66" fmla="*/ 0 w 984"/>
                <a:gd name="T67" fmla="*/ 0 h 308"/>
                <a:gd name="T68" fmla="*/ 0 w 984"/>
                <a:gd name="T69" fmla="*/ 0 h 308"/>
                <a:gd name="T70" fmla="*/ 0 w 984"/>
                <a:gd name="T71" fmla="*/ 0 h 308"/>
                <a:gd name="T72" fmla="*/ 0 w 984"/>
                <a:gd name="T73" fmla="*/ 0 h 308"/>
                <a:gd name="T74" fmla="*/ 0 w 984"/>
                <a:gd name="T75" fmla="*/ 0 h 308"/>
                <a:gd name="T76" fmla="*/ 0 w 984"/>
                <a:gd name="T77" fmla="*/ 0 h 308"/>
                <a:gd name="T78" fmla="*/ 0 w 984"/>
                <a:gd name="T79" fmla="*/ 0 h 308"/>
                <a:gd name="T80" fmla="*/ 0 w 984"/>
                <a:gd name="T81" fmla="*/ 0 h 308"/>
                <a:gd name="T82" fmla="*/ 0 w 984"/>
                <a:gd name="T83" fmla="*/ 0 h 308"/>
                <a:gd name="T84" fmla="*/ 0 w 984"/>
                <a:gd name="T85" fmla="*/ 0 h 308"/>
                <a:gd name="T86" fmla="*/ 0 w 984"/>
                <a:gd name="T87" fmla="*/ 0 h 308"/>
                <a:gd name="T88" fmla="*/ 0 w 984"/>
                <a:gd name="T89" fmla="*/ 0 h 308"/>
                <a:gd name="T90" fmla="*/ 0 w 984"/>
                <a:gd name="T91" fmla="*/ 0 h 308"/>
                <a:gd name="T92" fmla="*/ 0 w 984"/>
                <a:gd name="T93" fmla="*/ 0 h 3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4"/>
                <a:gd name="T142" fmla="*/ 0 h 308"/>
                <a:gd name="T143" fmla="*/ 984 w 984"/>
                <a:gd name="T144" fmla="*/ 308 h 3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4" h="308">
                  <a:moveTo>
                    <a:pt x="984" y="233"/>
                  </a:moveTo>
                  <a:lnTo>
                    <a:pt x="973" y="253"/>
                  </a:lnTo>
                  <a:lnTo>
                    <a:pt x="960" y="266"/>
                  </a:lnTo>
                  <a:lnTo>
                    <a:pt x="944" y="277"/>
                  </a:lnTo>
                  <a:lnTo>
                    <a:pt x="925" y="284"/>
                  </a:lnTo>
                  <a:lnTo>
                    <a:pt x="906" y="289"/>
                  </a:lnTo>
                  <a:lnTo>
                    <a:pt x="886" y="294"/>
                  </a:lnTo>
                  <a:lnTo>
                    <a:pt x="866" y="300"/>
                  </a:lnTo>
                  <a:lnTo>
                    <a:pt x="848" y="308"/>
                  </a:lnTo>
                  <a:lnTo>
                    <a:pt x="846" y="305"/>
                  </a:lnTo>
                  <a:lnTo>
                    <a:pt x="842" y="301"/>
                  </a:lnTo>
                  <a:lnTo>
                    <a:pt x="837" y="297"/>
                  </a:lnTo>
                  <a:lnTo>
                    <a:pt x="836" y="294"/>
                  </a:lnTo>
                  <a:lnTo>
                    <a:pt x="824" y="297"/>
                  </a:lnTo>
                  <a:lnTo>
                    <a:pt x="807" y="298"/>
                  </a:lnTo>
                  <a:lnTo>
                    <a:pt x="785" y="297"/>
                  </a:lnTo>
                  <a:lnTo>
                    <a:pt x="763" y="293"/>
                  </a:lnTo>
                  <a:lnTo>
                    <a:pt x="740" y="289"/>
                  </a:lnTo>
                  <a:lnTo>
                    <a:pt x="719" y="286"/>
                  </a:lnTo>
                  <a:lnTo>
                    <a:pt x="700" y="284"/>
                  </a:lnTo>
                  <a:lnTo>
                    <a:pt x="688" y="282"/>
                  </a:lnTo>
                  <a:lnTo>
                    <a:pt x="660" y="276"/>
                  </a:lnTo>
                  <a:lnTo>
                    <a:pt x="634" y="268"/>
                  </a:lnTo>
                  <a:lnTo>
                    <a:pt x="606" y="257"/>
                  </a:lnTo>
                  <a:lnTo>
                    <a:pt x="579" y="248"/>
                  </a:lnTo>
                  <a:lnTo>
                    <a:pt x="552" y="237"/>
                  </a:lnTo>
                  <a:lnTo>
                    <a:pt x="527" y="229"/>
                  </a:lnTo>
                  <a:lnTo>
                    <a:pt x="503" y="224"/>
                  </a:lnTo>
                  <a:lnTo>
                    <a:pt x="479" y="221"/>
                  </a:lnTo>
                  <a:lnTo>
                    <a:pt x="467" y="209"/>
                  </a:lnTo>
                  <a:lnTo>
                    <a:pt x="457" y="208"/>
                  </a:lnTo>
                  <a:lnTo>
                    <a:pt x="445" y="205"/>
                  </a:lnTo>
                  <a:lnTo>
                    <a:pt x="431" y="201"/>
                  </a:lnTo>
                  <a:lnTo>
                    <a:pt x="418" y="196"/>
                  </a:lnTo>
                  <a:lnTo>
                    <a:pt x="403" y="192"/>
                  </a:lnTo>
                  <a:lnTo>
                    <a:pt x="390" y="188"/>
                  </a:lnTo>
                  <a:lnTo>
                    <a:pt x="379" y="185"/>
                  </a:lnTo>
                  <a:lnTo>
                    <a:pt x="369" y="184"/>
                  </a:lnTo>
                  <a:lnTo>
                    <a:pt x="357" y="172"/>
                  </a:lnTo>
                  <a:lnTo>
                    <a:pt x="342" y="170"/>
                  </a:lnTo>
                  <a:lnTo>
                    <a:pt x="328" y="169"/>
                  </a:lnTo>
                  <a:lnTo>
                    <a:pt x="312" y="167"/>
                  </a:lnTo>
                  <a:lnTo>
                    <a:pt x="296" y="163"/>
                  </a:lnTo>
                  <a:lnTo>
                    <a:pt x="280" y="157"/>
                  </a:lnTo>
                  <a:lnTo>
                    <a:pt x="262" y="151"/>
                  </a:lnTo>
                  <a:lnTo>
                    <a:pt x="245" y="145"/>
                  </a:lnTo>
                  <a:lnTo>
                    <a:pt x="229" y="139"/>
                  </a:lnTo>
                  <a:lnTo>
                    <a:pt x="212" y="131"/>
                  </a:lnTo>
                  <a:lnTo>
                    <a:pt x="196" y="124"/>
                  </a:lnTo>
                  <a:lnTo>
                    <a:pt x="180" y="116"/>
                  </a:lnTo>
                  <a:lnTo>
                    <a:pt x="164" y="109"/>
                  </a:lnTo>
                  <a:lnTo>
                    <a:pt x="149" y="103"/>
                  </a:lnTo>
                  <a:lnTo>
                    <a:pt x="136" y="96"/>
                  </a:lnTo>
                  <a:lnTo>
                    <a:pt x="123" y="91"/>
                  </a:lnTo>
                  <a:lnTo>
                    <a:pt x="111" y="85"/>
                  </a:lnTo>
                  <a:lnTo>
                    <a:pt x="97" y="80"/>
                  </a:lnTo>
                  <a:lnTo>
                    <a:pt x="83" y="75"/>
                  </a:lnTo>
                  <a:lnTo>
                    <a:pt x="69" y="68"/>
                  </a:lnTo>
                  <a:lnTo>
                    <a:pt x="55" y="61"/>
                  </a:lnTo>
                  <a:lnTo>
                    <a:pt x="41" y="55"/>
                  </a:lnTo>
                  <a:lnTo>
                    <a:pt x="27" y="48"/>
                  </a:lnTo>
                  <a:lnTo>
                    <a:pt x="13" y="41"/>
                  </a:lnTo>
                  <a:lnTo>
                    <a:pt x="0" y="36"/>
                  </a:lnTo>
                  <a:lnTo>
                    <a:pt x="11" y="32"/>
                  </a:lnTo>
                  <a:lnTo>
                    <a:pt x="21" y="29"/>
                  </a:lnTo>
                  <a:lnTo>
                    <a:pt x="35" y="25"/>
                  </a:lnTo>
                  <a:lnTo>
                    <a:pt x="49" y="23"/>
                  </a:lnTo>
                  <a:lnTo>
                    <a:pt x="63" y="19"/>
                  </a:lnTo>
                  <a:lnTo>
                    <a:pt x="76" y="15"/>
                  </a:lnTo>
                  <a:lnTo>
                    <a:pt x="88" y="8"/>
                  </a:lnTo>
                  <a:lnTo>
                    <a:pt x="99" y="0"/>
                  </a:lnTo>
                  <a:lnTo>
                    <a:pt x="104" y="4"/>
                  </a:lnTo>
                  <a:lnTo>
                    <a:pt x="109" y="9"/>
                  </a:lnTo>
                  <a:lnTo>
                    <a:pt x="116" y="13"/>
                  </a:lnTo>
                  <a:lnTo>
                    <a:pt x="123" y="16"/>
                  </a:lnTo>
                  <a:lnTo>
                    <a:pt x="129" y="20"/>
                  </a:lnTo>
                  <a:lnTo>
                    <a:pt x="136" y="21"/>
                  </a:lnTo>
                  <a:lnTo>
                    <a:pt x="143" y="24"/>
                  </a:lnTo>
                  <a:lnTo>
                    <a:pt x="148" y="24"/>
                  </a:lnTo>
                  <a:lnTo>
                    <a:pt x="160" y="36"/>
                  </a:lnTo>
                  <a:lnTo>
                    <a:pt x="169" y="36"/>
                  </a:lnTo>
                  <a:lnTo>
                    <a:pt x="178" y="36"/>
                  </a:lnTo>
                  <a:lnTo>
                    <a:pt x="188" y="36"/>
                  </a:lnTo>
                  <a:lnTo>
                    <a:pt x="197" y="36"/>
                  </a:lnTo>
                  <a:lnTo>
                    <a:pt x="209" y="49"/>
                  </a:lnTo>
                  <a:lnTo>
                    <a:pt x="222" y="51"/>
                  </a:lnTo>
                  <a:lnTo>
                    <a:pt x="234" y="55"/>
                  </a:lnTo>
                  <a:lnTo>
                    <a:pt x="246" y="61"/>
                  </a:lnTo>
                  <a:lnTo>
                    <a:pt x="258" y="67"/>
                  </a:lnTo>
                  <a:lnTo>
                    <a:pt x="270" y="73"/>
                  </a:lnTo>
                  <a:lnTo>
                    <a:pt x="282" y="80"/>
                  </a:lnTo>
                  <a:lnTo>
                    <a:pt x="294" y="84"/>
                  </a:lnTo>
                  <a:lnTo>
                    <a:pt x="308" y="85"/>
                  </a:lnTo>
                  <a:lnTo>
                    <a:pt x="320" y="99"/>
                  </a:lnTo>
                  <a:lnTo>
                    <a:pt x="338" y="100"/>
                  </a:lnTo>
                  <a:lnTo>
                    <a:pt x="358" y="104"/>
                  </a:lnTo>
                  <a:lnTo>
                    <a:pt x="378" y="111"/>
                  </a:lnTo>
                  <a:lnTo>
                    <a:pt x="399" y="116"/>
                  </a:lnTo>
                  <a:lnTo>
                    <a:pt x="421" y="123"/>
                  </a:lnTo>
                  <a:lnTo>
                    <a:pt x="441" y="129"/>
                  </a:lnTo>
                  <a:lnTo>
                    <a:pt x="461" y="133"/>
                  </a:lnTo>
                  <a:lnTo>
                    <a:pt x="479" y="135"/>
                  </a:lnTo>
                  <a:lnTo>
                    <a:pt x="498" y="135"/>
                  </a:lnTo>
                  <a:lnTo>
                    <a:pt x="516" y="136"/>
                  </a:lnTo>
                  <a:lnTo>
                    <a:pt x="535" y="139"/>
                  </a:lnTo>
                  <a:lnTo>
                    <a:pt x="555" y="141"/>
                  </a:lnTo>
                  <a:lnTo>
                    <a:pt x="574" y="144"/>
                  </a:lnTo>
                  <a:lnTo>
                    <a:pt x="594" y="148"/>
                  </a:lnTo>
                  <a:lnTo>
                    <a:pt x="612" y="152"/>
                  </a:lnTo>
                  <a:lnTo>
                    <a:pt x="631" y="156"/>
                  </a:lnTo>
                  <a:lnTo>
                    <a:pt x="651" y="161"/>
                  </a:lnTo>
                  <a:lnTo>
                    <a:pt x="670" y="167"/>
                  </a:lnTo>
                  <a:lnTo>
                    <a:pt x="688" y="172"/>
                  </a:lnTo>
                  <a:lnTo>
                    <a:pt x="705" y="177"/>
                  </a:lnTo>
                  <a:lnTo>
                    <a:pt x="724" y="182"/>
                  </a:lnTo>
                  <a:lnTo>
                    <a:pt x="741" y="188"/>
                  </a:lnTo>
                  <a:lnTo>
                    <a:pt x="759" y="192"/>
                  </a:lnTo>
                  <a:lnTo>
                    <a:pt x="775" y="197"/>
                  </a:lnTo>
                  <a:lnTo>
                    <a:pt x="779" y="193"/>
                  </a:lnTo>
                  <a:lnTo>
                    <a:pt x="784" y="192"/>
                  </a:lnTo>
                  <a:lnTo>
                    <a:pt x="789" y="192"/>
                  </a:lnTo>
                  <a:lnTo>
                    <a:pt x="795" y="192"/>
                  </a:lnTo>
                  <a:lnTo>
                    <a:pt x="800" y="193"/>
                  </a:lnTo>
                  <a:lnTo>
                    <a:pt x="807" y="196"/>
                  </a:lnTo>
                  <a:lnTo>
                    <a:pt x="815" y="197"/>
                  </a:lnTo>
                  <a:lnTo>
                    <a:pt x="824" y="197"/>
                  </a:lnTo>
                  <a:lnTo>
                    <a:pt x="824" y="184"/>
                  </a:lnTo>
                  <a:lnTo>
                    <a:pt x="842" y="184"/>
                  </a:lnTo>
                  <a:lnTo>
                    <a:pt x="861" y="184"/>
                  </a:lnTo>
                  <a:lnTo>
                    <a:pt x="880" y="184"/>
                  </a:lnTo>
                  <a:lnTo>
                    <a:pt x="898" y="184"/>
                  </a:lnTo>
                  <a:lnTo>
                    <a:pt x="916" y="184"/>
                  </a:lnTo>
                  <a:lnTo>
                    <a:pt x="934" y="184"/>
                  </a:lnTo>
                  <a:lnTo>
                    <a:pt x="953" y="184"/>
                  </a:lnTo>
                  <a:lnTo>
                    <a:pt x="972" y="184"/>
                  </a:lnTo>
                  <a:lnTo>
                    <a:pt x="984" y="197"/>
                  </a:lnTo>
                  <a:lnTo>
                    <a:pt x="984" y="206"/>
                  </a:lnTo>
                  <a:lnTo>
                    <a:pt x="984" y="214"/>
                  </a:lnTo>
                  <a:lnTo>
                    <a:pt x="984" y="224"/>
                  </a:lnTo>
                  <a:lnTo>
                    <a:pt x="984" y="2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78" name="Freeform 155">
              <a:extLst>
                <a:ext uri="{FF2B5EF4-FFF2-40B4-BE49-F238E27FC236}">
                  <a16:creationId xmlns:a16="http://schemas.microsoft.com/office/drawing/2014/main" id="{2FA8D01B-ECD4-4A06-813A-B48AD68BE4AD}"/>
                </a:ext>
              </a:extLst>
            </p:cNvPr>
            <p:cNvSpPr>
              <a:spLocks/>
            </p:cNvSpPr>
            <p:nvPr/>
          </p:nvSpPr>
          <p:spPr bwMode="auto">
            <a:xfrm>
              <a:off x="2954" y="1640"/>
              <a:ext cx="245" cy="76"/>
            </a:xfrm>
            <a:custGeom>
              <a:avLst/>
              <a:gdLst>
                <a:gd name="T0" fmla="*/ 0 w 984"/>
                <a:gd name="T1" fmla="*/ 0 h 308"/>
                <a:gd name="T2" fmla="*/ 0 w 984"/>
                <a:gd name="T3" fmla="*/ 0 h 308"/>
                <a:gd name="T4" fmla="*/ 0 w 984"/>
                <a:gd name="T5" fmla="*/ 0 h 308"/>
                <a:gd name="T6" fmla="*/ 0 w 984"/>
                <a:gd name="T7" fmla="*/ 0 h 308"/>
                <a:gd name="T8" fmla="*/ 0 w 984"/>
                <a:gd name="T9" fmla="*/ 0 h 308"/>
                <a:gd name="T10" fmla="*/ 0 w 984"/>
                <a:gd name="T11" fmla="*/ 0 h 308"/>
                <a:gd name="T12" fmla="*/ 0 w 984"/>
                <a:gd name="T13" fmla="*/ 0 h 308"/>
                <a:gd name="T14" fmla="*/ 0 w 984"/>
                <a:gd name="T15" fmla="*/ 0 h 308"/>
                <a:gd name="T16" fmla="*/ 0 w 984"/>
                <a:gd name="T17" fmla="*/ 0 h 308"/>
                <a:gd name="T18" fmla="*/ 0 w 984"/>
                <a:gd name="T19" fmla="*/ 0 h 308"/>
                <a:gd name="T20" fmla="*/ 0 w 984"/>
                <a:gd name="T21" fmla="*/ 0 h 308"/>
                <a:gd name="T22" fmla="*/ 0 w 984"/>
                <a:gd name="T23" fmla="*/ 0 h 308"/>
                <a:gd name="T24" fmla="*/ 0 w 984"/>
                <a:gd name="T25" fmla="*/ 0 h 308"/>
                <a:gd name="T26" fmla="*/ 0 w 984"/>
                <a:gd name="T27" fmla="*/ 0 h 308"/>
                <a:gd name="T28" fmla="*/ 0 w 984"/>
                <a:gd name="T29" fmla="*/ 0 h 308"/>
                <a:gd name="T30" fmla="*/ 0 w 984"/>
                <a:gd name="T31" fmla="*/ 0 h 308"/>
                <a:gd name="T32" fmla="*/ 0 w 984"/>
                <a:gd name="T33" fmla="*/ 0 h 308"/>
                <a:gd name="T34" fmla="*/ 0 w 984"/>
                <a:gd name="T35" fmla="*/ 0 h 308"/>
                <a:gd name="T36" fmla="*/ 0 w 984"/>
                <a:gd name="T37" fmla="*/ 0 h 308"/>
                <a:gd name="T38" fmla="*/ 0 w 984"/>
                <a:gd name="T39" fmla="*/ 0 h 308"/>
                <a:gd name="T40" fmla="*/ 0 w 984"/>
                <a:gd name="T41" fmla="*/ 0 h 308"/>
                <a:gd name="T42" fmla="*/ 0 w 984"/>
                <a:gd name="T43" fmla="*/ 0 h 308"/>
                <a:gd name="T44" fmla="*/ 0 w 984"/>
                <a:gd name="T45" fmla="*/ 0 h 308"/>
                <a:gd name="T46" fmla="*/ 0 w 984"/>
                <a:gd name="T47" fmla="*/ 0 h 308"/>
                <a:gd name="T48" fmla="*/ 0 w 984"/>
                <a:gd name="T49" fmla="*/ 0 h 308"/>
                <a:gd name="T50" fmla="*/ 0 w 984"/>
                <a:gd name="T51" fmla="*/ 0 h 308"/>
                <a:gd name="T52" fmla="*/ 0 w 984"/>
                <a:gd name="T53" fmla="*/ 0 h 308"/>
                <a:gd name="T54" fmla="*/ 0 w 984"/>
                <a:gd name="T55" fmla="*/ 0 h 308"/>
                <a:gd name="T56" fmla="*/ 0 w 984"/>
                <a:gd name="T57" fmla="*/ 0 h 308"/>
                <a:gd name="T58" fmla="*/ 0 w 984"/>
                <a:gd name="T59" fmla="*/ 0 h 308"/>
                <a:gd name="T60" fmla="*/ 0 w 984"/>
                <a:gd name="T61" fmla="*/ 0 h 308"/>
                <a:gd name="T62" fmla="*/ 0 w 984"/>
                <a:gd name="T63" fmla="*/ 0 h 308"/>
                <a:gd name="T64" fmla="*/ 0 w 984"/>
                <a:gd name="T65" fmla="*/ 0 h 308"/>
                <a:gd name="T66" fmla="*/ 0 w 984"/>
                <a:gd name="T67" fmla="*/ 0 h 308"/>
                <a:gd name="T68" fmla="*/ 0 w 984"/>
                <a:gd name="T69" fmla="*/ 0 h 308"/>
                <a:gd name="T70" fmla="*/ 0 w 984"/>
                <a:gd name="T71" fmla="*/ 0 h 308"/>
                <a:gd name="T72" fmla="*/ 0 w 984"/>
                <a:gd name="T73" fmla="*/ 0 h 308"/>
                <a:gd name="T74" fmla="*/ 0 w 984"/>
                <a:gd name="T75" fmla="*/ 0 h 308"/>
                <a:gd name="T76" fmla="*/ 0 w 984"/>
                <a:gd name="T77" fmla="*/ 0 h 308"/>
                <a:gd name="T78" fmla="*/ 0 w 984"/>
                <a:gd name="T79" fmla="*/ 0 h 308"/>
                <a:gd name="T80" fmla="*/ 0 w 984"/>
                <a:gd name="T81" fmla="*/ 0 h 308"/>
                <a:gd name="T82" fmla="*/ 0 w 984"/>
                <a:gd name="T83" fmla="*/ 0 h 308"/>
                <a:gd name="T84" fmla="*/ 0 w 984"/>
                <a:gd name="T85" fmla="*/ 0 h 308"/>
                <a:gd name="T86" fmla="*/ 0 w 984"/>
                <a:gd name="T87" fmla="*/ 0 h 308"/>
                <a:gd name="T88" fmla="*/ 0 w 984"/>
                <a:gd name="T89" fmla="*/ 0 h 308"/>
                <a:gd name="T90" fmla="*/ 0 w 984"/>
                <a:gd name="T91" fmla="*/ 0 h 308"/>
                <a:gd name="T92" fmla="*/ 0 w 984"/>
                <a:gd name="T93" fmla="*/ 0 h 308"/>
                <a:gd name="T94" fmla="*/ 0 w 984"/>
                <a:gd name="T95" fmla="*/ 0 h 308"/>
                <a:gd name="T96" fmla="*/ 0 w 984"/>
                <a:gd name="T97" fmla="*/ 0 h 308"/>
                <a:gd name="T98" fmla="*/ 0 w 984"/>
                <a:gd name="T99" fmla="*/ 0 h 308"/>
                <a:gd name="T100" fmla="*/ 0 w 984"/>
                <a:gd name="T101" fmla="*/ 0 h 308"/>
                <a:gd name="T102" fmla="*/ 0 w 984"/>
                <a:gd name="T103" fmla="*/ 0 h 3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4"/>
                <a:gd name="T157" fmla="*/ 0 h 308"/>
                <a:gd name="T158" fmla="*/ 984 w 984"/>
                <a:gd name="T159" fmla="*/ 308 h 3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4" h="308">
                  <a:moveTo>
                    <a:pt x="984" y="233"/>
                  </a:moveTo>
                  <a:lnTo>
                    <a:pt x="984" y="233"/>
                  </a:lnTo>
                  <a:lnTo>
                    <a:pt x="973" y="253"/>
                  </a:lnTo>
                  <a:lnTo>
                    <a:pt x="960" y="266"/>
                  </a:lnTo>
                  <a:lnTo>
                    <a:pt x="944" y="277"/>
                  </a:lnTo>
                  <a:lnTo>
                    <a:pt x="925" y="284"/>
                  </a:lnTo>
                  <a:lnTo>
                    <a:pt x="906" y="289"/>
                  </a:lnTo>
                  <a:lnTo>
                    <a:pt x="886" y="294"/>
                  </a:lnTo>
                  <a:lnTo>
                    <a:pt x="866" y="300"/>
                  </a:lnTo>
                  <a:lnTo>
                    <a:pt x="848" y="308"/>
                  </a:lnTo>
                  <a:lnTo>
                    <a:pt x="846" y="305"/>
                  </a:lnTo>
                  <a:lnTo>
                    <a:pt x="842" y="301"/>
                  </a:lnTo>
                  <a:lnTo>
                    <a:pt x="837" y="297"/>
                  </a:lnTo>
                  <a:lnTo>
                    <a:pt x="836" y="294"/>
                  </a:lnTo>
                  <a:lnTo>
                    <a:pt x="824" y="297"/>
                  </a:lnTo>
                  <a:lnTo>
                    <a:pt x="807" y="298"/>
                  </a:lnTo>
                  <a:lnTo>
                    <a:pt x="785" y="297"/>
                  </a:lnTo>
                  <a:lnTo>
                    <a:pt x="763" y="293"/>
                  </a:lnTo>
                  <a:lnTo>
                    <a:pt x="740" y="289"/>
                  </a:lnTo>
                  <a:lnTo>
                    <a:pt x="719" y="286"/>
                  </a:lnTo>
                  <a:lnTo>
                    <a:pt x="700" y="284"/>
                  </a:lnTo>
                  <a:lnTo>
                    <a:pt x="688" y="282"/>
                  </a:lnTo>
                  <a:lnTo>
                    <a:pt x="660" y="276"/>
                  </a:lnTo>
                  <a:lnTo>
                    <a:pt x="634" y="268"/>
                  </a:lnTo>
                  <a:lnTo>
                    <a:pt x="606" y="257"/>
                  </a:lnTo>
                  <a:lnTo>
                    <a:pt x="579" y="248"/>
                  </a:lnTo>
                  <a:lnTo>
                    <a:pt x="552" y="237"/>
                  </a:lnTo>
                  <a:lnTo>
                    <a:pt x="527" y="229"/>
                  </a:lnTo>
                  <a:lnTo>
                    <a:pt x="503" y="224"/>
                  </a:lnTo>
                  <a:lnTo>
                    <a:pt x="479" y="221"/>
                  </a:lnTo>
                  <a:lnTo>
                    <a:pt x="467" y="209"/>
                  </a:lnTo>
                  <a:lnTo>
                    <a:pt x="457" y="208"/>
                  </a:lnTo>
                  <a:lnTo>
                    <a:pt x="445" y="205"/>
                  </a:lnTo>
                  <a:lnTo>
                    <a:pt x="431" y="201"/>
                  </a:lnTo>
                  <a:lnTo>
                    <a:pt x="418" y="196"/>
                  </a:lnTo>
                  <a:lnTo>
                    <a:pt x="403" y="192"/>
                  </a:lnTo>
                  <a:lnTo>
                    <a:pt x="390" y="188"/>
                  </a:lnTo>
                  <a:lnTo>
                    <a:pt x="379" y="185"/>
                  </a:lnTo>
                  <a:lnTo>
                    <a:pt x="369" y="184"/>
                  </a:lnTo>
                  <a:lnTo>
                    <a:pt x="357" y="172"/>
                  </a:lnTo>
                  <a:lnTo>
                    <a:pt x="342" y="170"/>
                  </a:lnTo>
                  <a:lnTo>
                    <a:pt x="328" y="169"/>
                  </a:lnTo>
                  <a:lnTo>
                    <a:pt x="312" y="167"/>
                  </a:lnTo>
                  <a:lnTo>
                    <a:pt x="296" y="163"/>
                  </a:lnTo>
                  <a:lnTo>
                    <a:pt x="280" y="157"/>
                  </a:lnTo>
                  <a:lnTo>
                    <a:pt x="262" y="151"/>
                  </a:lnTo>
                  <a:lnTo>
                    <a:pt x="245" y="145"/>
                  </a:lnTo>
                  <a:lnTo>
                    <a:pt x="229" y="139"/>
                  </a:lnTo>
                  <a:lnTo>
                    <a:pt x="212" y="131"/>
                  </a:lnTo>
                  <a:lnTo>
                    <a:pt x="196" y="124"/>
                  </a:lnTo>
                  <a:lnTo>
                    <a:pt x="180" y="116"/>
                  </a:lnTo>
                  <a:lnTo>
                    <a:pt x="164" y="109"/>
                  </a:lnTo>
                  <a:lnTo>
                    <a:pt x="149" y="103"/>
                  </a:lnTo>
                  <a:lnTo>
                    <a:pt x="136" y="96"/>
                  </a:lnTo>
                  <a:lnTo>
                    <a:pt x="123" y="91"/>
                  </a:lnTo>
                  <a:lnTo>
                    <a:pt x="111" y="85"/>
                  </a:lnTo>
                  <a:lnTo>
                    <a:pt x="97" y="80"/>
                  </a:lnTo>
                  <a:lnTo>
                    <a:pt x="83" y="75"/>
                  </a:lnTo>
                  <a:lnTo>
                    <a:pt x="69" y="68"/>
                  </a:lnTo>
                  <a:lnTo>
                    <a:pt x="55" y="61"/>
                  </a:lnTo>
                  <a:lnTo>
                    <a:pt x="41" y="55"/>
                  </a:lnTo>
                  <a:lnTo>
                    <a:pt x="27" y="48"/>
                  </a:lnTo>
                  <a:lnTo>
                    <a:pt x="13" y="41"/>
                  </a:lnTo>
                  <a:lnTo>
                    <a:pt x="0" y="36"/>
                  </a:lnTo>
                  <a:lnTo>
                    <a:pt x="11" y="32"/>
                  </a:lnTo>
                  <a:lnTo>
                    <a:pt x="21" y="29"/>
                  </a:lnTo>
                  <a:lnTo>
                    <a:pt x="35" y="25"/>
                  </a:lnTo>
                  <a:lnTo>
                    <a:pt x="49" y="23"/>
                  </a:lnTo>
                  <a:lnTo>
                    <a:pt x="63" y="19"/>
                  </a:lnTo>
                  <a:lnTo>
                    <a:pt x="76" y="15"/>
                  </a:lnTo>
                  <a:lnTo>
                    <a:pt x="88" y="8"/>
                  </a:lnTo>
                  <a:lnTo>
                    <a:pt x="99" y="0"/>
                  </a:lnTo>
                  <a:lnTo>
                    <a:pt x="104" y="4"/>
                  </a:lnTo>
                  <a:lnTo>
                    <a:pt x="109" y="9"/>
                  </a:lnTo>
                  <a:lnTo>
                    <a:pt x="116" y="13"/>
                  </a:lnTo>
                  <a:lnTo>
                    <a:pt x="123" y="16"/>
                  </a:lnTo>
                  <a:lnTo>
                    <a:pt x="129" y="20"/>
                  </a:lnTo>
                  <a:lnTo>
                    <a:pt x="136" y="21"/>
                  </a:lnTo>
                  <a:lnTo>
                    <a:pt x="143" y="24"/>
                  </a:lnTo>
                  <a:lnTo>
                    <a:pt x="148" y="24"/>
                  </a:lnTo>
                  <a:lnTo>
                    <a:pt x="160" y="36"/>
                  </a:lnTo>
                  <a:lnTo>
                    <a:pt x="169" y="36"/>
                  </a:lnTo>
                  <a:lnTo>
                    <a:pt x="178" y="36"/>
                  </a:lnTo>
                  <a:lnTo>
                    <a:pt x="188" y="36"/>
                  </a:lnTo>
                  <a:lnTo>
                    <a:pt x="197" y="36"/>
                  </a:lnTo>
                  <a:lnTo>
                    <a:pt x="209" y="49"/>
                  </a:lnTo>
                  <a:lnTo>
                    <a:pt x="222" y="51"/>
                  </a:lnTo>
                  <a:lnTo>
                    <a:pt x="234" y="55"/>
                  </a:lnTo>
                  <a:lnTo>
                    <a:pt x="246" y="61"/>
                  </a:lnTo>
                  <a:lnTo>
                    <a:pt x="258" y="67"/>
                  </a:lnTo>
                  <a:lnTo>
                    <a:pt x="270" y="73"/>
                  </a:lnTo>
                  <a:lnTo>
                    <a:pt x="282" y="80"/>
                  </a:lnTo>
                  <a:lnTo>
                    <a:pt x="294" y="84"/>
                  </a:lnTo>
                  <a:lnTo>
                    <a:pt x="308" y="85"/>
                  </a:lnTo>
                  <a:lnTo>
                    <a:pt x="320" y="99"/>
                  </a:lnTo>
                  <a:lnTo>
                    <a:pt x="338" y="100"/>
                  </a:lnTo>
                  <a:lnTo>
                    <a:pt x="358" y="104"/>
                  </a:lnTo>
                  <a:lnTo>
                    <a:pt x="378" y="111"/>
                  </a:lnTo>
                  <a:lnTo>
                    <a:pt x="399" y="116"/>
                  </a:lnTo>
                  <a:lnTo>
                    <a:pt x="421" y="123"/>
                  </a:lnTo>
                  <a:lnTo>
                    <a:pt x="441" y="129"/>
                  </a:lnTo>
                  <a:lnTo>
                    <a:pt x="461" y="133"/>
                  </a:lnTo>
                  <a:lnTo>
                    <a:pt x="479" y="135"/>
                  </a:lnTo>
                  <a:lnTo>
                    <a:pt x="498" y="135"/>
                  </a:lnTo>
                  <a:lnTo>
                    <a:pt x="516" y="136"/>
                  </a:lnTo>
                  <a:lnTo>
                    <a:pt x="535" y="139"/>
                  </a:lnTo>
                  <a:lnTo>
                    <a:pt x="555" y="141"/>
                  </a:lnTo>
                  <a:lnTo>
                    <a:pt x="574" y="144"/>
                  </a:lnTo>
                  <a:lnTo>
                    <a:pt x="594" y="148"/>
                  </a:lnTo>
                  <a:lnTo>
                    <a:pt x="612" y="152"/>
                  </a:lnTo>
                  <a:lnTo>
                    <a:pt x="631" y="156"/>
                  </a:lnTo>
                  <a:lnTo>
                    <a:pt x="651" y="161"/>
                  </a:lnTo>
                  <a:lnTo>
                    <a:pt x="670" y="167"/>
                  </a:lnTo>
                  <a:lnTo>
                    <a:pt x="688" y="172"/>
                  </a:lnTo>
                  <a:lnTo>
                    <a:pt x="705" y="177"/>
                  </a:lnTo>
                  <a:lnTo>
                    <a:pt x="724" y="182"/>
                  </a:lnTo>
                  <a:lnTo>
                    <a:pt x="741" y="188"/>
                  </a:lnTo>
                  <a:lnTo>
                    <a:pt x="759" y="192"/>
                  </a:lnTo>
                  <a:lnTo>
                    <a:pt x="775" y="197"/>
                  </a:lnTo>
                  <a:lnTo>
                    <a:pt x="779" y="193"/>
                  </a:lnTo>
                  <a:lnTo>
                    <a:pt x="784" y="192"/>
                  </a:lnTo>
                  <a:lnTo>
                    <a:pt x="789" y="192"/>
                  </a:lnTo>
                  <a:lnTo>
                    <a:pt x="795" y="192"/>
                  </a:lnTo>
                  <a:lnTo>
                    <a:pt x="800" y="193"/>
                  </a:lnTo>
                  <a:lnTo>
                    <a:pt x="807" y="196"/>
                  </a:lnTo>
                  <a:lnTo>
                    <a:pt x="815" y="197"/>
                  </a:lnTo>
                  <a:lnTo>
                    <a:pt x="824" y="197"/>
                  </a:lnTo>
                  <a:lnTo>
                    <a:pt x="824" y="184"/>
                  </a:lnTo>
                  <a:lnTo>
                    <a:pt x="842" y="184"/>
                  </a:lnTo>
                  <a:lnTo>
                    <a:pt x="861" y="184"/>
                  </a:lnTo>
                  <a:lnTo>
                    <a:pt x="880" y="184"/>
                  </a:lnTo>
                  <a:lnTo>
                    <a:pt x="898" y="184"/>
                  </a:lnTo>
                  <a:lnTo>
                    <a:pt x="916" y="184"/>
                  </a:lnTo>
                  <a:lnTo>
                    <a:pt x="934" y="184"/>
                  </a:lnTo>
                  <a:lnTo>
                    <a:pt x="953" y="184"/>
                  </a:lnTo>
                  <a:lnTo>
                    <a:pt x="972" y="184"/>
                  </a:lnTo>
                  <a:lnTo>
                    <a:pt x="984" y="197"/>
                  </a:lnTo>
                  <a:lnTo>
                    <a:pt x="984" y="206"/>
                  </a:lnTo>
                  <a:lnTo>
                    <a:pt x="984" y="214"/>
                  </a:lnTo>
                  <a:lnTo>
                    <a:pt x="984" y="224"/>
                  </a:lnTo>
                  <a:lnTo>
                    <a:pt x="984" y="2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79" name="Freeform 156">
              <a:extLst>
                <a:ext uri="{FF2B5EF4-FFF2-40B4-BE49-F238E27FC236}">
                  <a16:creationId xmlns:a16="http://schemas.microsoft.com/office/drawing/2014/main" id="{783C83B1-7CF1-4479-B15D-C89D7780D78A}"/>
                </a:ext>
              </a:extLst>
            </p:cNvPr>
            <p:cNvSpPr>
              <a:spLocks/>
            </p:cNvSpPr>
            <p:nvPr/>
          </p:nvSpPr>
          <p:spPr bwMode="auto">
            <a:xfrm>
              <a:off x="2984" y="1556"/>
              <a:ext cx="298" cy="130"/>
            </a:xfrm>
            <a:custGeom>
              <a:avLst/>
              <a:gdLst>
                <a:gd name="T0" fmla="*/ 0 w 1192"/>
                <a:gd name="T1" fmla="*/ 0 h 522"/>
                <a:gd name="T2" fmla="*/ 0 w 1192"/>
                <a:gd name="T3" fmla="*/ 0 h 522"/>
                <a:gd name="T4" fmla="*/ 0 w 1192"/>
                <a:gd name="T5" fmla="*/ 0 h 522"/>
                <a:gd name="T6" fmla="*/ 0 w 1192"/>
                <a:gd name="T7" fmla="*/ 0 h 522"/>
                <a:gd name="T8" fmla="*/ 0 w 1192"/>
                <a:gd name="T9" fmla="*/ 0 h 522"/>
                <a:gd name="T10" fmla="*/ 0 w 1192"/>
                <a:gd name="T11" fmla="*/ 0 h 522"/>
                <a:gd name="T12" fmla="*/ 0 w 1192"/>
                <a:gd name="T13" fmla="*/ 0 h 522"/>
                <a:gd name="T14" fmla="*/ 0 w 1192"/>
                <a:gd name="T15" fmla="*/ 0 h 522"/>
                <a:gd name="T16" fmla="*/ 0 w 1192"/>
                <a:gd name="T17" fmla="*/ 0 h 522"/>
                <a:gd name="T18" fmla="*/ 0 w 1192"/>
                <a:gd name="T19" fmla="*/ 0 h 522"/>
                <a:gd name="T20" fmla="*/ 0 w 1192"/>
                <a:gd name="T21" fmla="*/ 0 h 522"/>
                <a:gd name="T22" fmla="*/ 0 w 1192"/>
                <a:gd name="T23" fmla="*/ 0 h 522"/>
                <a:gd name="T24" fmla="*/ 0 w 1192"/>
                <a:gd name="T25" fmla="*/ 0 h 522"/>
                <a:gd name="T26" fmla="*/ 0 w 1192"/>
                <a:gd name="T27" fmla="*/ 0 h 522"/>
                <a:gd name="T28" fmla="*/ 0 w 1192"/>
                <a:gd name="T29" fmla="*/ 0 h 522"/>
                <a:gd name="T30" fmla="*/ 0 w 1192"/>
                <a:gd name="T31" fmla="*/ 0 h 522"/>
                <a:gd name="T32" fmla="*/ 0 w 1192"/>
                <a:gd name="T33" fmla="*/ 0 h 522"/>
                <a:gd name="T34" fmla="*/ 0 w 1192"/>
                <a:gd name="T35" fmla="*/ 0 h 522"/>
                <a:gd name="T36" fmla="*/ 0 w 1192"/>
                <a:gd name="T37" fmla="*/ 0 h 522"/>
                <a:gd name="T38" fmla="*/ 0 w 1192"/>
                <a:gd name="T39" fmla="*/ 0 h 522"/>
                <a:gd name="T40" fmla="*/ 0 w 1192"/>
                <a:gd name="T41" fmla="*/ 0 h 522"/>
                <a:gd name="T42" fmla="*/ 0 w 1192"/>
                <a:gd name="T43" fmla="*/ 0 h 522"/>
                <a:gd name="T44" fmla="*/ 0 w 1192"/>
                <a:gd name="T45" fmla="*/ 0 h 522"/>
                <a:gd name="T46" fmla="*/ 0 w 1192"/>
                <a:gd name="T47" fmla="*/ 0 h 522"/>
                <a:gd name="T48" fmla="*/ 0 w 1192"/>
                <a:gd name="T49" fmla="*/ 0 h 522"/>
                <a:gd name="T50" fmla="*/ 0 w 1192"/>
                <a:gd name="T51" fmla="*/ 0 h 522"/>
                <a:gd name="T52" fmla="*/ 0 w 1192"/>
                <a:gd name="T53" fmla="*/ 0 h 522"/>
                <a:gd name="T54" fmla="*/ 0 w 1192"/>
                <a:gd name="T55" fmla="*/ 0 h 522"/>
                <a:gd name="T56" fmla="*/ 0 w 1192"/>
                <a:gd name="T57" fmla="*/ 0 h 522"/>
                <a:gd name="T58" fmla="*/ 0 w 1192"/>
                <a:gd name="T59" fmla="*/ 0 h 522"/>
                <a:gd name="T60" fmla="*/ 0 w 1192"/>
                <a:gd name="T61" fmla="*/ 0 h 522"/>
                <a:gd name="T62" fmla="*/ 0 w 1192"/>
                <a:gd name="T63" fmla="*/ 0 h 522"/>
                <a:gd name="T64" fmla="*/ 0 w 1192"/>
                <a:gd name="T65" fmla="*/ 0 h 522"/>
                <a:gd name="T66" fmla="*/ 0 w 1192"/>
                <a:gd name="T67" fmla="*/ 0 h 522"/>
                <a:gd name="T68" fmla="*/ 0 w 1192"/>
                <a:gd name="T69" fmla="*/ 0 h 522"/>
                <a:gd name="T70" fmla="*/ 0 w 1192"/>
                <a:gd name="T71" fmla="*/ 0 h 522"/>
                <a:gd name="T72" fmla="*/ 0 w 1192"/>
                <a:gd name="T73" fmla="*/ 0 h 522"/>
                <a:gd name="T74" fmla="*/ 0 w 1192"/>
                <a:gd name="T75" fmla="*/ 0 h 522"/>
                <a:gd name="T76" fmla="*/ 0 w 1192"/>
                <a:gd name="T77" fmla="*/ 0 h 522"/>
                <a:gd name="T78" fmla="*/ 0 w 1192"/>
                <a:gd name="T79" fmla="*/ 0 h 522"/>
                <a:gd name="T80" fmla="*/ 0 w 1192"/>
                <a:gd name="T81" fmla="*/ 0 h 522"/>
                <a:gd name="T82" fmla="*/ 0 w 1192"/>
                <a:gd name="T83" fmla="*/ 0 h 522"/>
                <a:gd name="T84" fmla="*/ 0 w 1192"/>
                <a:gd name="T85" fmla="*/ 0 h 522"/>
                <a:gd name="T86" fmla="*/ 0 w 1192"/>
                <a:gd name="T87" fmla="*/ 0 h 522"/>
                <a:gd name="T88" fmla="*/ 0 w 1192"/>
                <a:gd name="T89" fmla="*/ 0 h 522"/>
                <a:gd name="T90" fmla="*/ 0 w 1192"/>
                <a:gd name="T91" fmla="*/ 0 h 522"/>
                <a:gd name="T92" fmla="*/ 0 w 1192"/>
                <a:gd name="T93" fmla="*/ 0 h 522"/>
                <a:gd name="T94" fmla="*/ 0 w 1192"/>
                <a:gd name="T95" fmla="*/ 0 h 522"/>
                <a:gd name="T96" fmla="*/ 0 w 1192"/>
                <a:gd name="T97" fmla="*/ 0 h 522"/>
                <a:gd name="T98" fmla="*/ 0 w 1192"/>
                <a:gd name="T99" fmla="*/ 0 h 522"/>
                <a:gd name="T100" fmla="*/ 0 w 1192"/>
                <a:gd name="T101" fmla="*/ 0 h 522"/>
                <a:gd name="T102" fmla="*/ 0 w 1192"/>
                <a:gd name="T103" fmla="*/ 0 h 522"/>
                <a:gd name="T104" fmla="*/ 0 w 1192"/>
                <a:gd name="T105" fmla="*/ 0 h 522"/>
                <a:gd name="T106" fmla="*/ 0 w 1192"/>
                <a:gd name="T107" fmla="*/ 0 h 522"/>
                <a:gd name="T108" fmla="*/ 0 w 1192"/>
                <a:gd name="T109" fmla="*/ 0 h 522"/>
                <a:gd name="T110" fmla="*/ 0 w 1192"/>
                <a:gd name="T111" fmla="*/ 0 h 5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2"/>
                <a:gd name="T169" fmla="*/ 0 h 522"/>
                <a:gd name="T170" fmla="*/ 1192 w 1192"/>
                <a:gd name="T171" fmla="*/ 522 h 5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2" h="522">
                  <a:moveTo>
                    <a:pt x="947" y="457"/>
                  </a:moveTo>
                  <a:lnTo>
                    <a:pt x="924" y="477"/>
                  </a:lnTo>
                  <a:lnTo>
                    <a:pt x="900" y="494"/>
                  </a:lnTo>
                  <a:lnTo>
                    <a:pt x="874" y="506"/>
                  </a:lnTo>
                  <a:lnTo>
                    <a:pt x="845" y="514"/>
                  </a:lnTo>
                  <a:lnTo>
                    <a:pt x="814" y="519"/>
                  </a:lnTo>
                  <a:lnTo>
                    <a:pt x="783" y="522"/>
                  </a:lnTo>
                  <a:lnTo>
                    <a:pt x="750" y="522"/>
                  </a:lnTo>
                  <a:lnTo>
                    <a:pt x="718" y="519"/>
                  </a:lnTo>
                  <a:lnTo>
                    <a:pt x="685" y="516"/>
                  </a:lnTo>
                  <a:lnTo>
                    <a:pt x="653" y="511"/>
                  </a:lnTo>
                  <a:lnTo>
                    <a:pt x="620" y="506"/>
                  </a:lnTo>
                  <a:lnTo>
                    <a:pt x="589" y="501"/>
                  </a:lnTo>
                  <a:lnTo>
                    <a:pt x="558" y="494"/>
                  </a:lnTo>
                  <a:lnTo>
                    <a:pt x="531" y="490"/>
                  </a:lnTo>
                  <a:lnTo>
                    <a:pt x="504" y="485"/>
                  </a:lnTo>
                  <a:lnTo>
                    <a:pt x="480" y="482"/>
                  </a:lnTo>
                  <a:lnTo>
                    <a:pt x="467" y="494"/>
                  </a:lnTo>
                  <a:lnTo>
                    <a:pt x="444" y="491"/>
                  </a:lnTo>
                  <a:lnTo>
                    <a:pt x="420" y="487"/>
                  </a:lnTo>
                  <a:lnTo>
                    <a:pt x="396" y="482"/>
                  </a:lnTo>
                  <a:lnTo>
                    <a:pt x="371" y="477"/>
                  </a:lnTo>
                  <a:lnTo>
                    <a:pt x="347" y="470"/>
                  </a:lnTo>
                  <a:lnTo>
                    <a:pt x="322" y="462"/>
                  </a:lnTo>
                  <a:lnTo>
                    <a:pt x="296" y="454"/>
                  </a:lnTo>
                  <a:lnTo>
                    <a:pt x="272" y="446"/>
                  </a:lnTo>
                  <a:lnTo>
                    <a:pt x="247" y="437"/>
                  </a:lnTo>
                  <a:lnTo>
                    <a:pt x="223" y="427"/>
                  </a:lnTo>
                  <a:lnTo>
                    <a:pt x="199" y="418"/>
                  </a:lnTo>
                  <a:lnTo>
                    <a:pt x="175" y="409"/>
                  </a:lnTo>
                  <a:lnTo>
                    <a:pt x="151" y="399"/>
                  </a:lnTo>
                  <a:lnTo>
                    <a:pt x="129" y="389"/>
                  </a:lnTo>
                  <a:lnTo>
                    <a:pt x="107" y="379"/>
                  </a:lnTo>
                  <a:lnTo>
                    <a:pt x="86" y="370"/>
                  </a:lnTo>
                  <a:lnTo>
                    <a:pt x="77" y="370"/>
                  </a:lnTo>
                  <a:lnTo>
                    <a:pt x="66" y="367"/>
                  </a:lnTo>
                  <a:lnTo>
                    <a:pt x="54" y="365"/>
                  </a:lnTo>
                  <a:lnTo>
                    <a:pt x="44" y="361"/>
                  </a:lnTo>
                  <a:lnTo>
                    <a:pt x="32" y="355"/>
                  </a:lnTo>
                  <a:lnTo>
                    <a:pt x="21" y="350"/>
                  </a:lnTo>
                  <a:lnTo>
                    <a:pt x="9" y="342"/>
                  </a:lnTo>
                  <a:lnTo>
                    <a:pt x="0" y="334"/>
                  </a:lnTo>
                  <a:lnTo>
                    <a:pt x="5" y="329"/>
                  </a:lnTo>
                  <a:lnTo>
                    <a:pt x="10" y="322"/>
                  </a:lnTo>
                  <a:lnTo>
                    <a:pt x="18" y="317"/>
                  </a:lnTo>
                  <a:lnTo>
                    <a:pt x="26" y="310"/>
                  </a:lnTo>
                  <a:lnTo>
                    <a:pt x="34" y="305"/>
                  </a:lnTo>
                  <a:lnTo>
                    <a:pt x="42" y="301"/>
                  </a:lnTo>
                  <a:lnTo>
                    <a:pt x="52" y="298"/>
                  </a:lnTo>
                  <a:lnTo>
                    <a:pt x="61" y="297"/>
                  </a:lnTo>
                  <a:lnTo>
                    <a:pt x="67" y="298"/>
                  </a:lnTo>
                  <a:lnTo>
                    <a:pt x="77" y="301"/>
                  </a:lnTo>
                  <a:lnTo>
                    <a:pt x="87" y="305"/>
                  </a:lnTo>
                  <a:lnTo>
                    <a:pt x="101" y="309"/>
                  </a:lnTo>
                  <a:lnTo>
                    <a:pt x="113" y="313"/>
                  </a:lnTo>
                  <a:lnTo>
                    <a:pt x="126" y="317"/>
                  </a:lnTo>
                  <a:lnTo>
                    <a:pt x="137" y="320"/>
                  </a:lnTo>
                  <a:lnTo>
                    <a:pt x="147" y="321"/>
                  </a:lnTo>
                  <a:lnTo>
                    <a:pt x="145" y="320"/>
                  </a:lnTo>
                  <a:lnTo>
                    <a:pt x="139" y="314"/>
                  </a:lnTo>
                  <a:lnTo>
                    <a:pt x="133" y="310"/>
                  </a:lnTo>
                  <a:lnTo>
                    <a:pt x="123" y="309"/>
                  </a:lnTo>
                  <a:lnTo>
                    <a:pt x="118" y="305"/>
                  </a:lnTo>
                  <a:lnTo>
                    <a:pt x="111" y="302"/>
                  </a:lnTo>
                  <a:lnTo>
                    <a:pt x="105" y="300"/>
                  </a:lnTo>
                  <a:lnTo>
                    <a:pt x="97" y="297"/>
                  </a:lnTo>
                  <a:lnTo>
                    <a:pt x="89" y="294"/>
                  </a:lnTo>
                  <a:lnTo>
                    <a:pt x="79" y="292"/>
                  </a:lnTo>
                  <a:lnTo>
                    <a:pt x="70" y="289"/>
                  </a:lnTo>
                  <a:lnTo>
                    <a:pt x="61" y="285"/>
                  </a:lnTo>
                  <a:lnTo>
                    <a:pt x="66" y="280"/>
                  </a:lnTo>
                  <a:lnTo>
                    <a:pt x="70" y="273"/>
                  </a:lnTo>
                  <a:lnTo>
                    <a:pt x="75" y="266"/>
                  </a:lnTo>
                  <a:lnTo>
                    <a:pt x="79" y="260"/>
                  </a:lnTo>
                  <a:lnTo>
                    <a:pt x="85" y="253"/>
                  </a:lnTo>
                  <a:lnTo>
                    <a:pt x="89" y="246"/>
                  </a:lnTo>
                  <a:lnTo>
                    <a:pt x="94" y="241"/>
                  </a:lnTo>
                  <a:lnTo>
                    <a:pt x="98" y="236"/>
                  </a:lnTo>
                  <a:lnTo>
                    <a:pt x="110" y="237"/>
                  </a:lnTo>
                  <a:lnTo>
                    <a:pt x="126" y="234"/>
                  </a:lnTo>
                  <a:lnTo>
                    <a:pt x="146" y="229"/>
                  </a:lnTo>
                  <a:lnTo>
                    <a:pt x="167" y="221"/>
                  </a:lnTo>
                  <a:lnTo>
                    <a:pt x="190" y="213"/>
                  </a:lnTo>
                  <a:lnTo>
                    <a:pt x="211" y="206"/>
                  </a:lnTo>
                  <a:lnTo>
                    <a:pt x="230" y="201"/>
                  </a:lnTo>
                  <a:lnTo>
                    <a:pt x="246" y="198"/>
                  </a:lnTo>
                  <a:lnTo>
                    <a:pt x="246" y="210"/>
                  </a:lnTo>
                  <a:lnTo>
                    <a:pt x="266" y="208"/>
                  </a:lnTo>
                  <a:lnTo>
                    <a:pt x="291" y="204"/>
                  </a:lnTo>
                  <a:lnTo>
                    <a:pt x="316" y="196"/>
                  </a:lnTo>
                  <a:lnTo>
                    <a:pt x="344" y="189"/>
                  </a:lnTo>
                  <a:lnTo>
                    <a:pt x="372" y="182"/>
                  </a:lnTo>
                  <a:lnTo>
                    <a:pt x="397" y="180"/>
                  </a:lnTo>
                  <a:lnTo>
                    <a:pt x="423" y="180"/>
                  </a:lnTo>
                  <a:lnTo>
                    <a:pt x="443" y="186"/>
                  </a:lnTo>
                  <a:lnTo>
                    <a:pt x="453" y="185"/>
                  </a:lnTo>
                  <a:lnTo>
                    <a:pt x="465" y="180"/>
                  </a:lnTo>
                  <a:lnTo>
                    <a:pt x="476" y="176"/>
                  </a:lnTo>
                  <a:lnTo>
                    <a:pt x="480" y="174"/>
                  </a:lnTo>
                  <a:lnTo>
                    <a:pt x="489" y="171"/>
                  </a:lnTo>
                  <a:lnTo>
                    <a:pt x="493" y="168"/>
                  </a:lnTo>
                  <a:lnTo>
                    <a:pt x="489" y="167"/>
                  </a:lnTo>
                  <a:lnTo>
                    <a:pt x="481" y="167"/>
                  </a:lnTo>
                  <a:lnTo>
                    <a:pt x="468" y="167"/>
                  </a:lnTo>
                  <a:lnTo>
                    <a:pt x="451" y="168"/>
                  </a:lnTo>
                  <a:lnTo>
                    <a:pt x="431" y="171"/>
                  </a:lnTo>
                  <a:lnTo>
                    <a:pt x="409" y="172"/>
                  </a:lnTo>
                  <a:lnTo>
                    <a:pt x="386" y="176"/>
                  </a:lnTo>
                  <a:lnTo>
                    <a:pt x="360" y="178"/>
                  </a:lnTo>
                  <a:lnTo>
                    <a:pt x="336" y="182"/>
                  </a:lnTo>
                  <a:lnTo>
                    <a:pt x="314" y="186"/>
                  </a:lnTo>
                  <a:lnTo>
                    <a:pt x="292" y="189"/>
                  </a:lnTo>
                  <a:lnTo>
                    <a:pt x="272" y="193"/>
                  </a:lnTo>
                  <a:lnTo>
                    <a:pt x="258" y="196"/>
                  </a:lnTo>
                  <a:lnTo>
                    <a:pt x="246" y="198"/>
                  </a:lnTo>
                  <a:lnTo>
                    <a:pt x="235" y="202"/>
                  </a:lnTo>
                  <a:lnTo>
                    <a:pt x="223" y="208"/>
                  </a:lnTo>
                  <a:lnTo>
                    <a:pt x="210" y="212"/>
                  </a:lnTo>
                  <a:lnTo>
                    <a:pt x="197" y="214"/>
                  </a:lnTo>
                  <a:lnTo>
                    <a:pt x="182" y="218"/>
                  </a:lnTo>
                  <a:lnTo>
                    <a:pt x="169" y="220"/>
                  </a:lnTo>
                  <a:lnTo>
                    <a:pt x="158" y="222"/>
                  </a:lnTo>
                  <a:lnTo>
                    <a:pt x="147" y="222"/>
                  </a:lnTo>
                  <a:lnTo>
                    <a:pt x="138" y="226"/>
                  </a:lnTo>
                  <a:lnTo>
                    <a:pt x="129" y="230"/>
                  </a:lnTo>
                  <a:lnTo>
                    <a:pt x="121" y="233"/>
                  </a:lnTo>
                  <a:lnTo>
                    <a:pt x="113" y="234"/>
                  </a:lnTo>
                  <a:lnTo>
                    <a:pt x="105" y="234"/>
                  </a:lnTo>
                  <a:lnTo>
                    <a:pt x="97" y="236"/>
                  </a:lnTo>
                  <a:lnTo>
                    <a:pt x="91" y="236"/>
                  </a:lnTo>
                  <a:lnTo>
                    <a:pt x="86" y="236"/>
                  </a:lnTo>
                  <a:lnTo>
                    <a:pt x="86" y="186"/>
                  </a:lnTo>
                  <a:lnTo>
                    <a:pt x="98" y="177"/>
                  </a:lnTo>
                  <a:lnTo>
                    <a:pt x="114" y="167"/>
                  </a:lnTo>
                  <a:lnTo>
                    <a:pt x="133" y="156"/>
                  </a:lnTo>
                  <a:lnTo>
                    <a:pt x="154" y="147"/>
                  </a:lnTo>
                  <a:lnTo>
                    <a:pt x="174" y="139"/>
                  </a:lnTo>
                  <a:lnTo>
                    <a:pt x="193" y="132"/>
                  </a:lnTo>
                  <a:lnTo>
                    <a:pt x="209" y="127"/>
                  </a:lnTo>
                  <a:lnTo>
                    <a:pt x="220" y="125"/>
                  </a:lnTo>
                  <a:lnTo>
                    <a:pt x="234" y="125"/>
                  </a:lnTo>
                  <a:lnTo>
                    <a:pt x="239" y="124"/>
                  </a:lnTo>
                  <a:lnTo>
                    <a:pt x="247" y="121"/>
                  </a:lnTo>
                  <a:lnTo>
                    <a:pt x="256" y="117"/>
                  </a:lnTo>
                  <a:lnTo>
                    <a:pt x="267" y="112"/>
                  </a:lnTo>
                  <a:lnTo>
                    <a:pt x="279" y="108"/>
                  </a:lnTo>
                  <a:lnTo>
                    <a:pt x="292" y="104"/>
                  </a:lnTo>
                  <a:lnTo>
                    <a:pt x="306" y="101"/>
                  </a:lnTo>
                  <a:lnTo>
                    <a:pt x="319" y="100"/>
                  </a:lnTo>
                  <a:lnTo>
                    <a:pt x="327" y="93"/>
                  </a:lnTo>
                  <a:lnTo>
                    <a:pt x="338" y="88"/>
                  </a:lnTo>
                  <a:lnTo>
                    <a:pt x="350" y="83"/>
                  </a:lnTo>
                  <a:lnTo>
                    <a:pt x="364" y="79"/>
                  </a:lnTo>
                  <a:lnTo>
                    <a:pt x="380" y="75"/>
                  </a:lnTo>
                  <a:lnTo>
                    <a:pt x="396" y="71"/>
                  </a:lnTo>
                  <a:lnTo>
                    <a:pt x="413" y="68"/>
                  </a:lnTo>
                  <a:lnTo>
                    <a:pt x="432" y="65"/>
                  </a:lnTo>
                  <a:lnTo>
                    <a:pt x="449" y="64"/>
                  </a:lnTo>
                  <a:lnTo>
                    <a:pt x="467" y="61"/>
                  </a:lnTo>
                  <a:lnTo>
                    <a:pt x="484" y="60"/>
                  </a:lnTo>
                  <a:lnTo>
                    <a:pt x="501" y="59"/>
                  </a:lnTo>
                  <a:lnTo>
                    <a:pt x="516" y="56"/>
                  </a:lnTo>
                  <a:lnTo>
                    <a:pt x="531" y="55"/>
                  </a:lnTo>
                  <a:lnTo>
                    <a:pt x="543" y="53"/>
                  </a:lnTo>
                  <a:lnTo>
                    <a:pt x="553" y="51"/>
                  </a:lnTo>
                  <a:lnTo>
                    <a:pt x="558" y="51"/>
                  </a:lnTo>
                  <a:lnTo>
                    <a:pt x="566" y="51"/>
                  </a:lnTo>
                  <a:lnTo>
                    <a:pt x="574" y="51"/>
                  </a:lnTo>
                  <a:lnTo>
                    <a:pt x="584" y="51"/>
                  </a:lnTo>
                  <a:lnTo>
                    <a:pt x="593" y="51"/>
                  </a:lnTo>
                  <a:lnTo>
                    <a:pt x="601" y="51"/>
                  </a:lnTo>
                  <a:lnTo>
                    <a:pt x="609" y="51"/>
                  </a:lnTo>
                  <a:lnTo>
                    <a:pt x="614" y="51"/>
                  </a:lnTo>
                  <a:lnTo>
                    <a:pt x="624" y="51"/>
                  </a:lnTo>
                  <a:lnTo>
                    <a:pt x="636" y="51"/>
                  </a:lnTo>
                  <a:lnTo>
                    <a:pt x="646" y="51"/>
                  </a:lnTo>
                  <a:lnTo>
                    <a:pt x="658" y="49"/>
                  </a:lnTo>
                  <a:lnTo>
                    <a:pt x="669" y="48"/>
                  </a:lnTo>
                  <a:lnTo>
                    <a:pt x="681" y="45"/>
                  </a:lnTo>
                  <a:lnTo>
                    <a:pt x="692" y="43"/>
                  </a:lnTo>
                  <a:lnTo>
                    <a:pt x="701" y="39"/>
                  </a:lnTo>
                  <a:lnTo>
                    <a:pt x="708" y="43"/>
                  </a:lnTo>
                  <a:lnTo>
                    <a:pt x="716" y="44"/>
                  </a:lnTo>
                  <a:lnTo>
                    <a:pt x="726" y="44"/>
                  </a:lnTo>
                  <a:lnTo>
                    <a:pt x="738" y="43"/>
                  </a:lnTo>
                  <a:lnTo>
                    <a:pt x="749" y="41"/>
                  </a:lnTo>
                  <a:lnTo>
                    <a:pt x="759" y="40"/>
                  </a:lnTo>
                  <a:lnTo>
                    <a:pt x="767" y="39"/>
                  </a:lnTo>
                  <a:lnTo>
                    <a:pt x="774" y="39"/>
                  </a:lnTo>
                  <a:lnTo>
                    <a:pt x="787" y="41"/>
                  </a:lnTo>
                  <a:lnTo>
                    <a:pt x="805" y="41"/>
                  </a:lnTo>
                  <a:lnTo>
                    <a:pt x="826" y="40"/>
                  </a:lnTo>
                  <a:lnTo>
                    <a:pt x="850" y="36"/>
                  </a:lnTo>
                  <a:lnTo>
                    <a:pt x="874" y="31"/>
                  </a:lnTo>
                  <a:lnTo>
                    <a:pt x="898" y="24"/>
                  </a:lnTo>
                  <a:lnTo>
                    <a:pt x="918" y="19"/>
                  </a:lnTo>
                  <a:lnTo>
                    <a:pt x="934" y="13"/>
                  </a:lnTo>
                  <a:lnTo>
                    <a:pt x="936" y="16"/>
                  </a:lnTo>
                  <a:lnTo>
                    <a:pt x="940" y="20"/>
                  </a:lnTo>
                  <a:lnTo>
                    <a:pt x="944" y="24"/>
                  </a:lnTo>
                  <a:lnTo>
                    <a:pt x="947" y="27"/>
                  </a:lnTo>
                  <a:lnTo>
                    <a:pt x="959" y="20"/>
                  </a:lnTo>
                  <a:lnTo>
                    <a:pt x="971" y="15"/>
                  </a:lnTo>
                  <a:lnTo>
                    <a:pt x="986" y="11"/>
                  </a:lnTo>
                  <a:lnTo>
                    <a:pt x="999" y="7"/>
                  </a:lnTo>
                  <a:lnTo>
                    <a:pt x="1014" y="4"/>
                  </a:lnTo>
                  <a:lnTo>
                    <a:pt x="1028" y="3"/>
                  </a:lnTo>
                  <a:lnTo>
                    <a:pt x="1044" y="2"/>
                  </a:lnTo>
                  <a:lnTo>
                    <a:pt x="1059" y="0"/>
                  </a:lnTo>
                  <a:lnTo>
                    <a:pt x="1075" y="0"/>
                  </a:lnTo>
                  <a:lnTo>
                    <a:pt x="1091" y="0"/>
                  </a:lnTo>
                  <a:lnTo>
                    <a:pt x="1105" y="0"/>
                  </a:lnTo>
                  <a:lnTo>
                    <a:pt x="1121" y="0"/>
                  </a:lnTo>
                  <a:lnTo>
                    <a:pt x="1136" y="0"/>
                  </a:lnTo>
                  <a:lnTo>
                    <a:pt x="1152" y="2"/>
                  </a:lnTo>
                  <a:lnTo>
                    <a:pt x="1165" y="2"/>
                  </a:lnTo>
                  <a:lnTo>
                    <a:pt x="1180" y="2"/>
                  </a:lnTo>
                  <a:lnTo>
                    <a:pt x="1192" y="13"/>
                  </a:lnTo>
                  <a:lnTo>
                    <a:pt x="1192" y="21"/>
                  </a:lnTo>
                  <a:lnTo>
                    <a:pt x="1192" y="27"/>
                  </a:lnTo>
                  <a:lnTo>
                    <a:pt x="1192" y="32"/>
                  </a:lnTo>
                  <a:lnTo>
                    <a:pt x="1192" y="39"/>
                  </a:lnTo>
                  <a:lnTo>
                    <a:pt x="1171" y="61"/>
                  </a:lnTo>
                  <a:lnTo>
                    <a:pt x="1149" y="83"/>
                  </a:lnTo>
                  <a:lnTo>
                    <a:pt x="1129" y="103"/>
                  </a:lnTo>
                  <a:lnTo>
                    <a:pt x="1109" y="121"/>
                  </a:lnTo>
                  <a:lnTo>
                    <a:pt x="1088" y="140"/>
                  </a:lnTo>
                  <a:lnTo>
                    <a:pt x="1065" y="156"/>
                  </a:lnTo>
                  <a:lnTo>
                    <a:pt x="1039" y="172"/>
                  </a:lnTo>
                  <a:lnTo>
                    <a:pt x="1008" y="186"/>
                  </a:lnTo>
                  <a:lnTo>
                    <a:pt x="991" y="182"/>
                  </a:lnTo>
                  <a:lnTo>
                    <a:pt x="971" y="180"/>
                  </a:lnTo>
                  <a:lnTo>
                    <a:pt x="946" y="177"/>
                  </a:lnTo>
                  <a:lnTo>
                    <a:pt x="919" y="176"/>
                  </a:lnTo>
                  <a:lnTo>
                    <a:pt x="891" y="174"/>
                  </a:lnTo>
                  <a:lnTo>
                    <a:pt x="863" y="174"/>
                  </a:lnTo>
                  <a:lnTo>
                    <a:pt x="835" y="174"/>
                  </a:lnTo>
                  <a:lnTo>
                    <a:pt x="811" y="174"/>
                  </a:lnTo>
                  <a:lnTo>
                    <a:pt x="799" y="174"/>
                  </a:lnTo>
                  <a:lnTo>
                    <a:pt x="789" y="174"/>
                  </a:lnTo>
                  <a:lnTo>
                    <a:pt x="777" y="173"/>
                  </a:lnTo>
                  <a:lnTo>
                    <a:pt x="762" y="172"/>
                  </a:lnTo>
                  <a:lnTo>
                    <a:pt x="747" y="171"/>
                  </a:lnTo>
                  <a:lnTo>
                    <a:pt x="730" y="169"/>
                  </a:lnTo>
                  <a:lnTo>
                    <a:pt x="712" y="168"/>
                  </a:lnTo>
                  <a:lnTo>
                    <a:pt x="694" y="167"/>
                  </a:lnTo>
                  <a:lnTo>
                    <a:pt x="674" y="165"/>
                  </a:lnTo>
                  <a:lnTo>
                    <a:pt x="656" y="164"/>
                  </a:lnTo>
                  <a:lnTo>
                    <a:pt x="637" y="164"/>
                  </a:lnTo>
                  <a:lnTo>
                    <a:pt x="618" y="164"/>
                  </a:lnTo>
                  <a:lnTo>
                    <a:pt x="601" y="164"/>
                  </a:lnTo>
                  <a:lnTo>
                    <a:pt x="584" y="165"/>
                  </a:lnTo>
                  <a:lnTo>
                    <a:pt x="568" y="168"/>
                  </a:lnTo>
                  <a:lnTo>
                    <a:pt x="553" y="171"/>
                  </a:lnTo>
                  <a:lnTo>
                    <a:pt x="541" y="174"/>
                  </a:lnTo>
                  <a:lnTo>
                    <a:pt x="551" y="174"/>
                  </a:lnTo>
                  <a:lnTo>
                    <a:pt x="561" y="174"/>
                  </a:lnTo>
                  <a:lnTo>
                    <a:pt x="572" y="174"/>
                  </a:lnTo>
                  <a:lnTo>
                    <a:pt x="582" y="174"/>
                  </a:lnTo>
                  <a:lnTo>
                    <a:pt x="592" y="174"/>
                  </a:lnTo>
                  <a:lnTo>
                    <a:pt x="601" y="174"/>
                  </a:lnTo>
                  <a:lnTo>
                    <a:pt x="609" y="174"/>
                  </a:lnTo>
                  <a:lnTo>
                    <a:pt x="614" y="174"/>
                  </a:lnTo>
                  <a:lnTo>
                    <a:pt x="638" y="180"/>
                  </a:lnTo>
                  <a:lnTo>
                    <a:pt x="666" y="181"/>
                  </a:lnTo>
                  <a:lnTo>
                    <a:pt x="694" y="178"/>
                  </a:lnTo>
                  <a:lnTo>
                    <a:pt x="723" y="174"/>
                  </a:lnTo>
                  <a:lnTo>
                    <a:pt x="751" y="169"/>
                  </a:lnTo>
                  <a:lnTo>
                    <a:pt x="778" y="168"/>
                  </a:lnTo>
                  <a:lnTo>
                    <a:pt x="803" y="168"/>
                  </a:lnTo>
                  <a:lnTo>
                    <a:pt x="823" y="174"/>
                  </a:lnTo>
                  <a:lnTo>
                    <a:pt x="831" y="174"/>
                  </a:lnTo>
                  <a:lnTo>
                    <a:pt x="837" y="174"/>
                  </a:lnTo>
                  <a:lnTo>
                    <a:pt x="842" y="174"/>
                  </a:lnTo>
                  <a:lnTo>
                    <a:pt x="849" y="174"/>
                  </a:lnTo>
                  <a:lnTo>
                    <a:pt x="859" y="178"/>
                  </a:lnTo>
                  <a:lnTo>
                    <a:pt x="871" y="182"/>
                  </a:lnTo>
                  <a:lnTo>
                    <a:pt x="885" y="185"/>
                  </a:lnTo>
                  <a:lnTo>
                    <a:pt x="899" y="188"/>
                  </a:lnTo>
                  <a:lnTo>
                    <a:pt x="915" y="190"/>
                  </a:lnTo>
                  <a:lnTo>
                    <a:pt x="931" y="193"/>
                  </a:lnTo>
                  <a:lnTo>
                    <a:pt x="948" y="194"/>
                  </a:lnTo>
                  <a:lnTo>
                    <a:pt x="966" y="196"/>
                  </a:lnTo>
                  <a:lnTo>
                    <a:pt x="982" y="196"/>
                  </a:lnTo>
                  <a:lnTo>
                    <a:pt x="999" y="197"/>
                  </a:lnTo>
                  <a:lnTo>
                    <a:pt x="1015" y="197"/>
                  </a:lnTo>
                  <a:lnTo>
                    <a:pt x="1031" y="198"/>
                  </a:lnTo>
                  <a:lnTo>
                    <a:pt x="1046" y="198"/>
                  </a:lnTo>
                  <a:lnTo>
                    <a:pt x="1059" y="198"/>
                  </a:lnTo>
                  <a:lnTo>
                    <a:pt x="1071" y="198"/>
                  </a:lnTo>
                  <a:lnTo>
                    <a:pt x="1081" y="198"/>
                  </a:lnTo>
                  <a:lnTo>
                    <a:pt x="1095" y="222"/>
                  </a:lnTo>
                  <a:lnTo>
                    <a:pt x="1095" y="248"/>
                  </a:lnTo>
                  <a:lnTo>
                    <a:pt x="1089" y="253"/>
                  </a:lnTo>
                  <a:lnTo>
                    <a:pt x="1083" y="261"/>
                  </a:lnTo>
                  <a:lnTo>
                    <a:pt x="1075" y="269"/>
                  </a:lnTo>
                  <a:lnTo>
                    <a:pt x="1067" y="277"/>
                  </a:lnTo>
                  <a:lnTo>
                    <a:pt x="1056" y="285"/>
                  </a:lnTo>
                  <a:lnTo>
                    <a:pt x="1046" y="290"/>
                  </a:lnTo>
                  <a:lnTo>
                    <a:pt x="1034" y="296"/>
                  </a:lnTo>
                  <a:lnTo>
                    <a:pt x="1020" y="297"/>
                  </a:lnTo>
                  <a:lnTo>
                    <a:pt x="1008" y="309"/>
                  </a:lnTo>
                  <a:lnTo>
                    <a:pt x="992" y="310"/>
                  </a:lnTo>
                  <a:lnTo>
                    <a:pt x="975" y="313"/>
                  </a:lnTo>
                  <a:lnTo>
                    <a:pt x="955" y="318"/>
                  </a:lnTo>
                  <a:lnTo>
                    <a:pt x="935" y="325"/>
                  </a:lnTo>
                  <a:lnTo>
                    <a:pt x="914" y="332"/>
                  </a:lnTo>
                  <a:lnTo>
                    <a:pt x="894" y="341"/>
                  </a:lnTo>
                  <a:lnTo>
                    <a:pt x="877" y="349"/>
                  </a:lnTo>
                  <a:lnTo>
                    <a:pt x="861" y="358"/>
                  </a:lnTo>
                  <a:lnTo>
                    <a:pt x="849" y="353"/>
                  </a:lnTo>
                  <a:lnTo>
                    <a:pt x="845" y="351"/>
                  </a:lnTo>
                  <a:lnTo>
                    <a:pt x="842" y="351"/>
                  </a:lnTo>
                  <a:lnTo>
                    <a:pt x="837" y="346"/>
                  </a:lnTo>
                  <a:lnTo>
                    <a:pt x="817" y="354"/>
                  </a:lnTo>
                  <a:lnTo>
                    <a:pt x="794" y="359"/>
                  </a:lnTo>
                  <a:lnTo>
                    <a:pt x="769" y="365"/>
                  </a:lnTo>
                  <a:lnTo>
                    <a:pt x="742" y="367"/>
                  </a:lnTo>
                  <a:lnTo>
                    <a:pt x="716" y="369"/>
                  </a:lnTo>
                  <a:lnTo>
                    <a:pt x="689" y="370"/>
                  </a:lnTo>
                  <a:lnTo>
                    <a:pt x="664" y="370"/>
                  </a:lnTo>
                  <a:lnTo>
                    <a:pt x="640" y="370"/>
                  </a:lnTo>
                  <a:lnTo>
                    <a:pt x="628" y="366"/>
                  </a:lnTo>
                  <a:lnTo>
                    <a:pt x="613" y="363"/>
                  </a:lnTo>
                  <a:lnTo>
                    <a:pt x="597" y="361"/>
                  </a:lnTo>
                  <a:lnTo>
                    <a:pt x="581" y="359"/>
                  </a:lnTo>
                  <a:lnTo>
                    <a:pt x="564" y="359"/>
                  </a:lnTo>
                  <a:lnTo>
                    <a:pt x="545" y="359"/>
                  </a:lnTo>
                  <a:lnTo>
                    <a:pt x="527" y="359"/>
                  </a:lnTo>
                  <a:lnTo>
                    <a:pt x="507" y="359"/>
                  </a:lnTo>
                  <a:lnTo>
                    <a:pt x="487" y="361"/>
                  </a:lnTo>
                  <a:lnTo>
                    <a:pt x="468" y="361"/>
                  </a:lnTo>
                  <a:lnTo>
                    <a:pt x="448" y="361"/>
                  </a:lnTo>
                  <a:lnTo>
                    <a:pt x="428" y="362"/>
                  </a:lnTo>
                  <a:lnTo>
                    <a:pt x="409" y="362"/>
                  </a:lnTo>
                  <a:lnTo>
                    <a:pt x="391" y="361"/>
                  </a:lnTo>
                  <a:lnTo>
                    <a:pt x="374" y="359"/>
                  </a:lnTo>
                  <a:lnTo>
                    <a:pt x="356" y="358"/>
                  </a:lnTo>
                  <a:lnTo>
                    <a:pt x="354" y="357"/>
                  </a:lnTo>
                  <a:lnTo>
                    <a:pt x="348" y="351"/>
                  </a:lnTo>
                  <a:lnTo>
                    <a:pt x="342" y="347"/>
                  </a:lnTo>
                  <a:lnTo>
                    <a:pt x="332" y="346"/>
                  </a:lnTo>
                  <a:lnTo>
                    <a:pt x="344" y="354"/>
                  </a:lnTo>
                  <a:lnTo>
                    <a:pt x="360" y="359"/>
                  </a:lnTo>
                  <a:lnTo>
                    <a:pt x="380" y="365"/>
                  </a:lnTo>
                  <a:lnTo>
                    <a:pt x="401" y="367"/>
                  </a:lnTo>
                  <a:lnTo>
                    <a:pt x="423" y="369"/>
                  </a:lnTo>
                  <a:lnTo>
                    <a:pt x="444" y="370"/>
                  </a:lnTo>
                  <a:lnTo>
                    <a:pt x="464" y="370"/>
                  </a:lnTo>
                  <a:lnTo>
                    <a:pt x="480" y="370"/>
                  </a:lnTo>
                  <a:lnTo>
                    <a:pt x="495" y="370"/>
                  </a:lnTo>
                  <a:lnTo>
                    <a:pt x="513" y="370"/>
                  </a:lnTo>
                  <a:lnTo>
                    <a:pt x="533" y="371"/>
                  </a:lnTo>
                  <a:lnTo>
                    <a:pt x="553" y="371"/>
                  </a:lnTo>
                  <a:lnTo>
                    <a:pt x="573" y="373"/>
                  </a:lnTo>
                  <a:lnTo>
                    <a:pt x="593" y="375"/>
                  </a:lnTo>
                  <a:lnTo>
                    <a:pt x="612" y="379"/>
                  </a:lnTo>
                  <a:lnTo>
                    <a:pt x="626" y="383"/>
                  </a:lnTo>
                  <a:lnTo>
                    <a:pt x="632" y="379"/>
                  </a:lnTo>
                  <a:lnTo>
                    <a:pt x="638" y="378"/>
                  </a:lnTo>
                  <a:lnTo>
                    <a:pt x="645" y="378"/>
                  </a:lnTo>
                  <a:lnTo>
                    <a:pt x="652" y="378"/>
                  </a:lnTo>
                  <a:lnTo>
                    <a:pt x="658" y="379"/>
                  </a:lnTo>
                  <a:lnTo>
                    <a:pt x="665" y="382"/>
                  </a:lnTo>
                  <a:lnTo>
                    <a:pt x="670" y="383"/>
                  </a:lnTo>
                  <a:lnTo>
                    <a:pt x="676" y="383"/>
                  </a:lnTo>
                  <a:lnTo>
                    <a:pt x="693" y="378"/>
                  </a:lnTo>
                  <a:lnTo>
                    <a:pt x="716" y="374"/>
                  </a:lnTo>
                  <a:lnTo>
                    <a:pt x="741" y="370"/>
                  </a:lnTo>
                  <a:lnTo>
                    <a:pt x="769" y="366"/>
                  </a:lnTo>
                  <a:lnTo>
                    <a:pt x="795" y="362"/>
                  </a:lnTo>
                  <a:lnTo>
                    <a:pt x="821" y="361"/>
                  </a:lnTo>
                  <a:lnTo>
                    <a:pt x="843" y="358"/>
                  </a:lnTo>
                  <a:lnTo>
                    <a:pt x="861" y="358"/>
                  </a:lnTo>
                  <a:lnTo>
                    <a:pt x="873" y="358"/>
                  </a:lnTo>
                  <a:lnTo>
                    <a:pt x="882" y="357"/>
                  </a:lnTo>
                  <a:lnTo>
                    <a:pt x="890" y="354"/>
                  </a:lnTo>
                  <a:lnTo>
                    <a:pt x="895" y="353"/>
                  </a:lnTo>
                  <a:lnTo>
                    <a:pt x="898" y="358"/>
                  </a:lnTo>
                  <a:lnTo>
                    <a:pt x="910" y="353"/>
                  </a:lnTo>
                  <a:lnTo>
                    <a:pt x="926" y="346"/>
                  </a:lnTo>
                  <a:lnTo>
                    <a:pt x="944" y="338"/>
                  </a:lnTo>
                  <a:lnTo>
                    <a:pt x="966" y="332"/>
                  </a:lnTo>
                  <a:lnTo>
                    <a:pt x="986" y="328"/>
                  </a:lnTo>
                  <a:lnTo>
                    <a:pt x="1004" y="326"/>
                  </a:lnTo>
                  <a:lnTo>
                    <a:pt x="1020" y="328"/>
                  </a:lnTo>
                  <a:lnTo>
                    <a:pt x="1032" y="334"/>
                  </a:lnTo>
                  <a:lnTo>
                    <a:pt x="1030" y="349"/>
                  </a:lnTo>
                  <a:lnTo>
                    <a:pt x="1023" y="365"/>
                  </a:lnTo>
                  <a:lnTo>
                    <a:pt x="1011" y="382"/>
                  </a:lnTo>
                  <a:lnTo>
                    <a:pt x="999" y="399"/>
                  </a:lnTo>
                  <a:lnTo>
                    <a:pt x="984" y="417"/>
                  </a:lnTo>
                  <a:lnTo>
                    <a:pt x="971" y="433"/>
                  </a:lnTo>
                  <a:lnTo>
                    <a:pt x="958" y="446"/>
                  </a:lnTo>
                  <a:lnTo>
                    <a:pt x="947" y="4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80" name="Freeform 157">
              <a:extLst>
                <a:ext uri="{FF2B5EF4-FFF2-40B4-BE49-F238E27FC236}">
                  <a16:creationId xmlns:a16="http://schemas.microsoft.com/office/drawing/2014/main" id="{B1B2205E-48A0-4334-8701-779931541E19}"/>
                </a:ext>
              </a:extLst>
            </p:cNvPr>
            <p:cNvSpPr>
              <a:spLocks/>
            </p:cNvSpPr>
            <p:nvPr/>
          </p:nvSpPr>
          <p:spPr bwMode="auto">
            <a:xfrm>
              <a:off x="2984" y="1556"/>
              <a:ext cx="298" cy="130"/>
            </a:xfrm>
            <a:custGeom>
              <a:avLst/>
              <a:gdLst>
                <a:gd name="T0" fmla="*/ 0 w 1192"/>
                <a:gd name="T1" fmla="*/ 0 h 522"/>
                <a:gd name="T2" fmla="*/ 0 w 1192"/>
                <a:gd name="T3" fmla="*/ 0 h 522"/>
                <a:gd name="T4" fmla="*/ 0 w 1192"/>
                <a:gd name="T5" fmla="*/ 0 h 522"/>
                <a:gd name="T6" fmla="*/ 0 w 1192"/>
                <a:gd name="T7" fmla="*/ 0 h 522"/>
                <a:gd name="T8" fmla="*/ 0 w 1192"/>
                <a:gd name="T9" fmla="*/ 0 h 522"/>
                <a:gd name="T10" fmla="*/ 0 w 1192"/>
                <a:gd name="T11" fmla="*/ 0 h 522"/>
                <a:gd name="T12" fmla="*/ 0 w 1192"/>
                <a:gd name="T13" fmla="*/ 0 h 522"/>
                <a:gd name="T14" fmla="*/ 0 w 1192"/>
                <a:gd name="T15" fmla="*/ 0 h 522"/>
                <a:gd name="T16" fmla="*/ 0 w 1192"/>
                <a:gd name="T17" fmla="*/ 0 h 522"/>
                <a:gd name="T18" fmla="*/ 0 w 1192"/>
                <a:gd name="T19" fmla="*/ 0 h 522"/>
                <a:gd name="T20" fmla="*/ 0 w 1192"/>
                <a:gd name="T21" fmla="*/ 0 h 522"/>
                <a:gd name="T22" fmla="*/ 0 w 1192"/>
                <a:gd name="T23" fmla="*/ 0 h 522"/>
                <a:gd name="T24" fmla="*/ 0 w 1192"/>
                <a:gd name="T25" fmla="*/ 0 h 522"/>
                <a:gd name="T26" fmla="*/ 0 w 1192"/>
                <a:gd name="T27" fmla="*/ 0 h 522"/>
                <a:gd name="T28" fmla="*/ 0 w 1192"/>
                <a:gd name="T29" fmla="*/ 0 h 522"/>
                <a:gd name="T30" fmla="*/ 0 w 1192"/>
                <a:gd name="T31" fmla="*/ 0 h 522"/>
                <a:gd name="T32" fmla="*/ 0 w 1192"/>
                <a:gd name="T33" fmla="*/ 0 h 522"/>
                <a:gd name="T34" fmla="*/ 0 w 1192"/>
                <a:gd name="T35" fmla="*/ 0 h 522"/>
                <a:gd name="T36" fmla="*/ 0 w 1192"/>
                <a:gd name="T37" fmla="*/ 0 h 522"/>
                <a:gd name="T38" fmla="*/ 0 w 1192"/>
                <a:gd name="T39" fmla="*/ 0 h 522"/>
                <a:gd name="T40" fmla="*/ 0 w 1192"/>
                <a:gd name="T41" fmla="*/ 0 h 522"/>
                <a:gd name="T42" fmla="*/ 0 w 1192"/>
                <a:gd name="T43" fmla="*/ 0 h 522"/>
                <a:gd name="T44" fmla="*/ 0 w 1192"/>
                <a:gd name="T45" fmla="*/ 0 h 522"/>
                <a:gd name="T46" fmla="*/ 0 w 1192"/>
                <a:gd name="T47" fmla="*/ 0 h 522"/>
                <a:gd name="T48" fmla="*/ 0 w 1192"/>
                <a:gd name="T49" fmla="*/ 0 h 522"/>
                <a:gd name="T50" fmla="*/ 0 w 1192"/>
                <a:gd name="T51" fmla="*/ 0 h 522"/>
                <a:gd name="T52" fmla="*/ 0 w 1192"/>
                <a:gd name="T53" fmla="*/ 0 h 522"/>
                <a:gd name="T54" fmla="*/ 0 w 1192"/>
                <a:gd name="T55" fmla="*/ 0 h 522"/>
                <a:gd name="T56" fmla="*/ 0 w 1192"/>
                <a:gd name="T57" fmla="*/ 0 h 522"/>
                <a:gd name="T58" fmla="*/ 0 w 1192"/>
                <a:gd name="T59" fmla="*/ 0 h 522"/>
                <a:gd name="T60" fmla="*/ 0 w 1192"/>
                <a:gd name="T61" fmla="*/ 0 h 522"/>
                <a:gd name="T62" fmla="*/ 0 w 1192"/>
                <a:gd name="T63" fmla="*/ 0 h 522"/>
                <a:gd name="T64" fmla="*/ 0 w 1192"/>
                <a:gd name="T65" fmla="*/ 0 h 522"/>
                <a:gd name="T66" fmla="*/ 0 w 1192"/>
                <a:gd name="T67" fmla="*/ 0 h 522"/>
                <a:gd name="T68" fmla="*/ 0 w 1192"/>
                <a:gd name="T69" fmla="*/ 0 h 522"/>
                <a:gd name="T70" fmla="*/ 0 w 1192"/>
                <a:gd name="T71" fmla="*/ 0 h 522"/>
                <a:gd name="T72" fmla="*/ 0 w 1192"/>
                <a:gd name="T73" fmla="*/ 0 h 522"/>
                <a:gd name="T74" fmla="*/ 0 w 1192"/>
                <a:gd name="T75" fmla="*/ 0 h 522"/>
                <a:gd name="T76" fmla="*/ 0 w 1192"/>
                <a:gd name="T77" fmla="*/ 0 h 522"/>
                <a:gd name="T78" fmla="*/ 0 w 1192"/>
                <a:gd name="T79" fmla="*/ 0 h 522"/>
                <a:gd name="T80" fmla="*/ 0 w 1192"/>
                <a:gd name="T81" fmla="*/ 0 h 522"/>
                <a:gd name="T82" fmla="*/ 0 w 1192"/>
                <a:gd name="T83" fmla="*/ 0 h 522"/>
                <a:gd name="T84" fmla="*/ 0 w 1192"/>
                <a:gd name="T85" fmla="*/ 0 h 522"/>
                <a:gd name="T86" fmla="*/ 0 w 1192"/>
                <a:gd name="T87" fmla="*/ 0 h 522"/>
                <a:gd name="T88" fmla="*/ 0 w 1192"/>
                <a:gd name="T89" fmla="*/ 0 h 522"/>
                <a:gd name="T90" fmla="*/ 0 w 1192"/>
                <a:gd name="T91" fmla="*/ 0 h 522"/>
                <a:gd name="T92" fmla="*/ 0 w 1192"/>
                <a:gd name="T93" fmla="*/ 0 h 522"/>
                <a:gd name="T94" fmla="*/ 0 w 1192"/>
                <a:gd name="T95" fmla="*/ 0 h 522"/>
                <a:gd name="T96" fmla="*/ 0 w 1192"/>
                <a:gd name="T97" fmla="*/ 0 h 522"/>
                <a:gd name="T98" fmla="*/ 0 w 1192"/>
                <a:gd name="T99" fmla="*/ 0 h 522"/>
                <a:gd name="T100" fmla="*/ 0 w 1192"/>
                <a:gd name="T101" fmla="*/ 0 h 522"/>
                <a:gd name="T102" fmla="*/ 0 w 1192"/>
                <a:gd name="T103" fmla="*/ 0 h 522"/>
                <a:gd name="T104" fmla="*/ 0 w 1192"/>
                <a:gd name="T105" fmla="*/ 0 h 522"/>
                <a:gd name="T106" fmla="*/ 0 w 1192"/>
                <a:gd name="T107" fmla="*/ 0 h 522"/>
                <a:gd name="T108" fmla="*/ 0 w 1192"/>
                <a:gd name="T109" fmla="*/ 0 h 522"/>
                <a:gd name="T110" fmla="*/ 0 w 1192"/>
                <a:gd name="T111" fmla="*/ 0 h 522"/>
                <a:gd name="T112" fmla="*/ 0 w 1192"/>
                <a:gd name="T113" fmla="*/ 0 h 522"/>
                <a:gd name="T114" fmla="*/ 0 w 1192"/>
                <a:gd name="T115" fmla="*/ 0 h 522"/>
                <a:gd name="T116" fmla="*/ 0 w 1192"/>
                <a:gd name="T117" fmla="*/ 0 h 522"/>
                <a:gd name="T118" fmla="*/ 0 w 1192"/>
                <a:gd name="T119" fmla="*/ 0 h 522"/>
                <a:gd name="T120" fmla="*/ 0 w 1192"/>
                <a:gd name="T121" fmla="*/ 0 h 522"/>
                <a:gd name="T122" fmla="*/ 0 w 1192"/>
                <a:gd name="T123" fmla="*/ 0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92"/>
                <a:gd name="T187" fmla="*/ 0 h 522"/>
                <a:gd name="T188" fmla="*/ 1192 w 1192"/>
                <a:gd name="T189" fmla="*/ 522 h 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92" h="522">
                  <a:moveTo>
                    <a:pt x="947" y="457"/>
                  </a:moveTo>
                  <a:lnTo>
                    <a:pt x="947" y="457"/>
                  </a:lnTo>
                  <a:lnTo>
                    <a:pt x="924" y="477"/>
                  </a:lnTo>
                  <a:lnTo>
                    <a:pt x="900" y="494"/>
                  </a:lnTo>
                  <a:lnTo>
                    <a:pt x="874" y="506"/>
                  </a:lnTo>
                  <a:lnTo>
                    <a:pt x="845" y="514"/>
                  </a:lnTo>
                  <a:lnTo>
                    <a:pt x="814" y="519"/>
                  </a:lnTo>
                  <a:lnTo>
                    <a:pt x="783" y="522"/>
                  </a:lnTo>
                  <a:lnTo>
                    <a:pt x="750" y="522"/>
                  </a:lnTo>
                  <a:lnTo>
                    <a:pt x="718" y="519"/>
                  </a:lnTo>
                  <a:lnTo>
                    <a:pt x="685" y="516"/>
                  </a:lnTo>
                  <a:lnTo>
                    <a:pt x="653" y="511"/>
                  </a:lnTo>
                  <a:lnTo>
                    <a:pt x="620" y="506"/>
                  </a:lnTo>
                  <a:lnTo>
                    <a:pt x="589" y="501"/>
                  </a:lnTo>
                  <a:lnTo>
                    <a:pt x="558" y="494"/>
                  </a:lnTo>
                  <a:lnTo>
                    <a:pt x="531" y="490"/>
                  </a:lnTo>
                  <a:lnTo>
                    <a:pt x="504" y="485"/>
                  </a:lnTo>
                  <a:lnTo>
                    <a:pt x="480" y="482"/>
                  </a:lnTo>
                  <a:lnTo>
                    <a:pt x="467" y="494"/>
                  </a:lnTo>
                  <a:lnTo>
                    <a:pt x="444" y="491"/>
                  </a:lnTo>
                  <a:lnTo>
                    <a:pt x="420" y="487"/>
                  </a:lnTo>
                  <a:lnTo>
                    <a:pt x="396" y="482"/>
                  </a:lnTo>
                  <a:lnTo>
                    <a:pt x="371" y="477"/>
                  </a:lnTo>
                  <a:lnTo>
                    <a:pt x="347" y="470"/>
                  </a:lnTo>
                  <a:lnTo>
                    <a:pt x="322" y="462"/>
                  </a:lnTo>
                  <a:lnTo>
                    <a:pt x="296" y="454"/>
                  </a:lnTo>
                  <a:lnTo>
                    <a:pt x="272" y="446"/>
                  </a:lnTo>
                  <a:lnTo>
                    <a:pt x="247" y="437"/>
                  </a:lnTo>
                  <a:lnTo>
                    <a:pt x="223" y="427"/>
                  </a:lnTo>
                  <a:lnTo>
                    <a:pt x="199" y="418"/>
                  </a:lnTo>
                  <a:lnTo>
                    <a:pt x="175" y="409"/>
                  </a:lnTo>
                  <a:lnTo>
                    <a:pt x="151" y="399"/>
                  </a:lnTo>
                  <a:lnTo>
                    <a:pt x="129" y="389"/>
                  </a:lnTo>
                  <a:lnTo>
                    <a:pt x="107" y="379"/>
                  </a:lnTo>
                  <a:lnTo>
                    <a:pt x="86" y="370"/>
                  </a:lnTo>
                  <a:lnTo>
                    <a:pt x="77" y="370"/>
                  </a:lnTo>
                  <a:lnTo>
                    <a:pt x="66" y="367"/>
                  </a:lnTo>
                  <a:lnTo>
                    <a:pt x="54" y="365"/>
                  </a:lnTo>
                  <a:lnTo>
                    <a:pt x="44" y="361"/>
                  </a:lnTo>
                  <a:lnTo>
                    <a:pt x="32" y="355"/>
                  </a:lnTo>
                  <a:lnTo>
                    <a:pt x="21" y="350"/>
                  </a:lnTo>
                  <a:lnTo>
                    <a:pt x="9" y="342"/>
                  </a:lnTo>
                  <a:lnTo>
                    <a:pt x="0" y="334"/>
                  </a:lnTo>
                  <a:lnTo>
                    <a:pt x="5" y="329"/>
                  </a:lnTo>
                  <a:lnTo>
                    <a:pt x="10" y="322"/>
                  </a:lnTo>
                  <a:lnTo>
                    <a:pt x="18" y="317"/>
                  </a:lnTo>
                  <a:lnTo>
                    <a:pt x="26" y="310"/>
                  </a:lnTo>
                  <a:lnTo>
                    <a:pt x="34" y="305"/>
                  </a:lnTo>
                  <a:lnTo>
                    <a:pt x="42" y="301"/>
                  </a:lnTo>
                  <a:lnTo>
                    <a:pt x="52" y="298"/>
                  </a:lnTo>
                  <a:lnTo>
                    <a:pt x="61" y="297"/>
                  </a:lnTo>
                  <a:lnTo>
                    <a:pt x="67" y="298"/>
                  </a:lnTo>
                  <a:lnTo>
                    <a:pt x="77" y="301"/>
                  </a:lnTo>
                  <a:lnTo>
                    <a:pt x="87" y="305"/>
                  </a:lnTo>
                  <a:lnTo>
                    <a:pt x="101" y="309"/>
                  </a:lnTo>
                  <a:lnTo>
                    <a:pt x="113" y="313"/>
                  </a:lnTo>
                  <a:lnTo>
                    <a:pt x="126" y="317"/>
                  </a:lnTo>
                  <a:lnTo>
                    <a:pt x="137" y="320"/>
                  </a:lnTo>
                  <a:lnTo>
                    <a:pt x="147" y="321"/>
                  </a:lnTo>
                  <a:lnTo>
                    <a:pt x="145" y="320"/>
                  </a:lnTo>
                  <a:lnTo>
                    <a:pt x="139" y="314"/>
                  </a:lnTo>
                  <a:lnTo>
                    <a:pt x="133" y="310"/>
                  </a:lnTo>
                  <a:lnTo>
                    <a:pt x="123" y="309"/>
                  </a:lnTo>
                  <a:lnTo>
                    <a:pt x="118" y="305"/>
                  </a:lnTo>
                  <a:lnTo>
                    <a:pt x="111" y="302"/>
                  </a:lnTo>
                  <a:lnTo>
                    <a:pt x="105" y="300"/>
                  </a:lnTo>
                  <a:lnTo>
                    <a:pt x="97" y="297"/>
                  </a:lnTo>
                  <a:lnTo>
                    <a:pt x="89" y="294"/>
                  </a:lnTo>
                  <a:lnTo>
                    <a:pt x="79" y="292"/>
                  </a:lnTo>
                  <a:lnTo>
                    <a:pt x="70" y="289"/>
                  </a:lnTo>
                  <a:lnTo>
                    <a:pt x="61" y="285"/>
                  </a:lnTo>
                  <a:lnTo>
                    <a:pt x="66" y="280"/>
                  </a:lnTo>
                  <a:lnTo>
                    <a:pt x="70" y="273"/>
                  </a:lnTo>
                  <a:lnTo>
                    <a:pt x="75" y="266"/>
                  </a:lnTo>
                  <a:lnTo>
                    <a:pt x="79" y="260"/>
                  </a:lnTo>
                  <a:lnTo>
                    <a:pt x="85" y="253"/>
                  </a:lnTo>
                  <a:lnTo>
                    <a:pt x="89" y="246"/>
                  </a:lnTo>
                  <a:lnTo>
                    <a:pt x="94" y="241"/>
                  </a:lnTo>
                  <a:lnTo>
                    <a:pt x="98" y="236"/>
                  </a:lnTo>
                  <a:lnTo>
                    <a:pt x="110" y="237"/>
                  </a:lnTo>
                  <a:lnTo>
                    <a:pt x="126" y="234"/>
                  </a:lnTo>
                  <a:lnTo>
                    <a:pt x="146" y="229"/>
                  </a:lnTo>
                  <a:lnTo>
                    <a:pt x="167" y="221"/>
                  </a:lnTo>
                  <a:lnTo>
                    <a:pt x="190" y="213"/>
                  </a:lnTo>
                  <a:lnTo>
                    <a:pt x="211" y="206"/>
                  </a:lnTo>
                  <a:lnTo>
                    <a:pt x="230" y="201"/>
                  </a:lnTo>
                  <a:lnTo>
                    <a:pt x="246" y="198"/>
                  </a:lnTo>
                  <a:lnTo>
                    <a:pt x="246" y="210"/>
                  </a:lnTo>
                  <a:lnTo>
                    <a:pt x="266" y="208"/>
                  </a:lnTo>
                  <a:lnTo>
                    <a:pt x="291" y="204"/>
                  </a:lnTo>
                  <a:lnTo>
                    <a:pt x="316" y="196"/>
                  </a:lnTo>
                  <a:lnTo>
                    <a:pt x="344" y="189"/>
                  </a:lnTo>
                  <a:lnTo>
                    <a:pt x="372" y="182"/>
                  </a:lnTo>
                  <a:lnTo>
                    <a:pt x="397" y="180"/>
                  </a:lnTo>
                  <a:lnTo>
                    <a:pt x="423" y="180"/>
                  </a:lnTo>
                  <a:lnTo>
                    <a:pt x="443" y="186"/>
                  </a:lnTo>
                  <a:lnTo>
                    <a:pt x="453" y="185"/>
                  </a:lnTo>
                  <a:lnTo>
                    <a:pt x="465" y="180"/>
                  </a:lnTo>
                  <a:lnTo>
                    <a:pt x="476" y="176"/>
                  </a:lnTo>
                  <a:lnTo>
                    <a:pt x="480" y="174"/>
                  </a:lnTo>
                  <a:lnTo>
                    <a:pt x="489" y="171"/>
                  </a:lnTo>
                  <a:lnTo>
                    <a:pt x="493" y="168"/>
                  </a:lnTo>
                  <a:lnTo>
                    <a:pt x="489" y="167"/>
                  </a:lnTo>
                  <a:lnTo>
                    <a:pt x="481" y="167"/>
                  </a:lnTo>
                  <a:lnTo>
                    <a:pt x="468" y="167"/>
                  </a:lnTo>
                  <a:lnTo>
                    <a:pt x="451" y="168"/>
                  </a:lnTo>
                  <a:lnTo>
                    <a:pt x="431" y="171"/>
                  </a:lnTo>
                  <a:lnTo>
                    <a:pt x="409" y="172"/>
                  </a:lnTo>
                  <a:lnTo>
                    <a:pt x="386" y="176"/>
                  </a:lnTo>
                  <a:lnTo>
                    <a:pt x="360" y="178"/>
                  </a:lnTo>
                  <a:lnTo>
                    <a:pt x="336" y="182"/>
                  </a:lnTo>
                  <a:lnTo>
                    <a:pt x="314" y="186"/>
                  </a:lnTo>
                  <a:lnTo>
                    <a:pt x="292" y="189"/>
                  </a:lnTo>
                  <a:lnTo>
                    <a:pt x="272" y="193"/>
                  </a:lnTo>
                  <a:lnTo>
                    <a:pt x="258" y="196"/>
                  </a:lnTo>
                  <a:lnTo>
                    <a:pt x="246" y="198"/>
                  </a:lnTo>
                  <a:lnTo>
                    <a:pt x="235" y="202"/>
                  </a:lnTo>
                  <a:lnTo>
                    <a:pt x="223" y="208"/>
                  </a:lnTo>
                  <a:lnTo>
                    <a:pt x="210" y="212"/>
                  </a:lnTo>
                  <a:lnTo>
                    <a:pt x="197" y="214"/>
                  </a:lnTo>
                  <a:lnTo>
                    <a:pt x="182" y="218"/>
                  </a:lnTo>
                  <a:lnTo>
                    <a:pt x="169" y="220"/>
                  </a:lnTo>
                  <a:lnTo>
                    <a:pt x="158" y="222"/>
                  </a:lnTo>
                  <a:lnTo>
                    <a:pt x="147" y="222"/>
                  </a:lnTo>
                  <a:lnTo>
                    <a:pt x="138" y="226"/>
                  </a:lnTo>
                  <a:lnTo>
                    <a:pt x="129" y="230"/>
                  </a:lnTo>
                  <a:lnTo>
                    <a:pt x="121" y="233"/>
                  </a:lnTo>
                  <a:lnTo>
                    <a:pt x="113" y="234"/>
                  </a:lnTo>
                  <a:lnTo>
                    <a:pt x="105" y="234"/>
                  </a:lnTo>
                  <a:lnTo>
                    <a:pt x="97" y="236"/>
                  </a:lnTo>
                  <a:lnTo>
                    <a:pt x="91" y="236"/>
                  </a:lnTo>
                  <a:lnTo>
                    <a:pt x="86" y="236"/>
                  </a:lnTo>
                  <a:lnTo>
                    <a:pt x="86" y="186"/>
                  </a:lnTo>
                  <a:lnTo>
                    <a:pt x="98" y="177"/>
                  </a:lnTo>
                  <a:lnTo>
                    <a:pt x="114" y="167"/>
                  </a:lnTo>
                  <a:lnTo>
                    <a:pt x="133" y="156"/>
                  </a:lnTo>
                  <a:lnTo>
                    <a:pt x="154" y="147"/>
                  </a:lnTo>
                  <a:lnTo>
                    <a:pt x="174" y="139"/>
                  </a:lnTo>
                  <a:lnTo>
                    <a:pt x="193" y="132"/>
                  </a:lnTo>
                  <a:lnTo>
                    <a:pt x="209" y="127"/>
                  </a:lnTo>
                  <a:lnTo>
                    <a:pt x="220" y="125"/>
                  </a:lnTo>
                  <a:lnTo>
                    <a:pt x="234" y="125"/>
                  </a:lnTo>
                  <a:lnTo>
                    <a:pt x="239" y="124"/>
                  </a:lnTo>
                  <a:lnTo>
                    <a:pt x="247" y="121"/>
                  </a:lnTo>
                  <a:lnTo>
                    <a:pt x="256" y="117"/>
                  </a:lnTo>
                  <a:lnTo>
                    <a:pt x="267" y="112"/>
                  </a:lnTo>
                  <a:lnTo>
                    <a:pt x="279" y="108"/>
                  </a:lnTo>
                  <a:lnTo>
                    <a:pt x="292" y="104"/>
                  </a:lnTo>
                  <a:lnTo>
                    <a:pt x="306" y="101"/>
                  </a:lnTo>
                  <a:lnTo>
                    <a:pt x="319" y="100"/>
                  </a:lnTo>
                  <a:lnTo>
                    <a:pt x="327" y="93"/>
                  </a:lnTo>
                  <a:lnTo>
                    <a:pt x="338" y="88"/>
                  </a:lnTo>
                  <a:lnTo>
                    <a:pt x="350" y="83"/>
                  </a:lnTo>
                  <a:lnTo>
                    <a:pt x="364" y="79"/>
                  </a:lnTo>
                  <a:lnTo>
                    <a:pt x="380" y="75"/>
                  </a:lnTo>
                  <a:lnTo>
                    <a:pt x="396" y="71"/>
                  </a:lnTo>
                  <a:lnTo>
                    <a:pt x="413" y="68"/>
                  </a:lnTo>
                  <a:lnTo>
                    <a:pt x="432" y="65"/>
                  </a:lnTo>
                  <a:lnTo>
                    <a:pt x="449" y="64"/>
                  </a:lnTo>
                  <a:lnTo>
                    <a:pt x="467" y="61"/>
                  </a:lnTo>
                  <a:lnTo>
                    <a:pt x="484" y="60"/>
                  </a:lnTo>
                  <a:lnTo>
                    <a:pt x="501" y="59"/>
                  </a:lnTo>
                  <a:lnTo>
                    <a:pt x="516" y="56"/>
                  </a:lnTo>
                  <a:lnTo>
                    <a:pt x="531" y="55"/>
                  </a:lnTo>
                  <a:lnTo>
                    <a:pt x="543" y="53"/>
                  </a:lnTo>
                  <a:lnTo>
                    <a:pt x="553" y="51"/>
                  </a:lnTo>
                  <a:lnTo>
                    <a:pt x="558" y="51"/>
                  </a:lnTo>
                  <a:lnTo>
                    <a:pt x="566" y="51"/>
                  </a:lnTo>
                  <a:lnTo>
                    <a:pt x="574" y="51"/>
                  </a:lnTo>
                  <a:lnTo>
                    <a:pt x="584" y="51"/>
                  </a:lnTo>
                  <a:lnTo>
                    <a:pt x="593" y="51"/>
                  </a:lnTo>
                  <a:lnTo>
                    <a:pt x="601" y="51"/>
                  </a:lnTo>
                  <a:lnTo>
                    <a:pt x="609" y="51"/>
                  </a:lnTo>
                  <a:lnTo>
                    <a:pt x="614" y="51"/>
                  </a:lnTo>
                  <a:lnTo>
                    <a:pt x="624" y="51"/>
                  </a:lnTo>
                  <a:lnTo>
                    <a:pt x="636" y="51"/>
                  </a:lnTo>
                  <a:lnTo>
                    <a:pt x="646" y="51"/>
                  </a:lnTo>
                  <a:lnTo>
                    <a:pt x="658" y="49"/>
                  </a:lnTo>
                  <a:lnTo>
                    <a:pt x="669" y="48"/>
                  </a:lnTo>
                  <a:lnTo>
                    <a:pt x="681" y="45"/>
                  </a:lnTo>
                  <a:lnTo>
                    <a:pt x="692" y="43"/>
                  </a:lnTo>
                  <a:lnTo>
                    <a:pt x="701" y="39"/>
                  </a:lnTo>
                  <a:lnTo>
                    <a:pt x="708" y="43"/>
                  </a:lnTo>
                  <a:lnTo>
                    <a:pt x="716" y="44"/>
                  </a:lnTo>
                  <a:lnTo>
                    <a:pt x="726" y="44"/>
                  </a:lnTo>
                  <a:lnTo>
                    <a:pt x="738" y="43"/>
                  </a:lnTo>
                  <a:lnTo>
                    <a:pt x="749" y="41"/>
                  </a:lnTo>
                  <a:lnTo>
                    <a:pt x="759" y="40"/>
                  </a:lnTo>
                  <a:lnTo>
                    <a:pt x="767" y="39"/>
                  </a:lnTo>
                  <a:lnTo>
                    <a:pt x="774" y="39"/>
                  </a:lnTo>
                  <a:lnTo>
                    <a:pt x="787" y="41"/>
                  </a:lnTo>
                  <a:lnTo>
                    <a:pt x="805" y="41"/>
                  </a:lnTo>
                  <a:lnTo>
                    <a:pt x="826" y="40"/>
                  </a:lnTo>
                  <a:lnTo>
                    <a:pt x="850" y="36"/>
                  </a:lnTo>
                  <a:lnTo>
                    <a:pt x="874" y="31"/>
                  </a:lnTo>
                  <a:lnTo>
                    <a:pt x="898" y="24"/>
                  </a:lnTo>
                  <a:lnTo>
                    <a:pt x="918" y="19"/>
                  </a:lnTo>
                  <a:lnTo>
                    <a:pt x="934" y="13"/>
                  </a:lnTo>
                  <a:lnTo>
                    <a:pt x="936" y="16"/>
                  </a:lnTo>
                  <a:lnTo>
                    <a:pt x="940" y="20"/>
                  </a:lnTo>
                  <a:lnTo>
                    <a:pt x="944" y="24"/>
                  </a:lnTo>
                  <a:lnTo>
                    <a:pt x="947" y="27"/>
                  </a:lnTo>
                  <a:lnTo>
                    <a:pt x="959" y="20"/>
                  </a:lnTo>
                  <a:lnTo>
                    <a:pt x="971" y="15"/>
                  </a:lnTo>
                  <a:lnTo>
                    <a:pt x="986" y="11"/>
                  </a:lnTo>
                  <a:lnTo>
                    <a:pt x="999" y="7"/>
                  </a:lnTo>
                  <a:lnTo>
                    <a:pt x="1014" y="4"/>
                  </a:lnTo>
                  <a:lnTo>
                    <a:pt x="1028" y="3"/>
                  </a:lnTo>
                  <a:lnTo>
                    <a:pt x="1044" y="2"/>
                  </a:lnTo>
                  <a:lnTo>
                    <a:pt x="1059" y="0"/>
                  </a:lnTo>
                  <a:lnTo>
                    <a:pt x="1075" y="0"/>
                  </a:lnTo>
                  <a:lnTo>
                    <a:pt x="1091" y="0"/>
                  </a:lnTo>
                  <a:lnTo>
                    <a:pt x="1105" y="0"/>
                  </a:lnTo>
                  <a:lnTo>
                    <a:pt x="1121" y="0"/>
                  </a:lnTo>
                  <a:lnTo>
                    <a:pt x="1136" y="0"/>
                  </a:lnTo>
                  <a:lnTo>
                    <a:pt x="1152" y="2"/>
                  </a:lnTo>
                  <a:lnTo>
                    <a:pt x="1165" y="2"/>
                  </a:lnTo>
                  <a:lnTo>
                    <a:pt x="1180" y="2"/>
                  </a:lnTo>
                  <a:lnTo>
                    <a:pt x="1192" y="13"/>
                  </a:lnTo>
                  <a:lnTo>
                    <a:pt x="1192" y="21"/>
                  </a:lnTo>
                  <a:lnTo>
                    <a:pt x="1192" y="27"/>
                  </a:lnTo>
                  <a:lnTo>
                    <a:pt x="1192" y="32"/>
                  </a:lnTo>
                  <a:lnTo>
                    <a:pt x="1192" y="39"/>
                  </a:lnTo>
                  <a:lnTo>
                    <a:pt x="1171" y="61"/>
                  </a:lnTo>
                  <a:lnTo>
                    <a:pt x="1149" y="83"/>
                  </a:lnTo>
                  <a:lnTo>
                    <a:pt x="1129" y="103"/>
                  </a:lnTo>
                  <a:lnTo>
                    <a:pt x="1109" y="121"/>
                  </a:lnTo>
                  <a:lnTo>
                    <a:pt x="1088" y="140"/>
                  </a:lnTo>
                  <a:lnTo>
                    <a:pt x="1065" y="156"/>
                  </a:lnTo>
                  <a:lnTo>
                    <a:pt x="1039" y="172"/>
                  </a:lnTo>
                  <a:lnTo>
                    <a:pt x="1008" y="186"/>
                  </a:lnTo>
                  <a:lnTo>
                    <a:pt x="991" y="182"/>
                  </a:lnTo>
                  <a:lnTo>
                    <a:pt x="971" y="180"/>
                  </a:lnTo>
                  <a:lnTo>
                    <a:pt x="946" y="177"/>
                  </a:lnTo>
                  <a:lnTo>
                    <a:pt x="919" y="176"/>
                  </a:lnTo>
                  <a:lnTo>
                    <a:pt x="891" y="174"/>
                  </a:lnTo>
                  <a:lnTo>
                    <a:pt x="863" y="174"/>
                  </a:lnTo>
                  <a:lnTo>
                    <a:pt x="835" y="174"/>
                  </a:lnTo>
                  <a:lnTo>
                    <a:pt x="811" y="174"/>
                  </a:lnTo>
                  <a:lnTo>
                    <a:pt x="799" y="174"/>
                  </a:lnTo>
                  <a:lnTo>
                    <a:pt x="789" y="174"/>
                  </a:lnTo>
                  <a:lnTo>
                    <a:pt x="777" y="173"/>
                  </a:lnTo>
                  <a:lnTo>
                    <a:pt x="762" y="172"/>
                  </a:lnTo>
                  <a:lnTo>
                    <a:pt x="747" y="171"/>
                  </a:lnTo>
                  <a:lnTo>
                    <a:pt x="730" y="169"/>
                  </a:lnTo>
                  <a:lnTo>
                    <a:pt x="712" y="168"/>
                  </a:lnTo>
                  <a:lnTo>
                    <a:pt x="694" y="167"/>
                  </a:lnTo>
                  <a:lnTo>
                    <a:pt x="674" y="165"/>
                  </a:lnTo>
                  <a:lnTo>
                    <a:pt x="656" y="164"/>
                  </a:lnTo>
                  <a:lnTo>
                    <a:pt x="637" y="164"/>
                  </a:lnTo>
                  <a:lnTo>
                    <a:pt x="618" y="164"/>
                  </a:lnTo>
                  <a:lnTo>
                    <a:pt x="601" y="164"/>
                  </a:lnTo>
                  <a:lnTo>
                    <a:pt x="584" y="165"/>
                  </a:lnTo>
                  <a:lnTo>
                    <a:pt x="568" y="168"/>
                  </a:lnTo>
                  <a:lnTo>
                    <a:pt x="553" y="171"/>
                  </a:lnTo>
                  <a:lnTo>
                    <a:pt x="541" y="174"/>
                  </a:lnTo>
                  <a:lnTo>
                    <a:pt x="551" y="174"/>
                  </a:lnTo>
                  <a:lnTo>
                    <a:pt x="561" y="174"/>
                  </a:lnTo>
                  <a:lnTo>
                    <a:pt x="572" y="174"/>
                  </a:lnTo>
                  <a:lnTo>
                    <a:pt x="582" y="174"/>
                  </a:lnTo>
                  <a:lnTo>
                    <a:pt x="592" y="174"/>
                  </a:lnTo>
                  <a:lnTo>
                    <a:pt x="601" y="174"/>
                  </a:lnTo>
                  <a:lnTo>
                    <a:pt x="609" y="174"/>
                  </a:lnTo>
                  <a:lnTo>
                    <a:pt x="614" y="174"/>
                  </a:lnTo>
                  <a:lnTo>
                    <a:pt x="638" y="180"/>
                  </a:lnTo>
                  <a:lnTo>
                    <a:pt x="666" y="181"/>
                  </a:lnTo>
                  <a:lnTo>
                    <a:pt x="694" y="178"/>
                  </a:lnTo>
                  <a:lnTo>
                    <a:pt x="723" y="174"/>
                  </a:lnTo>
                  <a:lnTo>
                    <a:pt x="751" y="169"/>
                  </a:lnTo>
                  <a:lnTo>
                    <a:pt x="778" y="168"/>
                  </a:lnTo>
                  <a:lnTo>
                    <a:pt x="803" y="168"/>
                  </a:lnTo>
                  <a:lnTo>
                    <a:pt x="823" y="174"/>
                  </a:lnTo>
                  <a:lnTo>
                    <a:pt x="831" y="174"/>
                  </a:lnTo>
                  <a:lnTo>
                    <a:pt x="837" y="174"/>
                  </a:lnTo>
                  <a:lnTo>
                    <a:pt x="842" y="174"/>
                  </a:lnTo>
                  <a:lnTo>
                    <a:pt x="849" y="174"/>
                  </a:lnTo>
                  <a:lnTo>
                    <a:pt x="859" y="178"/>
                  </a:lnTo>
                  <a:lnTo>
                    <a:pt x="871" y="182"/>
                  </a:lnTo>
                  <a:lnTo>
                    <a:pt x="885" y="185"/>
                  </a:lnTo>
                  <a:lnTo>
                    <a:pt x="899" y="188"/>
                  </a:lnTo>
                  <a:lnTo>
                    <a:pt x="915" y="190"/>
                  </a:lnTo>
                  <a:lnTo>
                    <a:pt x="931" y="193"/>
                  </a:lnTo>
                  <a:lnTo>
                    <a:pt x="948" y="194"/>
                  </a:lnTo>
                  <a:lnTo>
                    <a:pt x="966" y="196"/>
                  </a:lnTo>
                  <a:lnTo>
                    <a:pt x="982" y="196"/>
                  </a:lnTo>
                  <a:lnTo>
                    <a:pt x="999" y="197"/>
                  </a:lnTo>
                  <a:lnTo>
                    <a:pt x="1015" y="197"/>
                  </a:lnTo>
                  <a:lnTo>
                    <a:pt x="1031" y="198"/>
                  </a:lnTo>
                  <a:lnTo>
                    <a:pt x="1046" y="198"/>
                  </a:lnTo>
                  <a:lnTo>
                    <a:pt x="1059" y="198"/>
                  </a:lnTo>
                  <a:lnTo>
                    <a:pt x="1071" y="198"/>
                  </a:lnTo>
                  <a:lnTo>
                    <a:pt x="1081" y="198"/>
                  </a:lnTo>
                  <a:lnTo>
                    <a:pt x="1095" y="222"/>
                  </a:lnTo>
                  <a:lnTo>
                    <a:pt x="1095" y="248"/>
                  </a:lnTo>
                  <a:lnTo>
                    <a:pt x="1089" y="253"/>
                  </a:lnTo>
                  <a:lnTo>
                    <a:pt x="1083" y="261"/>
                  </a:lnTo>
                  <a:lnTo>
                    <a:pt x="1075" y="269"/>
                  </a:lnTo>
                  <a:lnTo>
                    <a:pt x="1067" y="277"/>
                  </a:lnTo>
                  <a:lnTo>
                    <a:pt x="1056" y="285"/>
                  </a:lnTo>
                  <a:lnTo>
                    <a:pt x="1046" y="290"/>
                  </a:lnTo>
                  <a:lnTo>
                    <a:pt x="1034" y="296"/>
                  </a:lnTo>
                  <a:lnTo>
                    <a:pt x="1020" y="297"/>
                  </a:lnTo>
                  <a:lnTo>
                    <a:pt x="1008" y="309"/>
                  </a:lnTo>
                  <a:lnTo>
                    <a:pt x="992" y="310"/>
                  </a:lnTo>
                  <a:lnTo>
                    <a:pt x="975" y="313"/>
                  </a:lnTo>
                  <a:lnTo>
                    <a:pt x="955" y="318"/>
                  </a:lnTo>
                  <a:lnTo>
                    <a:pt x="935" y="325"/>
                  </a:lnTo>
                  <a:lnTo>
                    <a:pt x="914" y="332"/>
                  </a:lnTo>
                  <a:lnTo>
                    <a:pt x="894" y="341"/>
                  </a:lnTo>
                  <a:lnTo>
                    <a:pt x="877" y="349"/>
                  </a:lnTo>
                  <a:lnTo>
                    <a:pt x="861" y="358"/>
                  </a:lnTo>
                  <a:lnTo>
                    <a:pt x="849" y="353"/>
                  </a:lnTo>
                  <a:lnTo>
                    <a:pt x="845" y="351"/>
                  </a:lnTo>
                  <a:lnTo>
                    <a:pt x="842" y="351"/>
                  </a:lnTo>
                  <a:lnTo>
                    <a:pt x="837" y="346"/>
                  </a:lnTo>
                  <a:lnTo>
                    <a:pt x="817" y="354"/>
                  </a:lnTo>
                  <a:lnTo>
                    <a:pt x="794" y="359"/>
                  </a:lnTo>
                  <a:lnTo>
                    <a:pt x="769" y="365"/>
                  </a:lnTo>
                  <a:lnTo>
                    <a:pt x="742" y="367"/>
                  </a:lnTo>
                  <a:lnTo>
                    <a:pt x="716" y="369"/>
                  </a:lnTo>
                  <a:lnTo>
                    <a:pt x="689" y="370"/>
                  </a:lnTo>
                  <a:lnTo>
                    <a:pt x="664" y="370"/>
                  </a:lnTo>
                  <a:lnTo>
                    <a:pt x="640" y="370"/>
                  </a:lnTo>
                  <a:lnTo>
                    <a:pt x="628" y="366"/>
                  </a:lnTo>
                  <a:lnTo>
                    <a:pt x="613" y="363"/>
                  </a:lnTo>
                  <a:lnTo>
                    <a:pt x="597" y="361"/>
                  </a:lnTo>
                  <a:lnTo>
                    <a:pt x="581" y="359"/>
                  </a:lnTo>
                  <a:lnTo>
                    <a:pt x="564" y="359"/>
                  </a:lnTo>
                  <a:lnTo>
                    <a:pt x="545" y="359"/>
                  </a:lnTo>
                  <a:lnTo>
                    <a:pt x="527" y="359"/>
                  </a:lnTo>
                  <a:lnTo>
                    <a:pt x="507" y="359"/>
                  </a:lnTo>
                  <a:lnTo>
                    <a:pt x="487" y="361"/>
                  </a:lnTo>
                  <a:lnTo>
                    <a:pt x="468" y="361"/>
                  </a:lnTo>
                  <a:lnTo>
                    <a:pt x="448" y="361"/>
                  </a:lnTo>
                  <a:lnTo>
                    <a:pt x="428" y="362"/>
                  </a:lnTo>
                  <a:lnTo>
                    <a:pt x="409" y="362"/>
                  </a:lnTo>
                  <a:lnTo>
                    <a:pt x="391" y="361"/>
                  </a:lnTo>
                  <a:lnTo>
                    <a:pt x="374" y="359"/>
                  </a:lnTo>
                  <a:lnTo>
                    <a:pt x="356" y="358"/>
                  </a:lnTo>
                  <a:lnTo>
                    <a:pt x="354" y="357"/>
                  </a:lnTo>
                  <a:lnTo>
                    <a:pt x="348" y="351"/>
                  </a:lnTo>
                  <a:lnTo>
                    <a:pt x="342" y="347"/>
                  </a:lnTo>
                  <a:lnTo>
                    <a:pt x="332" y="346"/>
                  </a:lnTo>
                  <a:lnTo>
                    <a:pt x="344" y="354"/>
                  </a:lnTo>
                  <a:lnTo>
                    <a:pt x="360" y="359"/>
                  </a:lnTo>
                  <a:lnTo>
                    <a:pt x="380" y="365"/>
                  </a:lnTo>
                  <a:lnTo>
                    <a:pt x="401" y="367"/>
                  </a:lnTo>
                  <a:lnTo>
                    <a:pt x="423" y="369"/>
                  </a:lnTo>
                  <a:lnTo>
                    <a:pt x="444" y="370"/>
                  </a:lnTo>
                  <a:lnTo>
                    <a:pt x="464" y="370"/>
                  </a:lnTo>
                  <a:lnTo>
                    <a:pt x="480" y="370"/>
                  </a:lnTo>
                  <a:lnTo>
                    <a:pt x="495" y="370"/>
                  </a:lnTo>
                  <a:lnTo>
                    <a:pt x="513" y="370"/>
                  </a:lnTo>
                  <a:lnTo>
                    <a:pt x="533" y="371"/>
                  </a:lnTo>
                  <a:lnTo>
                    <a:pt x="553" y="371"/>
                  </a:lnTo>
                  <a:lnTo>
                    <a:pt x="573" y="373"/>
                  </a:lnTo>
                  <a:lnTo>
                    <a:pt x="593" y="375"/>
                  </a:lnTo>
                  <a:lnTo>
                    <a:pt x="612" y="379"/>
                  </a:lnTo>
                  <a:lnTo>
                    <a:pt x="626" y="383"/>
                  </a:lnTo>
                  <a:lnTo>
                    <a:pt x="632" y="379"/>
                  </a:lnTo>
                  <a:lnTo>
                    <a:pt x="638" y="378"/>
                  </a:lnTo>
                  <a:lnTo>
                    <a:pt x="645" y="378"/>
                  </a:lnTo>
                  <a:lnTo>
                    <a:pt x="652" y="378"/>
                  </a:lnTo>
                  <a:lnTo>
                    <a:pt x="658" y="379"/>
                  </a:lnTo>
                  <a:lnTo>
                    <a:pt x="665" y="382"/>
                  </a:lnTo>
                  <a:lnTo>
                    <a:pt x="670" y="383"/>
                  </a:lnTo>
                  <a:lnTo>
                    <a:pt x="676" y="383"/>
                  </a:lnTo>
                  <a:lnTo>
                    <a:pt x="693" y="378"/>
                  </a:lnTo>
                  <a:lnTo>
                    <a:pt x="716" y="374"/>
                  </a:lnTo>
                  <a:lnTo>
                    <a:pt x="741" y="370"/>
                  </a:lnTo>
                  <a:lnTo>
                    <a:pt x="769" y="366"/>
                  </a:lnTo>
                  <a:lnTo>
                    <a:pt x="795" y="362"/>
                  </a:lnTo>
                  <a:lnTo>
                    <a:pt x="821" y="361"/>
                  </a:lnTo>
                  <a:lnTo>
                    <a:pt x="843" y="358"/>
                  </a:lnTo>
                  <a:lnTo>
                    <a:pt x="861" y="358"/>
                  </a:lnTo>
                  <a:lnTo>
                    <a:pt x="873" y="358"/>
                  </a:lnTo>
                  <a:lnTo>
                    <a:pt x="882" y="357"/>
                  </a:lnTo>
                  <a:lnTo>
                    <a:pt x="890" y="354"/>
                  </a:lnTo>
                  <a:lnTo>
                    <a:pt x="895" y="353"/>
                  </a:lnTo>
                  <a:lnTo>
                    <a:pt x="898" y="358"/>
                  </a:lnTo>
                  <a:lnTo>
                    <a:pt x="910" y="353"/>
                  </a:lnTo>
                  <a:lnTo>
                    <a:pt x="926" y="346"/>
                  </a:lnTo>
                  <a:lnTo>
                    <a:pt x="944" y="338"/>
                  </a:lnTo>
                  <a:lnTo>
                    <a:pt x="966" y="332"/>
                  </a:lnTo>
                  <a:lnTo>
                    <a:pt x="986" y="328"/>
                  </a:lnTo>
                  <a:lnTo>
                    <a:pt x="1004" y="326"/>
                  </a:lnTo>
                  <a:lnTo>
                    <a:pt x="1020" y="328"/>
                  </a:lnTo>
                  <a:lnTo>
                    <a:pt x="1032" y="334"/>
                  </a:lnTo>
                  <a:lnTo>
                    <a:pt x="1030" y="349"/>
                  </a:lnTo>
                  <a:lnTo>
                    <a:pt x="1023" y="365"/>
                  </a:lnTo>
                  <a:lnTo>
                    <a:pt x="1011" y="382"/>
                  </a:lnTo>
                  <a:lnTo>
                    <a:pt x="999" y="399"/>
                  </a:lnTo>
                  <a:lnTo>
                    <a:pt x="984" y="417"/>
                  </a:lnTo>
                  <a:lnTo>
                    <a:pt x="971" y="433"/>
                  </a:lnTo>
                  <a:lnTo>
                    <a:pt x="958" y="446"/>
                  </a:lnTo>
                  <a:lnTo>
                    <a:pt x="947" y="45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81" name="Freeform 158">
              <a:extLst>
                <a:ext uri="{FF2B5EF4-FFF2-40B4-BE49-F238E27FC236}">
                  <a16:creationId xmlns:a16="http://schemas.microsoft.com/office/drawing/2014/main" id="{F54D42FA-D7EA-4192-858D-1F6E66646981}"/>
                </a:ext>
              </a:extLst>
            </p:cNvPr>
            <p:cNvSpPr>
              <a:spLocks/>
            </p:cNvSpPr>
            <p:nvPr/>
          </p:nvSpPr>
          <p:spPr bwMode="auto">
            <a:xfrm>
              <a:off x="2489" y="1455"/>
              <a:ext cx="265" cy="378"/>
            </a:xfrm>
            <a:custGeom>
              <a:avLst/>
              <a:gdLst>
                <a:gd name="T0" fmla="*/ 0 w 1059"/>
                <a:gd name="T1" fmla="*/ 0 h 1513"/>
                <a:gd name="T2" fmla="*/ 0 w 1059"/>
                <a:gd name="T3" fmla="*/ 0 h 1513"/>
                <a:gd name="T4" fmla="*/ 0 w 1059"/>
                <a:gd name="T5" fmla="*/ 0 h 1513"/>
                <a:gd name="T6" fmla="*/ 0 w 1059"/>
                <a:gd name="T7" fmla="*/ 0 h 1513"/>
                <a:gd name="T8" fmla="*/ 0 w 1059"/>
                <a:gd name="T9" fmla="*/ 0 h 1513"/>
                <a:gd name="T10" fmla="*/ 0 w 1059"/>
                <a:gd name="T11" fmla="*/ 0 h 1513"/>
                <a:gd name="T12" fmla="*/ 0 w 1059"/>
                <a:gd name="T13" fmla="*/ 0 h 1513"/>
                <a:gd name="T14" fmla="*/ 0 w 1059"/>
                <a:gd name="T15" fmla="*/ 0 h 1513"/>
                <a:gd name="T16" fmla="*/ 0 w 1059"/>
                <a:gd name="T17" fmla="*/ 0 h 1513"/>
                <a:gd name="T18" fmla="*/ 0 w 1059"/>
                <a:gd name="T19" fmla="*/ 0 h 1513"/>
                <a:gd name="T20" fmla="*/ 0 w 1059"/>
                <a:gd name="T21" fmla="*/ 0 h 1513"/>
                <a:gd name="T22" fmla="*/ 0 w 1059"/>
                <a:gd name="T23" fmla="*/ 0 h 1513"/>
                <a:gd name="T24" fmla="*/ 0 w 1059"/>
                <a:gd name="T25" fmla="*/ 0 h 1513"/>
                <a:gd name="T26" fmla="*/ 0 w 1059"/>
                <a:gd name="T27" fmla="*/ 0 h 1513"/>
                <a:gd name="T28" fmla="*/ 0 w 1059"/>
                <a:gd name="T29" fmla="*/ 0 h 1513"/>
                <a:gd name="T30" fmla="*/ 0 w 1059"/>
                <a:gd name="T31" fmla="*/ 0 h 1513"/>
                <a:gd name="T32" fmla="*/ 0 w 1059"/>
                <a:gd name="T33" fmla="*/ 0 h 1513"/>
                <a:gd name="T34" fmla="*/ 0 w 1059"/>
                <a:gd name="T35" fmla="*/ 0 h 1513"/>
                <a:gd name="T36" fmla="*/ 0 w 1059"/>
                <a:gd name="T37" fmla="*/ 0 h 1513"/>
                <a:gd name="T38" fmla="*/ 0 w 1059"/>
                <a:gd name="T39" fmla="*/ 0 h 1513"/>
                <a:gd name="T40" fmla="*/ 0 w 1059"/>
                <a:gd name="T41" fmla="*/ 0 h 1513"/>
                <a:gd name="T42" fmla="*/ 0 w 1059"/>
                <a:gd name="T43" fmla="*/ 0 h 1513"/>
                <a:gd name="T44" fmla="*/ 0 w 1059"/>
                <a:gd name="T45" fmla="*/ 0 h 1513"/>
                <a:gd name="T46" fmla="*/ 0 w 1059"/>
                <a:gd name="T47" fmla="*/ 0 h 1513"/>
                <a:gd name="T48" fmla="*/ 0 w 1059"/>
                <a:gd name="T49" fmla="*/ 0 h 1513"/>
                <a:gd name="T50" fmla="*/ 0 w 1059"/>
                <a:gd name="T51" fmla="*/ 0 h 1513"/>
                <a:gd name="T52" fmla="*/ 0 w 1059"/>
                <a:gd name="T53" fmla="*/ 0 h 1513"/>
                <a:gd name="T54" fmla="*/ 0 w 1059"/>
                <a:gd name="T55" fmla="*/ 0 h 1513"/>
                <a:gd name="T56" fmla="*/ 0 w 1059"/>
                <a:gd name="T57" fmla="*/ 0 h 1513"/>
                <a:gd name="T58" fmla="*/ 0 w 1059"/>
                <a:gd name="T59" fmla="*/ 0 h 1513"/>
                <a:gd name="T60" fmla="*/ 0 w 1059"/>
                <a:gd name="T61" fmla="*/ 0 h 1513"/>
                <a:gd name="T62" fmla="*/ 0 w 1059"/>
                <a:gd name="T63" fmla="*/ 0 h 1513"/>
                <a:gd name="T64" fmla="*/ 0 w 1059"/>
                <a:gd name="T65" fmla="*/ 0 h 1513"/>
                <a:gd name="T66" fmla="*/ 0 w 1059"/>
                <a:gd name="T67" fmla="*/ 0 h 1513"/>
                <a:gd name="T68" fmla="*/ 0 w 1059"/>
                <a:gd name="T69" fmla="*/ 0 h 1513"/>
                <a:gd name="T70" fmla="*/ 0 w 1059"/>
                <a:gd name="T71" fmla="*/ 0 h 1513"/>
                <a:gd name="T72" fmla="*/ 0 w 1059"/>
                <a:gd name="T73" fmla="*/ 0 h 1513"/>
                <a:gd name="T74" fmla="*/ 0 w 1059"/>
                <a:gd name="T75" fmla="*/ 0 h 1513"/>
                <a:gd name="T76" fmla="*/ 0 w 1059"/>
                <a:gd name="T77" fmla="*/ 0 h 1513"/>
                <a:gd name="T78" fmla="*/ 0 w 1059"/>
                <a:gd name="T79" fmla="*/ 0 h 1513"/>
                <a:gd name="T80" fmla="*/ 0 w 1059"/>
                <a:gd name="T81" fmla="*/ 0 h 1513"/>
                <a:gd name="T82" fmla="*/ 0 w 1059"/>
                <a:gd name="T83" fmla="*/ 0 h 1513"/>
                <a:gd name="T84" fmla="*/ 0 w 1059"/>
                <a:gd name="T85" fmla="*/ 0 h 1513"/>
                <a:gd name="T86" fmla="*/ 0 w 1059"/>
                <a:gd name="T87" fmla="*/ 0 h 1513"/>
                <a:gd name="T88" fmla="*/ 0 w 1059"/>
                <a:gd name="T89" fmla="*/ 0 h 1513"/>
                <a:gd name="T90" fmla="*/ 0 w 1059"/>
                <a:gd name="T91" fmla="*/ 0 h 1513"/>
                <a:gd name="T92" fmla="*/ 0 w 1059"/>
                <a:gd name="T93" fmla="*/ 0 h 1513"/>
                <a:gd name="T94" fmla="*/ 0 w 1059"/>
                <a:gd name="T95" fmla="*/ 0 h 1513"/>
                <a:gd name="T96" fmla="*/ 0 w 1059"/>
                <a:gd name="T97" fmla="*/ 0 h 1513"/>
                <a:gd name="T98" fmla="*/ 0 w 1059"/>
                <a:gd name="T99" fmla="*/ 0 h 1513"/>
                <a:gd name="T100" fmla="*/ 0 w 1059"/>
                <a:gd name="T101" fmla="*/ 0 h 1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9"/>
                <a:gd name="T154" fmla="*/ 0 h 1513"/>
                <a:gd name="T155" fmla="*/ 1059 w 1059"/>
                <a:gd name="T156" fmla="*/ 1513 h 1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9" h="1513">
                  <a:moveTo>
                    <a:pt x="924" y="1156"/>
                  </a:moveTo>
                  <a:lnTo>
                    <a:pt x="936" y="1168"/>
                  </a:lnTo>
                  <a:lnTo>
                    <a:pt x="946" y="1180"/>
                  </a:lnTo>
                  <a:lnTo>
                    <a:pt x="956" y="1195"/>
                  </a:lnTo>
                  <a:lnTo>
                    <a:pt x="966" y="1208"/>
                  </a:lnTo>
                  <a:lnTo>
                    <a:pt x="976" y="1223"/>
                  </a:lnTo>
                  <a:lnTo>
                    <a:pt x="985" y="1239"/>
                  </a:lnTo>
                  <a:lnTo>
                    <a:pt x="993" y="1253"/>
                  </a:lnTo>
                  <a:lnTo>
                    <a:pt x="1001" y="1269"/>
                  </a:lnTo>
                  <a:lnTo>
                    <a:pt x="1009" y="1286"/>
                  </a:lnTo>
                  <a:lnTo>
                    <a:pt x="1017" y="1302"/>
                  </a:lnTo>
                  <a:lnTo>
                    <a:pt x="1024" y="1320"/>
                  </a:lnTo>
                  <a:lnTo>
                    <a:pt x="1032" y="1336"/>
                  </a:lnTo>
                  <a:lnTo>
                    <a:pt x="1038" y="1353"/>
                  </a:lnTo>
                  <a:lnTo>
                    <a:pt x="1046" y="1369"/>
                  </a:lnTo>
                  <a:lnTo>
                    <a:pt x="1053" y="1386"/>
                  </a:lnTo>
                  <a:lnTo>
                    <a:pt x="1059" y="1402"/>
                  </a:lnTo>
                  <a:lnTo>
                    <a:pt x="1050" y="1408"/>
                  </a:lnTo>
                  <a:lnTo>
                    <a:pt x="1034" y="1413"/>
                  </a:lnTo>
                  <a:lnTo>
                    <a:pt x="1013" y="1418"/>
                  </a:lnTo>
                  <a:lnTo>
                    <a:pt x="989" y="1425"/>
                  </a:lnTo>
                  <a:lnTo>
                    <a:pt x="964" y="1430"/>
                  </a:lnTo>
                  <a:lnTo>
                    <a:pt x="938" y="1434"/>
                  </a:lnTo>
                  <a:lnTo>
                    <a:pt x="917" y="1437"/>
                  </a:lnTo>
                  <a:lnTo>
                    <a:pt x="900" y="1438"/>
                  </a:lnTo>
                  <a:lnTo>
                    <a:pt x="888" y="1451"/>
                  </a:lnTo>
                  <a:lnTo>
                    <a:pt x="869" y="1454"/>
                  </a:lnTo>
                  <a:lnTo>
                    <a:pt x="849" y="1459"/>
                  </a:lnTo>
                  <a:lnTo>
                    <a:pt x="828" y="1467"/>
                  </a:lnTo>
                  <a:lnTo>
                    <a:pt x="808" y="1478"/>
                  </a:lnTo>
                  <a:lnTo>
                    <a:pt x="787" y="1487"/>
                  </a:lnTo>
                  <a:lnTo>
                    <a:pt x="767" y="1498"/>
                  </a:lnTo>
                  <a:lnTo>
                    <a:pt x="747" y="1506"/>
                  </a:lnTo>
                  <a:lnTo>
                    <a:pt x="728" y="1513"/>
                  </a:lnTo>
                  <a:lnTo>
                    <a:pt x="705" y="1495"/>
                  </a:lnTo>
                  <a:lnTo>
                    <a:pt x="686" y="1473"/>
                  </a:lnTo>
                  <a:lnTo>
                    <a:pt x="666" y="1446"/>
                  </a:lnTo>
                  <a:lnTo>
                    <a:pt x="648" y="1417"/>
                  </a:lnTo>
                  <a:lnTo>
                    <a:pt x="630" y="1388"/>
                  </a:lnTo>
                  <a:lnTo>
                    <a:pt x="610" y="1357"/>
                  </a:lnTo>
                  <a:lnTo>
                    <a:pt x="590" y="1329"/>
                  </a:lnTo>
                  <a:lnTo>
                    <a:pt x="567" y="1304"/>
                  </a:lnTo>
                  <a:lnTo>
                    <a:pt x="383" y="1095"/>
                  </a:lnTo>
                  <a:lnTo>
                    <a:pt x="369" y="1080"/>
                  </a:lnTo>
                  <a:lnTo>
                    <a:pt x="354" y="1066"/>
                  </a:lnTo>
                  <a:lnTo>
                    <a:pt x="340" y="1051"/>
                  </a:lnTo>
                  <a:lnTo>
                    <a:pt x="324" y="1035"/>
                  </a:lnTo>
                  <a:lnTo>
                    <a:pt x="309" y="1019"/>
                  </a:lnTo>
                  <a:lnTo>
                    <a:pt x="293" y="1003"/>
                  </a:lnTo>
                  <a:lnTo>
                    <a:pt x="277" y="987"/>
                  </a:lnTo>
                  <a:lnTo>
                    <a:pt x="261" y="970"/>
                  </a:lnTo>
                  <a:lnTo>
                    <a:pt x="246" y="952"/>
                  </a:lnTo>
                  <a:lnTo>
                    <a:pt x="230" y="936"/>
                  </a:lnTo>
                  <a:lnTo>
                    <a:pt x="216" y="919"/>
                  </a:lnTo>
                  <a:lnTo>
                    <a:pt x="201" y="902"/>
                  </a:lnTo>
                  <a:lnTo>
                    <a:pt x="188" y="886"/>
                  </a:lnTo>
                  <a:lnTo>
                    <a:pt x="173" y="869"/>
                  </a:lnTo>
                  <a:lnTo>
                    <a:pt x="161" y="853"/>
                  </a:lnTo>
                  <a:lnTo>
                    <a:pt x="149" y="837"/>
                  </a:lnTo>
                  <a:lnTo>
                    <a:pt x="139" y="817"/>
                  </a:lnTo>
                  <a:lnTo>
                    <a:pt x="127" y="794"/>
                  </a:lnTo>
                  <a:lnTo>
                    <a:pt x="113" y="770"/>
                  </a:lnTo>
                  <a:lnTo>
                    <a:pt x="99" y="747"/>
                  </a:lnTo>
                  <a:lnTo>
                    <a:pt x="84" y="725"/>
                  </a:lnTo>
                  <a:lnTo>
                    <a:pt x="68" y="705"/>
                  </a:lnTo>
                  <a:lnTo>
                    <a:pt x="53" y="688"/>
                  </a:lnTo>
                  <a:lnTo>
                    <a:pt x="39" y="676"/>
                  </a:lnTo>
                  <a:lnTo>
                    <a:pt x="39" y="666"/>
                  </a:lnTo>
                  <a:lnTo>
                    <a:pt x="39" y="660"/>
                  </a:lnTo>
                  <a:lnTo>
                    <a:pt x="39" y="654"/>
                  </a:lnTo>
                  <a:lnTo>
                    <a:pt x="39" y="652"/>
                  </a:lnTo>
                  <a:lnTo>
                    <a:pt x="36" y="630"/>
                  </a:lnTo>
                  <a:lnTo>
                    <a:pt x="31" y="605"/>
                  </a:lnTo>
                  <a:lnTo>
                    <a:pt x="24" y="577"/>
                  </a:lnTo>
                  <a:lnTo>
                    <a:pt x="16" y="547"/>
                  </a:lnTo>
                  <a:lnTo>
                    <a:pt x="8" y="517"/>
                  </a:lnTo>
                  <a:lnTo>
                    <a:pt x="3" y="489"/>
                  </a:lnTo>
                  <a:lnTo>
                    <a:pt x="0" y="464"/>
                  </a:lnTo>
                  <a:lnTo>
                    <a:pt x="2" y="443"/>
                  </a:lnTo>
                  <a:lnTo>
                    <a:pt x="11" y="449"/>
                  </a:lnTo>
                  <a:lnTo>
                    <a:pt x="20" y="457"/>
                  </a:lnTo>
                  <a:lnTo>
                    <a:pt x="30" y="468"/>
                  </a:lnTo>
                  <a:lnTo>
                    <a:pt x="37" y="479"/>
                  </a:lnTo>
                  <a:lnTo>
                    <a:pt x="45" y="491"/>
                  </a:lnTo>
                  <a:lnTo>
                    <a:pt x="52" y="501"/>
                  </a:lnTo>
                  <a:lnTo>
                    <a:pt x="59" y="509"/>
                  </a:lnTo>
                  <a:lnTo>
                    <a:pt x="64" y="516"/>
                  </a:lnTo>
                  <a:lnTo>
                    <a:pt x="64" y="507"/>
                  </a:lnTo>
                  <a:lnTo>
                    <a:pt x="64" y="497"/>
                  </a:lnTo>
                  <a:lnTo>
                    <a:pt x="64" y="489"/>
                  </a:lnTo>
                  <a:lnTo>
                    <a:pt x="64" y="480"/>
                  </a:lnTo>
                  <a:lnTo>
                    <a:pt x="64" y="463"/>
                  </a:lnTo>
                  <a:lnTo>
                    <a:pt x="65" y="439"/>
                  </a:lnTo>
                  <a:lnTo>
                    <a:pt x="67" y="411"/>
                  </a:lnTo>
                  <a:lnTo>
                    <a:pt x="68" y="383"/>
                  </a:lnTo>
                  <a:lnTo>
                    <a:pt x="69" y="355"/>
                  </a:lnTo>
                  <a:lnTo>
                    <a:pt x="69" y="328"/>
                  </a:lnTo>
                  <a:lnTo>
                    <a:pt x="68" y="308"/>
                  </a:lnTo>
                  <a:lnTo>
                    <a:pt x="64" y="295"/>
                  </a:lnTo>
                  <a:lnTo>
                    <a:pt x="72" y="275"/>
                  </a:lnTo>
                  <a:lnTo>
                    <a:pt x="76" y="252"/>
                  </a:lnTo>
                  <a:lnTo>
                    <a:pt x="79" y="229"/>
                  </a:lnTo>
                  <a:lnTo>
                    <a:pt x="80" y="205"/>
                  </a:lnTo>
                  <a:lnTo>
                    <a:pt x="81" y="181"/>
                  </a:lnTo>
                  <a:lnTo>
                    <a:pt x="83" y="158"/>
                  </a:lnTo>
                  <a:lnTo>
                    <a:pt x="84" y="139"/>
                  </a:lnTo>
                  <a:lnTo>
                    <a:pt x="88" y="123"/>
                  </a:lnTo>
                  <a:lnTo>
                    <a:pt x="93" y="106"/>
                  </a:lnTo>
                  <a:lnTo>
                    <a:pt x="100" y="89"/>
                  </a:lnTo>
                  <a:lnTo>
                    <a:pt x="107" y="73"/>
                  </a:lnTo>
                  <a:lnTo>
                    <a:pt x="116" y="57"/>
                  </a:lnTo>
                  <a:lnTo>
                    <a:pt x="125" y="42"/>
                  </a:lnTo>
                  <a:lnTo>
                    <a:pt x="136" y="28"/>
                  </a:lnTo>
                  <a:lnTo>
                    <a:pt x="148" y="14"/>
                  </a:lnTo>
                  <a:lnTo>
                    <a:pt x="161" y="0"/>
                  </a:lnTo>
                  <a:lnTo>
                    <a:pt x="163" y="10"/>
                  </a:lnTo>
                  <a:lnTo>
                    <a:pt x="164" y="22"/>
                  </a:lnTo>
                  <a:lnTo>
                    <a:pt x="164" y="36"/>
                  </a:lnTo>
                  <a:lnTo>
                    <a:pt x="164" y="50"/>
                  </a:lnTo>
                  <a:lnTo>
                    <a:pt x="163" y="66"/>
                  </a:lnTo>
                  <a:lnTo>
                    <a:pt x="160" y="83"/>
                  </a:lnTo>
                  <a:lnTo>
                    <a:pt x="159" y="101"/>
                  </a:lnTo>
                  <a:lnTo>
                    <a:pt x="156" y="118"/>
                  </a:lnTo>
                  <a:lnTo>
                    <a:pt x="153" y="137"/>
                  </a:lnTo>
                  <a:lnTo>
                    <a:pt x="152" y="154"/>
                  </a:lnTo>
                  <a:lnTo>
                    <a:pt x="149" y="171"/>
                  </a:lnTo>
                  <a:lnTo>
                    <a:pt x="148" y="189"/>
                  </a:lnTo>
                  <a:lnTo>
                    <a:pt x="147" y="205"/>
                  </a:lnTo>
                  <a:lnTo>
                    <a:pt x="147" y="219"/>
                  </a:lnTo>
                  <a:lnTo>
                    <a:pt x="148" y="234"/>
                  </a:lnTo>
                  <a:lnTo>
                    <a:pt x="149" y="246"/>
                  </a:lnTo>
                  <a:lnTo>
                    <a:pt x="156" y="276"/>
                  </a:lnTo>
                  <a:lnTo>
                    <a:pt x="161" y="307"/>
                  </a:lnTo>
                  <a:lnTo>
                    <a:pt x="168" y="338"/>
                  </a:lnTo>
                  <a:lnTo>
                    <a:pt x="173" y="370"/>
                  </a:lnTo>
                  <a:lnTo>
                    <a:pt x="179" y="400"/>
                  </a:lnTo>
                  <a:lnTo>
                    <a:pt x="184" y="432"/>
                  </a:lnTo>
                  <a:lnTo>
                    <a:pt x="191" y="464"/>
                  </a:lnTo>
                  <a:lnTo>
                    <a:pt x="197" y="495"/>
                  </a:lnTo>
                  <a:lnTo>
                    <a:pt x="205" y="525"/>
                  </a:lnTo>
                  <a:lnTo>
                    <a:pt x="214" y="556"/>
                  </a:lnTo>
                  <a:lnTo>
                    <a:pt x="225" y="586"/>
                  </a:lnTo>
                  <a:lnTo>
                    <a:pt x="237" y="616"/>
                  </a:lnTo>
                  <a:lnTo>
                    <a:pt x="252" y="645"/>
                  </a:lnTo>
                  <a:lnTo>
                    <a:pt x="269" y="672"/>
                  </a:lnTo>
                  <a:lnTo>
                    <a:pt x="288" y="700"/>
                  </a:lnTo>
                  <a:lnTo>
                    <a:pt x="309" y="725"/>
                  </a:lnTo>
                  <a:lnTo>
                    <a:pt x="314" y="708"/>
                  </a:lnTo>
                  <a:lnTo>
                    <a:pt x="321" y="684"/>
                  </a:lnTo>
                  <a:lnTo>
                    <a:pt x="326" y="657"/>
                  </a:lnTo>
                  <a:lnTo>
                    <a:pt x="333" y="626"/>
                  </a:lnTo>
                  <a:lnTo>
                    <a:pt x="338" y="597"/>
                  </a:lnTo>
                  <a:lnTo>
                    <a:pt x="342" y="571"/>
                  </a:lnTo>
                  <a:lnTo>
                    <a:pt x="345" y="547"/>
                  </a:lnTo>
                  <a:lnTo>
                    <a:pt x="346" y="529"/>
                  </a:lnTo>
                  <a:lnTo>
                    <a:pt x="356" y="520"/>
                  </a:lnTo>
                  <a:lnTo>
                    <a:pt x="364" y="511"/>
                  </a:lnTo>
                  <a:lnTo>
                    <a:pt x="369" y="501"/>
                  </a:lnTo>
                  <a:lnTo>
                    <a:pt x="371" y="492"/>
                  </a:lnTo>
                  <a:lnTo>
                    <a:pt x="383" y="504"/>
                  </a:lnTo>
                  <a:lnTo>
                    <a:pt x="383" y="513"/>
                  </a:lnTo>
                  <a:lnTo>
                    <a:pt x="385" y="524"/>
                  </a:lnTo>
                  <a:lnTo>
                    <a:pt x="387" y="536"/>
                  </a:lnTo>
                  <a:lnTo>
                    <a:pt x="390" y="547"/>
                  </a:lnTo>
                  <a:lnTo>
                    <a:pt x="391" y="559"/>
                  </a:lnTo>
                  <a:lnTo>
                    <a:pt x="394" y="569"/>
                  </a:lnTo>
                  <a:lnTo>
                    <a:pt x="395" y="581"/>
                  </a:lnTo>
                  <a:lnTo>
                    <a:pt x="395" y="590"/>
                  </a:lnTo>
                  <a:lnTo>
                    <a:pt x="394" y="600"/>
                  </a:lnTo>
                  <a:lnTo>
                    <a:pt x="390" y="608"/>
                  </a:lnTo>
                  <a:lnTo>
                    <a:pt x="385" y="617"/>
                  </a:lnTo>
                  <a:lnTo>
                    <a:pt x="383" y="626"/>
                  </a:lnTo>
                  <a:lnTo>
                    <a:pt x="401" y="646"/>
                  </a:lnTo>
                  <a:lnTo>
                    <a:pt x="418" y="669"/>
                  </a:lnTo>
                  <a:lnTo>
                    <a:pt x="435" y="693"/>
                  </a:lnTo>
                  <a:lnTo>
                    <a:pt x="453" y="718"/>
                  </a:lnTo>
                  <a:lnTo>
                    <a:pt x="470" y="745"/>
                  </a:lnTo>
                  <a:lnTo>
                    <a:pt x="489" y="769"/>
                  </a:lnTo>
                  <a:lnTo>
                    <a:pt x="509" y="791"/>
                  </a:lnTo>
                  <a:lnTo>
                    <a:pt x="531" y="811"/>
                  </a:lnTo>
                  <a:lnTo>
                    <a:pt x="542" y="818"/>
                  </a:lnTo>
                  <a:lnTo>
                    <a:pt x="554" y="826"/>
                  </a:lnTo>
                  <a:lnTo>
                    <a:pt x="567" y="837"/>
                  </a:lnTo>
                  <a:lnTo>
                    <a:pt x="582" y="846"/>
                  </a:lnTo>
                  <a:lnTo>
                    <a:pt x="596" y="857"/>
                  </a:lnTo>
                  <a:lnTo>
                    <a:pt x="612" y="865"/>
                  </a:lnTo>
                  <a:lnTo>
                    <a:pt x="627" y="870"/>
                  </a:lnTo>
                  <a:lnTo>
                    <a:pt x="642" y="873"/>
                  </a:lnTo>
                  <a:lnTo>
                    <a:pt x="647" y="882"/>
                  </a:lnTo>
                  <a:lnTo>
                    <a:pt x="652" y="891"/>
                  </a:lnTo>
                  <a:lnTo>
                    <a:pt x="660" y="901"/>
                  </a:lnTo>
                  <a:lnTo>
                    <a:pt x="668" y="908"/>
                  </a:lnTo>
                  <a:lnTo>
                    <a:pt x="676" y="916"/>
                  </a:lnTo>
                  <a:lnTo>
                    <a:pt x="684" y="923"/>
                  </a:lnTo>
                  <a:lnTo>
                    <a:pt x="694" y="930"/>
                  </a:lnTo>
                  <a:lnTo>
                    <a:pt x="703" y="935"/>
                  </a:lnTo>
                  <a:lnTo>
                    <a:pt x="719" y="940"/>
                  </a:lnTo>
                  <a:lnTo>
                    <a:pt x="740" y="952"/>
                  </a:lnTo>
                  <a:lnTo>
                    <a:pt x="763" y="972"/>
                  </a:lnTo>
                  <a:lnTo>
                    <a:pt x="787" y="995"/>
                  </a:lnTo>
                  <a:lnTo>
                    <a:pt x="808" y="1019"/>
                  </a:lnTo>
                  <a:lnTo>
                    <a:pt x="828" y="1043"/>
                  </a:lnTo>
                  <a:lnTo>
                    <a:pt x="843" y="1066"/>
                  </a:lnTo>
                  <a:lnTo>
                    <a:pt x="851" y="1081"/>
                  </a:lnTo>
                  <a:lnTo>
                    <a:pt x="924" y="1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82" name="Freeform 159">
              <a:extLst>
                <a:ext uri="{FF2B5EF4-FFF2-40B4-BE49-F238E27FC236}">
                  <a16:creationId xmlns:a16="http://schemas.microsoft.com/office/drawing/2014/main" id="{D0597148-781D-4A19-AE7F-A38F87879F23}"/>
                </a:ext>
              </a:extLst>
            </p:cNvPr>
            <p:cNvSpPr>
              <a:spLocks/>
            </p:cNvSpPr>
            <p:nvPr/>
          </p:nvSpPr>
          <p:spPr bwMode="auto">
            <a:xfrm>
              <a:off x="2489" y="1455"/>
              <a:ext cx="265" cy="378"/>
            </a:xfrm>
            <a:custGeom>
              <a:avLst/>
              <a:gdLst>
                <a:gd name="T0" fmla="*/ 0 w 1059"/>
                <a:gd name="T1" fmla="*/ 0 h 1513"/>
                <a:gd name="T2" fmla="*/ 0 w 1059"/>
                <a:gd name="T3" fmla="*/ 0 h 1513"/>
                <a:gd name="T4" fmla="*/ 0 w 1059"/>
                <a:gd name="T5" fmla="*/ 0 h 1513"/>
                <a:gd name="T6" fmla="*/ 0 w 1059"/>
                <a:gd name="T7" fmla="*/ 0 h 1513"/>
                <a:gd name="T8" fmla="*/ 0 w 1059"/>
                <a:gd name="T9" fmla="*/ 0 h 1513"/>
                <a:gd name="T10" fmla="*/ 0 w 1059"/>
                <a:gd name="T11" fmla="*/ 0 h 1513"/>
                <a:gd name="T12" fmla="*/ 0 w 1059"/>
                <a:gd name="T13" fmla="*/ 0 h 1513"/>
                <a:gd name="T14" fmla="*/ 0 w 1059"/>
                <a:gd name="T15" fmla="*/ 0 h 1513"/>
                <a:gd name="T16" fmla="*/ 0 w 1059"/>
                <a:gd name="T17" fmla="*/ 0 h 1513"/>
                <a:gd name="T18" fmla="*/ 0 w 1059"/>
                <a:gd name="T19" fmla="*/ 0 h 1513"/>
                <a:gd name="T20" fmla="*/ 0 w 1059"/>
                <a:gd name="T21" fmla="*/ 0 h 1513"/>
                <a:gd name="T22" fmla="*/ 0 w 1059"/>
                <a:gd name="T23" fmla="*/ 0 h 1513"/>
                <a:gd name="T24" fmla="*/ 0 w 1059"/>
                <a:gd name="T25" fmla="*/ 0 h 1513"/>
                <a:gd name="T26" fmla="*/ 0 w 1059"/>
                <a:gd name="T27" fmla="*/ 0 h 1513"/>
                <a:gd name="T28" fmla="*/ 0 w 1059"/>
                <a:gd name="T29" fmla="*/ 0 h 1513"/>
                <a:gd name="T30" fmla="*/ 0 w 1059"/>
                <a:gd name="T31" fmla="*/ 0 h 1513"/>
                <a:gd name="T32" fmla="*/ 0 w 1059"/>
                <a:gd name="T33" fmla="*/ 0 h 1513"/>
                <a:gd name="T34" fmla="*/ 0 w 1059"/>
                <a:gd name="T35" fmla="*/ 0 h 1513"/>
                <a:gd name="T36" fmla="*/ 0 w 1059"/>
                <a:gd name="T37" fmla="*/ 0 h 1513"/>
                <a:gd name="T38" fmla="*/ 0 w 1059"/>
                <a:gd name="T39" fmla="*/ 0 h 1513"/>
                <a:gd name="T40" fmla="*/ 0 w 1059"/>
                <a:gd name="T41" fmla="*/ 0 h 1513"/>
                <a:gd name="T42" fmla="*/ 0 w 1059"/>
                <a:gd name="T43" fmla="*/ 0 h 1513"/>
                <a:gd name="T44" fmla="*/ 0 w 1059"/>
                <a:gd name="T45" fmla="*/ 0 h 1513"/>
                <a:gd name="T46" fmla="*/ 0 w 1059"/>
                <a:gd name="T47" fmla="*/ 0 h 1513"/>
                <a:gd name="T48" fmla="*/ 0 w 1059"/>
                <a:gd name="T49" fmla="*/ 0 h 1513"/>
                <a:gd name="T50" fmla="*/ 0 w 1059"/>
                <a:gd name="T51" fmla="*/ 0 h 1513"/>
                <a:gd name="T52" fmla="*/ 0 w 1059"/>
                <a:gd name="T53" fmla="*/ 0 h 1513"/>
                <a:gd name="T54" fmla="*/ 0 w 1059"/>
                <a:gd name="T55" fmla="*/ 0 h 1513"/>
                <a:gd name="T56" fmla="*/ 0 w 1059"/>
                <a:gd name="T57" fmla="*/ 0 h 1513"/>
                <a:gd name="T58" fmla="*/ 0 w 1059"/>
                <a:gd name="T59" fmla="*/ 0 h 1513"/>
                <a:gd name="T60" fmla="*/ 0 w 1059"/>
                <a:gd name="T61" fmla="*/ 0 h 1513"/>
                <a:gd name="T62" fmla="*/ 0 w 1059"/>
                <a:gd name="T63" fmla="*/ 0 h 1513"/>
                <a:gd name="T64" fmla="*/ 0 w 1059"/>
                <a:gd name="T65" fmla="*/ 0 h 1513"/>
                <a:gd name="T66" fmla="*/ 0 w 1059"/>
                <a:gd name="T67" fmla="*/ 0 h 1513"/>
                <a:gd name="T68" fmla="*/ 0 w 1059"/>
                <a:gd name="T69" fmla="*/ 0 h 1513"/>
                <a:gd name="T70" fmla="*/ 0 w 1059"/>
                <a:gd name="T71" fmla="*/ 0 h 1513"/>
                <a:gd name="T72" fmla="*/ 0 w 1059"/>
                <a:gd name="T73" fmla="*/ 0 h 1513"/>
                <a:gd name="T74" fmla="*/ 0 w 1059"/>
                <a:gd name="T75" fmla="*/ 0 h 1513"/>
                <a:gd name="T76" fmla="*/ 0 w 1059"/>
                <a:gd name="T77" fmla="*/ 0 h 1513"/>
                <a:gd name="T78" fmla="*/ 0 w 1059"/>
                <a:gd name="T79" fmla="*/ 0 h 1513"/>
                <a:gd name="T80" fmla="*/ 0 w 1059"/>
                <a:gd name="T81" fmla="*/ 0 h 1513"/>
                <a:gd name="T82" fmla="*/ 0 w 1059"/>
                <a:gd name="T83" fmla="*/ 0 h 1513"/>
                <a:gd name="T84" fmla="*/ 0 w 1059"/>
                <a:gd name="T85" fmla="*/ 0 h 1513"/>
                <a:gd name="T86" fmla="*/ 0 w 1059"/>
                <a:gd name="T87" fmla="*/ 0 h 1513"/>
                <a:gd name="T88" fmla="*/ 0 w 1059"/>
                <a:gd name="T89" fmla="*/ 0 h 1513"/>
                <a:gd name="T90" fmla="*/ 0 w 1059"/>
                <a:gd name="T91" fmla="*/ 0 h 1513"/>
                <a:gd name="T92" fmla="*/ 0 w 1059"/>
                <a:gd name="T93" fmla="*/ 0 h 1513"/>
                <a:gd name="T94" fmla="*/ 0 w 1059"/>
                <a:gd name="T95" fmla="*/ 0 h 1513"/>
                <a:gd name="T96" fmla="*/ 0 w 1059"/>
                <a:gd name="T97" fmla="*/ 0 h 1513"/>
                <a:gd name="T98" fmla="*/ 0 w 1059"/>
                <a:gd name="T99" fmla="*/ 0 h 1513"/>
                <a:gd name="T100" fmla="*/ 0 w 1059"/>
                <a:gd name="T101" fmla="*/ 0 h 1513"/>
                <a:gd name="T102" fmla="*/ 0 w 1059"/>
                <a:gd name="T103" fmla="*/ 0 h 1513"/>
                <a:gd name="T104" fmla="*/ 0 w 1059"/>
                <a:gd name="T105" fmla="*/ 0 h 1513"/>
                <a:gd name="T106" fmla="*/ 0 w 1059"/>
                <a:gd name="T107" fmla="*/ 0 h 1513"/>
                <a:gd name="T108" fmla="*/ 0 w 1059"/>
                <a:gd name="T109" fmla="*/ 0 h 1513"/>
                <a:gd name="T110" fmla="*/ 0 w 1059"/>
                <a:gd name="T111" fmla="*/ 0 h 1513"/>
                <a:gd name="T112" fmla="*/ 0 w 1059"/>
                <a:gd name="T113" fmla="*/ 0 h 15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9"/>
                <a:gd name="T172" fmla="*/ 0 h 1513"/>
                <a:gd name="T173" fmla="*/ 1059 w 1059"/>
                <a:gd name="T174" fmla="*/ 1513 h 15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9" h="1513">
                  <a:moveTo>
                    <a:pt x="924" y="1156"/>
                  </a:moveTo>
                  <a:lnTo>
                    <a:pt x="924" y="1156"/>
                  </a:lnTo>
                  <a:lnTo>
                    <a:pt x="936" y="1168"/>
                  </a:lnTo>
                  <a:lnTo>
                    <a:pt x="946" y="1180"/>
                  </a:lnTo>
                  <a:lnTo>
                    <a:pt x="956" y="1195"/>
                  </a:lnTo>
                  <a:lnTo>
                    <a:pt x="966" y="1208"/>
                  </a:lnTo>
                  <a:lnTo>
                    <a:pt x="976" y="1223"/>
                  </a:lnTo>
                  <a:lnTo>
                    <a:pt x="985" y="1239"/>
                  </a:lnTo>
                  <a:lnTo>
                    <a:pt x="993" y="1253"/>
                  </a:lnTo>
                  <a:lnTo>
                    <a:pt x="1001" y="1269"/>
                  </a:lnTo>
                  <a:lnTo>
                    <a:pt x="1009" y="1286"/>
                  </a:lnTo>
                  <a:lnTo>
                    <a:pt x="1017" y="1302"/>
                  </a:lnTo>
                  <a:lnTo>
                    <a:pt x="1024" y="1320"/>
                  </a:lnTo>
                  <a:lnTo>
                    <a:pt x="1032" y="1336"/>
                  </a:lnTo>
                  <a:lnTo>
                    <a:pt x="1038" y="1353"/>
                  </a:lnTo>
                  <a:lnTo>
                    <a:pt x="1046" y="1369"/>
                  </a:lnTo>
                  <a:lnTo>
                    <a:pt x="1053" y="1386"/>
                  </a:lnTo>
                  <a:lnTo>
                    <a:pt x="1059" y="1402"/>
                  </a:lnTo>
                  <a:lnTo>
                    <a:pt x="1050" y="1408"/>
                  </a:lnTo>
                  <a:lnTo>
                    <a:pt x="1034" y="1413"/>
                  </a:lnTo>
                  <a:lnTo>
                    <a:pt x="1013" y="1418"/>
                  </a:lnTo>
                  <a:lnTo>
                    <a:pt x="989" y="1425"/>
                  </a:lnTo>
                  <a:lnTo>
                    <a:pt x="964" y="1430"/>
                  </a:lnTo>
                  <a:lnTo>
                    <a:pt x="938" y="1434"/>
                  </a:lnTo>
                  <a:lnTo>
                    <a:pt x="917" y="1437"/>
                  </a:lnTo>
                  <a:lnTo>
                    <a:pt x="900" y="1438"/>
                  </a:lnTo>
                  <a:lnTo>
                    <a:pt x="888" y="1451"/>
                  </a:lnTo>
                  <a:lnTo>
                    <a:pt x="869" y="1454"/>
                  </a:lnTo>
                  <a:lnTo>
                    <a:pt x="849" y="1459"/>
                  </a:lnTo>
                  <a:lnTo>
                    <a:pt x="828" y="1467"/>
                  </a:lnTo>
                  <a:lnTo>
                    <a:pt x="808" y="1478"/>
                  </a:lnTo>
                  <a:lnTo>
                    <a:pt x="787" y="1487"/>
                  </a:lnTo>
                  <a:lnTo>
                    <a:pt x="767" y="1498"/>
                  </a:lnTo>
                  <a:lnTo>
                    <a:pt x="747" y="1506"/>
                  </a:lnTo>
                  <a:lnTo>
                    <a:pt x="728" y="1513"/>
                  </a:lnTo>
                  <a:lnTo>
                    <a:pt x="705" y="1495"/>
                  </a:lnTo>
                  <a:lnTo>
                    <a:pt x="686" y="1473"/>
                  </a:lnTo>
                  <a:lnTo>
                    <a:pt x="666" y="1446"/>
                  </a:lnTo>
                  <a:lnTo>
                    <a:pt x="648" y="1417"/>
                  </a:lnTo>
                  <a:lnTo>
                    <a:pt x="630" y="1388"/>
                  </a:lnTo>
                  <a:lnTo>
                    <a:pt x="610" y="1357"/>
                  </a:lnTo>
                  <a:lnTo>
                    <a:pt x="590" y="1329"/>
                  </a:lnTo>
                  <a:lnTo>
                    <a:pt x="567" y="1304"/>
                  </a:lnTo>
                  <a:lnTo>
                    <a:pt x="383" y="1095"/>
                  </a:lnTo>
                  <a:lnTo>
                    <a:pt x="369" y="1080"/>
                  </a:lnTo>
                  <a:lnTo>
                    <a:pt x="354" y="1066"/>
                  </a:lnTo>
                  <a:lnTo>
                    <a:pt x="340" y="1051"/>
                  </a:lnTo>
                  <a:lnTo>
                    <a:pt x="324" y="1035"/>
                  </a:lnTo>
                  <a:lnTo>
                    <a:pt x="309" y="1019"/>
                  </a:lnTo>
                  <a:lnTo>
                    <a:pt x="293" y="1003"/>
                  </a:lnTo>
                  <a:lnTo>
                    <a:pt x="277" y="987"/>
                  </a:lnTo>
                  <a:lnTo>
                    <a:pt x="261" y="970"/>
                  </a:lnTo>
                  <a:lnTo>
                    <a:pt x="246" y="952"/>
                  </a:lnTo>
                  <a:lnTo>
                    <a:pt x="230" y="936"/>
                  </a:lnTo>
                  <a:lnTo>
                    <a:pt x="216" y="919"/>
                  </a:lnTo>
                  <a:lnTo>
                    <a:pt x="201" y="902"/>
                  </a:lnTo>
                  <a:lnTo>
                    <a:pt x="188" y="886"/>
                  </a:lnTo>
                  <a:lnTo>
                    <a:pt x="173" y="869"/>
                  </a:lnTo>
                  <a:lnTo>
                    <a:pt x="161" y="853"/>
                  </a:lnTo>
                  <a:lnTo>
                    <a:pt x="149" y="837"/>
                  </a:lnTo>
                  <a:lnTo>
                    <a:pt x="139" y="817"/>
                  </a:lnTo>
                  <a:lnTo>
                    <a:pt x="127" y="794"/>
                  </a:lnTo>
                  <a:lnTo>
                    <a:pt x="113" y="770"/>
                  </a:lnTo>
                  <a:lnTo>
                    <a:pt x="99" y="747"/>
                  </a:lnTo>
                  <a:lnTo>
                    <a:pt x="84" y="725"/>
                  </a:lnTo>
                  <a:lnTo>
                    <a:pt x="68" y="705"/>
                  </a:lnTo>
                  <a:lnTo>
                    <a:pt x="53" y="688"/>
                  </a:lnTo>
                  <a:lnTo>
                    <a:pt x="39" y="676"/>
                  </a:lnTo>
                  <a:lnTo>
                    <a:pt x="39" y="666"/>
                  </a:lnTo>
                  <a:lnTo>
                    <a:pt x="39" y="660"/>
                  </a:lnTo>
                  <a:lnTo>
                    <a:pt x="39" y="654"/>
                  </a:lnTo>
                  <a:lnTo>
                    <a:pt x="39" y="652"/>
                  </a:lnTo>
                  <a:lnTo>
                    <a:pt x="36" y="630"/>
                  </a:lnTo>
                  <a:lnTo>
                    <a:pt x="31" y="605"/>
                  </a:lnTo>
                  <a:lnTo>
                    <a:pt x="24" y="577"/>
                  </a:lnTo>
                  <a:lnTo>
                    <a:pt x="16" y="547"/>
                  </a:lnTo>
                  <a:lnTo>
                    <a:pt x="8" y="517"/>
                  </a:lnTo>
                  <a:lnTo>
                    <a:pt x="3" y="489"/>
                  </a:lnTo>
                  <a:lnTo>
                    <a:pt x="0" y="464"/>
                  </a:lnTo>
                  <a:lnTo>
                    <a:pt x="2" y="443"/>
                  </a:lnTo>
                  <a:lnTo>
                    <a:pt x="11" y="449"/>
                  </a:lnTo>
                  <a:lnTo>
                    <a:pt x="20" y="457"/>
                  </a:lnTo>
                  <a:lnTo>
                    <a:pt x="30" y="468"/>
                  </a:lnTo>
                  <a:lnTo>
                    <a:pt x="37" y="479"/>
                  </a:lnTo>
                  <a:lnTo>
                    <a:pt x="45" y="491"/>
                  </a:lnTo>
                  <a:lnTo>
                    <a:pt x="52" y="501"/>
                  </a:lnTo>
                  <a:lnTo>
                    <a:pt x="59" y="509"/>
                  </a:lnTo>
                  <a:lnTo>
                    <a:pt x="64" y="516"/>
                  </a:lnTo>
                  <a:lnTo>
                    <a:pt x="64" y="507"/>
                  </a:lnTo>
                  <a:lnTo>
                    <a:pt x="64" y="497"/>
                  </a:lnTo>
                  <a:lnTo>
                    <a:pt x="64" y="489"/>
                  </a:lnTo>
                  <a:lnTo>
                    <a:pt x="64" y="480"/>
                  </a:lnTo>
                  <a:lnTo>
                    <a:pt x="64" y="463"/>
                  </a:lnTo>
                  <a:lnTo>
                    <a:pt x="65" y="439"/>
                  </a:lnTo>
                  <a:lnTo>
                    <a:pt x="67" y="411"/>
                  </a:lnTo>
                  <a:lnTo>
                    <a:pt x="68" y="383"/>
                  </a:lnTo>
                  <a:lnTo>
                    <a:pt x="69" y="355"/>
                  </a:lnTo>
                  <a:lnTo>
                    <a:pt x="69" y="328"/>
                  </a:lnTo>
                  <a:lnTo>
                    <a:pt x="68" y="308"/>
                  </a:lnTo>
                  <a:lnTo>
                    <a:pt x="64" y="295"/>
                  </a:lnTo>
                  <a:lnTo>
                    <a:pt x="72" y="275"/>
                  </a:lnTo>
                  <a:lnTo>
                    <a:pt x="76" y="252"/>
                  </a:lnTo>
                  <a:lnTo>
                    <a:pt x="79" y="229"/>
                  </a:lnTo>
                  <a:lnTo>
                    <a:pt x="80" y="205"/>
                  </a:lnTo>
                  <a:lnTo>
                    <a:pt x="81" y="181"/>
                  </a:lnTo>
                  <a:lnTo>
                    <a:pt x="83" y="158"/>
                  </a:lnTo>
                  <a:lnTo>
                    <a:pt x="84" y="139"/>
                  </a:lnTo>
                  <a:lnTo>
                    <a:pt x="88" y="123"/>
                  </a:lnTo>
                  <a:lnTo>
                    <a:pt x="93" y="106"/>
                  </a:lnTo>
                  <a:lnTo>
                    <a:pt x="100" y="89"/>
                  </a:lnTo>
                  <a:lnTo>
                    <a:pt x="107" y="73"/>
                  </a:lnTo>
                  <a:lnTo>
                    <a:pt x="116" y="57"/>
                  </a:lnTo>
                  <a:lnTo>
                    <a:pt x="125" y="42"/>
                  </a:lnTo>
                  <a:lnTo>
                    <a:pt x="136" y="28"/>
                  </a:lnTo>
                  <a:lnTo>
                    <a:pt x="148" y="14"/>
                  </a:lnTo>
                  <a:lnTo>
                    <a:pt x="161" y="0"/>
                  </a:lnTo>
                  <a:lnTo>
                    <a:pt x="163" y="10"/>
                  </a:lnTo>
                  <a:lnTo>
                    <a:pt x="164" y="22"/>
                  </a:lnTo>
                  <a:lnTo>
                    <a:pt x="164" y="36"/>
                  </a:lnTo>
                  <a:lnTo>
                    <a:pt x="164" y="50"/>
                  </a:lnTo>
                  <a:lnTo>
                    <a:pt x="163" y="66"/>
                  </a:lnTo>
                  <a:lnTo>
                    <a:pt x="160" y="83"/>
                  </a:lnTo>
                  <a:lnTo>
                    <a:pt x="159" y="101"/>
                  </a:lnTo>
                  <a:lnTo>
                    <a:pt x="156" y="118"/>
                  </a:lnTo>
                  <a:lnTo>
                    <a:pt x="153" y="137"/>
                  </a:lnTo>
                  <a:lnTo>
                    <a:pt x="152" y="154"/>
                  </a:lnTo>
                  <a:lnTo>
                    <a:pt x="149" y="171"/>
                  </a:lnTo>
                  <a:lnTo>
                    <a:pt x="148" y="189"/>
                  </a:lnTo>
                  <a:lnTo>
                    <a:pt x="147" y="205"/>
                  </a:lnTo>
                  <a:lnTo>
                    <a:pt x="147" y="219"/>
                  </a:lnTo>
                  <a:lnTo>
                    <a:pt x="148" y="234"/>
                  </a:lnTo>
                  <a:lnTo>
                    <a:pt x="149" y="246"/>
                  </a:lnTo>
                  <a:lnTo>
                    <a:pt x="156" y="276"/>
                  </a:lnTo>
                  <a:lnTo>
                    <a:pt x="161" y="307"/>
                  </a:lnTo>
                  <a:lnTo>
                    <a:pt x="168" y="338"/>
                  </a:lnTo>
                  <a:lnTo>
                    <a:pt x="173" y="370"/>
                  </a:lnTo>
                  <a:lnTo>
                    <a:pt x="179" y="400"/>
                  </a:lnTo>
                  <a:lnTo>
                    <a:pt x="184" y="432"/>
                  </a:lnTo>
                  <a:lnTo>
                    <a:pt x="191" y="464"/>
                  </a:lnTo>
                  <a:lnTo>
                    <a:pt x="197" y="495"/>
                  </a:lnTo>
                  <a:lnTo>
                    <a:pt x="205" y="525"/>
                  </a:lnTo>
                  <a:lnTo>
                    <a:pt x="214" y="556"/>
                  </a:lnTo>
                  <a:lnTo>
                    <a:pt x="225" y="586"/>
                  </a:lnTo>
                  <a:lnTo>
                    <a:pt x="237" y="616"/>
                  </a:lnTo>
                  <a:lnTo>
                    <a:pt x="252" y="645"/>
                  </a:lnTo>
                  <a:lnTo>
                    <a:pt x="269" y="672"/>
                  </a:lnTo>
                  <a:lnTo>
                    <a:pt x="288" y="700"/>
                  </a:lnTo>
                  <a:lnTo>
                    <a:pt x="309" y="725"/>
                  </a:lnTo>
                  <a:lnTo>
                    <a:pt x="314" y="708"/>
                  </a:lnTo>
                  <a:lnTo>
                    <a:pt x="321" y="684"/>
                  </a:lnTo>
                  <a:lnTo>
                    <a:pt x="326" y="657"/>
                  </a:lnTo>
                  <a:lnTo>
                    <a:pt x="333" y="626"/>
                  </a:lnTo>
                  <a:lnTo>
                    <a:pt x="338" y="597"/>
                  </a:lnTo>
                  <a:lnTo>
                    <a:pt x="342" y="571"/>
                  </a:lnTo>
                  <a:lnTo>
                    <a:pt x="345" y="547"/>
                  </a:lnTo>
                  <a:lnTo>
                    <a:pt x="346" y="529"/>
                  </a:lnTo>
                  <a:lnTo>
                    <a:pt x="356" y="520"/>
                  </a:lnTo>
                  <a:lnTo>
                    <a:pt x="364" y="511"/>
                  </a:lnTo>
                  <a:lnTo>
                    <a:pt x="369" y="501"/>
                  </a:lnTo>
                  <a:lnTo>
                    <a:pt x="371" y="492"/>
                  </a:lnTo>
                  <a:lnTo>
                    <a:pt x="383" y="504"/>
                  </a:lnTo>
                  <a:lnTo>
                    <a:pt x="383" y="513"/>
                  </a:lnTo>
                  <a:lnTo>
                    <a:pt x="385" y="524"/>
                  </a:lnTo>
                  <a:lnTo>
                    <a:pt x="387" y="536"/>
                  </a:lnTo>
                  <a:lnTo>
                    <a:pt x="390" y="547"/>
                  </a:lnTo>
                  <a:lnTo>
                    <a:pt x="391" y="559"/>
                  </a:lnTo>
                  <a:lnTo>
                    <a:pt x="394" y="569"/>
                  </a:lnTo>
                  <a:lnTo>
                    <a:pt x="395" y="581"/>
                  </a:lnTo>
                  <a:lnTo>
                    <a:pt x="395" y="590"/>
                  </a:lnTo>
                  <a:lnTo>
                    <a:pt x="394" y="600"/>
                  </a:lnTo>
                  <a:lnTo>
                    <a:pt x="390" y="608"/>
                  </a:lnTo>
                  <a:lnTo>
                    <a:pt x="385" y="617"/>
                  </a:lnTo>
                  <a:lnTo>
                    <a:pt x="383" y="626"/>
                  </a:lnTo>
                  <a:lnTo>
                    <a:pt x="401" y="646"/>
                  </a:lnTo>
                  <a:lnTo>
                    <a:pt x="418" y="669"/>
                  </a:lnTo>
                  <a:lnTo>
                    <a:pt x="435" y="693"/>
                  </a:lnTo>
                  <a:lnTo>
                    <a:pt x="453" y="718"/>
                  </a:lnTo>
                  <a:lnTo>
                    <a:pt x="470" y="745"/>
                  </a:lnTo>
                  <a:lnTo>
                    <a:pt x="489" y="769"/>
                  </a:lnTo>
                  <a:lnTo>
                    <a:pt x="509" y="791"/>
                  </a:lnTo>
                  <a:lnTo>
                    <a:pt x="531" y="811"/>
                  </a:lnTo>
                  <a:lnTo>
                    <a:pt x="542" y="818"/>
                  </a:lnTo>
                  <a:lnTo>
                    <a:pt x="554" y="826"/>
                  </a:lnTo>
                  <a:lnTo>
                    <a:pt x="567" y="837"/>
                  </a:lnTo>
                  <a:lnTo>
                    <a:pt x="582" y="846"/>
                  </a:lnTo>
                  <a:lnTo>
                    <a:pt x="596" y="857"/>
                  </a:lnTo>
                  <a:lnTo>
                    <a:pt x="612" y="865"/>
                  </a:lnTo>
                  <a:lnTo>
                    <a:pt x="627" y="870"/>
                  </a:lnTo>
                  <a:lnTo>
                    <a:pt x="642" y="873"/>
                  </a:lnTo>
                  <a:lnTo>
                    <a:pt x="647" y="882"/>
                  </a:lnTo>
                  <a:lnTo>
                    <a:pt x="652" y="891"/>
                  </a:lnTo>
                  <a:lnTo>
                    <a:pt x="660" y="901"/>
                  </a:lnTo>
                  <a:lnTo>
                    <a:pt x="668" y="908"/>
                  </a:lnTo>
                  <a:lnTo>
                    <a:pt x="676" y="916"/>
                  </a:lnTo>
                  <a:lnTo>
                    <a:pt x="684" y="923"/>
                  </a:lnTo>
                  <a:lnTo>
                    <a:pt x="694" y="930"/>
                  </a:lnTo>
                  <a:lnTo>
                    <a:pt x="703" y="935"/>
                  </a:lnTo>
                  <a:lnTo>
                    <a:pt x="719" y="940"/>
                  </a:lnTo>
                  <a:lnTo>
                    <a:pt x="740" y="952"/>
                  </a:lnTo>
                  <a:lnTo>
                    <a:pt x="763" y="972"/>
                  </a:lnTo>
                  <a:lnTo>
                    <a:pt x="787" y="995"/>
                  </a:lnTo>
                  <a:lnTo>
                    <a:pt x="808" y="1019"/>
                  </a:lnTo>
                  <a:lnTo>
                    <a:pt x="828" y="1043"/>
                  </a:lnTo>
                  <a:lnTo>
                    <a:pt x="843" y="1066"/>
                  </a:lnTo>
                  <a:lnTo>
                    <a:pt x="851" y="1081"/>
                  </a:lnTo>
                  <a:lnTo>
                    <a:pt x="924" y="115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83" name="Freeform 160">
              <a:extLst>
                <a:ext uri="{FF2B5EF4-FFF2-40B4-BE49-F238E27FC236}">
                  <a16:creationId xmlns:a16="http://schemas.microsoft.com/office/drawing/2014/main" id="{C5C7BD8F-D570-4BB6-9D3C-BF953DB43F49}"/>
                </a:ext>
              </a:extLst>
            </p:cNvPr>
            <p:cNvSpPr>
              <a:spLocks/>
            </p:cNvSpPr>
            <p:nvPr/>
          </p:nvSpPr>
          <p:spPr bwMode="auto">
            <a:xfrm>
              <a:off x="2597" y="1606"/>
              <a:ext cx="49" cy="61"/>
            </a:xfrm>
            <a:custGeom>
              <a:avLst/>
              <a:gdLst>
                <a:gd name="T0" fmla="*/ 0 w 197"/>
                <a:gd name="T1" fmla="*/ 0 h 247"/>
                <a:gd name="T2" fmla="*/ 0 w 197"/>
                <a:gd name="T3" fmla="*/ 0 h 247"/>
                <a:gd name="T4" fmla="*/ 0 w 197"/>
                <a:gd name="T5" fmla="*/ 0 h 247"/>
                <a:gd name="T6" fmla="*/ 0 w 197"/>
                <a:gd name="T7" fmla="*/ 0 h 247"/>
                <a:gd name="T8" fmla="*/ 0 w 197"/>
                <a:gd name="T9" fmla="*/ 0 h 247"/>
                <a:gd name="T10" fmla="*/ 0 w 197"/>
                <a:gd name="T11" fmla="*/ 0 h 247"/>
                <a:gd name="T12" fmla="*/ 0 w 197"/>
                <a:gd name="T13" fmla="*/ 0 h 247"/>
                <a:gd name="T14" fmla="*/ 0 w 197"/>
                <a:gd name="T15" fmla="*/ 0 h 247"/>
                <a:gd name="T16" fmla="*/ 0 w 197"/>
                <a:gd name="T17" fmla="*/ 0 h 247"/>
                <a:gd name="T18" fmla="*/ 0 w 197"/>
                <a:gd name="T19" fmla="*/ 0 h 247"/>
                <a:gd name="T20" fmla="*/ 0 w 197"/>
                <a:gd name="T21" fmla="*/ 0 h 247"/>
                <a:gd name="T22" fmla="*/ 0 w 197"/>
                <a:gd name="T23" fmla="*/ 0 h 247"/>
                <a:gd name="T24" fmla="*/ 0 w 197"/>
                <a:gd name="T25" fmla="*/ 0 h 247"/>
                <a:gd name="T26" fmla="*/ 0 w 197"/>
                <a:gd name="T27" fmla="*/ 0 h 247"/>
                <a:gd name="T28" fmla="*/ 0 w 197"/>
                <a:gd name="T29" fmla="*/ 0 h 247"/>
                <a:gd name="T30" fmla="*/ 0 w 197"/>
                <a:gd name="T31" fmla="*/ 0 h 247"/>
                <a:gd name="T32" fmla="*/ 0 w 197"/>
                <a:gd name="T33" fmla="*/ 0 h 247"/>
                <a:gd name="T34" fmla="*/ 0 w 197"/>
                <a:gd name="T35" fmla="*/ 0 h 247"/>
                <a:gd name="T36" fmla="*/ 0 w 197"/>
                <a:gd name="T37" fmla="*/ 0 h 247"/>
                <a:gd name="T38" fmla="*/ 0 w 197"/>
                <a:gd name="T39" fmla="*/ 0 h 247"/>
                <a:gd name="T40" fmla="*/ 0 w 197"/>
                <a:gd name="T41" fmla="*/ 0 h 247"/>
                <a:gd name="T42" fmla="*/ 0 w 197"/>
                <a:gd name="T43" fmla="*/ 0 h 247"/>
                <a:gd name="T44" fmla="*/ 0 w 197"/>
                <a:gd name="T45" fmla="*/ 0 h 247"/>
                <a:gd name="T46" fmla="*/ 0 w 197"/>
                <a:gd name="T47" fmla="*/ 0 h 247"/>
                <a:gd name="T48" fmla="*/ 0 w 197"/>
                <a:gd name="T49" fmla="*/ 0 h 247"/>
                <a:gd name="T50" fmla="*/ 0 w 197"/>
                <a:gd name="T51" fmla="*/ 0 h 247"/>
                <a:gd name="T52" fmla="*/ 0 w 197"/>
                <a:gd name="T53" fmla="*/ 0 h 247"/>
                <a:gd name="T54" fmla="*/ 0 w 197"/>
                <a:gd name="T55" fmla="*/ 0 h 247"/>
                <a:gd name="T56" fmla="*/ 0 w 197"/>
                <a:gd name="T57" fmla="*/ 0 h 247"/>
                <a:gd name="T58" fmla="*/ 0 w 197"/>
                <a:gd name="T59" fmla="*/ 0 h 247"/>
                <a:gd name="T60" fmla="*/ 0 w 197"/>
                <a:gd name="T61" fmla="*/ 0 h 247"/>
                <a:gd name="T62" fmla="*/ 0 w 197"/>
                <a:gd name="T63" fmla="*/ 0 h 247"/>
                <a:gd name="T64" fmla="*/ 0 w 197"/>
                <a:gd name="T65" fmla="*/ 0 h 247"/>
                <a:gd name="T66" fmla="*/ 0 w 197"/>
                <a:gd name="T67" fmla="*/ 0 h 247"/>
                <a:gd name="T68" fmla="*/ 0 w 197"/>
                <a:gd name="T69" fmla="*/ 0 h 247"/>
                <a:gd name="T70" fmla="*/ 0 w 197"/>
                <a:gd name="T71" fmla="*/ 0 h 247"/>
                <a:gd name="T72" fmla="*/ 0 w 197"/>
                <a:gd name="T73" fmla="*/ 0 h 247"/>
                <a:gd name="T74" fmla="*/ 0 w 197"/>
                <a:gd name="T75" fmla="*/ 0 h 247"/>
                <a:gd name="T76" fmla="*/ 0 w 197"/>
                <a:gd name="T77" fmla="*/ 0 h 247"/>
                <a:gd name="T78" fmla="*/ 0 w 197"/>
                <a:gd name="T79" fmla="*/ 0 h 247"/>
                <a:gd name="T80" fmla="*/ 0 w 197"/>
                <a:gd name="T81" fmla="*/ 0 h 247"/>
                <a:gd name="T82" fmla="*/ 0 w 197"/>
                <a:gd name="T83" fmla="*/ 0 h 247"/>
                <a:gd name="T84" fmla="*/ 0 w 197"/>
                <a:gd name="T85" fmla="*/ 0 h 247"/>
                <a:gd name="T86" fmla="*/ 0 w 197"/>
                <a:gd name="T87" fmla="*/ 0 h 247"/>
                <a:gd name="T88" fmla="*/ 0 w 197"/>
                <a:gd name="T89" fmla="*/ 0 h 247"/>
                <a:gd name="T90" fmla="*/ 0 w 197"/>
                <a:gd name="T91" fmla="*/ 0 h 247"/>
                <a:gd name="T92" fmla="*/ 0 w 197"/>
                <a:gd name="T93" fmla="*/ 0 h 247"/>
                <a:gd name="T94" fmla="*/ 0 w 197"/>
                <a:gd name="T95" fmla="*/ 0 h 247"/>
                <a:gd name="T96" fmla="*/ 0 w 197"/>
                <a:gd name="T97" fmla="*/ 0 h 247"/>
                <a:gd name="T98" fmla="*/ 0 w 197"/>
                <a:gd name="T99" fmla="*/ 0 h 2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7"/>
                <a:gd name="T151" fmla="*/ 0 h 247"/>
                <a:gd name="T152" fmla="*/ 197 w 197"/>
                <a:gd name="T153" fmla="*/ 247 h 2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7" h="247">
                  <a:moveTo>
                    <a:pt x="49" y="62"/>
                  </a:moveTo>
                  <a:lnTo>
                    <a:pt x="58" y="76"/>
                  </a:lnTo>
                  <a:lnTo>
                    <a:pt x="69" y="91"/>
                  </a:lnTo>
                  <a:lnTo>
                    <a:pt x="81" y="107"/>
                  </a:lnTo>
                  <a:lnTo>
                    <a:pt x="93" y="122"/>
                  </a:lnTo>
                  <a:lnTo>
                    <a:pt x="106" y="136"/>
                  </a:lnTo>
                  <a:lnTo>
                    <a:pt x="119" y="149"/>
                  </a:lnTo>
                  <a:lnTo>
                    <a:pt x="134" y="161"/>
                  </a:lnTo>
                  <a:lnTo>
                    <a:pt x="147" y="172"/>
                  </a:lnTo>
                  <a:lnTo>
                    <a:pt x="150" y="177"/>
                  </a:lnTo>
                  <a:lnTo>
                    <a:pt x="155" y="185"/>
                  </a:lnTo>
                  <a:lnTo>
                    <a:pt x="163" y="195"/>
                  </a:lnTo>
                  <a:lnTo>
                    <a:pt x="173" y="203"/>
                  </a:lnTo>
                  <a:lnTo>
                    <a:pt x="181" y="212"/>
                  </a:lnTo>
                  <a:lnTo>
                    <a:pt x="189" y="221"/>
                  </a:lnTo>
                  <a:lnTo>
                    <a:pt x="194" y="229"/>
                  </a:lnTo>
                  <a:lnTo>
                    <a:pt x="197" y="235"/>
                  </a:lnTo>
                  <a:lnTo>
                    <a:pt x="183" y="247"/>
                  </a:lnTo>
                  <a:lnTo>
                    <a:pt x="175" y="243"/>
                  </a:lnTo>
                  <a:lnTo>
                    <a:pt x="161" y="231"/>
                  </a:lnTo>
                  <a:lnTo>
                    <a:pt x="142" y="215"/>
                  </a:lnTo>
                  <a:lnTo>
                    <a:pt x="122" y="195"/>
                  </a:lnTo>
                  <a:lnTo>
                    <a:pt x="102" y="173"/>
                  </a:lnTo>
                  <a:lnTo>
                    <a:pt x="84" y="153"/>
                  </a:lnTo>
                  <a:lnTo>
                    <a:pt x="69" y="135"/>
                  </a:lnTo>
                  <a:lnTo>
                    <a:pt x="61" y="123"/>
                  </a:lnTo>
                  <a:lnTo>
                    <a:pt x="56" y="118"/>
                  </a:lnTo>
                  <a:lnTo>
                    <a:pt x="50" y="110"/>
                  </a:lnTo>
                  <a:lnTo>
                    <a:pt x="42" y="102"/>
                  </a:lnTo>
                  <a:lnTo>
                    <a:pt x="34" y="92"/>
                  </a:lnTo>
                  <a:lnTo>
                    <a:pt x="26" y="83"/>
                  </a:lnTo>
                  <a:lnTo>
                    <a:pt x="18" y="75"/>
                  </a:lnTo>
                  <a:lnTo>
                    <a:pt x="9" y="67"/>
                  </a:lnTo>
                  <a:lnTo>
                    <a:pt x="0" y="62"/>
                  </a:lnTo>
                  <a:lnTo>
                    <a:pt x="0" y="52"/>
                  </a:lnTo>
                  <a:lnTo>
                    <a:pt x="1" y="43"/>
                  </a:lnTo>
                  <a:lnTo>
                    <a:pt x="4" y="35"/>
                  </a:lnTo>
                  <a:lnTo>
                    <a:pt x="6" y="27"/>
                  </a:lnTo>
                  <a:lnTo>
                    <a:pt x="8" y="19"/>
                  </a:lnTo>
                  <a:lnTo>
                    <a:pt x="10" y="11"/>
                  </a:lnTo>
                  <a:lnTo>
                    <a:pt x="12" y="6"/>
                  </a:lnTo>
                  <a:lnTo>
                    <a:pt x="12" y="0"/>
                  </a:lnTo>
                  <a:lnTo>
                    <a:pt x="20" y="6"/>
                  </a:lnTo>
                  <a:lnTo>
                    <a:pt x="26" y="14"/>
                  </a:lnTo>
                  <a:lnTo>
                    <a:pt x="30" y="22"/>
                  </a:lnTo>
                  <a:lnTo>
                    <a:pt x="34" y="31"/>
                  </a:lnTo>
                  <a:lnTo>
                    <a:pt x="37" y="40"/>
                  </a:lnTo>
                  <a:lnTo>
                    <a:pt x="41" y="48"/>
                  </a:lnTo>
                  <a:lnTo>
                    <a:pt x="45" y="56"/>
                  </a:lnTo>
                  <a:lnTo>
                    <a:pt x="49"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84" name="Freeform 161">
              <a:extLst>
                <a:ext uri="{FF2B5EF4-FFF2-40B4-BE49-F238E27FC236}">
                  <a16:creationId xmlns:a16="http://schemas.microsoft.com/office/drawing/2014/main" id="{3751011D-2B46-4CFB-99C9-D2FFD3032105}"/>
                </a:ext>
              </a:extLst>
            </p:cNvPr>
            <p:cNvSpPr>
              <a:spLocks/>
            </p:cNvSpPr>
            <p:nvPr/>
          </p:nvSpPr>
          <p:spPr bwMode="auto">
            <a:xfrm>
              <a:off x="2597" y="1606"/>
              <a:ext cx="49" cy="61"/>
            </a:xfrm>
            <a:custGeom>
              <a:avLst/>
              <a:gdLst>
                <a:gd name="T0" fmla="*/ 0 w 197"/>
                <a:gd name="T1" fmla="*/ 0 h 247"/>
                <a:gd name="T2" fmla="*/ 0 w 197"/>
                <a:gd name="T3" fmla="*/ 0 h 247"/>
                <a:gd name="T4" fmla="*/ 0 w 197"/>
                <a:gd name="T5" fmla="*/ 0 h 247"/>
                <a:gd name="T6" fmla="*/ 0 w 197"/>
                <a:gd name="T7" fmla="*/ 0 h 247"/>
                <a:gd name="T8" fmla="*/ 0 w 197"/>
                <a:gd name="T9" fmla="*/ 0 h 247"/>
                <a:gd name="T10" fmla="*/ 0 w 197"/>
                <a:gd name="T11" fmla="*/ 0 h 247"/>
                <a:gd name="T12" fmla="*/ 0 w 197"/>
                <a:gd name="T13" fmla="*/ 0 h 247"/>
                <a:gd name="T14" fmla="*/ 0 w 197"/>
                <a:gd name="T15" fmla="*/ 0 h 247"/>
                <a:gd name="T16" fmla="*/ 0 w 197"/>
                <a:gd name="T17" fmla="*/ 0 h 247"/>
                <a:gd name="T18" fmla="*/ 0 w 197"/>
                <a:gd name="T19" fmla="*/ 0 h 247"/>
                <a:gd name="T20" fmla="*/ 0 w 197"/>
                <a:gd name="T21" fmla="*/ 0 h 247"/>
                <a:gd name="T22" fmla="*/ 0 w 197"/>
                <a:gd name="T23" fmla="*/ 0 h 247"/>
                <a:gd name="T24" fmla="*/ 0 w 197"/>
                <a:gd name="T25" fmla="*/ 0 h 247"/>
                <a:gd name="T26" fmla="*/ 0 w 197"/>
                <a:gd name="T27" fmla="*/ 0 h 247"/>
                <a:gd name="T28" fmla="*/ 0 w 197"/>
                <a:gd name="T29" fmla="*/ 0 h 247"/>
                <a:gd name="T30" fmla="*/ 0 w 197"/>
                <a:gd name="T31" fmla="*/ 0 h 247"/>
                <a:gd name="T32" fmla="*/ 0 w 197"/>
                <a:gd name="T33" fmla="*/ 0 h 247"/>
                <a:gd name="T34" fmla="*/ 0 w 197"/>
                <a:gd name="T35" fmla="*/ 0 h 247"/>
                <a:gd name="T36" fmla="*/ 0 w 197"/>
                <a:gd name="T37" fmla="*/ 0 h 247"/>
                <a:gd name="T38" fmla="*/ 0 w 197"/>
                <a:gd name="T39" fmla="*/ 0 h 247"/>
                <a:gd name="T40" fmla="*/ 0 w 197"/>
                <a:gd name="T41" fmla="*/ 0 h 247"/>
                <a:gd name="T42" fmla="*/ 0 w 197"/>
                <a:gd name="T43" fmla="*/ 0 h 247"/>
                <a:gd name="T44" fmla="*/ 0 w 197"/>
                <a:gd name="T45" fmla="*/ 0 h 247"/>
                <a:gd name="T46" fmla="*/ 0 w 197"/>
                <a:gd name="T47" fmla="*/ 0 h 247"/>
                <a:gd name="T48" fmla="*/ 0 w 197"/>
                <a:gd name="T49" fmla="*/ 0 h 247"/>
                <a:gd name="T50" fmla="*/ 0 w 197"/>
                <a:gd name="T51" fmla="*/ 0 h 247"/>
                <a:gd name="T52" fmla="*/ 0 w 197"/>
                <a:gd name="T53" fmla="*/ 0 h 247"/>
                <a:gd name="T54" fmla="*/ 0 w 197"/>
                <a:gd name="T55" fmla="*/ 0 h 247"/>
                <a:gd name="T56" fmla="*/ 0 w 197"/>
                <a:gd name="T57" fmla="*/ 0 h 247"/>
                <a:gd name="T58" fmla="*/ 0 w 197"/>
                <a:gd name="T59" fmla="*/ 0 h 247"/>
                <a:gd name="T60" fmla="*/ 0 w 197"/>
                <a:gd name="T61" fmla="*/ 0 h 247"/>
                <a:gd name="T62" fmla="*/ 0 w 197"/>
                <a:gd name="T63" fmla="*/ 0 h 247"/>
                <a:gd name="T64" fmla="*/ 0 w 197"/>
                <a:gd name="T65" fmla="*/ 0 h 247"/>
                <a:gd name="T66" fmla="*/ 0 w 197"/>
                <a:gd name="T67" fmla="*/ 0 h 247"/>
                <a:gd name="T68" fmla="*/ 0 w 197"/>
                <a:gd name="T69" fmla="*/ 0 h 247"/>
                <a:gd name="T70" fmla="*/ 0 w 197"/>
                <a:gd name="T71" fmla="*/ 0 h 247"/>
                <a:gd name="T72" fmla="*/ 0 w 197"/>
                <a:gd name="T73" fmla="*/ 0 h 247"/>
                <a:gd name="T74" fmla="*/ 0 w 197"/>
                <a:gd name="T75" fmla="*/ 0 h 247"/>
                <a:gd name="T76" fmla="*/ 0 w 197"/>
                <a:gd name="T77" fmla="*/ 0 h 247"/>
                <a:gd name="T78" fmla="*/ 0 w 197"/>
                <a:gd name="T79" fmla="*/ 0 h 247"/>
                <a:gd name="T80" fmla="*/ 0 w 197"/>
                <a:gd name="T81" fmla="*/ 0 h 247"/>
                <a:gd name="T82" fmla="*/ 0 w 197"/>
                <a:gd name="T83" fmla="*/ 0 h 247"/>
                <a:gd name="T84" fmla="*/ 0 w 197"/>
                <a:gd name="T85" fmla="*/ 0 h 247"/>
                <a:gd name="T86" fmla="*/ 0 w 197"/>
                <a:gd name="T87" fmla="*/ 0 h 247"/>
                <a:gd name="T88" fmla="*/ 0 w 197"/>
                <a:gd name="T89" fmla="*/ 0 h 247"/>
                <a:gd name="T90" fmla="*/ 0 w 197"/>
                <a:gd name="T91" fmla="*/ 0 h 247"/>
                <a:gd name="T92" fmla="*/ 0 w 197"/>
                <a:gd name="T93" fmla="*/ 0 h 247"/>
                <a:gd name="T94" fmla="*/ 0 w 197"/>
                <a:gd name="T95" fmla="*/ 0 h 247"/>
                <a:gd name="T96" fmla="*/ 0 w 197"/>
                <a:gd name="T97" fmla="*/ 0 h 247"/>
                <a:gd name="T98" fmla="*/ 0 w 197"/>
                <a:gd name="T99" fmla="*/ 0 h 247"/>
                <a:gd name="T100" fmla="*/ 0 w 197"/>
                <a:gd name="T101" fmla="*/ 0 h 247"/>
                <a:gd name="T102" fmla="*/ 0 w 197"/>
                <a:gd name="T103" fmla="*/ 0 h 247"/>
                <a:gd name="T104" fmla="*/ 0 w 197"/>
                <a:gd name="T105" fmla="*/ 0 h 247"/>
                <a:gd name="T106" fmla="*/ 0 w 197"/>
                <a:gd name="T107" fmla="*/ 0 h 247"/>
                <a:gd name="T108" fmla="*/ 0 w 197"/>
                <a:gd name="T109" fmla="*/ 0 h 247"/>
                <a:gd name="T110" fmla="*/ 0 w 197"/>
                <a:gd name="T111" fmla="*/ 0 h 2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7"/>
                <a:gd name="T169" fmla="*/ 0 h 247"/>
                <a:gd name="T170" fmla="*/ 197 w 197"/>
                <a:gd name="T171" fmla="*/ 247 h 2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7" h="247">
                  <a:moveTo>
                    <a:pt x="49" y="62"/>
                  </a:moveTo>
                  <a:lnTo>
                    <a:pt x="49" y="62"/>
                  </a:lnTo>
                  <a:lnTo>
                    <a:pt x="58" y="76"/>
                  </a:lnTo>
                  <a:lnTo>
                    <a:pt x="69" y="91"/>
                  </a:lnTo>
                  <a:lnTo>
                    <a:pt x="81" y="107"/>
                  </a:lnTo>
                  <a:lnTo>
                    <a:pt x="93" y="122"/>
                  </a:lnTo>
                  <a:lnTo>
                    <a:pt x="106" y="136"/>
                  </a:lnTo>
                  <a:lnTo>
                    <a:pt x="119" y="149"/>
                  </a:lnTo>
                  <a:lnTo>
                    <a:pt x="134" y="161"/>
                  </a:lnTo>
                  <a:lnTo>
                    <a:pt x="147" y="172"/>
                  </a:lnTo>
                  <a:lnTo>
                    <a:pt x="150" y="177"/>
                  </a:lnTo>
                  <a:lnTo>
                    <a:pt x="155" y="185"/>
                  </a:lnTo>
                  <a:lnTo>
                    <a:pt x="163" y="195"/>
                  </a:lnTo>
                  <a:lnTo>
                    <a:pt x="173" y="203"/>
                  </a:lnTo>
                  <a:lnTo>
                    <a:pt x="181" y="212"/>
                  </a:lnTo>
                  <a:lnTo>
                    <a:pt x="189" y="221"/>
                  </a:lnTo>
                  <a:lnTo>
                    <a:pt x="194" y="229"/>
                  </a:lnTo>
                  <a:lnTo>
                    <a:pt x="197" y="235"/>
                  </a:lnTo>
                  <a:lnTo>
                    <a:pt x="183" y="247"/>
                  </a:lnTo>
                  <a:lnTo>
                    <a:pt x="175" y="243"/>
                  </a:lnTo>
                  <a:lnTo>
                    <a:pt x="161" y="231"/>
                  </a:lnTo>
                  <a:lnTo>
                    <a:pt x="142" y="215"/>
                  </a:lnTo>
                  <a:lnTo>
                    <a:pt x="122" y="195"/>
                  </a:lnTo>
                  <a:lnTo>
                    <a:pt x="102" y="173"/>
                  </a:lnTo>
                  <a:lnTo>
                    <a:pt x="84" y="153"/>
                  </a:lnTo>
                  <a:lnTo>
                    <a:pt x="69" y="135"/>
                  </a:lnTo>
                  <a:lnTo>
                    <a:pt x="61" y="123"/>
                  </a:lnTo>
                  <a:lnTo>
                    <a:pt x="56" y="118"/>
                  </a:lnTo>
                  <a:lnTo>
                    <a:pt x="50" y="110"/>
                  </a:lnTo>
                  <a:lnTo>
                    <a:pt x="42" y="102"/>
                  </a:lnTo>
                  <a:lnTo>
                    <a:pt x="34" y="92"/>
                  </a:lnTo>
                  <a:lnTo>
                    <a:pt x="26" y="83"/>
                  </a:lnTo>
                  <a:lnTo>
                    <a:pt x="18" y="75"/>
                  </a:lnTo>
                  <a:lnTo>
                    <a:pt x="9" y="67"/>
                  </a:lnTo>
                  <a:lnTo>
                    <a:pt x="0" y="62"/>
                  </a:lnTo>
                  <a:lnTo>
                    <a:pt x="0" y="52"/>
                  </a:lnTo>
                  <a:lnTo>
                    <a:pt x="1" y="43"/>
                  </a:lnTo>
                  <a:lnTo>
                    <a:pt x="4" y="35"/>
                  </a:lnTo>
                  <a:lnTo>
                    <a:pt x="6" y="27"/>
                  </a:lnTo>
                  <a:lnTo>
                    <a:pt x="8" y="19"/>
                  </a:lnTo>
                  <a:lnTo>
                    <a:pt x="10" y="11"/>
                  </a:lnTo>
                  <a:lnTo>
                    <a:pt x="12" y="6"/>
                  </a:lnTo>
                  <a:lnTo>
                    <a:pt x="12" y="0"/>
                  </a:lnTo>
                  <a:lnTo>
                    <a:pt x="20" y="6"/>
                  </a:lnTo>
                  <a:lnTo>
                    <a:pt x="26" y="14"/>
                  </a:lnTo>
                  <a:lnTo>
                    <a:pt x="30" y="22"/>
                  </a:lnTo>
                  <a:lnTo>
                    <a:pt x="34" y="31"/>
                  </a:lnTo>
                  <a:lnTo>
                    <a:pt x="37" y="40"/>
                  </a:lnTo>
                  <a:lnTo>
                    <a:pt x="41" y="48"/>
                  </a:lnTo>
                  <a:lnTo>
                    <a:pt x="45" y="56"/>
                  </a:lnTo>
                  <a:lnTo>
                    <a:pt x="49" y="6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85" name="Freeform 162">
              <a:extLst>
                <a:ext uri="{FF2B5EF4-FFF2-40B4-BE49-F238E27FC236}">
                  <a16:creationId xmlns:a16="http://schemas.microsoft.com/office/drawing/2014/main" id="{7D1BED4E-165D-4EBB-B1ED-2726705B779C}"/>
                </a:ext>
              </a:extLst>
            </p:cNvPr>
            <p:cNvSpPr>
              <a:spLocks/>
            </p:cNvSpPr>
            <p:nvPr/>
          </p:nvSpPr>
          <p:spPr bwMode="auto">
            <a:xfrm>
              <a:off x="2488" y="1455"/>
              <a:ext cx="266" cy="381"/>
            </a:xfrm>
            <a:custGeom>
              <a:avLst/>
              <a:gdLst>
                <a:gd name="T0" fmla="*/ 0 w 1063"/>
                <a:gd name="T1" fmla="*/ 0 h 1525"/>
                <a:gd name="T2" fmla="*/ 0 w 1063"/>
                <a:gd name="T3" fmla="*/ 0 h 1525"/>
                <a:gd name="T4" fmla="*/ 0 w 1063"/>
                <a:gd name="T5" fmla="*/ 0 h 1525"/>
                <a:gd name="T6" fmla="*/ 0 w 1063"/>
                <a:gd name="T7" fmla="*/ 0 h 1525"/>
                <a:gd name="T8" fmla="*/ 0 w 1063"/>
                <a:gd name="T9" fmla="*/ 0 h 1525"/>
                <a:gd name="T10" fmla="*/ 0 w 1063"/>
                <a:gd name="T11" fmla="*/ 0 h 1525"/>
                <a:gd name="T12" fmla="*/ 0 w 1063"/>
                <a:gd name="T13" fmla="*/ 0 h 1525"/>
                <a:gd name="T14" fmla="*/ 0 w 1063"/>
                <a:gd name="T15" fmla="*/ 0 h 1525"/>
                <a:gd name="T16" fmla="*/ 0 w 1063"/>
                <a:gd name="T17" fmla="*/ 0 h 1525"/>
                <a:gd name="T18" fmla="*/ 0 w 1063"/>
                <a:gd name="T19" fmla="*/ 0 h 1525"/>
                <a:gd name="T20" fmla="*/ 0 w 1063"/>
                <a:gd name="T21" fmla="*/ 0 h 1525"/>
                <a:gd name="T22" fmla="*/ 0 w 1063"/>
                <a:gd name="T23" fmla="*/ 0 h 1525"/>
                <a:gd name="T24" fmla="*/ 0 w 1063"/>
                <a:gd name="T25" fmla="*/ 0 h 1525"/>
                <a:gd name="T26" fmla="*/ 0 w 1063"/>
                <a:gd name="T27" fmla="*/ 0 h 1525"/>
                <a:gd name="T28" fmla="*/ 0 w 1063"/>
                <a:gd name="T29" fmla="*/ 0 h 1525"/>
                <a:gd name="T30" fmla="*/ 0 w 1063"/>
                <a:gd name="T31" fmla="*/ 0 h 1525"/>
                <a:gd name="T32" fmla="*/ 0 w 1063"/>
                <a:gd name="T33" fmla="*/ 0 h 1525"/>
                <a:gd name="T34" fmla="*/ 0 w 1063"/>
                <a:gd name="T35" fmla="*/ 0 h 1525"/>
                <a:gd name="T36" fmla="*/ 0 w 1063"/>
                <a:gd name="T37" fmla="*/ 0 h 1525"/>
                <a:gd name="T38" fmla="*/ 0 w 1063"/>
                <a:gd name="T39" fmla="*/ 0 h 1525"/>
                <a:gd name="T40" fmla="*/ 0 w 1063"/>
                <a:gd name="T41" fmla="*/ 0 h 1525"/>
                <a:gd name="T42" fmla="*/ 0 w 1063"/>
                <a:gd name="T43" fmla="*/ 0 h 1525"/>
                <a:gd name="T44" fmla="*/ 0 w 1063"/>
                <a:gd name="T45" fmla="*/ 0 h 1525"/>
                <a:gd name="T46" fmla="*/ 0 w 1063"/>
                <a:gd name="T47" fmla="*/ 0 h 1525"/>
                <a:gd name="T48" fmla="*/ 0 w 1063"/>
                <a:gd name="T49" fmla="*/ 0 h 1525"/>
                <a:gd name="T50" fmla="*/ 0 w 1063"/>
                <a:gd name="T51" fmla="*/ 0 h 1525"/>
                <a:gd name="T52" fmla="*/ 0 w 1063"/>
                <a:gd name="T53" fmla="*/ 0 h 1525"/>
                <a:gd name="T54" fmla="*/ 0 w 1063"/>
                <a:gd name="T55" fmla="*/ 0 h 1525"/>
                <a:gd name="T56" fmla="*/ 0 w 1063"/>
                <a:gd name="T57" fmla="*/ 0 h 1525"/>
                <a:gd name="T58" fmla="*/ 0 w 1063"/>
                <a:gd name="T59" fmla="*/ 0 h 1525"/>
                <a:gd name="T60" fmla="*/ 0 w 1063"/>
                <a:gd name="T61" fmla="*/ 0 h 1525"/>
                <a:gd name="T62" fmla="*/ 0 w 1063"/>
                <a:gd name="T63" fmla="*/ 0 h 1525"/>
                <a:gd name="T64" fmla="*/ 0 w 1063"/>
                <a:gd name="T65" fmla="*/ 0 h 1525"/>
                <a:gd name="T66" fmla="*/ 0 w 1063"/>
                <a:gd name="T67" fmla="*/ 0 h 1525"/>
                <a:gd name="T68" fmla="*/ 0 w 1063"/>
                <a:gd name="T69" fmla="*/ 0 h 1525"/>
                <a:gd name="T70" fmla="*/ 0 w 1063"/>
                <a:gd name="T71" fmla="*/ 0 h 1525"/>
                <a:gd name="T72" fmla="*/ 0 w 1063"/>
                <a:gd name="T73" fmla="*/ 0 h 1525"/>
                <a:gd name="T74" fmla="*/ 0 w 1063"/>
                <a:gd name="T75" fmla="*/ 0 h 1525"/>
                <a:gd name="T76" fmla="*/ 0 w 1063"/>
                <a:gd name="T77" fmla="*/ 0 h 1525"/>
                <a:gd name="T78" fmla="*/ 0 w 1063"/>
                <a:gd name="T79" fmla="*/ 0 h 1525"/>
                <a:gd name="T80" fmla="*/ 0 w 1063"/>
                <a:gd name="T81" fmla="*/ 0 h 1525"/>
                <a:gd name="T82" fmla="*/ 0 w 1063"/>
                <a:gd name="T83" fmla="*/ 0 h 1525"/>
                <a:gd name="T84" fmla="*/ 0 w 1063"/>
                <a:gd name="T85" fmla="*/ 0 h 1525"/>
                <a:gd name="T86" fmla="*/ 0 w 1063"/>
                <a:gd name="T87" fmla="*/ 0 h 1525"/>
                <a:gd name="T88" fmla="*/ 0 w 1063"/>
                <a:gd name="T89" fmla="*/ 0 h 1525"/>
                <a:gd name="T90" fmla="*/ 0 w 1063"/>
                <a:gd name="T91" fmla="*/ 0 h 1525"/>
                <a:gd name="T92" fmla="*/ 0 w 1063"/>
                <a:gd name="T93" fmla="*/ 0 h 1525"/>
                <a:gd name="T94" fmla="*/ 0 w 1063"/>
                <a:gd name="T95" fmla="*/ 0 h 1525"/>
                <a:gd name="T96" fmla="*/ 0 w 1063"/>
                <a:gd name="T97" fmla="*/ 0 h 1525"/>
                <a:gd name="T98" fmla="*/ 0 w 1063"/>
                <a:gd name="T99" fmla="*/ 0 h 1525"/>
                <a:gd name="T100" fmla="*/ 0 w 1063"/>
                <a:gd name="T101" fmla="*/ 0 h 1525"/>
                <a:gd name="T102" fmla="*/ 0 w 1063"/>
                <a:gd name="T103" fmla="*/ 0 h 1525"/>
                <a:gd name="T104" fmla="*/ 0 w 1063"/>
                <a:gd name="T105" fmla="*/ 0 h 1525"/>
                <a:gd name="T106" fmla="*/ 0 w 1063"/>
                <a:gd name="T107" fmla="*/ 0 h 1525"/>
                <a:gd name="T108" fmla="*/ 0 w 1063"/>
                <a:gd name="T109" fmla="*/ 0 h 15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3"/>
                <a:gd name="T166" fmla="*/ 0 h 1525"/>
                <a:gd name="T167" fmla="*/ 1063 w 1063"/>
                <a:gd name="T168" fmla="*/ 1525 h 15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3" h="1525">
                  <a:moveTo>
                    <a:pt x="326" y="590"/>
                  </a:moveTo>
                  <a:lnTo>
                    <a:pt x="330" y="585"/>
                  </a:lnTo>
                  <a:lnTo>
                    <a:pt x="336" y="580"/>
                  </a:lnTo>
                  <a:lnTo>
                    <a:pt x="340" y="572"/>
                  </a:lnTo>
                  <a:lnTo>
                    <a:pt x="342" y="564"/>
                  </a:lnTo>
                  <a:lnTo>
                    <a:pt x="346" y="556"/>
                  </a:lnTo>
                  <a:lnTo>
                    <a:pt x="348" y="548"/>
                  </a:lnTo>
                  <a:lnTo>
                    <a:pt x="350" y="539"/>
                  </a:lnTo>
                  <a:lnTo>
                    <a:pt x="350" y="529"/>
                  </a:lnTo>
                  <a:lnTo>
                    <a:pt x="360" y="520"/>
                  </a:lnTo>
                  <a:lnTo>
                    <a:pt x="368" y="511"/>
                  </a:lnTo>
                  <a:lnTo>
                    <a:pt x="373" y="501"/>
                  </a:lnTo>
                  <a:lnTo>
                    <a:pt x="375" y="492"/>
                  </a:lnTo>
                  <a:lnTo>
                    <a:pt x="387" y="504"/>
                  </a:lnTo>
                  <a:lnTo>
                    <a:pt x="387" y="513"/>
                  </a:lnTo>
                  <a:lnTo>
                    <a:pt x="389" y="524"/>
                  </a:lnTo>
                  <a:lnTo>
                    <a:pt x="391" y="536"/>
                  </a:lnTo>
                  <a:lnTo>
                    <a:pt x="394" y="547"/>
                  </a:lnTo>
                  <a:lnTo>
                    <a:pt x="395" y="559"/>
                  </a:lnTo>
                  <a:lnTo>
                    <a:pt x="398" y="569"/>
                  </a:lnTo>
                  <a:lnTo>
                    <a:pt x="399" y="581"/>
                  </a:lnTo>
                  <a:lnTo>
                    <a:pt x="399" y="590"/>
                  </a:lnTo>
                  <a:lnTo>
                    <a:pt x="398" y="600"/>
                  </a:lnTo>
                  <a:lnTo>
                    <a:pt x="394" y="608"/>
                  </a:lnTo>
                  <a:lnTo>
                    <a:pt x="389" y="617"/>
                  </a:lnTo>
                  <a:lnTo>
                    <a:pt x="387" y="626"/>
                  </a:lnTo>
                  <a:lnTo>
                    <a:pt x="405" y="646"/>
                  </a:lnTo>
                  <a:lnTo>
                    <a:pt x="422" y="669"/>
                  </a:lnTo>
                  <a:lnTo>
                    <a:pt x="439" y="693"/>
                  </a:lnTo>
                  <a:lnTo>
                    <a:pt x="457" y="718"/>
                  </a:lnTo>
                  <a:lnTo>
                    <a:pt x="474" y="745"/>
                  </a:lnTo>
                  <a:lnTo>
                    <a:pt x="493" y="769"/>
                  </a:lnTo>
                  <a:lnTo>
                    <a:pt x="513" y="791"/>
                  </a:lnTo>
                  <a:lnTo>
                    <a:pt x="535" y="811"/>
                  </a:lnTo>
                  <a:lnTo>
                    <a:pt x="546" y="818"/>
                  </a:lnTo>
                  <a:lnTo>
                    <a:pt x="556" y="826"/>
                  </a:lnTo>
                  <a:lnTo>
                    <a:pt x="570" y="837"/>
                  </a:lnTo>
                  <a:lnTo>
                    <a:pt x="584" y="846"/>
                  </a:lnTo>
                  <a:lnTo>
                    <a:pt x="598" y="857"/>
                  </a:lnTo>
                  <a:lnTo>
                    <a:pt x="611" y="865"/>
                  </a:lnTo>
                  <a:lnTo>
                    <a:pt x="623" y="870"/>
                  </a:lnTo>
                  <a:lnTo>
                    <a:pt x="634" y="873"/>
                  </a:lnTo>
                  <a:lnTo>
                    <a:pt x="643" y="882"/>
                  </a:lnTo>
                  <a:lnTo>
                    <a:pt x="652" y="891"/>
                  </a:lnTo>
                  <a:lnTo>
                    <a:pt x="662" y="901"/>
                  </a:lnTo>
                  <a:lnTo>
                    <a:pt x="671" y="908"/>
                  </a:lnTo>
                  <a:lnTo>
                    <a:pt x="679" y="916"/>
                  </a:lnTo>
                  <a:lnTo>
                    <a:pt x="688" y="923"/>
                  </a:lnTo>
                  <a:lnTo>
                    <a:pt x="698" y="930"/>
                  </a:lnTo>
                  <a:lnTo>
                    <a:pt x="707" y="935"/>
                  </a:lnTo>
                  <a:lnTo>
                    <a:pt x="723" y="940"/>
                  </a:lnTo>
                  <a:lnTo>
                    <a:pt x="741" y="952"/>
                  </a:lnTo>
                  <a:lnTo>
                    <a:pt x="763" y="972"/>
                  </a:lnTo>
                  <a:lnTo>
                    <a:pt x="785" y="995"/>
                  </a:lnTo>
                  <a:lnTo>
                    <a:pt x="807" y="1019"/>
                  </a:lnTo>
                  <a:lnTo>
                    <a:pt x="827" y="1043"/>
                  </a:lnTo>
                  <a:lnTo>
                    <a:pt x="843" y="1066"/>
                  </a:lnTo>
                  <a:lnTo>
                    <a:pt x="855" y="1081"/>
                  </a:lnTo>
                  <a:lnTo>
                    <a:pt x="871" y="1097"/>
                  </a:lnTo>
                  <a:lnTo>
                    <a:pt x="886" y="1116"/>
                  </a:lnTo>
                  <a:lnTo>
                    <a:pt x="901" y="1133"/>
                  </a:lnTo>
                  <a:lnTo>
                    <a:pt x="917" y="1152"/>
                  </a:lnTo>
                  <a:lnTo>
                    <a:pt x="932" y="1172"/>
                  </a:lnTo>
                  <a:lnTo>
                    <a:pt x="945" y="1192"/>
                  </a:lnTo>
                  <a:lnTo>
                    <a:pt x="960" y="1212"/>
                  </a:lnTo>
                  <a:lnTo>
                    <a:pt x="973" y="1232"/>
                  </a:lnTo>
                  <a:lnTo>
                    <a:pt x="986" y="1253"/>
                  </a:lnTo>
                  <a:lnTo>
                    <a:pt x="998" y="1274"/>
                  </a:lnTo>
                  <a:lnTo>
                    <a:pt x="1010" y="1296"/>
                  </a:lnTo>
                  <a:lnTo>
                    <a:pt x="1022" y="1317"/>
                  </a:lnTo>
                  <a:lnTo>
                    <a:pt x="1033" y="1338"/>
                  </a:lnTo>
                  <a:lnTo>
                    <a:pt x="1043" y="1360"/>
                  </a:lnTo>
                  <a:lnTo>
                    <a:pt x="1054" y="1381"/>
                  </a:lnTo>
                  <a:lnTo>
                    <a:pt x="1063" y="1402"/>
                  </a:lnTo>
                  <a:lnTo>
                    <a:pt x="1054" y="1408"/>
                  </a:lnTo>
                  <a:lnTo>
                    <a:pt x="1038" y="1413"/>
                  </a:lnTo>
                  <a:lnTo>
                    <a:pt x="1017" y="1418"/>
                  </a:lnTo>
                  <a:lnTo>
                    <a:pt x="993" y="1425"/>
                  </a:lnTo>
                  <a:lnTo>
                    <a:pt x="968" y="1430"/>
                  </a:lnTo>
                  <a:lnTo>
                    <a:pt x="942" y="1434"/>
                  </a:lnTo>
                  <a:lnTo>
                    <a:pt x="921" y="1437"/>
                  </a:lnTo>
                  <a:lnTo>
                    <a:pt x="904" y="1438"/>
                  </a:lnTo>
                  <a:lnTo>
                    <a:pt x="892" y="1451"/>
                  </a:lnTo>
                  <a:lnTo>
                    <a:pt x="873" y="1454"/>
                  </a:lnTo>
                  <a:lnTo>
                    <a:pt x="853" y="1459"/>
                  </a:lnTo>
                  <a:lnTo>
                    <a:pt x="832" y="1469"/>
                  </a:lnTo>
                  <a:lnTo>
                    <a:pt x="812" y="1479"/>
                  </a:lnTo>
                  <a:lnTo>
                    <a:pt x="791" y="1491"/>
                  </a:lnTo>
                  <a:lnTo>
                    <a:pt x="771" y="1503"/>
                  </a:lnTo>
                  <a:lnTo>
                    <a:pt x="751" y="1514"/>
                  </a:lnTo>
                  <a:lnTo>
                    <a:pt x="732" y="1525"/>
                  </a:lnTo>
                  <a:lnTo>
                    <a:pt x="720" y="1515"/>
                  </a:lnTo>
                  <a:lnTo>
                    <a:pt x="709" y="1503"/>
                  </a:lnTo>
                  <a:lnTo>
                    <a:pt x="699" y="1491"/>
                  </a:lnTo>
                  <a:lnTo>
                    <a:pt x="687" y="1478"/>
                  </a:lnTo>
                  <a:lnTo>
                    <a:pt x="678" y="1463"/>
                  </a:lnTo>
                  <a:lnTo>
                    <a:pt x="667" y="1449"/>
                  </a:lnTo>
                  <a:lnTo>
                    <a:pt x="656" y="1434"/>
                  </a:lnTo>
                  <a:lnTo>
                    <a:pt x="647" y="1418"/>
                  </a:lnTo>
                  <a:lnTo>
                    <a:pt x="636" y="1404"/>
                  </a:lnTo>
                  <a:lnTo>
                    <a:pt x="627" y="1388"/>
                  </a:lnTo>
                  <a:lnTo>
                    <a:pt x="618" y="1372"/>
                  </a:lnTo>
                  <a:lnTo>
                    <a:pt x="608" y="1357"/>
                  </a:lnTo>
                  <a:lnTo>
                    <a:pt x="599" y="1342"/>
                  </a:lnTo>
                  <a:lnTo>
                    <a:pt x="590" y="1329"/>
                  </a:lnTo>
                  <a:lnTo>
                    <a:pt x="580" y="1316"/>
                  </a:lnTo>
                  <a:lnTo>
                    <a:pt x="571" y="1304"/>
                  </a:lnTo>
                  <a:lnTo>
                    <a:pt x="387" y="1095"/>
                  </a:lnTo>
                  <a:lnTo>
                    <a:pt x="372" y="1080"/>
                  </a:lnTo>
                  <a:lnTo>
                    <a:pt x="356" y="1066"/>
                  </a:lnTo>
                  <a:lnTo>
                    <a:pt x="340" y="1051"/>
                  </a:lnTo>
                  <a:lnTo>
                    <a:pt x="324" y="1035"/>
                  </a:lnTo>
                  <a:lnTo>
                    <a:pt x="308" y="1019"/>
                  </a:lnTo>
                  <a:lnTo>
                    <a:pt x="292" y="1003"/>
                  </a:lnTo>
                  <a:lnTo>
                    <a:pt x="276" y="987"/>
                  </a:lnTo>
                  <a:lnTo>
                    <a:pt x="261" y="970"/>
                  </a:lnTo>
                  <a:lnTo>
                    <a:pt x="246" y="952"/>
                  </a:lnTo>
                  <a:lnTo>
                    <a:pt x="232" y="936"/>
                  </a:lnTo>
                  <a:lnTo>
                    <a:pt x="217" y="919"/>
                  </a:lnTo>
                  <a:lnTo>
                    <a:pt x="204" y="902"/>
                  </a:lnTo>
                  <a:lnTo>
                    <a:pt x="191" y="886"/>
                  </a:lnTo>
                  <a:lnTo>
                    <a:pt x="177" y="869"/>
                  </a:lnTo>
                  <a:lnTo>
                    <a:pt x="165" y="853"/>
                  </a:lnTo>
                  <a:lnTo>
                    <a:pt x="153" y="837"/>
                  </a:lnTo>
                  <a:lnTo>
                    <a:pt x="143" y="817"/>
                  </a:lnTo>
                  <a:lnTo>
                    <a:pt x="129" y="794"/>
                  </a:lnTo>
                  <a:lnTo>
                    <a:pt x="115" y="770"/>
                  </a:lnTo>
                  <a:lnTo>
                    <a:pt x="99" y="746"/>
                  </a:lnTo>
                  <a:lnTo>
                    <a:pt x="83" y="722"/>
                  </a:lnTo>
                  <a:lnTo>
                    <a:pt x="67" y="700"/>
                  </a:lnTo>
                  <a:lnTo>
                    <a:pt x="53" y="680"/>
                  </a:lnTo>
                  <a:lnTo>
                    <a:pt x="43" y="664"/>
                  </a:lnTo>
                  <a:lnTo>
                    <a:pt x="43" y="662"/>
                  </a:lnTo>
                  <a:lnTo>
                    <a:pt x="43" y="657"/>
                  </a:lnTo>
                  <a:lnTo>
                    <a:pt x="43" y="653"/>
                  </a:lnTo>
                  <a:lnTo>
                    <a:pt x="43" y="652"/>
                  </a:lnTo>
                  <a:lnTo>
                    <a:pt x="40" y="630"/>
                  </a:lnTo>
                  <a:lnTo>
                    <a:pt x="34" y="605"/>
                  </a:lnTo>
                  <a:lnTo>
                    <a:pt x="24" y="577"/>
                  </a:lnTo>
                  <a:lnTo>
                    <a:pt x="15" y="547"/>
                  </a:lnTo>
                  <a:lnTo>
                    <a:pt x="7" y="517"/>
                  </a:lnTo>
                  <a:lnTo>
                    <a:pt x="2" y="489"/>
                  </a:lnTo>
                  <a:lnTo>
                    <a:pt x="0" y="464"/>
                  </a:lnTo>
                  <a:lnTo>
                    <a:pt x="6" y="443"/>
                  </a:lnTo>
                  <a:lnTo>
                    <a:pt x="15" y="449"/>
                  </a:lnTo>
                  <a:lnTo>
                    <a:pt x="24" y="457"/>
                  </a:lnTo>
                  <a:lnTo>
                    <a:pt x="34" y="468"/>
                  </a:lnTo>
                  <a:lnTo>
                    <a:pt x="41" y="479"/>
                  </a:lnTo>
                  <a:lnTo>
                    <a:pt x="49" y="491"/>
                  </a:lnTo>
                  <a:lnTo>
                    <a:pt x="56" y="501"/>
                  </a:lnTo>
                  <a:lnTo>
                    <a:pt x="63" y="509"/>
                  </a:lnTo>
                  <a:lnTo>
                    <a:pt x="68" y="516"/>
                  </a:lnTo>
                  <a:lnTo>
                    <a:pt x="68" y="507"/>
                  </a:lnTo>
                  <a:lnTo>
                    <a:pt x="68" y="497"/>
                  </a:lnTo>
                  <a:lnTo>
                    <a:pt x="68" y="489"/>
                  </a:lnTo>
                  <a:lnTo>
                    <a:pt x="68" y="480"/>
                  </a:lnTo>
                  <a:lnTo>
                    <a:pt x="68" y="463"/>
                  </a:lnTo>
                  <a:lnTo>
                    <a:pt x="69" y="439"/>
                  </a:lnTo>
                  <a:lnTo>
                    <a:pt x="71" y="411"/>
                  </a:lnTo>
                  <a:lnTo>
                    <a:pt x="72" y="383"/>
                  </a:lnTo>
                  <a:lnTo>
                    <a:pt x="73" y="355"/>
                  </a:lnTo>
                  <a:lnTo>
                    <a:pt x="73" y="328"/>
                  </a:lnTo>
                  <a:lnTo>
                    <a:pt x="72" y="308"/>
                  </a:lnTo>
                  <a:lnTo>
                    <a:pt x="68" y="295"/>
                  </a:lnTo>
                  <a:lnTo>
                    <a:pt x="76" y="275"/>
                  </a:lnTo>
                  <a:lnTo>
                    <a:pt x="80" y="252"/>
                  </a:lnTo>
                  <a:lnTo>
                    <a:pt x="83" y="229"/>
                  </a:lnTo>
                  <a:lnTo>
                    <a:pt x="84" y="205"/>
                  </a:lnTo>
                  <a:lnTo>
                    <a:pt x="85" y="181"/>
                  </a:lnTo>
                  <a:lnTo>
                    <a:pt x="87" y="158"/>
                  </a:lnTo>
                  <a:lnTo>
                    <a:pt x="88" y="139"/>
                  </a:lnTo>
                  <a:lnTo>
                    <a:pt x="92" y="123"/>
                  </a:lnTo>
                  <a:lnTo>
                    <a:pt x="97" y="106"/>
                  </a:lnTo>
                  <a:lnTo>
                    <a:pt x="104" y="89"/>
                  </a:lnTo>
                  <a:lnTo>
                    <a:pt x="111" y="73"/>
                  </a:lnTo>
                  <a:lnTo>
                    <a:pt x="120" y="57"/>
                  </a:lnTo>
                  <a:lnTo>
                    <a:pt x="129" y="42"/>
                  </a:lnTo>
                  <a:lnTo>
                    <a:pt x="140" y="28"/>
                  </a:lnTo>
                  <a:lnTo>
                    <a:pt x="152" y="14"/>
                  </a:lnTo>
                  <a:lnTo>
                    <a:pt x="165" y="0"/>
                  </a:lnTo>
                  <a:lnTo>
                    <a:pt x="167" y="10"/>
                  </a:lnTo>
                  <a:lnTo>
                    <a:pt x="168" y="22"/>
                  </a:lnTo>
                  <a:lnTo>
                    <a:pt x="168" y="36"/>
                  </a:lnTo>
                  <a:lnTo>
                    <a:pt x="168" y="50"/>
                  </a:lnTo>
                  <a:lnTo>
                    <a:pt x="167" y="66"/>
                  </a:lnTo>
                  <a:lnTo>
                    <a:pt x="164" y="83"/>
                  </a:lnTo>
                  <a:lnTo>
                    <a:pt x="163" y="101"/>
                  </a:lnTo>
                  <a:lnTo>
                    <a:pt x="160" y="118"/>
                  </a:lnTo>
                  <a:lnTo>
                    <a:pt x="157" y="137"/>
                  </a:lnTo>
                  <a:lnTo>
                    <a:pt x="156" y="154"/>
                  </a:lnTo>
                  <a:lnTo>
                    <a:pt x="153" y="171"/>
                  </a:lnTo>
                  <a:lnTo>
                    <a:pt x="152" y="189"/>
                  </a:lnTo>
                  <a:lnTo>
                    <a:pt x="151" y="205"/>
                  </a:lnTo>
                  <a:lnTo>
                    <a:pt x="151" y="219"/>
                  </a:lnTo>
                  <a:lnTo>
                    <a:pt x="152" y="234"/>
                  </a:lnTo>
                  <a:lnTo>
                    <a:pt x="153" y="246"/>
                  </a:lnTo>
                  <a:lnTo>
                    <a:pt x="160" y="276"/>
                  </a:lnTo>
                  <a:lnTo>
                    <a:pt x="165" y="307"/>
                  </a:lnTo>
                  <a:lnTo>
                    <a:pt x="172" y="338"/>
                  </a:lnTo>
                  <a:lnTo>
                    <a:pt x="177" y="370"/>
                  </a:lnTo>
                  <a:lnTo>
                    <a:pt x="183" y="400"/>
                  </a:lnTo>
                  <a:lnTo>
                    <a:pt x="188" y="432"/>
                  </a:lnTo>
                  <a:lnTo>
                    <a:pt x="195" y="464"/>
                  </a:lnTo>
                  <a:lnTo>
                    <a:pt x="201" y="495"/>
                  </a:lnTo>
                  <a:lnTo>
                    <a:pt x="209" y="525"/>
                  </a:lnTo>
                  <a:lnTo>
                    <a:pt x="218" y="556"/>
                  </a:lnTo>
                  <a:lnTo>
                    <a:pt x="229" y="586"/>
                  </a:lnTo>
                  <a:lnTo>
                    <a:pt x="241" y="616"/>
                  </a:lnTo>
                  <a:lnTo>
                    <a:pt x="256" y="645"/>
                  </a:lnTo>
                  <a:lnTo>
                    <a:pt x="273" y="672"/>
                  </a:lnTo>
                  <a:lnTo>
                    <a:pt x="292" y="700"/>
                  </a:lnTo>
                  <a:lnTo>
                    <a:pt x="313" y="725"/>
                  </a:lnTo>
                  <a:lnTo>
                    <a:pt x="317" y="714"/>
                  </a:lnTo>
                  <a:lnTo>
                    <a:pt x="321" y="698"/>
                  </a:lnTo>
                  <a:lnTo>
                    <a:pt x="324" y="681"/>
                  </a:lnTo>
                  <a:lnTo>
                    <a:pt x="325" y="662"/>
                  </a:lnTo>
                  <a:lnTo>
                    <a:pt x="325" y="642"/>
                  </a:lnTo>
                  <a:lnTo>
                    <a:pt x="326" y="624"/>
                  </a:lnTo>
                  <a:lnTo>
                    <a:pt x="326" y="605"/>
                  </a:lnTo>
                  <a:lnTo>
                    <a:pt x="326" y="5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86" name="Freeform 163">
              <a:extLst>
                <a:ext uri="{FF2B5EF4-FFF2-40B4-BE49-F238E27FC236}">
                  <a16:creationId xmlns:a16="http://schemas.microsoft.com/office/drawing/2014/main" id="{9B554767-7F7F-45D4-86B2-DF304A960895}"/>
                </a:ext>
              </a:extLst>
            </p:cNvPr>
            <p:cNvSpPr>
              <a:spLocks/>
            </p:cNvSpPr>
            <p:nvPr/>
          </p:nvSpPr>
          <p:spPr bwMode="auto">
            <a:xfrm>
              <a:off x="2488" y="1455"/>
              <a:ext cx="266" cy="381"/>
            </a:xfrm>
            <a:custGeom>
              <a:avLst/>
              <a:gdLst>
                <a:gd name="T0" fmla="*/ 0 w 1063"/>
                <a:gd name="T1" fmla="*/ 0 h 1525"/>
                <a:gd name="T2" fmla="*/ 0 w 1063"/>
                <a:gd name="T3" fmla="*/ 0 h 1525"/>
                <a:gd name="T4" fmla="*/ 0 w 1063"/>
                <a:gd name="T5" fmla="*/ 0 h 1525"/>
                <a:gd name="T6" fmla="*/ 0 w 1063"/>
                <a:gd name="T7" fmla="*/ 0 h 1525"/>
                <a:gd name="T8" fmla="*/ 0 w 1063"/>
                <a:gd name="T9" fmla="*/ 0 h 1525"/>
                <a:gd name="T10" fmla="*/ 0 w 1063"/>
                <a:gd name="T11" fmla="*/ 0 h 1525"/>
                <a:gd name="T12" fmla="*/ 0 w 1063"/>
                <a:gd name="T13" fmla="*/ 0 h 1525"/>
                <a:gd name="T14" fmla="*/ 0 w 1063"/>
                <a:gd name="T15" fmla="*/ 0 h 1525"/>
                <a:gd name="T16" fmla="*/ 0 w 1063"/>
                <a:gd name="T17" fmla="*/ 0 h 1525"/>
                <a:gd name="T18" fmla="*/ 0 w 1063"/>
                <a:gd name="T19" fmla="*/ 0 h 1525"/>
                <a:gd name="T20" fmla="*/ 0 w 1063"/>
                <a:gd name="T21" fmla="*/ 0 h 1525"/>
                <a:gd name="T22" fmla="*/ 0 w 1063"/>
                <a:gd name="T23" fmla="*/ 0 h 1525"/>
                <a:gd name="T24" fmla="*/ 0 w 1063"/>
                <a:gd name="T25" fmla="*/ 0 h 1525"/>
                <a:gd name="T26" fmla="*/ 0 w 1063"/>
                <a:gd name="T27" fmla="*/ 0 h 1525"/>
                <a:gd name="T28" fmla="*/ 0 w 1063"/>
                <a:gd name="T29" fmla="*/ 0 h 1525"/>
                <a:gd name="T30" fmla="*/ 0 w 1063"/>
                <a:gd name="T31" fmla="*/ 0 h 1525"/>
                <a:gd name="T32" fmla="*/ 0 w 1063"/>
                <a:gd name="T33" fmla="*/ 0 h 1525"/>
                <a:gd name="T34" fmla="*/ 0 w 1063"/>
                <a:gd name="T35" fmla="*/ 0 h 1525"/>
                <a:gd name="T36" fmla="*/ 0 w 1063"/>
                <a:gd name="T37" fmla="*/ 0 h 1525"/>
                <a:gd name="T38" fmla="*/ 0 w 1063"/>
                <a:gd name="T39" fmla="*/ 0 h 1525"/>
                <a:gd name="T40" fmla="*/ 0 w 1063"/>
                <a:gd name="T41" fmla="*/ 0 h 1525"/>
                <a:gd name="T42" fmla="*/ 0 w 1063"/>
                <a:gd name="T43" fmla="*/ 0 h 1525"/>
                <a:gd name="T44" fmla="*/ 0 w 1063"/>
                <a:gd name="T45" fmla="*/ 0 h 1525"/>
                <a:gd name="T46" fmla="*/ 0 w 1063"/>
                <a:gd name="T47" fmla="*/ 0 h 1525"/>
                <a:gd name="T48" fmla="*/ 0 w 1063"/>
                <a:gd name="T49" fmla="*/ 0 h 1525"/>
                <a:gd name="T50" fmla="*/ 0 w 1063"/>
                <a:gd name="T51" fmla="*/ 0 h 1525"/>
                <a:gd name="T52" fmla="*/ 0 w 1063"/>
                <a:gd name="T53" fmla="*/ 0 h 1525"/>
                <a:gd name="T54" fmla="*/ 0 w 1063"/>
                <a:gd name="T55" fmla="*/ 0 h 1525"/>
                <a:gd name="T56" fmla="*/ 0 w 1063"/>
                <a:gd name="T57" fmla="*/ 0 h 1525"/>
                <a:gd name="T58" fmla="*/ 0 w 1063"/>
                <a:gd name="T59" fmla="*/ 0 h 1525"/>
                <a:gd name="T60" fmla="*/ 0 w 1063"/>
                <a:gd name="T61" fmla="*/ 0 h 1525"/>
                <a:gd name="T62" fmla="*/ 0 w 1063"/>
                <a:gd name="T63" fmla="*/ 0 h 1525"/>
                <a:gd name="T64" fmla="*/ 0 w 1063"/>
                <a:gd name="T65" fmla="*/ 0 h 1525"/>
                <a:gd name="T66" fmla="*/ 0 w 1063"/>
                <a:gd name="T67" fmla="*/ 0 h 1525"/>
                <a:gd name="T68" fmla="*/ 0 w 1063"/>
                <a:gd name="T69" fmla="*/ 0 h 1525"/>
                <a:gd name="T70" fmla="*/ 0 w 1063"/>
                <a:gd name="T71" fmla="*/ 0 h 1525"/>
                <a:gd name="T72" fmla="*/ 0 w 1063"/>
                <a:gd name="T73" fmla="*/ 0 h 1525"/>
                <a:gd name="T74" fmla="*/ 0 w 1063"/>
                <a:gd name="T75" fmla="*/ 0 h 1525"/>
                <a:gd name="T76" fmla="*/ 0 w 1063"/>
                <a:gd name="T77" fmla="*/ 0 h 1525"/>
                <a:gd name="T78" fmla="*/ 0 w 1063"/>
                <a:gd name="T79" fmla="*/ 0 h 1525"/>
                <a:gd name="T80" fmla="*/ 0 w 1063"/>
                <a:gd name="T81" fmla="*/ 0 h 1525"/>
                <a:gd name="T82" fmla="*/ 0 w 1063"/>
                <a:gd name="T83" fmla="*/ 0 h 1525"/>
                <a:gd name="T84" fmla="*/ 0 w 1063"/>
                <a:gd name="T85" fmla="*/ 0 h 1525"/>
                <a:gd name="T86" fmla="*/ 0 w 1063"/>
                <a:gd name="T87" fmla="*/ 0 h 1525"/>
                <a:gd name="T88" fmla="*/ 0 w 1063"/>
                <a:gd name="T89" fmla="*/ 0 h 1525"/>
                <a:gd name="T90" fmla="*/ 0 w 1063"/>
                <a:gd name="T91" fmla="*/ 0 h 1525"/>
                <a:gd name="T92" fmla="*/ 0 w 1063"/>
                <a:gd name="T93" fmla="*/ 0 h 1525"/>
                <a:gd name="T94" fmla="*/ 0 w 1063"/>
                <a:gd name="T95" fmla="*/ 0 h 1525"/>
                <a:gd name="T96" fmla="*/ 0 w 1063"/>
                <a:gd name="T97" fmla="*/ 0 h 1525"/>
                <a:gd name="T98" fmla="*/ 0 w 1063"/>
                <a:gd name="T99" fmla="*/ 0 h 1525"/>
                <a:gd name="T100" fmla="*/ 0 w 1063"/>
                <a:gd name="T101" fmla="*/ 0 h 1525"/>
                <a:gd name="T102" fmla="*/ 0 w 1063"/>
                <a:gd name="T103" fmla="*/ 0 h 1525"/>
                <a:gd name="T104" fmla="*/ 0 w 1063"/>
                <a:gd name="T105" fmla="*/ 0 h 1525"/>
                <a:gd name="T106" fmla="*/ 0 w 1063"/>
                <a:gd name="T107" fmla="*/ 0 h 1525"/>
                <a:gd name="T108" fmla="*/ 0 w 1063"/>
                <a:gd name="T109" fmla="*/ 0 h 1525"/>
                <a:gd name="T110" fmla="*/ 0 w 1063"/>
                <a:gd name="T111" fmla="*/ 0 h 1525"/>
                <a:gd name="T112" fmla="*/ 0 w 1063"/>
                <a:gd name="T113" fmla="*/ 0 h 1525"/>
                <a:gd name="T114" fmla="*/ 0 w 1063"/>
                <a:gd name="T115" fmla="*/ 0 h 1525"/>
                <a:gd name="T116" fmla="*/ 0 w 1063"/>
                <a:gd name="T117" fmla="*/ 0 h 1525"/>
                <a:gd name="T118" fmla="*/ 0 w 1063"/>
                <a:gd name="T119" fmla="*/ 0 h 1525"/>
                <a:gd name="T120" fmla="*/ 0 w 1063"/>
                <a:gd name="T121" fmla="*/ 0 h 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63"/>
                <a:gd name="T184" fmla="*/ 0 h 1525"/>
                <a:gd name="T185" fmla="*/ 1063 w 1063"/>
                <a:gd name="T186" fmla="*/ 1525 h 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63" h="1525">
                  <a:moveTo>
                    <a:pt x="326" y="590"/>
                  </a:moveTo>
                  <a:lnTo>
                    <a:pt x="326" y="590"/>
                  </a:lnTo>
                  <a:lnTo>
                    <a:pt x="330" y="585"/>
                  </a:lnTo>
                  <a:lnTo>
                    <a:pt x="336" y="580"/>
                  </a:lnTo>
                  <a:lnTo>
                    <a:pt x="340" y="572"/>
                  </a:lnTo>
                  <a:lnTo>
                    <a:pt x="342" y="564"/>
                  </a:lnTo>
                  <a:lnTo>
                    <a:pt x="346" y="556"/>
                  </a:lnTo>
                  <a:lnTo>
                    <a:pt x="348" y="548"/>
                  </a:lnTo>
                  <a:lnTo>
                    <a:pt x="350" y="539"/>
                  </a:lnTo>
                  <a:lnTo>
                    <a:pt x="350" y="529"/>
                  </a:lnTo>
                  <a:lnTo>
                    <a:pt x="360" y="520"/>
                  </a:lnTo>
                  <a:lnTo>
                    <a:pt x="368" y="511"/>
                  </a:lnTo>
                  <a:lnTo>
                    <a:pt x="373" y="501"/>
                  </a:lnTo>
                  <a:lnTo>
                    <a:pt x="375" y="492"/>
                  </a:lnTo>
                  <a:lnTo>
                    <a:pt x="387" y="504"/>
                  </a:lnTo>
                  <a:lnTo>
                    <a:pt x="387" y="513"/>
                  </a:lnTo>
                  <a:lnTo>
                    <a:pt x="389" y="524"/>
                  </a:lnTo>
                  <a:lnTo>
                    <a:pt x="391" y="536"/>
                  </a:lnTo>
                  <a:lnTo>
                    <a:pt x="394" y="547"/>
                  </a:lnTo>
                  <a:lnTo>
                    <a:pt x="395" y="559"/>
                  </a:lnTo>
                  <a:lnTo>
                    <a:pt x="398" y="569"/>
                  </a:lnTo>
                  <a:lnTo>
                    <a:pt x="399" y="581"/>
                  </a:lnTo>
                  <a:lnTo>
                    <a:pt x="399" y="590"/>
                  </a:lnTo>
                  <a:lnTo>
                    <a:pt x="398" y="600"/>
                  </a:lnTo>
                  <a:lnTo>
                    <a:pt x="394" y="608"/>
                  </a:lnTo>
                  <a:lnTo>
                    <a:pt x="389" y="617"/>
                  </a:lnTo>
                  <a:lnTo>
                    <a:pt x="387" y="626"/>
                  </a:lnTo>
                  <a:lnTo>
                    <a:pt x="405" y="646"/>
                  </a:lnTo>
                  <a:lnTo>
                    <a:pt x="422" y="669"/>
                  </a:lnTo>
                  <a:lnTo>
                    <a:pt x="439" y="693"/>
                  </a:lnTo>
                  <a:lnTo>
                    <a:pt x="457" y="718"/>
                  </a:lnTo>
                  <a:lnTo>
                    <a:pt x="474" y="745"/>
                  </a:lnTo>
                  <a:lnTo>
                    <a:pt x="493" y="769"/>
                  </a:lnTo>
                  <a:lnTo>
                    <a:pt x="513" y="791"/>
                  </a:lnTo>
                  <a:lnTo>
                    <a:pt x="535" y="811"/>
                  </a:lnTo>
                  <a:lnTo>
                    <a:pt x="546" y="818"/>
                  </a:lnTo>
                  <a:lnTo>
                    <a:pt x="556" y="826"/>
                  </a:lnTo>
                  <a:lnTo>
                    <a:pt x="570" y="837"/>
                  </a:lnTo>
                  <a:lnTo>
                    <a:pt x="584" y="846"/>
                  </a:lnTo>
                  <a:lnTo>
                    <a:pt x="598" y="857"/>
                  </a:lnTo>
                  <a:lnTo>
                    <a:pt x="611" y="865"/>
                  </a:lnTo>
                  <a:lnTo>
                    <a:pt x="623" y="870"/>
                  </a:lnTo>
                  <a:lnTo>
                    <a:pt x="634" y="873"/>
                  </a:lnTo>
                  <a:lnTo>
                    <a:pt x="643" y="882"/>
                  </a:lnTo>
                  <a:lnTo>
                    <a:pt x="652" y="891"/>
                  </a:lnTo>
                  <a:lnTo>
                    <a:pt x="662" y="901"/>
                  </a:lnTo>
                  <a:lnTo>
                    <a:pt x="671" y="908"/>
                  </a:lnTo>
                  <a:lnTo>
                    <a:pt x="679" y="916"/>
                  </a:lnTo>
                  <a:lnTo>
                    <a:pt x="688" y="923"/>
                  </a:lnTo>
                  <a:lnTo>
                    <a:pt x="698" y="930"/>
                  </a:lnTo>
                  <a:lnTo>
                    <a:pt x="707" y="935"/>
                  </a:lnTo>
                  <a:lnTo>
                    <a:pt x="723" y="940"/>
                  </a:lnTo>
                  <a:lnTo>
                    <a:pt x="741" y="952"/>
                  </a:lnTo>
                  <a:lnTo>
                    <a:pt x="763" y="972"/>
                  </a:lnTo>
                  <a:lnTo>
                    <a:pt x="785" y="995"/>
                  </a:lnTo>
                  <a:lnTo>
                    <a:pt x="807" y="1019"/>
                  </a:lnTo>
                  <a:lnTo>
                    <a:pt x="827" y="1043"/>
                  </a:lnTo>
                  <a:lnTo>
                    <a:pt x="843" y="1066"/>
                  </a:lnTo>
                  <a:lnTo>
                    <a:pt x="855" y="1081"/>
                  </a:lnTo>
                  <a:lnTo>
                    <a:pt x="871" y="1097"/>
                  </a:lnTo>
                  <a:lnTo>
                    <a:pt x="886" y="1116"/>
                  </a:lnTo>
                  <a:lnTo>
                    <a:pt x="901" y="1133"/>
                  </a:lnTo>
                  <a:lnTo>
                    <a:pt x="917" y="1152"/>
                  </a:lnTo>
                  <a:lnTo>
                    <a:pt x="932" y="1172"/>
                  </a:lnTo>
                  <a:lnTo>
                    <a:pt x="945" y="1192"/>
                  </a:lnTo>
                  <a:lnTo>
                    <a:pt x="960" y="1212"/>
                  </a:lnTo>
                  <a:lnTo>
                    <a:pt x="973" y="1232"/>
                  </a:lnTo>
                  <a:lnTo>
                    <a:pt x="986" y="1253"/>
                  </a:lnTo>
                  <a:lnTo>
                    <a:pt x="998" y="1274"/>
                  </a:lnTo>
                  <a:lnTo>
                    <a:pt x="1010" y="1296"/>
                  </a:lnTo>
                  <a:lnTo>
                    <a:pt x="1022" y="1317"/>
                  </a:lnTo>
                  <a:lnTo>
                    <a:pt x="1033" y="1338"/>
                  </a:lnTo>
                  <a:lnTo>
                    <a:pt x="1043" y="1360"/>
                  </a:lnTo>
                  <a:lnTo>
                    <a:pt x="1054" y="1381"/>
                  </a:lnTo>
                  <a:lnTo>
                    <a:pt x="1063" y="1402"/>
                  </a:lnTo>
                  <a:lnTo>
                    <a:pt x="1054" y="1408"/>
                  </a:lnTo>
                  <a:lnTo>
                    <a:pt x="1038" y="1413"/>
                  </a:lnTo>
                  <a:lnTo>
                    <a:pt x="1017" y="1418"/>
                  </a:lnTo>
                  <a:lnTo>
                    <a:pt x="993" y="1425"/>
                  </a:lnTo>
                  <a:lnTo>
                    <a:pt x="968" y="1430"/>
                  </a:lnTo>
                  <a:lnTo>
                    <a:pt x="942" y="1434"/>
                  </a:lnTo>
                  <a:lnTo>
                    <a:pt x="921" y="1437"/>
                  </a:lnTo>
                  <a:lnTo>
                    <a:pt x="904" y="1438"/>
                  </a:lnTo>
                  <a:lnTo>
                    <a:pt x="892" y="1451"/>
                  </a:lnTo>
                  <a:lnTo>
                    <a:pt x="873" y="1454"/>
                  </a:lnTo>
                  <a:lnTo>
                    <a:pt x="853" y="1459"/>
                  </a:lnTo>
                  <a:lnTo>
                    <a:pt x="832" y="1469"/>
                  </a:lnTo>
                  <a:lnTo>
                    <a:pt x="812" y="1479"/>
                  </a:lnTo>
                  <a:lnTo>
                    <a:pt x="791" y="1491"/>
                  </a:lnTo>
                  <a:lnTo>
                    <a:pt x="771" y="1503"/>
                  </a:lnTo>
                  <a:lnTo>
                    <a:pt x="751" y="1514"/>
                  </a:lnTo>
                  <a:lnTo>
                    <a:pt x="732" y="1525"/>
                  </a:lnTo>
                  <a:lnTo>
                    <a:pt x="720" y="1515"/>
                  </a:lnTo>
                  <a:lnTo>
                    <a:pt x="709" y="1503"/>
                  </a:lnTo>
                  <a:lnTo>
                    <a:pt x="699" y="1491"/>
                  </a:lnTo>
                  <a:lnTo>
                    <a:pt x="687" y="1478"/>
                  </a:lnTo>
                  <a:lnTo>
                    <a:pt x="678" y="1463"/>
                  </a:lnTo>
                  <a:lnTo>
                    <a:pt x="667" y="1449"/>
                  </a:lnTo>
                  <a:lnTo>
                    <a:pt x="656" y="1434"/>
                  </a:lnTo>
                  <a:lnTo>
                    <a:pt x="647" y="1418"/>
                  </a:lnTo>
                  <a:lnTo>
                    <a:pt x="636" y="1404"/>
                  </a:lnTo>
                  <a:lnTo>
                    <a:pt x="627" y="1388"/>
                  </a:lnTo>
                  <a:lnTo>
                    <a:pt x="618" y="1372"/>
                  </a:lnTo>
                  <a:lnTo>
                    <a:pt x="608" y="1357"/>
                  </a:lnTo>
                  <a:lnTo>
                    <a:pt x="599" y="1342"/>
                  </a:lnTo>
                  <a:lnTo>
                    <a:pt x="590" y="1329"/>
                  </a:lnTo>
                  <a:lnTo>
                    <a:pt x="580" y="1316"/>
                  </a:lnTo>
                  <a:lnTo>
                    <a:pt x="571" y="1304"/>
                  </a:lnTo>
                  <a:lnTo>
                    <a:pt x="387" y="1095"/>
                  </a:lnTo>
                  <a:lnTo>
                    <a:pt x="372" y="1080"/>
                  </a:lnTo>
                  <a:lnTo>
                    <a:pt x="356" y="1066"/>
                  </a:lnTo>
                  <a:lnTo>
                    <a:pt x="340" y="1051"/>
                  </a:lnTo>
                  <a:lnTo>
                    <a:pt x="324" y="1035"/>
                  </a:lnTo>
                  <a:lnTo>
                    <a:pt x="308" y="1019"/>
                  </a:lnTo>
                  <a:lnTo>
                    <a:pt x="292" y="1003"/>
                  </a:lnTo>
                  <a:lnTo>
                    <a:pt x="276" y="987"/>
                  </a:lnTo>
                  <a:lnTo>
                    <a:pt x="261" y="970"/>
                  </a:lnTo>
                  <a:lnTo>
                    <a:pt x="246" y="952"/>
                  </a:lnTo>
                  <a:lnTo>
                    <a:pt x="232" y="936"/>
                  </a:lnTo>
                  <a:lnTo>
                    <a:pt x="217" y="919"/>
                  </a:lnTo>
                  <a:lnTo>
                    <a:pt x="204" y="902"/>
                  </a:lnTo>
                  <a:lnTo>
                    <a:pt x="191" y="886"/>
                  </a:lnTo>
                  <a:lnTo>
                    <a:pt x="177" y="869"/>
                  </a:lnTo>
                  <a:lnTo>
                    <a:pt x="165" y="853"/>
                  </a:lnTo>
                  <a:lnTo>
                    <a:pt x="153" y="837"/>
                  </a:lnTo>
                  <a:lnTo>
                    <a:pt x="143" y="817"/>
                  </a:lnTo>
                  <a:lnTo>
                    <a:pt x="129" y="794"/>
                  </a:lnTo>
                  <a:lnTo>
                    <a:pt x="115" y="770"/>
                  </a:lnTo>
                  <a:lnTo>
                    <a:pt x="99" y="746"/>
                  </a:lnTo>
                  <a:lnTo>
                    <a:pt x="83" y="722"/>
                  </a:lnTo>
                  <a:lnTo>
                    <a:pt x="67" y="700"/>
                  </a:lnTo>
                  <a:lnTo>
                    <a:pt x="53" y="680"/>
                  </a:lnTo>
                  <a:lnTo>
                    <a:pt x="43" y="664"/>
                  </a:lnTo>
                  <a:lnTo>
                    <a:pt x="43" y="662"/>
                  </a:lnTo>
                  <a:lnTo>
                    <a:pt x="43" y="657"/>
                  </a:lnTo>
                  <a:lnTo>
                    <a:pt x="43" y="653"/>
                  </a:lnTo>
                  <a:lnTo>
                    <a:pt x="43" y="652"/>
                  </a:lnTo>
                  <a:lnTo>
                    <a:pt x="40" y="630"/>
                  </a:lnTo>
                  <a:lnTo>
                    <a:pt x="34" y="605"/>
                  </a:lnTo>
                  <a:lnTo>
                    <a:pt x="24" y="577"/>
                  </a:lnTo>
                  <a:lnTo>
                    <a:pt x="15" y="547"/>
                  </a:lnTo>
                  <a:lnTo>
                    <a:pt x="7" y="517"/>
                  </a:lnTo>
                  <a:lnTo>
                    <a:pt x="2" y="489"/>
                  </a:lnTo>
                  <a:lnTo>
                    <a:pt x="0" y="464"/>
                  </a:lnTo>
                  <a:lnTo>
                    <a:pt x="6" y="443"/>
                  </a:lnTo>
                  <a:lnTo>
                    <a:pt x="15" y="449"/>
                  </a:lnTo>
                  <a:lnTo>
                    <a:pt x="24" y="457"/>
                  </a:lnTo>
                  <a:lnTo>
                    <a:pt x="34" y="468"/>
                  </a:lnTo>
                  <a:lnTo>
                    <a:pt x="41" y="479"/>
                  </a:lnTo>
                  <a:lnTo>
                    <a:pt x="49" y="491"/>
                  </a:lnTo>
                  <a:lnTo>
                    <a:pt x="56" y="501"/>
                  </a:lnTo>
                  <a:lnTo>
                    <a:pt x="63" y="509"/>
                  </a:lnTo>
                  <a:lnTo>
                    <a:pt x="68" y="516"/>
                  </a:lnTo>
                  <a:lnTo>
                    <a:pt x="68" y="507"/>
                  </a:lnTo>
                  <a:lnTo>
                    <a:pt x="68" y="497"/>
                  </a:lnTo>
                  <a:lnTo>
                    <a:pt x="68" y="489"/>
                  </a:lnTo>
                  <a:lnTo>
                    <a:pt x="68" y="480"/>
                  </a:lnTo>
                  <a:lnTo>
                    <a:pt x="68" y="463"/>
                  </a:lnTo>
                  <a:lnTo>
                    <a:pt x="69" y="439"/>
                  </a:lnTo>
                  <a:lnTo>
                    <a:pt x="71" y="411"/>
                  </a:lnTo>
                  <a:lnTo>
                    <a:pt x="72" y="383"/>
                  </a:lnTo>
                  <a:lnTo>
                    <a:pt x="73" y="355"/>
                  </a:lnTo>
                  <a:lnTo>
                    <a:pt x="73" y="328"/>
                  </a:lnTo>
                  <a:lnTo>
                    <a:pt x="72" y="308"/>
                  </a:lnTo>
                  <a:lnTo>
                    <a:pt x="68" y="295"/>
                  </a:lnTo>
                  <a:lnTo>
                    <a:pt x="76" y="275"/>
                  </a:lnTo>
                  <a:lnTo>
                    <a:pt x="80" y="252"/>
                  </a:lnTo>
                  <a:lnTo>
                    <a:pt x="83" y="229"/>
                  </a:lnTo>
                  <a:lnTo>
                    <a:pt x="84" y="205"/>
                  </a:lnTo>
                  <a:lnTo>
                    <a:pt x="85" y="181"/>
                  </a:lnTo>
                  <a:lnTo>
                    <a:pt x="87" y="158"/>
                  </a:lnTo>
                  <a:lnTo>
                    <a:pt x="88" y="139"/>
                  </a:lnTo>
                  <a:lnTo>
                    <a:pt x="92" y="123"/>
                  </a:lnTo>
                  <a:lnTo>
                    <a:pt x="97" y="106"/>
                  </a:lnTo>
                  <a:lnTo>
                    <a:pt x="104" y="89"/>
                  </a:lnTo>
                  <a:lnTo>
                    <a:pt x="111" y="73"/>
                  </a:lnTo>
                  <a:lnTo>
                    <a:pt x="120" y="57"/>
                  </a:lnTo>
                  <a:lnTo>
                    <a:pt x="129" y="42"/>
                  </a:lnTo>
                  <a:lnTo>
                    <a:pt x="140" y="28"/>
                  </a:lnTo>
                  <a:lnTo>
                    <a:pt x="152" y="14"/>
                  </a:lnTo>
                  <a:lnTo>
                    <a:pt x="165" y="0"/>
                  </a:lnTo>
                  <a:lnTo>
                    <a:pt x="167" y="10"/>
                  </a:lnTo>
                  <a:lnTo>
                    <a:pt x="168" y="22"/>
                  </a:lnTo>
                  <a:lnTo>
                    <a:pt x="168" y="36"/>
                  </a:lnTo>
                  <a:lnTo>
                    <a:pt x="168" y="50"/>
                  </a:lnTo>
                  <a:lnTo>
                    <a:pt x="167" y="66"/>
                  </a:lnTo>
                  <a:lnTo>
                    <a:pt x="164" y="83"/>
                  </a:lnTo>
                  <a:lnTo>
                    <a:pt x="163" y="101"/>
                  </a:lnTo>
                  <a:lnTo>
                    <a:pt x="160" y="118"/>
                  </a:lnTo>
                  <a:lnTo>
                    <a:pt x="157" y="137"/>
                  </a:lnTo>
                  <a:lnTo>
                    <a:pt x="156" y="154"/>
                  </a:lnTo>
                  <a:lnTo>
                    <a:pt x="153" y="171"/>
                  </a:lnTo>
                  <a:lnTo>
                    <a:pt x="152" y="189"/>
                  </a:lnTo>
                  <a:lnTo>
                    <a:pt x="151" y="205"/>
                  </a:lnTo>
                  <a:lnTo>
                    <a:pt x="151" y="219"/>
                  </a:lnTo>
                  <a:lnTo>
                    <a:pt x="152" y="234"/>
                  </a:lnTo>
                  <a:lnTo>
                    <a:pt x="153" y="246"/>
                  </a:lnTo>
                  <a:lnTo>
                    <a:pt x="160" y="276"/>
                  </a:lnTo>
                  <a:lnTo>
                    <a:pt x="165" y="307"/>
                  </a:lnTo>
                  <a:lnTo>
                    <a:pt x="172" y="338"/>
                  </a:lnTo>
                  <a:lnTo>
                    <a:pt x="177" y="370"/>
                  </a:lnTo>
                  <a:lnTo>
                    <a:pt x="183" y="400"/>
                  </a:lnTo>
                  <a:lnTo>
                    <a:pt x="188" y="432"/>
                  </a:lnTo>
                  <a:lnTo>
                    <a:pt x="195" y="464"/>
                  </a:lnTo>
                  <a:lnTo>
                    <a:pt x="201" y="495"/>
                  </a:lnTo>
                  <a:lnTo>
                    <a:pt x="209" y="525"/>
                  </a:lnTo>
                  <a:lnTo>
                    <a:pt x="218" y="556"/>
                  </a:lnTo>
                  <a:lnTo>
                    <a:pt x="229" y="586"/>
                  </a:lnTo>
                  <a:lnTo>
                    <a:pt x="241" y="616"/>
                  </a:lnTo>
                  <a:lnTo>
                    <a:pt x="256" y="645"/>
                  </a:lnTo>
                  <a:lnTo>
                    <a:pt x="273" y="672"/>
                  </a:lnTo>
                  <a:lnTo>
                    <a:pt x="292" y="700"/>
                  </a:lnTo>
                  <a:lnTo>
                    <a:pt x="313" y="725"/>
                  </a:lnTo>
                  <a:lnTo>
                    <a:pt x="317" y="714"/>
                  </a:lnTo>
                  <a:lnTo>
                    <a:pt x="321" y="698"/>
                  </a:lnTo>
                  <a:lnTo>
                    <a:pt x="324" y="681"/>
                  </a:lnTo>
                  <a:lnTo>
                    <a:pt x="325" y="662"/>
                  </a:lnTo>
                  <a:lnTo>
                    <a:pt x="325" y="642"/>
                  </a:lnTo>
                  <a:lnTo>
                    <a:pt x="326" y="624"/>
                  </a:lnTo>
                  <a:lnTo>
                    <a:pt x="326" y="605"/>
                  </a:lnTo>
                  <a:lnTo>
                    <a:pt x="326" y="59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87" name="Freeform 164">
              <a:extLst>
                <a:ext uri="{FF2B5EF4-FFF2-40B4-BE49-F238E27FC236}">
                  <a16:creationId xmlns:a16="http://schemas.microsoft.com/office/drawing/2014/main" id="{6482F877-C877-4D21-A56E-FCDDEE186D8B}"/>
                </a:ext>
              </a:extLst>
            </p:cNvPr>
            <p:cNvSpPr>
              <a:spLocks/>
            </p:cNvSpPr>
            <p:nvPr/>
          </p:nvSpPr>
          <p:spPr bwMode="auto">
            <a:xfrm>
              <a:off x="2912" y="1510"/>
              <a:ext cx="26" cy="96"/>
            </a:xfrm>
            <a:custGeom>
              <a:avLst/>
              <a:gdLst>
                <a:gd name="T0" fmla="*/ 0 w 103"/>
                <a:gd name="T1" fmla="*/ 0 h 380"/>
                <a:gd name="T2" fmla="*/ 0 w 103"/>
                <a:gd name="T3" fmla="*/ 0 h 380"/>
                <a:gd name="T4" fmla="*/ 0 w 103"/>
                <a:gd name="T5" fmla="*/ 0 h 380"/>
                <a:gd name="T6" fmla="*/ 0 w 103"/>
                <a:gd name="T7" fmla="*/ 0 h 380"/>
                <a:gd name="T8" fmla="*/ 0 w 103"/>
                <a:gd name="T9" fmla="*/ 0 h 380"/>
                <a:gd name="T10" fmla="*/ 0 w 103"/>
                <a:gd name="T11" fmla="*/ 0 h 380"/>
                <a:gd name="T12" fmla="*/ 0 w 103"/>
                <a:gd name="T13" fmla="*/ 0 h 380"/>
                <a:gd name="T14" fmla="*/ 0 w 103"/>
                <a:gd name="T15" fmla="*/ 0 h 380"/>
                <a:gd name="T16" fmla="*/ 0 w 103"/>
                <a:gd name="T17" fmla="*/ 0 h 380"/>
                <a:gd name="T18" fmla="*/ 0 w 103"/>
                <a:gd name="T19" fmla="*/ 0 h 380"/>
                <a:gd name="T20" fmla="*/ 0 w 103"/>
                <a:gd name="T21" fmla="*/ 0 h 380"/>
                <a:gd name="T22" fmla="*/ 0 w 103"/>
                <a:gd name="T23" fmla="*/ 0 h 380"/>
                <a:gd name="T24" fmla="*/ 0 w 103"/>
                <a:gd name="T25" fmla="*/ 0 h 380"/>
                <a:gd name="T26" fmla="*/ 0 w 103"/>
                <a:gd name="T27" fmla="*/ 0 h 380"/>
                <a:gd name="T28" fmla="*/ 0 w 103"/>
                <a:gd name="T29" fmla="*/ 0 h 380"/>
                <a:gd name="T30" fmla="*/ 0 w 103"/>
                <a:gd name="T31" fmla="*/ 0 h 380"/>
                <a:gd name="T32" fmla="*/ 0 w 103"/>
                <a:gd name="T33" fmla="*/ 0 h 380"/>
                <a:gd name="T34" fmla="*/ 0 w 103"/>
                <a:gd name="T35" fmla="*/ 0 h 380"/>
                <a:gd name="T36" fmla="*/ 0 w 103"/>
                <a:gd name="T37" fmla="*/ 0 h 380"/>
                <a:gd name="T38" fmla="*/ 0 w 103"/>
                <a:gd name="T39" fmla="*/ 0 h 380"/>
                <a:gd name="T40" fmla="*/ 0 w 103"/>
                <a:gd name="T41" fmla="*/ 0 h 380"/>
                <a:gd name="T42" fmla="*/ 0 w 103"/>
                <a:gd name="T43" fmla="*/ 0 h 380"/>
                <a:gd name="T44" fmla="*/ 0 w 103"/>
                <a:gd name="T45" fmla="*/ 0 h 380"/>
                <a:gd name="T46" fmla="*/ 0 w 103"/>
                <a:gd name="T47" fmla="*/ 0 h 380"/>
                <a:gd name="T48" fmla="*/ 0 w 103"/>
                <a:gd name="T49" fmla="*/ 0 h 380"/>
                <a:gd name="T50" fmla="*/ 0 w 103"/>
                <a:gd name="T51" fmla="*/ 0 h 380"/>
                <a:gd name="T52" fmla="*/ 0 w 103"/>
                <a:gd name="T53" fmla="*/ 0 h 380"/>
                <a:gd name="T54" fmla="*/ 0 w 103"/>
                <a:gd name="T55" fmla="*/ 0 h 380"/>
                <a:gd name="T56" fmla="*/ 0 w 103"/>
                <a:gd name="T57" fmla="*/ 0 h 380"/>
                <a:gd name="T58" fmla="*/ 0 w 103"/>
                <a:gd name="T59" fmla="*/ 0 h 380"/>
                <a:gd name="T60" fmla="*/ 0 w 103"/>
                <a:gd name="T61" fmla="*/ 0 h 380"/>
                <a:gd name="T62" fmla="*/ 0 w 103"/>
                <a:gd name="T63" fmla="*/ 0 h 380"/>
                <a:gd name="T64" fmla="*/ 0 w 103"/>
                <a:gd name="T65" fmla="*/ 0 h 380"/>
                <a:gd name="T66" fmla="*/ 0 w 103"/>
                <a:gd name="T67" fmla="*/ 0 h 380"/>
                <a:gd name="T68" fmla="*/ 0 w 103"/>
                <a:gd name="T69" fmla="*/ 0 h 380"/>
                <a:gd name="T70" fmla="*/ 0 w 103"/>
                <a:gd name="T71" fmla="*/ 0 h 380"/>
                <a:gd name="T72" fmla="*/ 0 w 103"/>
                <a:gd name="T73" fmla="*/ 0 h 380"/>
                <a:gd name="T74" fmla="*/ 0 w 103"/>
                <a:gd name="T75" fmla="*/ 0 h 380"/>
                <a:gd name="T76" fmla="*/ 0 w 103"/>
                <a:gd name="T77" fmla="*/ 0 h 380"/>
                <a:gd name="T78" fmla="*/ 0 w 103"/>
                <a:gd name="T79" fmla="*/ 0 h 380"/>
                <a:gd name="T80" fmla="*/ 0 w 103"/>
                <a:gd name="T81" fmla="*/ 0 h 380"/>
                <a:gd name="T82" fmla="*/ 0 w 103"/>
                <a:gd name="T83" fmla="*/ 0 h 380"/>
                <a:gd name="T84" fmla="*/ 0 w 103"/>
                <a:gd name="T85" fmla="*/ 0 h 380"/>
                <a:gd name="T86" fmla="*/ 0 w 103"/>
                <a:gd name="T87" fmla="*/ 0 h 380"/>
                <a:gd name="T88" fmla="*/ 0 w 103"/>
                <a:gd name="T89" fmla="*/ 0 h 380"/>
                <a:gd name="T90" fmla="*/ 0 w 103"/>
                <a:gd name="T91" fmla="*/ 0 h 380"/>
                <a:gd name="T92" fmla="*/ 0 w 103"/>
                <a:gd name="T93" fmla="*/ 0 h 380"/>
                <a:gd name="T94" fmla="*/ 0 w 103"/>
                <a:gd name="T95" fmla="*/ 0 h 3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3"/>
                <a:gd name="T145" fmla="*/ 0 h 380"/>
                <a:gd name="T146" fmla="*/ 103 w 103"/>
                <a:gd name="T147" fmla="*/ 380 h 3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3" h="380">
                  <a:moveTo>
                    <a:pt x="103" y="195"/>
                  </a:moveTo>
                  <a:lnTo>
                    <a:pt x="100" y="214"/>
                  </a:lnTo>
                  <a:lnTo>
                    <a:pt x="93" y="233"/>
                  </a:lnTo>
                  <a:lnTo>
                    <a:pt x="83" y="251"/>
                  </a:lnTo>
                  <a:lnTo>
                    <a:pt x="72" y="269"/>
                  </a:lnTo>
                  <a:lnTo>
                    <a:pt x="61" y="287"/>
                  </a:lnTo>
                  <a:lnTo>
                    <a:pt x="51" y="306"/>
                  </a:lnTo>
                  <a:lnTo>
                    <a:pt x="44" y="325"/>
                  </a:lnTo>
                  <a:lnTo>
                    <a:pt x="41" y="343"/>
                  </a:lnTo>
                  <a:lnTo>
                    <a:pt x="29" y="356"/>
                  </a:lnTo>
                  <a:lnTo>
                    <a:pt x="29" y="366"/>
                  </a:lnTo>
                  <a:lnTo>
                    <a:pt x="28" y="372"/>
                  </a:lnTo>
                  <a:lnTo>
                    <a:pt x="24" y="378"/>
                  </a:lnTo>
                  <a:lnTo>
                    <a:pt x="17" y="380"/>
                  </a:lnTo>
                  <a:lnTo>
                    <a:pt x="15" y="370"/>
                  </a:lnTo>
                  <a:lnTo>
                    <a:pt x="13" y="358"/>
                  </a:lnTo>
                  <a:lnTo>
                    <a:pt x="12" y="345"/>
                  </a:lnTo>
                  <a:lnTo>
                    <a:pt x="11" y="330"/>
                  </a:lnTo>
                  <a:lnTo>
                    <a:pt x="9" y="314"/>
                  </a:lnTo>
                  <a:lnTo>
                    <a:pt x="8" y="297"/>
                  </a:lnTo>
                  <a:lnTo>
                    <a:pt x="8" y="279"/>
                  </a:lnTo>
                  <a:lnTo>
                    <a:pt x="7" y="262"/>
                  </a:lnTo>
                  <a:lnTo>
                    <a:pt x="7" y="243"/>
                  </a:lnTo>
                  <a:lnTo>
                    <a:pt x="6" y="226"/>
                  </a:lnTo>
                  <a:lnTo>
                    <a:pt x="6" y="209"/>
                  </a:lnTo>
                  <a:lnTo>
                    <a:pt x="6" y="191"/>
                  </a:lnTo>
                  <a:lnTo>
                    <a:pt x="6" y="176"/>
                  </a:lnTo>
                  <a:lnTo>
                    <a:pt x="6" y="161"/>
                  </a:lnTo>
                  <a:lnTo>
                    <a:pt x="6" y="146"/>
                  </a:lnTo>
                  <a:lnTo>
                    <a:pt x="6" y="134"/>
                  </a:lnTo>
                  <a:lnTo>
                    <a:pt x="6" y="122"/>
                  </a:lnTo>
                  <a:lnTo>
                    <a:pt x="2" y="112"/>
                  </a:lnTo>
                  <a:lnTo>
                    <a:pt x="0" y="98"/>
                  </a:lnTo>
                  <a:lnTo>
                    <a:pt x="0" y="82"/>
                  </a:lnTo>
                  <a:lnTo>
                    <a:pt x="0" y="66"/>
                  </a:lnTo>
                  <a:lnTo>
                    <a:pt x="2" y="50"/>
                  </a:lnTo>
                  <a:lnTo>
                    <a:pt x="4" y="36"/>
                  </a:lnTo>
                  <a:lnTo>
                    <a:pt x="6" y="22"/>
                  </a:lnTo>
                  <a:lnTo>
                    <a:pt x="6" y="12"/>
                  </a:lnTo>
                  <a:lnTo>
                    <a:pt x="6" y="0"/>
                  </a:lnTo>
                  <a:lnTo>
                    <a:pt x="29" y="16"/>
                  </a:lnTo>
                  <a:lnTo>
                    <a:pt x="47" y="37"/>
                  </a:lnTo>
                  <a:lnTo>
                    <a:pt x="59" y="61"/>
                  </a:lnTo>
                  <a:lnTo>
                    <a:pt x="68" y="88"/>
                  </a:lnTo>
                  <a:lnTo>
                    <a:pt x="76" y="116"/>
                  </a:lnTo>
                  <a:lnTo>
                    <a:pt x="83" y="144"/>
                  </a:lnTo>
                  <a:lnTo>
                    <a:pt x="91" y="172"/>
                  </a:lnTo>
                  <a:lnTo>
                    <a:pt x="103"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88" name="Freeform 165">
              <a:extLst>
                <a:ext uri="{FF2B5EF4-FFF2-40B4-BE49-F238E27FC236}">
                  <a16:creationId xmlns:a16="http://schemas.microsoft.com/office/drawing/2014/main" id="{3623FED9-B409-49E5-9581-D4E2A3C61BF5}"/>
                </a:ext>
              </a:extLst>
            </p:cNvPr>
            <p:cNvSpPr>
              <a:spLocks/>
            </p:cNvSpPr>
            <p:nvPr/>
          </p:nvSpPr>
          <p:spPr bwMode="auto">
            <a:xfrm>
              <a:off x="2912" y="1510"/>
              <a:ext cx="26" cy="96"/>
            </a:xfrm>
            <a:custGeom>
              <a:avLst/>
              <a:gdLst>
                <a:gd name="T0" fmla="*/ 0 w 103"/>
                <a:gd name="T1" fmla="*/ 0 h 380"/>
                <a:gd name="T2" fmla="*/ 0 w 103"/>
                <a:gd name="T3" fmla="*/ 0 h 380"/>
                <a:gd name="T4" fmla="*/ 0 w 103"/>
                <a:gd name="T5" fmla="*/ 0 h 380"/>
                <a:gd name="T6" fmla="*/ 0 w 103"/>
                <a:gd name="T7" fmla="*/ 0 h 380"/>
                <a:gd name="T8" fmla="*/ 0 w 103"/>
                <a:gd name="T9" fmla="*/ 0 h 380"/>
                <a:gd name="T10" fmla="*/ 0 w 103"/>
                <a:gd name="T11" fmla="*/ 0 h 380"/>
                <a:gd name="T12" fmla="*/ 0 w 103"/>
                <a:gd name="T13" fmla="*/ 0 h 380"/>
                <a:gd name="T14" fmla="*/ 0 w 103"/>
                <a:gd name="T15" fmla="*/ 0 h 380"/>
                <a:gd name="T16" fmla="*/ 0 w 103"/>
                <a:gd name="T17" fmla="*/ 0 h 380"/>
                <a:gd name="T18" fmla="*/ 0 w 103"/>
                <a:gd name="T19" fmla="*/ 0 h 380"/>
                <a:gd name="T20" fmla="*/ 0 w 103"/>
                <a:gd name="T21" fmla="*/ 0 h 380"/>
                <a:gd name="T22" fmla="*/ 0 w 103"/>
                <a:gd name="T23" fmla="*/ 0 h 380"/>
                <a:gd name="T24" fmla="*/ 0 w 103"/>
                <a:gd name="T25" fmla="*/ 0 h 380"/>
                <a:gd name="T26" fmla="*/ 0 w 103"/>
                <a:gd name="T27" fmla="*/ 0 h 380"/>
                <a:gd name="T28" fmla="*/ 0 w 103"/>
                <a:gd name="T29" fmla="*/ 0 h 380"/>
                <a:gd name="T30" fmla="*/ 0 w 103"/>
                <a:gd name="T31" fmla="*/ 0 h 380"/>
                <a:gd name="T32" fmla="*/ 0 w 103"/>
                <a:gd name="T33" fmla="*/ 0 h 380"/>
                <a:gd name="T34" fmla="*/ 0 w 103"/>
                <a:gd name="T35" fmla="*/ 0 h 380"/>
                <a:gd name="T36" fmla="*/ 0 w 103"/>
                <a:gd name="T37" fmla="*/ 0 h 380"/>
                <a:gd name="T38" fmla="*/ 0 w 103"/>
                <a:gd name="T39" fmla="*/ 0 h 380"/>
                <a:gd name="T40" fmla="*/ 0 w 103"/>
                <a:gd name="T41" fmla="*/ 0 h 380"/>
                <a:gd name="T42" fmla="*/ 0 w 103"/>
                <a:gd name="T43" fmla="*/ 0 h 380"/>
                <a:gd name="T44" fmla="*/ 0 w 103"/>
                <a:gd name="T45" fmla="*/ 0 h 380"/>
                <a:gd name="T46" fmla="*/ 0 w 103"/>
                <a:gd name="T47" fmla="*/ 0 h 380"/>
                <a:gd name="T48" fmla="*/ 0 w 103"/>
                <a:gd name="T49" fmla="*/ 0 h 380"/>
                <a:gd name="T50" fmla="*/ 0 w 103"/>
                <a:gd name="T51" fmla="*/ 0 h 380"/>
                <a:gd name="T52" fmla="*/ 0 w 103"/>
                <a:gd name="T53" fmla="*/ 0 h 380"/>
                <a:gd name="T54" fmla="*/ 0 w 103"/>
                <a:gd name="T55" fmla="*/ 0 h 380"/>
                <a:gd name="T56" fmla="*/ 0 w 103"/>
                <a:gd name="T57" fmla="*/ 0 h 380"/>
                <a:gd name="T58" fmla="*/ 0 w 103"/>
                <a:gd name="T59" fmla="*/ 0 h 380"/>
                <a:gd name="T60" fmla="*/ 0 w 103"/>
                <a:gd name="T61" fmla="*/ 0 h 380"/>
                <a:gd name="T62" fmla="*/ 0 w 103"/>
                <a:gd name="T63" fmla="*/ 0 h 380"/>
                <a:gd name="T64" fmla="*/ 0 w 103"/>
                <a:gd name="T65" fmla="*/ 0 h 380"/>
                <a:gd name="T66" fmla="*/ 0 w 103"/>
                <a:gd name="T67" fmla="*/ 0 h 380"/>
                <a:gd name="T68" fmla="*/ 0 w 103"/>
                <a:gd name="T69" fmla="*/ 0 h 380"/>
                <a:gd name="T70" fmla="*/ 0 w 103"/>
                <a:gd name="T71" fmla="*/ 0 h 380"/>
                <a:gd name="T72" fmla="*/ 0 w 103"/>
                <a:gd name="T73" fmla="*/ 0 h 380"/>
                <a:gd name="T74" fmla="*/ 0 w 103"/>
                <a:gd name="T75" fmla="*/ 0 h 380"/>
                <a:gd name="T76" fmla="*/ 0 w 103"/>
                <a:gd name="T77" fmla="*/ 0 h 380"/>
                <a:gd name="T78" fmla="*/ 0 w 103"/>
                <a:gd name="T79" fmla="*/ 0 h 380"/>
                <a:gd name="T80" fmla="*/ 0 w 103"/>
                <a:gd name="T81" fmla="*/ 0 h 380"/>
                <a:gd name="T82" fmla="*/ 0 w 103"/>
                <a:gd name="T83" fmla="*/ 0 h 380"/>
                <a:gd name="T84" fmla="*/ 0 w 103"/>
                <a:gd name="T85" fmla="*/ 0 h 380"/>
                <a:gd name="T86" fmla="*/ 0 w 103"/>
                <a:gd name="T87" fmla="*/ 0 h 380"/>
                <a:gd name="T88" fmla="*/ 0 w 103"/>
                <a:gd name="T89" fmla="*/ 0 h 380"/>
                <a:gd name="T90" fmla="*/ 0 w 103"/>
                <a:gd name="T91" fmla="*/ 0 h 380"/>
                <a:gd name="T92" fmla="*/ 0 w 103"/>
                <a:gd name="T93" fmla="*/ 0 h 380"/>
                <a:gd name="T94" fmla="*/ 0 w 103"/>
                <a:gd name="T95" fmla="*/ 0 h 380"/>
                <a:gd name="T96" fmla="*/ 0 w 103"/>
                <a:gd name="T97" fmla="*/ 0 h 380"/>
                <a:gd name="T98" fmla="*/ 0 w 103"/>
                <a:gd name="T99" fmla="*/ 0 h 380"/>
                <a:gd name="T100" fmla="*/ 0 w 103"/>
                <a:gd name="T101" fmla="*/ 0 h 380"/>
                <a:gd name="T102" fmla="*/ 0 w 103"/>
                <a:gd name="T103" fmla="*/ 0 h 380"/>
                <a:gd name="T104" fmla="*/ 0 w 103"/>
                <a:gd name="T105" fmla="*/ 0 h 3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380"/>
                <a:gd name="T161" fmla="*/ 103 w 103"/>
                <a:gd name="T162" fmla="*/ 380 h 3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380">
                  <a:moveTo>
                    <a:pt x="103" y="195"/>
                  </a:moveTo>
                  <a:lnTo>
                    <a:pt x="103" y="195"/>
                  </a:lnTo>
                  <a:lnTo>
                    <a:pt x="100" y="214"/>
                  </a:lnTo>
                  <a:lnTo>
                    <a:pt x="93" y="233"/>
                  </a:lnTo>
                  <a:lnTo>
                    <a:pt x="83" y="251"/>
                  </a:lnTo>
                  <a:lnTo>
                    <a:pt x="72" y="269"/>
                  </a:lnTo>
                  <a:lnTo>
                    <a:pt x="61" y="287"/>
                  </a:lnTo>
                  <a:lnTo>
                    <a:pt x="51" y="306"/>
                  </a:lnTo>
                  <a:lnTo>
                    <a:pt x="44" y="325"/>
                  </a:lnTo>
                  <a:lnTo>
                    <a:pt x="41" y="343"/>
                  </a:lnTo>
                  <a:lnTo>
                    <a:pt x="29" y="356"/>
                  </a:lnTo>
                  <a:lnTo>
                    <a:pt x="29" y="366"/>
                  </a:lnTo>
                  <a:lnTo>
                    <a:pt x="28" y="372"/>
                  </a:lnTo>
                  <a:lnTo>
                    <a:pt x="24" y="378"/>
                  </a:lnTo>
                  <a:lnTo>
                    <a:pt x="17" y="380"/>
                  </a:lnTo>
                  <a:lnTo>
                    <a:pt x="15" y="370"/>
                  </a:lnTo>
                  <a:lnTo>
                    <a:pt x="13" y="358"/>
                  </a:lnTo>
                  <a:lnTo>
                    <a:pt x="12" y="345"/>
                  </a:lnTo>
                  <a:lnTo>
                    <a:pt x="11" y="330"/>
                  </a:lnTo>
                  <a:lnTo>
                    <a:pt x="9" y="314"/>
                  </a:lnTo>
                  <a:lnTo>
                    <a:pt x="8" y="297"/>
                  </a:lnTo>
                  <a:lnTo>
                    <a:pt x="8" y="279"/>
                  </a:lnTo>
                  <a:lnTo>
                    <a:pt x="7" y="262"/>
                  </a:lnTo>
                  <a:lnTo>
                    <a:pt x="7" y="243"/>
                  </a:lnTo>
                  <a:lnTo>
                    <a:pt x="6" y="226"/>
                  </a:lnTo>
                  <a:lnTo>
                    <a:pt x="6" y="209"/>
                  </a:lnTo>
                  <a:lnTo>
                    <a:pt x="6" y="191"/>
                  </a:lnTo>
                  <a:lnTo>
                    <a:pt x="6" y="176"/>
                  </a:lnTo>
                  <a:lnTo>
                    <a:pt x="6" y="161"/>
                  </a:lnTo>
                  <a:lnTo>
                    <a:pt x="6" y="146"/>
                  </a:lnTo>
                  <a:lnTo>
                    <a:pt x="6" y="134"/>
                  </a:lnTo>
                  <a:lnTo>
                    <a:pt x="6" y="122"/>
                  </a:lnTo>
                  <a:lnTo>
                    <a:pt x="2" y="112"/>
                  </a:lnTo>
                  <a:lnTo>
                    <a:pt x="0" y="98"/>
                  </a:lnTo>
                  <a:lnTo>
                    <a:pt x="0" y="82"/>
                  </a:lnTo>
                  <a:lnTo>
                    <a:pt x="0" y="66"/>
                  </a:lnTo>
                  <a:lnTo>
                    <a:pt x="2" y="50"/>
                  </a:lnTo>
                  <a:lnTo>
                    <a:pt x="4" y="36"/>
                  </a:lnTo>
                  <a:lnTo>
                    <a:pt x="6" y="22"/>
                  </a:lnTo>
                  <a:lnTo>
                    <a:pt x="6" y="12"/>
                  </a:lnTo>
                  <a:lnTo>
                    <a:pt x="6" y="0"/>
                  </a:lnTo>
                  <a:lnTo>
                    <a:pt x="29" y="16"/>
                  </a:lnTo>
                  <a:lnTo>
                    <a:pt x="47" y="37"/>
                  </a:lnTo>
                  <a:lnTo>
                    <a:pt x="59" y="61"/>
                  </a:lnTo>
                  <a:lnTo>
                    <a:pt x="68" y="88"/>
                  </a:lnTo>
                  <a:lnTo>
                    <a:pt x="76" y="116"/>
                  </a:lnTo>
                  <a:lnTo>
                    <a:pt x="83" y="144"/>
                  </a:lnTo>
                  <a:lnTo>
                    <a:pt x="91" y="172"/>
                  </a:lnTo>
                  <a:lnTo>
                    <a:pt x="103" y="19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89" name="Freeform 166">
              <a:extLst>
                <a:ext uri="{FF2B5EF4-FFF2-40B4-BE49-F238E27FC236}">
                  <a16:creationId xmlns:a16="http://schemas.microsoft.com/office/drawing/2014/main" id="{05B3BECA-40F3-452F-ADD8-51767C5E62E8}"/>
                </a:ext>
              </a:extLst>
            </p:cNvPr>
            <p:cNvSpPr>
              <a:spLocks/>
            </p:cNvSpPr>
            <p:nvPr/>
          </p:nvSpPr>
          <p:spPr bwMode="auto">
            <a:xfrm>
              <a:off x="3008" y="1504"/>
              <a:ext cx="298" cy="92"/>
            </a:xfrm>
            <a:custGeom>
              <a:avLst/>
              <a:gdLst>
                <a:gd name="T0" fmla="*/ 0 w 1192"/>
                <a:gd name="T1" fmla="*/ 0 h 368"/>
                <a:gd name="T2" fmla="*/ 0 w 1192"/>
                <a:gd name="T3" fmla="*/ 0 h 368"/>
                <a:gd name="T4" fmla="*/ 0 w 1192"/>
                <a:gd name="T5" fmla="*/ 0 h 368"/>
                <a:gd name="T6" fmla="*/ 0 w 1192"/>
                <a:gd name="T7" fmla="*/ 0 h 368"/>
                <a:gd name="T8" fmla="*/ 0 w 1192"/>
                <a:gd name="T9" fmla="*/ 0 h 368"/>
                <a:gd name="T10" fmla="*/ 0 w 1192"/>
                <a:gd name="T11" fmla="*/ 0 h 368"/>
                <a:gd name="T12" fmla="*/ 0 w 1192"/>
                <a:gd name="T13" fmla="*/ 0 h 368"/>
                <a:gd name="T14" fmla="*/ 0 w 1192"/>
                <a:gd name="T15" fmla="*/ 0 h 368"/>
                <a:gd name="T16" fmla="*/ 0 w 1192"/>
                <a:gd name="T17" fmla="*/ 0 h 368"/>
                <a:gd name="T18" fmla="*/ 0 w 1192"/>
                <a:gd name="T19" fmla="*/ 0 h 368"/>
                <a:gd name="T20" fmla="*/ 0 w 1192"/>
                <a:gd name="T21" fmla="*/ 0 h 368"/>
                <a:gd name="T22" fmla="*/ 0 w 1192"/>
                <a:gd name="T23" fmla="*/ 0 h 368"/>
                <a:gd name="T24" fmla="*/ 0 w 1192"/>
                <a:gd name="T25" fmla="*/ 0 h 368"/>
                <a:gd name="T26" fmla="*/ 0 w 1192"/>
                <a:gd name="T27" fmla="*/ 0 h 368"/>
                <a:gd name="T28" fmla="*/ 0 w 1192"/>
                <a:gd name="T29" fmla="*/ 0 h 368"/>
                <a:gd name="T30" fmla="*/ 0 w 1192"/>
                <a:gd name="T31" fmla="*/ 0 h 368"/>
                <a:gd name="T32" fmla="*/ 0 w 1192"/>
                <a:gd name="T33" fmla="*/ 0 h 368"/>
                <a:gd name="T34" fmla="*/ 0 w 1192"/>
                <a:gd name="T35" fmla="*/ 0 h 368"/>
                <a:gd name="T36" fmla="*/ 0 w 1192"/>
                <a:gd name="T37" fmla="*/ 0 h 368"/>
                <a:gd name="T38" fmla="*/ 0 w 1192"/>
                <a:gd name="T39" fmla="*/ 0 h 368"/>
                <a:gd name="T40" fmla="*/ 0 w 1192"/>
                <a:gd name="T41" fmla="*/ 0 h 368"/>
                <a:gd name="T42" fmla="*/ 0 w 1192"/>
                <a:gd name="T43" fmla="*/ 0 h 368"/>
                <a:gd name="T44" fmla="*/ 0 w 1192"/>
                <a:gd name="T45" fmla="*/ 0 h 368"/>
                <a:gd name="T46" fmla="*/ 0 w 1192"/>
                <a:gd name="T47" fmla="*/ 0 h 368"/>
                <a:gd name="T48" fmla="*/ 0 w 1192"/>
                <a:gd name="T49" fmla="*/ 0 h 368"/>
                <a:gd name="T50" fmla="*/ 0 w 1192"/>
                <a:gd name="T51" fmla="*/ 0 h 368"/>
                <a:gd name="T52" fmla="*/ 0 w 1192"/>
                <a:gd name="T53" fmla="*/ 0 h 368"/>
                <a:gd name="T54" fmla="*/ 0 w 1192"/>
                <a:gd name="T55" fmla="*/ 0 h 368"/>
                <a:gd name="T56" fmla="*/ 0 w 1192"/>
                <a:gd name="T57" fmla="*/ 0 h 368"/>
                <a:gd name="T58" fmla="*/ 0 w 1192"/>
                <a:gd name="T59" fmla="*/ 0 h 368"/>
                <a:gd name="T60" fmla="*/ 0 w 1192"/>
                <a:gd name="T61" fmla="*/ 0 h 368"/>
                <a:gd name="T62" fmla="*/ 0 w 1192"/>
                <a:gd name="T63" fmla="*/ 0 h 368"/>
                <a:gd name="T64" fmla="*/ 0 w 1192"/>
                <a:gd name="T65" fmla="*/ 0 h 368"/>
                <a:gd name="T66" fmla="*/ 0 w 1192"/>
                <a:gd name="T67" fmla="*/ 0 h 368"/>
                <a:gd name="T68" fmla="*/ 0 w 1192"/>
                <a:gd name="T69" fmla="*/ 0 h 368"/>
                <a:gd name="T70" fmla="*/ 0 w 1192"/>
                <a:gd name="T71" fmla="*/ 0 h 368"/>
                <a:gd name="T72" fmla="*/ 0 w 1192"/>
                <a:gd name="T73" fmla="*/ 0 h 368"/>
                <a:gd name="T74" fmla="*/ 0 w 1192"/>
                <a:gd name="T75" fmla="*/ 0 h 368"/>
                <a:gd name="T76" fmla="*/ 0 w 1192"/>
                <a:gd name="T77" fmla="*/ 0 h 368"/>
                <a:gd name="T78" fmla="*/ 0 w 1192"/>
                <a:gd name="T79" fmla="*/ 0 h 368"/>
                <a:gd name="T80" fmla="*/ 0 w 1192"/>
                <a:gd name="T81" fmla="*/ 0 h 368"/>
                <a:gd name="T82" fmla="*/ 0 w 1192"/>
                <a:gd name="T83" fmla="*/ 0 h 368"/>
                <a:gd name="T84" fmla="*/ 0 w 1192"/>
                <a:gd name="T85" fmla="*/ 0 h 368"/>
                <a:gd name="T86" fmla="*/ 0 w 1192"/>
                <a:gd name="T87" fmla="*/ 0 h 368"/>
                <a:gd name="T88" fmla="*/ 0 w 1192"/>
                <a:gd name="T89" fmla="*/ 0 h 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2"/>
                <a:gd name="T136" fmla="*/ 0 h 368"/>
                <a:gd name="T137" fmla="*/ 1192 w 1192"/>
                <a:gd name="T138" fmla="*/ 368 h 3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2" h="368">
                  <a:moveTo>
                    <a:pt x="631" y="246"/>
                  </a:moveTo>
                  <a:lnTo>
                    <a:pt x="612" y="246"/>
                  </a:lnTo>
                  <a:lnTo>
                    <a:pt x="592" y="247"/>
                  </a:lnTo>
                  <a:lnTo>
                    <a:pt x="572" y="250"/>
                  </a:lnTo>
                  <a:lnTo>
                    <a:pt x="551" y="251"/>
                  </a:lnTo>
                  <a:lnTo>
                    <a:pt x="530" y="254"/>
                  </a:lnTo>
                  <a:lnTo>
                    <a:pt x="510" y="256"/>
                  </a:lnTo>
                  <a:lnTo>
                    <a:pt x="490" y="258"/>
                  </a:lnTo>
                  <a:lnTo>
                    <a:pt x="471" y="258"/>
                  </a:lnTo>
                  <a:lnTo>
                    <a:pt x="459" y="246"/>
                  </a:lnTo>
                  <a:lnTo>
                    <a:pt x="430" y="248"/>
                  </a:lnTo>
                  <a:lnTo>
                    <a:pt x="399" y="252"/>
                  </a:lnTo>
                  <a:lnTo>
                    <a:pt x="370" y="259"/>
                  </a:lnTo>
                  <a:lnTo>
                    <a:pt x="342" y="264"/>
                  </a:lnTo>
                  <a:lnTo>
                    <a:pt x="313" y="272"/>
                  </a:lnTo>
                  <a:lnTo>
                    <a:pt x="284" y="280"/>
                  </a:lnTo>
                  <a:lnTo>
                    <a:pt x="256" y="288"/>
                  </a:lnTo>
                  <a:lnTo>
                    <a:pt x="228" y="298"/>
                  </a:lnTo>
                  <a:lnTo>
                    <a:pt x="198" y="307"/>
                  </a:lnTo>
                  <a:lnTo>
                    <a:pt x="170" y="316"/>
                  </a:lnTo>
                  <a:lnTo>
                    <a:pt x="142" y="327"/>
                  </a:lnTo>
                  <a:lnTo>
                    <a:pt x="115" y="335"/>
                  </a:lnTo>
                  <a:lnTo>
                    <a:pt x="87" y="344"/>
                  </a:lnTo>
                  <a:lnTo>
                    <a:pt x="60" y="354"/>
                  </a:lnTo>
                  <a:lnTo>
                    <a:pt x="32" y="362"/>
                  </a:lnTo>
                  <a:lnTo>
                    <a:pt x="4" y="368"/>
                  </a:lnTo>
                  <a:lnTo>
                    <a:pt x="0" y="354"/>
                  </a:lnTo>
                  <a:lnTo>
                    <a:pt x="5" y="338"/>
                  </a:lnTo>
                  <a:lnTo>
                    <a:pt x="17" y="322"/>
                  </a:lnTo>
                  <a:lnTo>
                    <a:pt x="35" y="306"/>
                  </a:lnTo>
                  <a:lnTo>
                    <a:pt x="53" y="291"/>
                  </a:lnTo>
                  <a:lnTo>
                    <a:pt x="73" y="280"/>
                  </a:lnTo>
                  <a:lnTo>
                    <a:pt x="91" y="272"/>
                  </a:lnTo>
                  <a:lnTo>
                    <a:pt x="103" y="270"/>
                  </a:lnTo>
                  <a:lnTo>
                    <a:pt x="113" y="264"/>
                  </a:lnTo>
                  <a:lnTo>
                    <a:pt x="126" y="259"/>
                  </a:lnTo>
                  <a:lnTo>
                    <a:pt x="141" y="254"/>
                  </a:lnTo>
                  <a:lnTo>
                    <a:pt x="158" y="247"/>
                  </a:lnTo>
                  <a:lnTo>
                    <a:pt x="174" y="242"/>
                  </a:lnTo>
                  <a:lnTo>
                    <a:pt x="189" y="238"/>
                  </a:lnTo>
                  <a:lnTo>
                    <a:pt x="202" y="235"/>
                  </a:lnTo>
                  <a:lnTo>
                    <a:pt x="213" y="234"/>
                  </a:lnTo>
                  <a:lnTo>
                    <a:pt x="225" y="220"/>
                  </a:lnTo>
                  <a:lnTo>
                    <a:pt x="241" y="219"/>
                  </a:lnTo>
                  <a:lnTo>
                    <a:pt x="257" y="216"/>
                  </a:lnTo>
                  <a:lnTo>
                    <a:pt x="273" y="212"/>
                  </a:lnTo>
                  <a:lnTo>
                    <a:pt x="288" y="207"/>
                  </a:lnTo>
                  <a:lnTo>
                    <a:pt x="303" y="201"/>
                  </a:lnTo>
                  <a:lnTo>
                    <a:pt x="319" y="194"/>
                  </a:lnTo>
                  <a:lnTo>
                    <a:pt x="334" y="186"/>
                  </a:lnTo>
                  <a:lnTo>
                    <a:pt x="350" y="178"/>
                  </a:lnTo>
                  <a:lnTo>
                    <a:pt x="366" y="170"/>
                  </a:lnTo>
                  <a:lnTo>
                    <a:pt x="382" y="162"/>
                  </a:lnTo>
                  <a:lnTo>
                    <a:pt x="398" y="155"/>
                  </a:lnTo>
                  <a:lnTo>
                    <a:pt x="414" y="149"/>
                  </a:lnTo>
                  <a:lnTo>
                    <a:pt x="431" y="143"/>
                  </a:lnTo>
                  <a:lnTo>
                    <a:pt x="447" y="139"/>
                  </a:lnTo>
                  <a:lnTo>
                    <a:pt x="466" y="137"/>
                  </a:lnTo>
                  <a:lnTo>
                    <a:pt x="483" y="135"/>
                  </a:lnTo>
                  <a:lnTo>
                    <a:pt x="490" y="130"/>
                  </a:lnTo>
                  <a:lnTo>
                    <a:pt x="500" y="126"/>
                  </a:lnTo>
                  <a:lnTo>
                    <a:pt x="514" y="122"/>
                  </a:lnTo>
                  <a:lnTo>
                    <a:pt x="527" y="119"/>
                  </a:lnTo>
                  <a:lnTo>
                    <a:pt x="540" y="118"/>
                  </a:lnTo>
                  <a:lnTo>
                    <a:pt x="552" y="117"/>
                  </a:lnTo>
                  <a:lnTo>
                    <a:pt x="563" y="118"/>
                  </a:lnTo>
                  <a:lnTo>
                    <a:pt x="570" y="122"/>
                  </a:lnTo>
                  <a:lnTo>
                    <a:pt x="575" y="118"/>
                  </a:lnTo>
                  <a:lnTo>
                    <a:pt x="583" y="115"/>
                  </a:lnTo>
                  <a:lnTo>
                    <a:pt x="591" y="113"/>
                  </a:lnTo>
                  <a:lnTo>
                    <a:pt x="600" y="111"/>
                  </a:lnTo>
                  <a:lnTo>
                    <a:pt x="610" y="110"/>
                  </a:lnTo>
                  <a:lnTo>
                    <a:pt x="618" y="110"/>
                  </a:lnTo>
                  <a:lnTo>
                    <a:pt x="625" y="110"/>
                  </a:lnTo>
                  <a:lnTo>
                    <a:pt x="631" y="110"/>
                  </a:lnTo>
                  <a:lnTo>
                    <a:pt x="656" y="110"/>
                  </a:lnTo>
                  <a:lnTo>
                    <a:pt x="659" y="110"/>
                  </a:lnTo>
                  <a:lnTo>
                    <a:pt x="664" y="110"/>
                  </a:lnTo>
                  <a:lnTo>
                    <a:pt x="671" y="110"/>
                  </a:lnTo>
                  <a:lnTo>
                    <a:pt x="680" y="110"/>
                  </a:lnTo>
                  <a:lnTo>
                    <a:pt x="704" y="106"/>
                  </a:lnTo>
                  <a:lnTo>
                    <a:pt x="728" y="105"/>
                  </a:lnTo>
                  <a:lnTo>
                    <a:pt x="753" y="103"/>
                  </a:lnTo>
                  <a:lnTo>
                    <a:pt x="779" y="101"/>
                  </a:lnTo>
                  <a:lnTo>
                    <a:pt x="804" y="98"/>
                  </a:lnTo>
                  <a:lnTo>
                    <a:pt x="829" y="93"/>
                  </a:lnTo>
                  <a:lnTo>
                    <a:pt x="853" y="85"/>
                  </a:lnTo>
                  <a:lnTo>
                    <a:pt x="877" y="73"/>
                  </a:lnTo>
                  <a:lnTo>
                    <a:pt x="884" y="75"/>
                  </a:lnTo>
                  <a:lnTo>
                    <a:pt x="889" y="79"/>
                  </a:lnTo>
                  <a:lnTo>
                    <a:pt x="894" y="83"/>
                  </a:lnTo>
                  <a:lnTo>
                    <a:pt x="902" y="86"/>
                  </a:lnTo>
                  <a:lnTo>
                    <a:pt x="909" y="81"/>
                  </a:lnTo>
                  <a:lnTo>
                    <a:pt x="917" y="77"/>
                  </a:lnTo>
                  <a:lnTo>
                    <a:pt x="928" y="73"/>
                  </a:lnTo>
                  <a:lnTo>
                    <a:pt x="941" y="69"/>
                  </a:lnTo>
                  <a:lnTo>
                    <a:pt x="953" y="65"/>
                  </a:lnTo>
                  <a:lnTo>
                    <a:pt x="966" y="63"/>
                  </a:lnTo>
                  <a:lnTo>
                    <a:pt x="977" y="61"/>
                  </a:lnTo>
                  <a:lnTo>
                    <a:pt x="987" y="61"/>
                  </a:lnTo>
                  <a:lnTo>
                    <a:pt x="997" y="61"/>
                  </a:lnTo>
                  <a:lnTo>
                    <a:pt x="1006" y="61"/>
                  </a:lnTo>
                  <a:lnTo>
                    <a:pt x="1015" y="61"/>
                  </a:lnTo>
                  <a:lnTo>
                    <a:pt x="1025" y="61"/>
                  </a:lnTo>
                  <a:lnTo>
                    <a:pt x="1037" y="49"/>
                  </a:lnTo>
                  <a:lnTo>
                    <a:pt x="1055" y="40"/>
                  </a:lnTo>
                  <a:lnTo>
                    <a:pt x="1077" y="33"/>
                  </a:lnTo>
                  <a:lnTo>
                    <a:pt x="1101" y="26"/>
                  </a:lnTo>
                  <a:lnTo>
                    <a:pt x="1125" y="21"/>
                  </a:lnTo>
                  <a:lnTo>
                    <a:pt x="1147" y="14"/>
                  </a:lnTo>
                  <a:lnTo>
                    <a:pt x="1168" y="8"/>
                  </a:lnTo>
                  <a:lnTo>
                    <a:pt x="1184" y="0"/>
                  </a:lnTo>
                  <a:lnTo>
                    <a:pt x="1192" y="29"/>
                  </a:lnTo>
                  <a:lnTo>
                    <a:pt x="1188" y="59"/>
                  </a:lnTo>
                  <a:lnTo>
                    <a:pt x="1174" y="91"/>
                  </a:lnTo>
                  <a:lnTo>
                    <a:pt x="1154" y="121"/>
                  </a:lnTo>
                  <a:lnTo>
                    <a:pt x="1130" y="149"/>
                  </a:lnTo>
                  <a:lnTo>
                    <a:pt x="1102" y="171"/>
                  </a:lnTo>
                  <a:lnTo>
                    <a:pt x="1075" y="187"/>
                  </a:lnTo>
                  <a:lnTo>
                    <a:pt x="1050" y="197"/>
                  </a:lnTo>
                  <a:lnTo>
                    <a:pt x="1026" y="201"/>
                  </a:lnTo>
                  <a:lnTo>
                    <a:pt x="1002" y="203"/>
                  </a:lnTo>
                  <a:lnTo>
                    <a:pt x="975" y="206"/>
                  </a:lnTo>
                  <a:lnTo>
                    <a:pt x="950" y="207"/>
                  </a:lnTo>
                  <a:lnTo>
                    <a:pt x="922" y="209"/>
                  </a:lnTo>
                  <a:lnTo>
                    <a:pt x="896" y="210"/>
                  </a:lnTo>
                  <a:lnTo>
                    <a:pt x="868" y="211"/>
                  </a:lnTo>
                  <a:lnTo>
                    <a:pt x="841" y="211"/>
                  </a:lnTo>
                  <a:lnTo>
                    <a:pt x="813" y="212"/>
                  </a:lnTo>
                  <a:lnTo>
                    <a:pt x="785" y="215"/>
                  </a:lnTo>
                  <a:lnTo>
                    <a:pt x="759" y="218"/>
                  </a:lnTo>
                  <a:lnTo>
                    <a:pt x="731" y="220"/>
                  </a:lnTo>
                  <a:lnTo>
                    <a:pt x="705" y="224"/>
                  </a:lnTo>
                  <a:lnTo>
                    <a:pt x="679" y="231"/>
                  </a:lnTo>
                  <a:lnTo>
                    <a:pt x="655" y="238"/>
                  </a:lnTo>
                  <a:lnTo>
                    <a:pt x="631"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90" name="Freeform 167">
              <a:extLst>
                <a:ext uri="{FF2B5EF4-FFF2-40B4-BE49-F238E27FC236}">
                  <a16:creationId xmlns:a16="http://schemas.microsoft.com/office/drawing/2014/main" id="{BC44A246-7EF3-4B7A-9A28-F23D02B30C5D}"/>
                </a:ext>
              </a:extLst>
            </p:cNvPr>
            <p:cNvSpPr>
              <a:spLocks/>
            </p:cNvSpPr>
            <p:nvPr/>
          </p:nvSpPr>
          <p:spPr bwMode="auto">
            <a:xfrm>
              <a:off x="3008" y="1504"/>
              <a:ext cx="298" cy="92"/>
            </a:xfrm>
            <a:custGeom>
              <a:avLst/>
              <a:gdLst>
                <a:gd name="T0" fmla="*/ 0 w 1192"/>
                <a:gd name="T1" fmla="*/ 0 h 368"/>
                <a:gd name="T2" fmla="*/ 0 w 1192"/>
                <a:gd name="T3" fmla="*/ 0 h 368"/>
                <a:gd name="T4" fmla="*/ 0 w 1192"/>
                <a:gd name="T5" fmla="*/ 0 h 368"/>
                <a:gd name="T6" fmla="*/ 0 w 1192"/>
                <a:gd name="T7" fmla="*/ 0 h 368"/>
                <a:gd name="T8" fmla="*/ 0 w 1192"/>
                <a:gd name="T9" fmla="*/ 0 h 368"/>
                <a:gd name="T10" fmla="*/ 0 w 1192"/>
                <a:gd name="T11" fmla="*/ 0 h 368"/>
                <a:gd name="T12" fmla="*/ 0 w 1192"/>
                <a:gd name="T13" fmla="*/ 0 h 368"/>
                <a:gd name="T14" fmla="*/ 0 w 1192"/>
                <a:gd name="T15" fmla="*/ 0 h 368"/>
                <a:gd name="T16" fmla="*/ 0 w 1192"/>
                <a:gd name="T17" fmla="*/ 0 h 368"/>
                <a:gd name="T18" fmla="*/ 0 w 1192"/>
                <a:gd name="T19" fmla="*/ 0 h 368"/>
                <a:gd name="T20" fmla="*/ 0 w 1192"/>
                <a:gd name="T21" fmla="*/ 0 h 368"/>
                <a:gd name="T22" fmla="*/ 0 w 1192"/>
                <a:gd name="T23" fmla="*/ 0 h 368"/>
                <a:gd name="T24" fmla="*/ 0 w 1192"/>
                <a:gd name="T25" fmla="*/ 0 h 368"/>
                <a:gd name="T26" fmla="*/ 0 w 1192"/>
                <a:gd name="T27" fmla="*/ 0 h 368"/>
                <a:gd name="T28" fmla="*/ 0 w 1192"/>
                <a:gd name="T29" fmla="*/ 0 h 368"/>
                <a:gd name="T30" fmla="*/ 0 w 1192"/>
                <a:gd name="T31" fmla="*/ 0 h 368"/>
                <a:gd name="T32" fmla="*/ 0 w 1192"/>
                <a:gd name="T33" fmla="*/ 0 h 368"/>
                <a:gd name="T34" fmla="*/ 0 w 1192"/>
                <a:gd name="T35" fmla="*/ 0 h 368"/>
                <a:gd name="T36" fmla="*/ 0 w 1192"/>
                <a:gd name="T37" fmla="*/ 0 h 368"/>
                <a:gd name="T38" fmla="*/ 0 w 1192"/>
                <a:gd name="T39" fmla="*/ 0 h 368"/>
                <a:gd name="T40" fmla="*/ 0 w 1192"/>
                <a:gd name="T41" fmla="*/ 0 h 368"/>
                <a:gd name="T42" fmla="*/ 0 w 1192"/>
                <a:gd name="T43" fmla="*/ 0 h 368"/>
                <a:gd name="T44" fmla="*/ 0 w 1192"/>
                <a:gd name="T45" fmla="*/ 0 h 368"/>
                <a:gd name="T46" fmla="*/ 0 w 1192"/>
                <a:gd name="T47" fmla="*/ 0 h 368"/>
                <a:gd name="T48" fmla="*/ 0 w 1192"/>
                <a:gd name="T49" fmla="*/ 0 h 368"/>
                <a:gd name="T50" fmla="*/ 0 w 1192"/>
                <a:gd name="T51" fmla="*/ 0 h 368"/>
                <a:gd name="T52" fmla="*/ 0 w 1192"/>
                <a:gd name="T53" fmla="*/ 0 h 368"/>
                <a:gd name="T54" fmla="*/ 0 w 1192"/>
                <a:gd name="T55" fmla="*/ 0 h 368"/>
                <a:gd name="T56" fmla="*/ 0 w 1192"/>
                <a:gd name="T57" fmla="*/ 0 h 368"/>
                <a:gd name="T58" fmla="*/ 0 w 1192"/>
                <a:gd name="T59" fmla="*/ 0 h 368"/>
                <a:gd name="T60" fmla="*/ 0 w 1192"/>
                <a:gd name="T61" fmla="*/ 0 h 368"/>
                <a:gd name="T62" fmla="*/ 0 w 1192"/>
                <a:gd name="T63" fmla="*/ 0 h 368"/>
                <a:gd name="T64" fmla="*/ 0 w 1192"/>
                <a:gd name="T65" fmla="*/ 0 h 368"/>
                <a:gd name="T66" fmla="*/ 0 w 1192"/>
                <a:gd name="T67" fmla="*/ 0 h 368"/>
                <a:gd name="T68" fmla="*/ 0 w 1192"/>
                <a:gd name="T69" fmla="*/ 0 h 368"/>
                <a:gd name="T70" fmla="*/ 0 w 1192"/>
                <a:gd name="T71" fmla="*/ 0 h 368"/>
                <a:gd name="T72" fmla="*/ 0 w 1192"/>
                <a:gd name="T73" fmla="*/ 0 h 368"/>
                <a:gd name="T74" fmla="*/ 0 w 1192"/>
                <a:gd name="T75" fmla="*/ 0 h 368"/>
                <a:gd name="T76" fmla="*/ 0 w 1192"/>
                <a:gd name="T77" fmla="*/ 0 h 368"/>
                <a:gd name="T78" fmla="*/ 0 w 1192"/>
                <a:gd name="T79" fmla="*/ 0 h 368"/>
                <a:gd name="T80" fmla="*/ 0 w 1192"/>
                <a:gd name="T81" fmla="*/ 0 h 368"/>
                <a:gd name="T82" fmla="*/ 0 w 1192"/>
                <a:gd name="T83" fmla="*/ 0 h 368"/>
                <a:gd name="T84" fmla="*/ 0 w 1192"/>
                <a:gd name="T85" fmla="*/ 0 h 368"/>
                <a:gd name="T86" fmla="*/ 0 w 1192"/>
                <a:gd name="T87" fmla="*/ 0 h 368"/>
                <a:gd name="T88" fmla="*/ 0 w 1192"/>
                <a:gd name="T89" fmla="*/ 0 h 368"/>
                <a:gd name="T90" fmla="*/ 0 w 1192"/>
                <a:gd name="T91" fmla="*/ 0 h 368"/>
                <a:gd name="T92" fmla="*/ 0 w 1192"/>
                <a:gd name="T93" fmla="*/ 0 h 368"/>
                <a:gd name="T94" fmla="*/ 0 w 1192"/>
                <a:gd name="T95" fmla="*/ 0 h 368"/>
                <a:gd name="T96" fmla="*/ 0 w 1192"/>
                <a:gd name="T97" fmla="*/ 0 h 368"/>
                <a:gd name="T98" fmla="*/ 0 w 1192"/>
                <a:gd name="T99" fmla="*/ 0 h 3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2"/>
                <a:gd name="T151" fmla="*/ 0 h 368"/>
                <a:gd name="T152" fmla="*/ 1192 w 1192"/>
                <a:gd name="T153" fmla="*/ 368 h 3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2" h="368">
                  <a:moveTo>
                    <a:pt x="631" y="246"/>
                  </a:moveTo>
                  <a:lnTo>
                    <a:pt x="631" y="246"/>
                  </a:lnTo>
                  <a:lnTo>
                    <a:pt x="612" y="246"/>
                  </a:lnTo>
                  <a:lnTo>
                    <a:pt x="592" y="247"/>
                  </a:lnTo>
                  <a:lnTo>
                    <a:pt x="572" y="250"/>
                  </a:lnTo>
                  <a:lnTo>
                    <a:pt x="551" y="251"/>
                  </a:lnTo>
                  <a:lnTo>
                    <a:pt x="530" y="254"/>
                  </a:lnTo>
                  <a:lnTo>
                    <a:pt x="510" y="256"/>
                  </a:lnTo>
                  <a:lnTo>
                    <a:pt x="490" y="258"/>
                  </a:lnTo>
                  <a:lnTo>
                    <a:pt x="471" y="258"/>
                  </a:lnTo>
                  <a:lnTo>
                    <a:pt x="459" y="246"/>
                  </a:lnTo>
                  <a:lnTo>
                    <a:pt x="430" y="248"/>
                  </a:lnTo>
                  <a:lnTo>
                    <a:pt x="399" y="252"/>
                  </a:lnTo>
                  <a:lnTo>
                    <a:pt x="370" y="259"/>
                  </a:lnTo>
                  <a:lnTo>
                    <a:pt x="342" y="264"/>
                  </a:lnTo>
                  <a:lnTo>
                    <a:pt x="313" y="272"/>
                  </a:lnTo>
                  <a:lnTo>
                    <a:pt x="284" y="280"/>
                  </a:lnTo>
                  <a:lnTo>
                    <a:pt x="256" y="288"/>
                  </a:lnTo>
                  <a:lnTo>
                    <a:pt x="228" y="298"/>
                  </a:lnTo>
                  <a:lnTo>
                    <a:pt x="198" y="307"/>
                  </a:lnTo>
                  <a:lnTo>
                    <a:pt x="170" y="316"/>
                  </a:lnTo>
                  <a:lnTo>
                    <a:pt x="142" y="327"/>
                  </a:lnTo>
                  <a:lnTo>
                    <a:pt x="115" y="335"/>
                  </a:lnTo>
                  <a:lnTo>
                    <a:pt x="87" y="344"/>
                  </a:lnTo>
                  <a:lnTo>
                    <a:pt x="60" y="354"/>
                  </a:lnTo>
                  <a:lnTo>
                    <a:pt x="32" y="362"/>
                  </a:lnTo>
                  <a:lnTo>
                    <a:pt x="4" y="368"/>
                  </a:lnTo>
                  <a:lnTo>
                    <a:pt x="0" y="354"/>
                  </a:lnTo>
                  <a:lnTo>
                    <a:pt x="5" y="338"/>
                  </a:lnTo>
                  <a:lnTo>
                    <a:pt x="17" y="322"/>
                  </a:lnTo>
                  <a:lnTo>
                    <a:pt x="35" y="306"/>
                  </a:lnTo>
                  <a:lnTo>
                    <a:pt x="53" y="291"/>
                  </a:lnTo>
                  <a:lnTo>
                    <a:pt x="73" y="280"/>
                  </a:lnTo>
                  <a:lnTo>
                    <a:pt x="91" y="272"/>
                  </a:lnTo>
                  <a:lnTo>
                    <a:pt x="103" y="270"/>
                  </a:lnTo>
                  <a:lnTo>
                    <a:pt x="113" y="264"/>
                  </a:lnTo>
                  <a:lnTo>
                    <a:pt x="126" y="259"/>
                  </a:lnTo>
                  <a:lnTo>
                    <a:pt x="141" y="254"/>
                  </a:lnTo>
                  <a:lnTo>
                    <a:pt x="158" y="247"/>
                  </a:lnTo>
                  <a:lnTo>
                    <a:pt x="174" y="242"/>
                  </a:lnTo>
                  <a:lnTo>
                    <a:pt x="189" y="238"/>
                  </a:lnTo>
                  <a:lnTo>
                    <a:pt x="202" y="235"/>
                  </a:lnTo>
                  <a:lnTo>
                    <a:pt x="213" y="234"/>
                  </a:lnTo>
                  <a:lnTo>
                    <a:pt x="225" y="220"/>
                  </a:lnTo>
                  <a:lnTo>
                    <a:pt x="241" y="219"/>
                  </a:lnTo>
                  <a:lnTo>
                    <a:pt x="257" y="216"/>
                  </a:lnTo>
                  <a:lnTo>
                    <a:pt x="273" y="212"/>
                  </a:lnTo>
                  <a:lnTo>
                    <a:pt x="288" y="207"/>
                  </a:lnTo>
                  <a:lnTo>
                    <a:pt x="303" y="201"/>
                  </a:lnTo>
                  <a:lnTo>
                    <a:pt x="319" y="194"/>
                  </a:lnTo>
                  <a:lnTo>
                    <a:pt x="334" y="186"/>
                  </a:lnTo>
                  <a:lnTo>
                    <a:pt x="350" y="178"/>
                  </a:lnTo>
                  <a:lnTo>
                    <a:pt x="366" y="170"/>
                  </a:lnTo>
                  <a:lnTo>
                    <a:pt x="382" y="162"/>
                  </a:lnTo>
                  <a:lnTo>
                    <a:pt x="398" y="155"/>
                  </a:lnTo>
                  <a:lnTo>
                    <a:pt x="414" y="149"/>
                  </a:lnTo>
                  <a:lnTo>
                    <a:pt x="431" y="143"/>
                  </a:lnTo>
                  <a:lnTo>
                    <a:pt x="447" y="139"/>
                  </a:lnTo>
                  <a:lnTo>
                    <a:pt x="466" y="137"/>
                  </a:lnTo>
                  <a:lnTo>
                    <a:pt x="483" y="135"/>
                  </a:lnTo>
                  <a:lnTo>
                    <a:pt x="490" y="130"/>
                  </a:lnTo>
                  <a:lnTo>
                    <a:pt x="500" y="126"/>
                  </a:lnTo>
                  <a:lnTo>
                    <a:pt x="514" y="122"/>
                  </a:lnTo>
                  <a:lnTo>
                    <a:pt x="527" y="119"/>
                  </a:lnTo>
                  <a:lnTo>
                    <a:pt x="540" y="118"/>
                  </a:lnTo>
                  <a:lnTo>
                    <a:pt x="552" y="117"/>
                  </a:lnTo>
                  <a:lnTo>
                    <a:pt x="563" y="118"/>
                  </a:lnTo>
                  <a:lnTo>
                    <a:pt x="570" y="122"/>
                  </a:lnTo>
                  <a:lnTo>
                    <a:pt x="575" y="118"/>
                  </a:lnTo>
                  <a:lnTo>
                    <a:pt x="583" y="115"/>
                  </a:lnTo>
                  <a:lnTo>
                    <a:pt x="591" y="113"/>
                  </a:lnTo>
                  <a:lnTo>
                    <a:pt x="600" y="111"/>
                  </a:lnTo>
                  <a:lnTo>
                    <a:pt x="610" y="110"/>
                  </a:lnTo>
                  <a:lnTo>
                    <a:pt x="618" y="110"/>
                  </a:lnTo>
                  <a:lnTo>
                    <a:pt x="625" y="110"/>
                  </a:lnTo>
                  <a:lnTo>
                    <a:pt x="631" y="110"/>
                  </a:lnTo>
                  <a:lnTo>
                    <a:pt x="656" y="110"/>
                  </a:lnTo>
                  <a:lnTo>
                    <a:pt x="659" y="110"/>
                  </a:lnTo>
                  <a:lnTo>
                    <a:pt x="664" y="110"/>
                  </a:lnTo>
                  <a:lnTo>
                    <a:pt x="671" y="110"/>
                  </a:lnTo>
                  <a:lnTo>
                    <a:pt x="680" y="110"/>
                  </a:lnTo>
                  <a:lnTo>
                    <a:pt x="704" y="106"/>
                  </a:lnTo>
                  <a:lnTo>
                    <a:pt x="728" y="105"/>
                  </a:lnTo>
                  <a:lnTo>
                    <a:pt x="753" y="103"/>
                  </a:lnTo>
                  <a:lnTo>
                    <a:pt x="779" y="101"/>
                  </a:lnTo>
                  <a:lnTo>
                    <a:pt x="804" y="98"/>
                  </a:lnTo>
                  <a:lnTo>
                    <a:pt x="829" y="93"/>
                  </a:lnTo>
                  <a:lnTo>
                    <a:pt x="853" y="85"/>
                  </a:lnTo>
                  <a:lnTo>
                    <a:pt x="877" y="73"/>
                  </a:lnTo>
                  <a:lnTo>
                    <a:pt x="884" y="75"/>
                  </a:lnTo>
                  <a:lnTo>
                    <a:pt x="889" y="79"/>
                  </a:lnTo>
                  <a:lnTo>
                    <a:pt x="894" y="83"/>
                  </a:lnTo>
                  <a:lnTo>
                    <a:pt x="902" y="86"/>
                  </a:lnTo>
                  <a:lnTo>
                    <a:pt x="909" y="81"/>
                  </a:lnTo>
                  <a:lnTo>
                    <a:pt x="917" y="77"/>
                  </a:lnTo>
                  <a:lnTo>
                    <a:pt x="928" y="73"/>
                  </a:lnTo>
                  <a:lnTo>
                    <a:pt x="941" y="69"/>
                  </a:lnTo>
                  <a:lnTo>
                    <a:pt x="953" y="65"/>
                  </a:lnTo>
                  <a:lnTo>
                    <a:pt x="966" y="63"/>
                  </a:lnTo>
                  <a:lnTo>
                    <a:pt x="977" y="61"/>
                  </a:lnTo>
                  <a:lnTo>
                    <a:pt x="987" y="61"/>
                  </a:lnTo>
                  <a:lnTo>
                    <a:pt x="997" y="61"/>
                  </a:lnTo>
                  <a:lnTo>
                    <a:pt x="1006" y="61"/>
                  </a:lnTo>
                  <a:lnTo>
                    <a:pt x="1015" y="61"/>
                  </a:lnTo>
                  <a:lnTo>
                    <a:pt x="1025" y="61"/>
                  </a:lnTo>
                  <a:lnTo>
                    <a:pt x="1037" y="49"/>
                  </a:lnTo>
                  <a:lnTo>
                    <a:pt x="1055" y="40"/>
                  </a:lnTo>
                  <a:lnTo>
                    <a:pt x="1077" y="33"/>
                  </a:lnTo>
                  <a:lnTo>
                    <a:pt x="1101" y="26"/>
                  </a:lnTo>
                  <a:lnTo>
                    <a:pt x="1125" y="21"/>
                  </a:lnTo>
                  <a:lnTo>
                    <a:pt x="1147" y="14"/>
                  </a:lnTo>
                  <a:lnTo>
                    <a:pt x="1168" y="8"/>
                  </a:lnTo>
                  <a:lnTo>
                    <a:pt x="1184" y="0"/>
                  </a:lnTo>
                  <a:lnTo>
                    <a:pt x="1192" y="29"/>
                  </a:lnTo>
                  <a:lnTo>
                    <a:pt x="1188" y="59"/>
                  </a:lnTo>
                  <a:lnTo>
                    <a:pt x="1174" y="91"/>
                  </a:lnTo>
                  <a:lnTo>
                    <a:pt x="1154" y="121"/>
                  </a:lnTo>
                  <a:lnTo>
                    <a:pt x="1130" y="149"/>
                  </a:lnTo>
                  <a:lnTo>
                    <a:pt x="1102" y="171"/>
                  </a:lnTo>
                  <a:lnTo>
                    <a:pt x="1075" y="187"/>
                  </a:lnTo>
                  <a:lnTo>
                    <a:pt x="1050" y="197"/>
                  </a:lnTo>
                  <a:lnTo>
                    <a:pt x="1026" y="201"/>
                  </a:lnTo>
                  <a:lnTo>
                    <a:pt x="1002" y="203"/>
                  </a:lnTo>
                  <a:lnTo>
                    <a:pt x="975" y="206"/>
                  </a:lnTo>
                  <a:lnTo>
                    <a:pt x="950" y="207"/>
                  </a:lnTo>
                  <a:lnTo>
                    <a:pt x="922" y="209"/>
                  </a:lnTo>
                  <a:lnTo>
                    <a:pt x="896" y="210"/>
                  </a:lnTo>
                  <a:lnTo>
                    <a:pt x="868" y="211"/>
                  </a:lnTo>
                  <a:lnTo>
                    <a:pt x="841" y="211"/>
                  </a:lnTo>
                  <a:lnTo>
                    <a:pt x="813" y="212"/>
                  </a:lnTo>
                  <a:lnTo>
                    <a:pt x="785" y="215"/>
                  </a:lnTo>
                  <a:lnTo>
                    <a:pt x="759" y="218"/>
                  </a:lnTo>
                  <a:lnTo>
                    <a:pt x="731" y="220"/>
                  </a:lnTo>
                  <a:lnTo>
                    <a:pt x="705" y="224"/>
                  </a:lnTo>
                  <a:lnTo>
                    <a:pt x="679" y="231"/>
                  </a:lnTo>
                  <a:lnTo>
                    <a:pt x="655" y="238"/>
                  </a:lnTo>
                  <a:lnTo>
                    <a:pt x="631" y="2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91" name="Freeform 168">
              <a:extLst>
                <a:ext uri="{FF2B5EF4-FFF2-40B4-BE49-F238E27FC236}">
                  <a16:creationId xmlns:a16="http://schemas.microsoft.com/office/drawing/2014/main" id="{F0BE59DD-4E0D-4F87-98AC-26018D03DA90}"/>
                </a:ext>
              </a:extLst>
            </p:cNvPr>
            <p:cNvSpPr>
              <a:spLocks/>
            </p:cNvSpPr>
            <p:nvPr/>
          </p:nvSpPr>
          <p:spPr bwMode="auto">
            <a:xfrm>
              <a:off x="3015" y="1412"/>
              <a:ext cx="344" cy="166"/>
            </a:xfrm>
            <a:custGeom>
              <a:avLst/>
              <a:gdLst>
                <a:gd name="T0" fmla="*/ 0 w 1378"/>
                <a:gd name="T1" fmla="*/ 0 h 664"/>
                <a:gd name="T2" fmla="*/ 0 w 1378"/>
                <a:gd name="T3" fmla="*/ 0 h 664"/>
                <a:gd name="T4" fmla="*/ 0 w 1378"/>
                <a:gd name="T5" fmla="*/ 0 h 664"/>
                <a:gd name="T6" fmla="*/ 0 w 1378"/>
                <a:gd name="T7" fmla="*/ 0 h 664"/>
                <a:gd name="T8" fmla="*/ 0 w 1378"/>
                <a:gd name="T9" fmla="*/ 0 h 664"/>
                <a:gd name="T10" fmla="*/ 0 w 1378"/>
                <a:gd name="T11" fmla="*/ 0 h 664"/>
                <a:gd name="T12" fmla="*/ 0 w 1378"/>
                <a:gd name="T13" fmla="*/ 0 h 664"/>
                <a:gd name="T14" fmla="*/ 0 w 1378"/>
                <a:gd name="T15" fmla="*/ 0 h 664"/>
                <a:gd name="T16" fmla="*/ 0 w 1378"/>
                <a:gd name="T17" fmla="*/ 0 h 664"/>
                <a:gd name="T18" fmla="*/ 0 w 1378"/>
                <a:gd name="T19" fmla="*/ 0 h 664"/>
                <a:gd name="T20" fmla="*/ 0 w 1378"/>
                <a:gd name="T21" fmla="*/ 0 h 664"/>
                <a:gd name="T22" fmla="*/ 0 w 1378"/>
                <a:gd name="T23" fmla="*/ 0 h 664"/>
                <a:gd name="T24" fmla="*/ 0 w 1378"/>
                <a:gd name="T25" fmla="*/ 0 h 664"/>
                <a:gd name="T26" fmla="*/ 0 w 1378"/>
                <a:gd name="T27" fmla="*/ 0 h 664"/>
                <a:gd name="T28" fmla="*/ 0 w 1378"/>
                <a:gd name="T29" fmla="*/ 0 h 664"/>
                <a:gd name="T30" fmla="*/ 0 w 1378"/>
                <a:gd name="T31" fmla="*/ 0 h 664"/>
                <a:gd name="T32" fmla="*/ 0 w 1378"/>
                <a:gd name="T33" fmla="*/ 0 h 664"/>
                <a:gd name="T34" fmla="*/ 0 w 1378"/>
                <a:gd name="T35" fmla="*/ 0 h 664"/>
                <a:gd name="T36" fmla="*/ 0 w 1378"/>
                <a:gd name="T37" fmla="*/ 0 h 664"/>
                <a:gd name="T38" fmla="*/ 0 w 1378"/>
                <a:gd name="T39" fmla="*/ 0 h 664"/>
                <a:gd name="T40" fmla="*/ 0 w 1378"/>
                <a:gd name="T41" fmla="*/ 0 h 664"/>
                <a:gd name="T42" fmla="*/ 0 w 1378"/>
                <a:gd name="T43" fmla="*/ 0 h 664"/>
                <a:gd name="T44" fmla="*/ 0 w 1378"/>
                <a:gd name="T45" fmla="*/ 0 h 664"/>
                <a:gd name="T46" fmla="*/ 0 w 1378"/>
                <a:gd name="T47" fmla="*/ 0 h 664"/>
                <a:gd name="T48" fmla="*/ 0 w 1378"/>
                <a:gd name="T49" fmla="*/ 0 h 664"/>
                <a:gd name="T50" fmla="*/ 0 w 1378"/>
                <a:gd name="T51" fmla="*/ 0 h 664"/>
                <a:gd name="T52" fmla="*/ 0 w 1378"/>
                <a:gd name="T53" fmla="*/ 0 h 664"/>
                <a:gd name="T54" fmla="*/ 0 w 1378"/>
                <a:gd name="T55" fmla="*/ 0 h 664"/>
                <a:gd name="T56" fmla="*/ 0 w 1378"/>
                <a:gd name="T57" fmla="*/ 0 h 664"/>
                <a:gd name="T58" fmla="*/ 0 w 1378"/>
                <a:gd name="T59" fmla="*/ 0 h 664"/>
                <a:gd name="T60" fmla="*/ 0 w 1378"/>
                <a:gd name="T61" fmla="*/ 0 h 664"/>
                <a:gd name="T62" fmla="*/ 0 w 1378"/>
                <a:gd name="T63" fmla="*/ 0 h 664"/>
                <a:gd name="T64" fmla="*/ 0 w 1378"/>
                <a:gd name="T65" fmla="*/ 0 h 664"/>
                <a:gd name="T66" fmla="*/ 0 w 1378"/>
                <a:gd name="T67" fmla="*/ 0 h 664"/>
                <a:gd name="T68" fmla="*/ 0 w 1378"/>
                <a:gd name="T69" fmla="*/ 0 h 664"/>
                <a:gd name="T70" fmla="*/ 0 w 1378"/>
                <a:gd name="T71" fmla="*/ 0 h 664"/>
                <a:gd name="T72" fmla="*/ 0 w 1378"/>
                <a:gd name="T73" fmla="*/ 0 h 664"/>
                <a:gd name="T74" fmla="*/ 0 w 1378"/>
                <a:gd name="T75" fmla="*/ 0 h 664"/>
                <a:gd name="T76" fmla="*/ 0 w 1378"/>
                <a:gd name="T77" fmla="*/ 0 h 664"/>
                <a:gd name="T78" fmla="*/ 0 w 1378"/>
                <a:gd name="T79" fmla="*/ 0 h 664"/>
                <a:gd name="T80" fmla="*/ 0 w 1378"/>
                <a:gd name="T81" fmla="*/ 0 h 664"/>
                <a:gd name="T82" fmla="*/ 0 w 1378"/>
                <a:gd name="T83" fmla="*/ 0 h 664"/>
                <a:gd name="T84" fmla="*/ 0 w 1378"/>
                <a:gd name="T85" fmla="*/ 0 h 664"/>
                <a:gd name="T86" fmla="*/ 0 w 1378"/>
                <a:gd name="T87" fmla="*/ 0 h 664"/>
                <a:gd name="T88" fmla="*/ 0 w 1378"/>
                <a:gd name="T89" fmla="*/ 0 h 664"/>
                <a:gd name="T90" fmla="*/ 0 w 1378"/>
                <a:gd name="T91" fmla="*/ 0 h 664"/>
                <a:gd name="T92" fmla="*/ 0 w 1378"/>
                <a:gd name="T93" fmla="*/ 0 h 664"/>
                <a:gd name="T94" fmla="*/ 0 w 1378"/>
                <a:gd name="T95" fmla="*/ 0 h 664"/>
                <a:gd name="T96" fmla="*/ 0 w 1378"/>
                <a:gd name="T97" fmla="*/ 0 h 664"/>
                <a:gd name="T98" fmla="*/ 0 w 1378"/>
                <a:gd name="T99" fmla="*/ 0 h 664"/>
                <a:gd name="T100" fmla="*/ 0 w 1378"/>
                <a:gd name="T101" fmla="*/ 0 h 664"/>
                <a:gd name="T102" fmla="*/ 0 w 1378"/>
                <a:gd name="T103" fmla="*/ 0 h 664"/>
                <a:gd name="T104" fmla="*/ 0 w 1378"/>
                <a:gd name="T105" fmla="*/ 0 h 6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78"/>
                <a:gd name="T160" fmla="*/ 0 h 664"/>
                <a:gd name="T161" fmla="*/ 1378 w 1378"/>
                <a:gd name="T162" fmla="*/ 664 h 6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78" h="664">
                  <a:moveTo>
                    <a:pt x="934" y="418"/>
                  </a:moveTo>
                  <a:lnTo>
                    <a:pt x="911" y="418"/>
                  </a:lnTo>
                  <a:lnTo>
                    <a:pt x="887" y="419"/>
                  </a:lnTo>
                  <a:lnTo>
                    <a:pt x="863" y="422"/>
                  </a:lnTo>
                  <a:lnTo>
                    <a:pt x="839" y="424"/>
                  </a:lnTo>
                  <a:lnTo>
                    <a:pt x="813" y="427"/>
                  </a:lnTo>
                  <a:lnTo>
                    <a:pt x="788" y="431"/>
                  </a:lnTo>
                  <a:lnTo>
                    <a:pt x="764" y="435"/>
                  </a:lnTo>
                  <a:lnTo>
                    <a:pt x="739" y="439"/>
                  </a:lnTo>
                  <a:lnTo>
                    <a:pt x="715" y="444"/>
                  </a:lnTo>
                  <a:lnTo>
                    <a:pt x="690" y="450"/>
                  </a:lnTo>
                  <a:lnTo>
                    <a:pt x="666" y="454"/>
                  </a:lnTo>
                  <a:lnTo>
                    <a:pt x="642" y="459"/>
                  </a:lnTo>
                  <a:lnTo>
                    <a:pt x="619" y="464"/>
                  </a:lnTo>
                  <a:lnTo>
                    <a:pt x="596" y="470"/>
                  </a:lnTo>
                  <a:lnTo>
                    <a:pt x="574" y="475"/>
                  </a:lnTo>
                  <a:lnTo>
                    <a:pt x="553" y="479"/>
                  </a:lnTo>
                  <a:lnTo>
                    <a:pt x="534" y="483"/>
                  </a:lnTo>
                  <a:lnTo>
                    <a:pt x="514" y="486"/>
                  </a:lnTo>
                  <a:lnTo>
                    <a:pt x="494" y="488"/>
                  </a:lnTo>
                  <a:lnTo>
                    <a:pt x="473" y="491"/>
                  </a:lnTo>
                  <a:lnTo>
                    <a:pt x="451" y="494"/>
                  </a:lnTo>
                  <a:lnTo>
                    <a:pt x="431" y="496"/>
                  </a:lnTo>
                  <a:lnTo>
                    <a:pt x="412" y="500"/>
                  </a:lnTo>
                  <a:lnTo>
                    <a:pt x="393" y="504"/>
                  </a:lnTo>
                  <a:lnTo>
                    <a:pt x="135" y="603"/>
                  </a:lnTo>
                  <a:lnTo>
                    <a:pt x="125" y="604"/>
                  </a:lnTo>
                  <a:lnTo>
                    <a:pt x="116" y="608"/>
                  </a:lnTo>
                  <a:lnTo>
                    <a:pt x="107" y="613"/>
                  </a:lnTo>
                  <a:lnTo>
                    <a:pt x="97" y="615"/>
                  </a:lnTo>
                  <a:lnTo>
                    <a:pt x="86" y="627"/>
                  </a:lnTo>
                  <a:lnTo>
                    <a:pt x="76" y="628"/>
                  </a:lnTo>
                  <a:lnTo>
                    <a:pt x="66" y="631"/>
                  </a:lnTo>
                  <a:lnTo>
                    <a:pt x="55" y="635"/>
                  </a:lnTo>
                  <a:lnTo>
                    <a:pt x="44" y="641"/>
                  </a:lnTo>
                  <a:lnTo>
                    <a:pt x="35" y="647"/>
                  </a:lnTo>
                  <a:lnTo>
                    <a:pt x="26" y="653"/>
                  </a:lnTo>
                  <a:lnTo>
                    <a:pt x="18" y="659"/>
                  </a:lnTo>
                  <a:lnTo>
                    <a:pt x="12" y="664"/>
                  </a:lnTo>
                  <a:lnTo>
                    <a:pt x="7" y="657"/>
                  </a:lnTo>
                  <a:lnTo>
                    <a:pt x="8" y="652"/>
                  </a:lnTo>
                  <a:lnTo>
                    <a:pt x="11" y="647"/>
                  </a:lnTo>
                  <a:lnTo>
                    <a:pt x="12" y="639"/>
                  </a:lnTo>
                  <a:lnTo>
                    <a:pt x="11" y="629"/>
                  </a:lnTo>
                  <a:lnTo>
                    <a:pt x="7" y="623"/>
                  </a:lnTo>
                  <a:lnTo>
                    <a:pt x="2" y="617"/>
                  </a:lnTo>
                  <a:lnTo>
                    <a:pt x="0" y="615"/>
                  </a:lnTo>
                  <a:lnTo>
                    <a:pt x="0" y="603"/>
                  </a:lnTo>
                  <a:lnTo>
                    <a:pt x="7" y="581"/>
                  </a:lnTo>
                  <a:lnTo>
                    <a:pt x="24" y="556"/>
                  </a:lnTo>
                  <a:lnTo>
                    <a:pt x="50" y="530"/>
                  </a:lnTo>
                  <a:lnTo>
                    <a:pt x="80" y="504"/>
                  </a:lnTo>
                  <a:lnTo>
                    <a:pt x="112" y="480"/>
                  </a:lnTo>
                  <a:lnTo>
                    <a:pt x="144" y="460"/>
                  </a:lnTo>
                  <a:lnTo>
                    <a:pt x="173" y="447"/>
                  </a:lnTo>
                  <a:lnTo>
                    <a:pt x="196" y="442"/>
                  </a:lnTo>
                  <a:lnTo>
                    <a:pt x="201" y="436"/>
                  </a:lnTo>
                  <a:lnTo>
                    <a:pt x="208" y="430"/>
                  </a:lnTo>
                  <a:lnTo>
                    <a:pt x="215" y="422"/>
                  </a:lnTo>
                  <a:lnTo>
                    <a:pt x="223" y="414"/>
                  </a:lnTo>
                  <a:lnTo>
                    <a:pt x="231" y="406"/>
                  </a:lnTo>
                  <a:lnTo>
                    <a:pt x="240" y="399"/>
                  </a:lnTo>
                  <a:lnTo>
                    <a:pt x="249" y="395"/>
                  </a:lnTo>
                  <a:lnTo>
                    <a:pt x="259" y="394"/>
                  </a:lnTo>
                  <a:lnTo>
                    <a:pt x="270" y="394"/>
                  </a:lnTo>
                  <a:lnTo>
                    <a:pt x="282" y="381"/>
                  </a:lnTo>
                  <a:lnTo>
                    <a:pt x="301" y="378"/>
                  </a:lnTo>
                  <a:lnTo>
                    <a:pt x="320" y="369"/>
                  </a:lnTo>
                  <a:lnTo>
                    <a:pt x="338" y="358"/>
                  </a:lnTo>
                  <a:lnTo>
                    <a:pt x="358" y="343"/>
                  </a:lnTo>
                  <a:lnTo>
                    <a:pt x="378" y="330"/>
                  </a:lnTo>
                  <a:lnTo>
                    <a:pt x="398" y="319"/>
                  </a:lnTo>
                  <a:lnTo>
                    <a:pt x="420" y="310"/>
                  </a:lnTo>
                  <a:lnTo>
                    <a:pt x="442" y="307"/>
                  </a:lnTo>
                  <a:lnTo>
                    <a:pt x="449" y="298"/>
                  </a:lnTo>
                  <a:lnTo>
                    <a:pt x="459" y="290"/>
                  </a:lnTo>
                  <a:lnTo>
                    <a:pt x="473" y="283"/>
                  </a:lnTo>
                  <a:lnTo>
                    <a:pt x="487" y="278"/>
                  </a:lnTo>
                  <a:lnTo>
                    <a:pt x="502" y="273"/>
                  </a:lnTo>
                  <a:lnTo>
                    <a:pt x="517" y="267"/>
                  </a:lnTo>
                  <a:lnTo>
                    <a:pt x="530" y="262"/>
                  </a:lnTo>
                  <a:lnTo>
                    <a:pt x="541" y="258"/>
                  </a:lnTo>
                  <a:lnTo>
                    <a:pt x="550" y="258"/>
                  </a:lnTo>
                  <a:lnTo>
                    <a:pt x="559" y="257"/>
                  </a:lnTo>
                  <a:lnTo>
                    <a:pt x="569" y="253"/>
                  </a:lnTo>
                  <a:lnTo>
                    <a:pt x="578" y="246"/>
                  </a:lnTo>
                  <a:lnTo>
                    <a:pt x="583" y="245"/>
                  </a:lnTo>
                  <a:lnTo>
                    <a:pt x="591" y="241"/>
                  </a:lnTo>
                  <a:lnTo>
                    <a:pt x="600" y="234"/>
                  </a:lnTo>
                  <a:lnTo>
                    <a:pt x="611" y="228"/>
                  </a:lnTo>
                  <a:lnTo>
                    <a:pt x="624" y="221"/>
                  </a:lnTo>
                  <a:lnTo>
                    <a:pt x="636" y="214"/>
                  </a:lnTo>
                  <a:lnTo>
                    <a:pt x="651" y="210"/>
                  </a:lnTo>
                  <a:lnTo>
                    <a:pt x="664" y="209"/>
                  </a:lnTo>
                  <a:lnTo>
                    <a:pt x="676" y="197"/>
                  </a:lnTo>
                  <a:lnTo>
                    <a:pt x="691" y="196"/>
                  </a:lnTo>
                  <a:lnTo>
                    <a:pt x="707" y="194"/>
                  </a:lnTo>
                  <a:lnTo>
                    <a:pt x="723" y="190"/>
                  </a:lnTo>
                  <a:lnTo>
                    <a:pt x="742" y="186"/>
                  </a:lnTo>
                  <a:lnTo>
                    <a:pt x="759" y="181"/>
                  </a:lnTo>
                  <a:lnTo>
                    <a:pt x="779" y="176"/>
                  </a:lnTo>
                  <a:lnTo>
                    <a:pt x="797" y="169"/>
                  </a:lnTo>
                  <a:lnTo>
                    <a:pt x="817" y="161"/>
                  </a:lnTo>
                  <a:lnTo>
                    <a:pt x="837" y="153"/>
                  </a:lnTo>
                  <a:lnTo>
                    <a:pt x="856" y="145"/>
                  </a:lnTo>
                  <a:lnTo>
                    <a:pt x="876" y="137"/>
                  </a:lnTo>
                  <a:lnTo>
                    <a:pt x="893" y="129"/>
                  </a:lnTo>
                  <a:lnTo>
                    <a:pt x="912" y="121"/>
                  </a:lnTo>
                  <a:lnTo>
                    <a:pt x="928" y="113"/>
                  </a:lnTo>
                  <a:lnTo>
                    <a:pt x="944" y="105"/>
                  </a:lnTo>
                  <a:lnTo>
                    <a:pt x="958" y="98"/>
                  </a:lnTo>
                  <a:lnTo>
                    <a:pt x="973" y="93"/>
                  </a:lnTo>
                  <a:lnTo>
                    <a:pt x="988" y="89"/>
                  </a:lnTo>
                  <a:lnTo>
                    <a:pt x="1002" y="84"/>
                  </a:lnTo>
                  <a:lnTo>
                    <a:pt x="1018" y="79"/>
                  </a:lnTo>
                  <a:lnTo>
                    <a:pt x="1034" y="73"/>
                  </a:lnTo>
                  <a:lnTo>
                    <a:pt x="1050" y="68"/>
                  </a:lnTo>
                  <a:lnTo>
                    <a:pt x="1066" y="63"/>
                  </a:lnTo>
                  <a:lnTo>
                    <a:pt x="1082" y="59"/>
                  </a:lnTo>
                  <a:lnTo>
                    <a:pt x="1098" y="55"/>
                  </a:lnTo>
                  <a:lnTo>
                    <a:pt x="1114" y="51"/>
                  </a:lnTo>
                  <a:lnTo>
                    <a:pt x="1130" y="47"/>
                  </a:lnTo>
                  <a:lnTo>
                    <a:pt x="1146" y="44"/>
                  </a:lnTo>
                  <a:lnTo>
                    <a:pt x="1161" y="41"/>
                  </a:lnTo>
                  <a:lnTo>
                    <a:pt x="1177" y="39"/>
                  </a:lnTo>
                  <a:lnTo>
                    <a:pt x="1190" y="37"/>
                  </a:lnTo>
                  <a:lnTo>
                    <a:pt x="1205" y="37"/>
                  </a:lnTo>
                  <a:lnTo>
                    <a:pt x="1215" y="29"/>
                  </a:lnTo>
                  <a:lnTo>
                    <a:pt x="1227" y="23"/>
                  </a:lnTo>
                  <a:lnTo>
                    <a:pt x="1241" y="17"/>
                  </a:lnTo>
                  <a:lnTo>
                    <a:pt x="1254" y="13"/>
                  </a:lnTo>
                  <a:lnTo>
                    <a:pt x="1268" y="11"/>
                  </a:lnTo>
                  <a:lnTo>
                    <a:pt x="1282" y="7"/>
                  </a:lnTo>
                  <a:lnTo>
                    <a:pt x="1292" y="4"/>
                  </a:lnTo>
                  <a:lnTo>
                    <a:pt x="1303" y="0"/>
                  </a:lnTo>
                  <a:lnTo>
                    <a:pt x="1315" y="12"/>
                  </a:lnTo>
                  <a:lnTo>
                    <a:pt x="1311" y="21"/>
                  </a:lnTo>
                  <a:lnTo>
                    <a:pt x="1306" y="31"/>
                  </a:lnTo>
                  <a:lnTo>
                    <a:pt x="1302" y="40"/>
                  </a:lnTo>
                  <a:lnTo>
                    <a:pt x="1299" y="48"/>
                  </a:lnTo>
                  <a:lnTo>
                    <a:pt x="1295" y="55"/>
                  </a:lnTo>
                  <a:lnTo>
                    <a:pt x="1294" y="63"/>
                  </a:lnTo>
                  <a:lnTo>
                    <a:pt x="1291" y="68"/>
                  </a:lnTo>
                  <a:lnTo>
                    <a:pt x="1291" y="73"/>
                  </a:lnTo>
                  <a:lnTo>
                    <a:pt x="1282" y="84"/>
                  </a:lnTo>
                  <a:lnTo>
                    <a:pt x="1274" y="96"/>
                  </a:lnTo>
                  <a:lnTo>
                    <a:pt x="1267" y="109"/>
                  </a:lnTo>
                  <a:lnTo>
                    <a:pt x="1261" y="122"/>
                  </a:lnTo>
                  <a:lnTo>
                    <a:pt x="1253" y="137"/>
                  </a:lnTo>
                  <a:lnTo>
                    <a:pt x="1246" y="150"/>
                  </a:lnTo>
                  <a:lnTo>
                    <a:pt x="1238" y="161"/>
                  </a:lnTo>
                  <a:lnTo>
                    <a:pt x="1230" y="172"/>
                  </a:lnTo>
                  <a:lnTo>
                    <a:pt x="1206" y="173"/>
                  </a:lnTo>
                  <a:lnTo>
                    <a:pt x="1182" y="177"/>
                  </a:lnTo>
                  <a:lnTo>
                    <a:pt x="1157" y="184"/>
                  </a:lnTo>
                  <a:lnTo>
                    <a:pt x="1131" y="190"/>
                  </a:lnTo>
                  <a:lnTo>
                    <a:pt x="1106" y="197"/>
                  </a:lnTo>
                  <a:lnTo>
                    <a:pt x="1081" y="204"/>
                  </a:lnTo>
                  <a:lnTo>
                    <a:pt x="1057" y="208"/>
                  </a:lnTo>
                  <a:lnTo>
                    <a:pt x="1033" y="209"/>
                  </a:lnTo>
                  <a:lnTo>
                    <a:pt x="1022" y="218"/>
                  </a:lnTo>
                  <a:lnTo>
                    <a:pt x="1010" y="226"/>
                  </a:lnTo>
                  <a:lnTo>
                    <a:pt x="994" y="234"/>
                  </a:lnTo>
                  <a:lnTo>
                    <a:pt x="978" y="241"/>
                  </a:lnTo>
                  <a:lnTo>
                    <a:pt x="961" y="248"/>
                  </a:lnTo>
                  <a:lnTo>
                    <a:pt x="942" y="254"/>
                  </a:lnTo>
                  <a:lnTo>
                    <a:pt x="923" y="261"/>
                  </a:lnTo>
                  <a:lnTo>
                    <a:pt x="903" y="266"/>
                  </a:lnTo>
                  <a:lnTo>
                    <a:pt x="883" y="270"/>
                  </a:lnTo>
                  <a:lnTo>
                    <a:pt x="861" y="275"/>
                  </a:lnTo>
                  <a:lnTo>
                    <a:pt x="843" y="279"/>
                  </a:lnTo>
                  <a:lnTo>
                    <a:pt x="824" y="283"/>
                  </a:lnTo>
                  <a:lnTo>
                    <a:pt x="805" y="286"/>
                  </a:lnTo>
                  <a:lnTo>
                    <a:pt x="789" y="290"/>
                  </a:lnTo>
                  <a:lnTo>
                    <a:pt x="775" y="293"/>
                  </a:lnTo>
                  <a:lnTo>
                    <a:pt x="762" y="295"/>
                  </a:lnTo>
                  <a:lnTo>
                    <a:pt x="743" y="301"/>
                  </a:lnTo>
                  <a:lnTo>
                    <a:pt x="724" y="306"/>
                  </a:lnTo>
                  <a:lnTo>
                    <a:pt x="706" y="311"/>
                  </a:lnTo>
                  <a:lnTo>
                    <a:pt x="687" y="317"/>
                  </a:lnTo>
                  <a:lnTo>
                    <a:pt x="667" y="323"/>
                  </a:lnTo>
                  <a:lnTo>
                    <a:pt x="647" y="330"/>
                  </a:lnTo>
                  <a:lnTo>
                    <a:pt x="628" y="337"/>
                  </a:lnTo>
                  <a:lnTo>
                    <a:pt x="608" y="345"/>
                  </a:lnTo>
                  <a:lnTo>
                    <a:pt x="589" y="351"/>
                  </a:lnTo>
                  <a:lnTo>
                    <a:pt x="569" y="358"/>
                  </a:lnTo>
                  <a:lnTo>
                    <a:pt x="550" y="365"/>
                  </a:lnTo>
                  <a:lnTo>
                    <a:pt x="530" y="371"/>
                  </a:lnTo>
                  <a:lnTo>
                    <a:pt x="511" y="378"/>
                  </a:lnTo>
                  <a:lnTo>
                    <a:pt x="491" y="383"/>
                  </a:lnTo>
                  <a:lnTo>
                    <a:pt x="473" y="389"/>
                  </a:lnTo>
                  <a:lnTo>
                    <a:pt x="454" y="394"/>
                  </a:lnTo>
                  <a:lnTo>
                    <a:pt x="449" y="398"/>
                  </a:lnTo>
                  <a:lnTo>
                    <a:pt x="443" y="403"/>
                  </a:lnTo>
                  <a:lnTo>
                    <a:pt x="437" y="407"/>
                  </a:lnTo>
                  <a:lnTo>
                    <a:pt x="429" y="410"/>
                  </a:lnTo>
                  <a:lnTo>
                    <a:pt x="421" y="414"/>
                  </a:lnTo>
                  <a:lnTo>
                    <a:pt x="412" y="415"/>
                  </a:lnTo>
                  <a:lnTo>
                    <a:pt x="402" y="418"/>
                  </a:lnTo>
                  <a:lnTo>
                    <a:pt x="393" y="418"/>
                  </a:lnTo>
                  <a:lnTo>
                    <a:pt x="385" y="426"/>
                  </a:lnTo>
                  <a:lnTo>
                    <a:pt x="376" y="434"/>
                  </a:lnTo>
                  <a:lnTo>
                    <a:pt x="364" y="442"/>
                  </a:lnTo>
                  <a:lnTo>
                    <a:pt x="350" y="451"/>
                  </a:lnTo>
                  <a:lnTo>
                    <a:pt x="336" y="460"/>
                  </a:lnTo>
                  <a:lnTo>
                    <a:pt x="320" y="470"/>
                  </a:lnTo>
                  <a:lnTo>
                    <a:pt x="304" y="478"/>
                  </a:lnTo>
                  <a:lnTo>
                    <a:pt x="288" y="487"/>
                  </a:lnTo>
                  <a:lnTo>
                    <a:pt x="270" y="495"/>
                  </a:lnTo>
                  <a:lnTo>
                    <a:pt x="255" y="503"/>
                  </a:lnTo>
                  <a:lnTo>
                    <a:pt x="237" y="510"/>
                  </a:lnTo>
                  <a:lnTo>
                    <a:pt x="223" y="516"/>
                  </a:lnTo>
                  <a:lnTo>
                    <a:pt x="208" y="522"/>
                  </a:lnTo>
                  <a:lnTo>
                    <a:pt x="195" y="526"/>
                  </a:lnTo>
                  <a:lnTo>
                    <a:pt x="183" y="527"/>
                  </a:lnTo>
                  <a:lnTo>
                    <a:pt x="172" y="528"/>
                  </a:lnTo>
                  <a:lnTo>
                    <a:pt x="167" y="532"/>
                  </a:lnTo>
                  <a:lnTo>
                    <a:pt x="159" y="538"/>
                  </a:lnTo>
                  <a:lnTo>
                    <a:pt x="151" y="543"/>
                  </a:lnTo>
                  <a:lnTo>
                    <a:pt x="141" y="548"/>
                  </a:lnTo>
                  <a:lnTo>
                    <a:pt x="132" y="555"/>
                  </a:lnTo>
                  <a:lnTo>
                    <a:pt x="124" y="562"/>
                  </a:lnTo>
                  <a:lnTo>
                    <a:pt x="116" y="570"/>
                  </a:lnTo>
                  <a:lnTo>
                    <a:pt x="111" y="578"/>
                  </a:lnTo>
                  <a:lnTo>
                    <a:pt x="116" y="576"/>
                  </a:lnTo>
                  <a:lnTo>
                    <a:pt x="121" y="574"/>
                  </a:lnTo>
                  <a:lnTo>
                    <a:pt x="128" y="570"/>
                  </a:lnTo>
                  <a:lnTo>
                    <a:pt x="135" y="566"/>
                  </a:lnTo>
                  <a:lnTo>
                    <a:pt x="141" y="562"/>
                  </a:lnTo>
                  <a:lnTo>
                    <a:pt x="148" y="558"/>
                  </a:lnTo>
                  <a:lnTo>
                    <a:pt x="155" y="555"/>
                  </a:lnTo>
                  <a:lnTo>
                    <a:pt x="160" y="554"/>
                  </a:lnTo>
                  <a:lnTo>
                    <a:pt x="172" y="540"/>
                  </a:lnTo>
                  <a:lnTo>
                    <a:pt x="181" y="539"/>
                  </a:lnTo>
                  <a:lnTo>
                    <a:pt x="191" y="536"/>
                  </a:lnTo>
                  <a:lnTo>
                    <a:pt x="199" y="532"/>
                  </a:lnTo>
                  <a:lnTo>
                    <a:pt x="207" y="528"/>
                  </a:lnTo>
                  <a:lnTo>
                    <a:pt x="215" y="524"/>
                  </a:lnTo>
                  <a:lnTo>
                    <a:pt x="223" y="520"/>
                  </a:lnTo>
                  <a:lnTo>
                    <a:pt x="228" y="518"/>
                  </a:lnTo>
                  <a:lnTo>
                    <a:pt x="233" y="516"/>
                  </a:lnTo>
                  <a:lnTo>
                    <a:pt x="240" y="511"/>
                  </a:lnTo>
                  <a:lnTo>
                    <a:pt x="251" y="504"/>
                  </a:lnTo>
                  <a:lnTo>
                    <a:pt x="263" y="496"/>
                  </a:lnTo>
                  <a:lnTo>
                    <a:pt x="277" y="488"/>
                  </a:lnTo>
                  <a:lnTo>
                    <a:pt x="290" y="483"/>
                  </a:lnTo>
                  <a:lnTo>
                    <a:pt x="302" y="478"/>
                  </a:lnTo>
                  <a:lnTo>
                    <a:pt x="313" y="476"/>
                  </a:lnTo>
                  <a:lnTo>
                    <a:pt x="320" y="479"/>
                  </a:lnTo>
                  <a:lnTo>
                    <a:pt x="330" y="470"/>
                  </a:lnTo>
                  <a:lnTo>
                    <a:pt x="342" y="462"/>
                  </a:lnTo>
                  <a:lnTo>
                    <a:pt x="356" y="452"/>
                  </a:lnTo>
                  <a:lnTo>
                    <a:pt x="370" y="446"/>
                  </a:lnTo>
                  <a:lnTo>
                    <a:pt x="385" y="439"/>
                  </a:lnTo>
                  <a:lnTo>
                    <a:pt x="401" y="434"/>
                  </a:lnTo>
                  <a:lnTo>
                    <a:pt x="416" y="431"/>
                  </a:lnTo>
                  <a:lnTo>
                    <a:pt x="430" y="430"/>
                  </a:lnTo>
                  <a:lnTo>
                    <a:pt x="437" y="422"/>
                  </a:lnTo>
                  <a:lnTo>
                    <a:pt x="447" y="414"/>
                  </a:lnTo>
                  <a:lnTo>
                    <a:pt x="459" y="409"/>
                  </a:lnTo>
                  <a:lnTo>
                    <a:pt x="474" y="403"/>
                  </a:lnTo>
                  <a:lnTo>
                    <a:pt x="490" y="399"/>
                  </a:lnTo>
                  <a:lnTo>
                    <a:pt x="505" y="397"/>
                  </a:lnTo>
                  <a:lnTo>
                    <a:pt x="518" y="394"/>
                  </a:lnTo>
                  <a:lnTo>
                    <a:pt x="529" y="394"/>
                  </a:lnTo>
                  <a:lnTo>
                    <a:pt x="541" y="381"/>
                  </a:lnTo>
                  <a:lnTo>
                    <a:pt x="559" y="379"/>
                  </a:lnTo>
                  <a:lnTo>
                    <a:pt x="579" y="377"/>
                  </a:lnTo>
                  <a:lnTo>
                    <a:pt x="599" y="373"/>
                  </a:lnTo>
                  <a:lnTo>
                    <a:pt x="620" y="367"/>
                  </a:lnTo>
                  <a:lnTo>
                    <a:pt x="642" y="361"/>
                  </a:lnTo>
                  <a:lnTo>
                    <a:pt x="664" y="353"/>
                  </a:lnTo>
                  <a:lnTo>
                    <a:pt x="686" y="343"/>
                  </a:lnTo>
                  <a:lnTo>
                    <a:pt x="708" y="335"/>
                  </a:lnTo>
                  <a:lnTo>
                    <a:pt x="731" y="326"/>
                  </a:lnTo>
                  <a:lnTo>
                    <a:pt x="754" y="317"/>
                  </a:lnTo>
                  <a:lnTo>
                    <a:pt x="776" y="307"/>
                  </a:lnTo>
                  <a:lnTo>
                    <a:pt x="799" y="298"/>
                  </a:lnTo>
                  <a:lnTo>
                    <a:pt x="821" y="290"/>
                  </a:lnTo>
                  <a:lnTo>
                    <a:pt x="843" y="282"/>
                  </a:lnTo>
                  <a:lnTo>
                    <a:pt x="864" y="275"/>
                  </a:lnTo>
                  <a:lnTo>
                    <a:pt x="885" y="270"/>
                  </a:lnTo>
                  <a:lnTo>
                    <a:pt x="904" y="267"/>
                  </a:lnTo>
                  <a:lnTo>
                    <a:pt x="924" y="263"/>
                  </a:lnTo>
                  <a:lnTo>
                    <a:pt x="942" y="259"/>
                  </a:lnTo>
                  <a:lnTo>
                    <a:pt x="962" y="255"/>
                  </a:lnTo>
                  <a:lnTo>
                    <a:pt x="984" y="249"/>
                  </a:lnTo>
                  <a:lnTo>
                    <a:pt x="1004" y="244"/>
                  </a:lnTo>
                  <a:lnTo>
                    <a:pt x="1024" y="237"/>
                  </a:lnTo>
                  <a:lnTo>
                    <a:pt x="1045" y="230"/>
                  </a:lnTo>
                  <a:lnTo>
                    <a:pt x="1066" y="224"/>
                  </a:lnTo>
                  <a:lnTo>
                    <a:pt x="1086" y="216"/>
                  </a:lnTo>
                  <a:lnTo>
                    <a:pt x="1106" y="209"/>
                  </a:lnTo>
                  <a:lnTo>
                    <a:pt x="1127" y="201"/>
                  </a:lnTo>
                  <a:lnTo>
                    <a:pt x="1147" y="193"/>
                  </a:lnTo>
                  <a:lnTo>
                    <a:pt x="1166" y="186"/>
                  </a:lnTo>
                  <a:lnTo>
                    <a:pt x="1186" y="178"/>
                  </a:lnTo>
                  <a:lnTo>
                    <a:pt x="1205" y="172"/>
                  </a:lnTo>
                  <a:lnTo>
                    <a:pt x="1221" y="170"/>
                  </a:lnTo>
                  <a:lnTo>
                    <a:pt x="1242" y="166"/>
                  </a:lnTo>
                  <a:lnTo>
                    <a:pt x="1266" y="161"/>
                  </a:lnTo>
                  <a:lnTo>
                    <a:pt x="1291" y="154"/>
                  </a:lnTo>
                  <a:lnTo>
                    <a:pt x="1316" y="149"/>
                  </a:lnTo>
                  <a:lnTo>
                    <a:pt x="1340" y="146"/>
                  </a:lnTo>
                  <a:lnTo>
                    <a:pt x="1362" y="145"/>
                  </a:lnTo>
                  <a:lnTo>
                    <a:pt x="1378" y="148"/>
                  </a:lnTo>
                  <a:lnTo>
                    <a:pt x="1359" y="169"/>
                  </a:lnTo>
                  <a:lnTo>
                    <a:pt x="1340" y="189"/>
                  </a:lnTo>
                  <a:lnTo>
                    <a:pt x="1322" y="209"/>
                  </a:lnTo>
                  <a:lnTo>
                    <a:pt x="1303" y="229"/>
                  </a:lnTo>
                  <a:lnTo>
                    <a:pt x="1283" y="249"/>
                  </a:lnTo>
                  <a:lnTo>
                    <a:pt x="1264" y="267"/>
                  </a:lnTo>
                  <a:lnTo>
                    <a:pt x="1245" y="286"/>
                  </a:lnTo>
                  <a:lnTo>
                    <a:pt x="1223" y="305"/>
                  </a:lnTo>
                  <a:lnTo>
                    <a:pt x="1203" y="321"/>
                  </a:lnTo>
                  <a:lnTo>
                    <a:pt x="1181" y="337"/>
                  </a:lnTo>
                  <a:lnTo>
                    <a:pt x="1158" y="351"/>
                  </a:lnTo>
                  <a:lnTo>
                    <a:pt x="1135" y="366"/>
                  </a:lnTo>
                  <a:lnTo>
                    <a:pt x="1111" y="378"/>
                  </a:lnTo>
                  <a:lnTo>
                    <a:pt x="1086" y="389"/>
                  </a:lnTo>
                  <a:lnTo>
                    <a:pt x="1060" y="398"/>
                  </a:lnTo>
                  <a:lnTo>
                    <a:pt x="1033" y="406"/>
                  </a:lnTo>
                  <a:lnTo>
                    <a:pt x="934"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92" name="Freeform 169">
              <a:extLst>
                <a:ext uri="{FF2B5EF4-FFF2-40B4-BE49-F238E27FC236}">
                  <a16:creationId xmlns:a16="http://schemas.microsoft.com/office/drawing/2014/main" id="{68A4113F-B944-40E9-AA46-A787752E040C}"/>
                </a:ext>
              </a:extLst>
            </p:cNvPr>
            <p:cNvSpPr>
              <a:spLocks/>
            </p:cNvSpPr>
            <p:nvPr/>
          </p:nvSpPr>
          <p:spPr bwMode="auto">
            <a:xfrm>
              <a:off x="3015" y="1412"/>
              <a:ext cx="344" cy="166"/>
            </a:xfrm>
            <a:custGeom>
              <a:avLst/>
              <a:gdLst>
                <a:gd name="T0" fmla="*/ 0 w 1378"/>
                <a:gd name="T1" fmla="*/ 0 h 664"/>
                <a:gd name="T2" fmla="*/ 0 w 1378"/>
                <a:gd name="T3" fmla="*/ 0 h 664"/>
                <a:gd name="T4" fmla="*/ 0 w 1378"/>
                <a:gd name="T5" fmla="*/ 0 h 664"/>
                <a:gd name="T6" fmla="*/ 0 w 1378"/>
                <a:gd name="T7" fmla="*/ 0 h 664"/>
                <a:gd name="T8" fmla="*/ 0 w 1378"/>
                <a:gd name="T9" fmla="*/ 0 h 664"/>
                <a:gd name="T10" fmla="*/ 0 w 1378"/>
                <a:gd name="T11" fmla="*/ 0 h 664"/>
                <a:gd name="T12" fmla="*/ 0 w 1378"/>
                <a:gd name="T13" fmla="*/ 0 h 664"/>
                <a:gd name="T14" fmla="*/ 0 w 1378"/>
                <a:gd name="T15" fmla="*/ 0 h 664"/>
                <a:gd name="T16" fmla="*/ 0 w 1378"/>
                <a:gd name="T17" fmla="*/ 0 h 664"/>
                <a:gd name="T18" fmla="*/ 0 w 1378"/>
                <a:gd name="T19" fmla="*/ 0 h 664"/>
                <a:gd name="T20" fmla="*/ 0 w 1378"/>
                <a:gd name="T21" fmla="*/ 0 h 664"/>
                <a:gd name="T22" fmla="*/ 0 w 1378"/>
                <a:gd name="T23" fmla="*/ 0 h 664"/>
                <a:gd name="T24" fmla="*/ 0 w 1378"/>
                <a:gd name="T25" fmla="*/ 0 h 664"/>
                <a:gd name="T26" fmla="*/ 0 w 1378"/>
                <a:gd name="T27" fmla="*/ 0 h 664"/>
                <a:gd name="T28" fmla="*/ 0 w 1378"/>
                <a:gd name="T29" fmla="*/ 0 h 664"/>
                <a:gd name="T30" fmla="*/ 0 w 1378"/>
                <a:gd name="T31" fmla="*/ 0 h 664"/>
                <a:gd name="T32" fmla="*/ 0 w 1378"/>
                <a:gd name="T33" fmla="*/ 0 h 664"/>
                <a:gd name="T34" fmla="*/ 0 w 1378"/>
                <a:gd name="T35" fmla="*/ 0 h 664"/>
                <a:gd name="T36" fmla="*/ 0 w 1378"/>
                <a:gd name="T37" fmla="*/ 0 h 664"/>
                <a:gd name="T38" fmla="*/ 0 w 1378"/>
                <a:gd name="T39" fmla="*/ 0 h 664"/>
                <a:gd name="T40" fmla="*/ 0 w 1378"/>
                <a:gd name="T41" fmla="*/ 0 h 664"/>
                <a:gd name="T42" fmla="*/ 0 w 1378"/>
                <a:gd name="T43" fmla="*/ 0 h 664"/>
                <a:gd name="T44" fmla="*/ 0 w 1378"/>
                <a:gd name="T45" fmla="*/ 0 h 664"/>
                <a:gd name="T46" fmla="*/ 0 w 1378"/>
                <a:gd name="T47" fmla="*/ 0 h 664"/>
                <a:gd name="T48" fmla="*/ 0 w 1378"/>
                <a:gd name="T49" fmla="*/ 0 h 664"/>
                <a:gd name="T50" fmla="*/ 0 w 1378"/>
                <a:gd name="T51" fmla="*/ 0 h 664"/>
                <a:gd name="T52" fmla="*/ 0 w 1378"/>
                <a:gd name="T53" fmla="*/ 0 h 664"/>
                <a:gd name="T54" fmla="*/ 0 w 1378"/>
                <a:gd name="T55" fmla="*/ 0 h 664"/>
                <a:gd name="T56" fmla="*/ 0 w 1378"/>
                <a:gd name="T57" fmla="*/ 0 h 664"/>
                <a:gd name="T58" fmla="*/ 0 w 1378"/>
                <a:gd name="T59" fmla="*/ 0 h 664"/>
                <a:gd name="T60" fmla="*/ 0 w 1378"/>
                <a:gd name="T61" fmla="*/ 0 h 664"/>
                <a:gd name="T62" fmla="*/ 0 w 1378"/>
                <a:gd name="T63" fmla="*/ 0 h 664"/>
                <a:gd name="T64" fmla="*/ 0 w 1378"/>
                <a:gd name="T65" fmla="*/ 0 h 664"/>
                <a:gd name="T66" fmla="*/ 0 w 1378"/>
                <a:gd name="T67" fmla="*/ 0 h 664"/>
                <a:gd name="T68" fmla="*/ 0 w 1378"/>
                <a:gd name="T69" fmla="*/ 0 h 664"/>
                <a:gd name="T70" fmla="*/ 0 w 1378"/>
                <a:gd name="T71" fmla="*/ 0 h 664"/>
                <a:gd name="T72" fmla="*/ 0 w 1378"/>
                <a:gd name="T73" fmla="*/ 0 h 664"/>
                <a:gd name="T74" fmla="*/ 0 w 1378"/>
                <a:gd name="T75" fmla="*/ 0 h 664"/>
                <a:gd name="T76" fmla="*/ 0 w 1378"/>
                <a:gd name="T77" fmla="*/ 0 h 664"/>
                <a:gd name="T78" fmla="*/ 0 w 1378"/>
                <a:gd name="T79" fmla="*/ 0 h 664"/>
                <a:gd name="T80" fmla="*/ 0 w 1378"/>
                <a:gd name="T81" fmla="*/ 0 h 664"/>
                <a:gd name="T82" fmla="*/ 0 w 1378"/>
                <a:gd name="T83" fmla="*/ 0 h 664"/>
                <a:gd name="T84" fmla="*/ 0 w 1378"/>
                <a:gd name="T85" fmla="*/ 0 h 664"/>
                <a:gd name="T86" fmla="*/ 0 w 1378"/>
                <a:gd name="T87" fmla="*/ 0 h 664"/>
                <a:gd name="T88" fmla="*/ 0 w 1378"/>
                <a:gd name="T89" fmla="*/ 0 h 664"/>
                <a:gd name="T90" fmla="*/ 0 w 1378"/>
                <a:gd name="T91" fmla="*/ 0 h 664"/>
                <a:gd name="T92" fmla="*/ 0 w 1378"/>
                <a:gd name="T93" fmla="*/ 0 h 664"/>
                <a:gd name="T94" fmla="*/ 0 w 1378"/>
                <a:gd name="T95" fmla="*/ 0 h 664"/>
                <a:gd name="T96" fmla="*/ 0 w 1378"/>
                <a:gd name="T97" fmla="*/ 0 h 664"/>
                <a:gd name="T98" fmla="*/ 0 w 1378"/>
                <a:gd name="T99" fmla="*/ 0 h 664"/>
                <a:gd name="T100" fmla="*/ 0 w 1378"/>
                <a:gd name="T101" fmla="*/ 0 h 664"/>
                <a:gd name="T102" fmla="*/ 0 w 1378"/>
                <a:gd name="T103" fmla="*/ 0 h 664"/>
                <a:gd name="T104" fmla="*/ 0 w 1378"/>
                <a:gd name="T105" fmla="*/ 0 h 664"/>
                <a:gd name="T106" fmla="*/ 0 w 1378"/>
                <a:gd name="T107" fmla="*/ 0 h 664"/>
                <a:gd name="T108" fmla="*/ 0 w 1378"/>
                <a:gd name="T109" fmla="*/ 0 h 664"/>
                <a:gd name="T110" fmla="*/ 0 w 1378"/>
                <a:gd name="T111" fmla="*/ 0 h 664"/>
                <a:gd name="T112" fmla="*/ 0 w 1378"/>
                <a:gd name="T113" fmla="*/ 0 h 664"/>
                <a:gd name="T114" fmla="*/ 0 w 1378"/>
                <a:gd name="T115" fmla="*/ 0 h 664"/>
                <a:gd name="T116" fmla="*/ 0 w 1378"/>
                <a:gd name="T117" fmla="*/ 0 h 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8"/>
                <a:gd name="T178" fmla="*/ 0 h 664"/>
                <a:gd name="T179" fmla="*/ 1378 w 1378"/>
                <a:gd name="T180" fmla="*/ 664 h 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8" h="664">
                  <a:moveTo>
                    <a:pt x="934" y="418"/>
                  </a:moveTo>
                  <a:lnTo>
                    <a:pt x="934" y="418"/>
                  </a:lnTo>
                  <a:lnTo>
                    <a:pt x="911" y="418"/>
                  </a:lnTo>
                  <a:lnTo>
                    <a:pt x="887" y="419"/>
                  </a:lnTo>
                  <a:lnTo>
                    <a:pt x="863" y="422"/>
                  </a:lnTo>
                  <a:lnTo>
                    <a:pt x="839" y="424"/>
                  </a:lnTo>
                  <a:lnTo>
                    <a:pt x="813" y="427"/>
                  </a:lnTo>
                  <a:lnTo>
                    <a:pt x="788" y="431"/>
                  </a:lnTo>
                  <a:lnTo>
                    <a:pt x="764" y="435"/>
                  </a:lnTo>
                  <a:lnTo>
                    <a:pt x="739" y="439"/>
                  </a:lnTo>
                  <a:lnTo>
                    <a:pt x="715" y="444"/>
                  </a:lnTo>
                  <a:lnTo>
                    <a:pt x="690" y="450"/>
                  </a:lnTo>
                  <a:lnTo>
                    <a:pt x="666" y="454"/>
                  </a:lnTo>
                  <a:lnTo>
                    <a:pt x="642" y="459"/>
                  </a:lnTo>
                  <a:lnTo>
                    <a:pt x="619" y="464"/>
                  </a:lnTo>
                  <a:lnTo>
                    <a:pt x="596" y="470"/>
                  </a:lnTo>
                  <a:lnTo>
                    <a:pt x="574" y="475"/>
                  </a:lnTo>
                  <a:lnTo>
                    <a:pt x="553" y="479"/>
                  </a:lnTo>
                  <a:lnTo>
                    <a:pt x="534" y="483"/>
                  </a:lnTo>
                  <a:lnTo>
                    <a:pt x="514" y="486"/>
                  </a:lnTo>
                  <a:lnTo>
                    <a:pt x="494" y="488"/>
                  </a:lnTo>
                  <a:lnTo>
                    <a:pt x="473" y="491"/>
                  </a:lnTo>
                  <a:lnTo>
                    <a:pt x="451" y="494"/>
                  </a:lnTo>
                  <a:lnTo>
                    <a:pt x="431" y="496"/>
                  </a:lnTo>
                  <a:lnTo>
                    <a:pt x="412" y="500"/>
                  </a:lnTo>
                  <a:lnTo>
                    <a:pt x="393" y="504"/>
                  </a:lnTo>
                  <a:lnTo>
                    <a:pt x="135" y="603"/>
                  </a:lnTo>
                  <a:lnTo>
                    <a:pt x="125" y="604"/>
                  </a:lnTo>
                  <a:lnTo>
                    <a:pt x="116" y="608"/>
                  </a:lnTo>
                  <a:lnTo>
                    <a:pt x="107" y="613"/>
                  </a:lnTo>
                  <a:lnTo>
                    <a:pt x="97" y="615"/>
                  </a:lnTo>
                  <a:lnTo>
                    <a:pt x="86" y="627"/>
                  </a:lnTo>
                  <a:lnTo>
                    <a:pt x="76" y="628"/>
                  </a:lnTo>
                  <a:lnTo>
                    <a:pt x="66" y="631"/>
                  </a:lnTo>
                  <a:lnTo>
                    <a:pt x="55" y="635"/>
                  </a:lnTo>
                  <a:lnTo>
                    <a:pt x="44" y="641"/>
                  </a:lnTo>
                  <a:lnTo>
                    <a:pt x="35" y="647"/>
                  </a:lnTo>
                  <a:lnTo>
                    <a:pt x="26" y="653"/>
                  </a:lnTo>
                  <a:lnTo>
                    <a:pt x="18" y="659"/>
                  </a:lnTo>
                  <a:lnTo>
                    <a:pt x="12" y="664"/>
                  </a:lnTo>
                  <a:lnTo>
                    <a:pt x="7" y="657"/>
                  </a:lnTo>
                  <a:lnTo>
                    <a:pt x="8" y="652"/>
                  </a:lnTo>
                  <a:lnTo>
                    <a:pt x="11" y="647"/>
                  </a:lnTo>
                  <a:lnTo>
                    <a:pt x="12" y="639"/>
                  </a:lnTo>
                  <a:lnTo>
                    <a:pt x="11" y="629"/>
                  </a:lnTo>
                  <a:lnTo>
                    <a:pt x="7" y="623"/>
                  </a:lnTo>
                  <a:lnTo>
                    <a:pt x="2" y="617"/>
                  </a:lnTo>
                  <a:lnTo>
                    <a:pt x="0" y="615"/>
                  </a:lnTo>
                  <a:lnTo>
                    <a:pt x="0" y="603"/>
                  </a:lnTo>
                  <a:lnTo>
                    <a:pt x="7" y="581"/>
                  </a:lnTo>
                  <a:lnTo>
                    <a:pt x="24" y="556"/>
                  </a:lnTo>
                  <a:lnTo>
                    <a:pt x="50" y="530"/>
                  </a:lnTo>
                  <a:lnTo>
                    <a:pt x="80" y="504"/>
                  </a:lnTo>
                  <a:lnTo>
                    <a:pt x="112" y="480"/>
                  </a:lnTo>
                  <a:lnTo>
                    <a:pt x="144" y="460"/>
                  </a:lnTo>
                  <a:lnTo>
                    <a:pt x="173" y="447"/>
                  </a:lnTo>
                  <a:lnTo>
                    <a:pt x="196" y="442"/>
                  </a:lnTo>
                  <a:lnTo>
                    <a:pt x="201" y="436"/>
                  </a:lnTo>
                  <a:lnTo>
                    <a:pt x="208" y="430"/>
                  </a:lnTo>
                  <a:lnTo>
                    <a:pt x="215" y="422"/>
                  </a:lnTo>
                  <a:lnTo>
                    <a:pt x="223" y="414"/>
                  </a:lnTo>
                  <a:lnTo>
                    <a:pt x="231" y="406"/>
                  </a:lnTo>
                  <a:lnTo>
                    <a:pt x="240" y="399"/>
                  </a:lnTo>
                  <a:lnTo>
                    <a:pt x="249" y="395"/>
                  </a:lnTo>
                  <a:lnTo>
                    <a:pt x="259" y="394"/>
                  </a:lnTo>
                  <a:lnTo>
                    <a:pt x="270" y="394"/>
                  </a:lnTo>
                  <a:lnTo>
                    <a:pt x="282" y="381"/>
                  </a:lnTo>
                  <a:lnTo>
                    <a:pt x="301" y="378"/>
                  </a:lnTo>
                  <a:lnTo>
                    <a:pt x="320" y="369"/>
                  </a:lnTo>
                  <a:lnTo>
                    <a:pt x="338" y="358"/>
                  </a:lnTo>
                  <a:lnTo>
                    <a:pt x="358" y="343"/>
                  </a:lnTo>
                  <a:lnTo>
                    <a:pt x="378" y="330"/>
                  </a:lnTo>
                  <a:lnTo>
                    <a:pt x="398" y="319"/>
                  </a:lnTo>
                  <a:lnTo>
                    <a:pt x="420" y="310"/>
                  </a:lnTo>
                  <a:lnTo>
                    <a:pt x="442" y="307"/>
                  </a:lnTo>
                  <a:lnTo>
                    <a:pt x="449" y="298"/>
                  </a:lnTo>
                  <a:lnTo>
                    <a:pt x="459" y="290"/>
                  </a:lnTo>
                  <a:lnTo>
                    <a:pt x="473" y="283"/>
                  </a:lnTo>
                  <a:lnTo>
                    <a:pt x="487" y="278"/>
                  </a:lnTo>
                  <a:lnTo>
                    <a:pt x="502" y="273"/>
                  </a:lnTo>
                  <a:lnTo>
                    <a:pt x="517" y="267"/>
                  </a:lnTo>
                  <a:lnTo>
                    <a:pt x="530" y="262"/>
                  </a:lnTo>
                  <a:lnTo>
                    <a:pt x="541" y="258"/>
                  </a:lnTo>
                  <a:lnTo>
                    <a:pt x="550" y="258"/>
                  </a:lnTo>
                  <a:lnTo>
                    <a:pt x="559" y="257"/>
                  </a:lnTo>
                  <a:lnTo>
                    <a:pt x="569" y="253"/>
                  </a:lnTo>
                  <a:lnTo>
                    <a:pt x="578" y="246"/>
                  </a:lnTo>
                  <a:lnTo>
                    <a:pt x="583" y="245"/>
                  </a:lnTo>
                  <a:lnTo>
                    <a:pt x="591" y="241"/>
                  </a:lnTo>
                  <a:lnTo>
                    <a:pt x="600" y="234"/>
                  </a:lnTo>
                  <a:lnTo>
                    <a:pt x="611" y="228"/>
                  </a:lnTo>
                  <a:lnTo>
                    <a:pt x="624" y="221"/>
                  </a:lnTo>
                  <a:lnTo>
                    <a:pt x="636" y="214"/>
                  </a:lnTo>
                  <a:lnTo>
                    <a:pt x="651" y="210"/>
                  </a:lnTo>
                  <a:lnTo>
                    <a:pt x="664" y="209"/>
                  </a:lnTo>
                  <a:lnTo>
                    <a:pt x="676" y="197"/>
                  </a:lnTo>
                  <a:lnTo>
                    <a:pt x="691" y="196"/>
                  </a:lnTo>
                  <a:lnTo>
                    <a:pt x="707" y="194"/>
                  </a:lnTo>
                  <a:lnTo>
                    <a:pt x="723" y="190"/>
                  </a:lnTo>
                  <a:lnTo>
                    <a:pt x="742" y="186"/>
                  </a:lnTo>
                  <a:lnTo>
                    <a:pt x="759" y="181"/>
                  </a:lnTo>
                  <a:lnTo>
                    <a:pt x="779" y="176"/>
                  </a:lnTo>
                  <a:lnTo>
                    <a:pt x="797" y="169"/>
                  </a:lnTo>
                  <a:lnTo>
                    <a:pt x="817" y="161"/>
                  </a:lnTo>
                  <a:lnTo>
                    <a:pt x="837" y="153"/>
                  </a:lnTo>
                  <a:lnTo>
                    <a:pt x="856" y="145"/>
                  </a:lnTo>
                  <a:lnTo>
                    <a:pt x="876" y="137"/>
                  </a:lnTo>
                  <a:lnTo>
                    <a:pt x="893" y="129"/>
                  </a:lnTo>
                  <a:lnTo>
                    <a:pt x="912" y="121"/>
                  </a:lnTo>
                  <a:lnTo>
                    <a:pt x="928" y="113"/>
                  </a:lnTo>
                  <a:lnTo>
                    <a:pt x="944" y="105"/>
                  </a:lnTo>
                  <a:lnTo>
                    <a:pt x="958" y="98"/>
                  </a:lnTo>
                  <a:lnTo>
                    <a:pt x="973" y="93"/>
                  </a:lnTo>
                  <a:lnTo>
                    <a:pt x="988" y="89"/>
                  </a:lnTo>
                  <a:lnTo>
                    <a:pt x="1002" y="84"/>
                  </a:lnTo>
                  <a:lnTo>
                    <a:pt x="1018" y="79"/>
                  </a:lnTo>
                  <a:lnTo>
                    <a:pt x="1034" y="73"/>
                  </a:lnTo>
                  <a:lnTo>
                    <a:pt x="1050" y="68"/>
                  </a:lnTo>
                  <a:lnTo>
                    <a:pt x="1066" y="63"/>
                  </a:lnTo>
                  <a:lnTo>
                    <a:pt x="1082" y="59"/>
                  </a:lnTo>
                  <a:lnTo>
                    <a:pt x="1098" y="55"/>
                  </a:lnTo>
                  <a:lnTo>
                    <a:pt x="1114" y="51"/>
                  </a:lnTo>
                  <a:lnTo>
                    <a:pt x="1130" y="47"/>
                  </a:lnTo>
                  <a:lnTo>
                    <a:pt x="1146" y="44"/>
                  </a:lnTo>
                  <a:lnTo>
                    <a:pt x="1161" y="41"/>
                  </a:lnTo>
                  <a:lnTo>
                    <a:pt x="1177" y="39"/>
                  </a:lnTo>
                  <a:lnTo>
                    <a:pt x="1190" y="37"/>
                  </a:lnTo>
                  <a:lnTo>
                    <a:pt x="1205" y="37"/>
                  </a:lnTo>
                  <a:lnTo>
                    <a:pt x="1215" y="29"/>
                  </a:lnTo>
                  <a:lnTo>
                    <a:pt x="1227" y="23"/>
                  </a:lnTo>
                  <a:lnTo>
                    <a:pt x="1241" y="17"/>
                  </a:lnTo>
                  <a:lnTo>
                    <a:pt x="1254" y="13"/>
                  </a:lnTo>
                  <a:lnTo>
                    <a:pt x="1268" y="11"/>
                  </a:lnTo>
                  <a:lnTo>
                    <a:pt x="1282" y="7"/>
                  </a:lnTo>
                  <a:lnTo>
                    <a:pt x="1292" y="4"/>
                  </a:lnTo>
                  <a:lnTo>
                    <a:pt x="1303" y="0"/>
                  </a:lnTo>
                  <a:lnTo>
                    <a:pt x="1315" y="12"/>
                  </a:lnTo>
                  <a:lnTo>
                    <a:pt x="1311" y="21"/>
                  </a:lnTo>
                  <a:lnTo>
                    <a:pt x="1306" y="31"/>
                  </a:lnTo>
                  <a:lnTo>
                    <a:pt x="1302" y="40"/>
                  </a:lnTo>
                  <a:lnTo>
                    <a:pt x="1299" y="48"/>
                  </a:lnTo>
                  <a:lnTo>
                    <a:pt x="1295" y="55"/>
                  </a:lnTo>
                  <a:lnTo>
                    <a:pt x="1294" y="63"/>
                  </a:lnTo>
                  <a:lnTo>
                    <a:pt x="1291" y="68"/>
                  </a:lnTo>
                  <a:lnTo>
                    <a:pt x="1291" y="73"/>
                  </a:lnTo>
                  <a:lnTo>
                    <a:pt x="1282" y="84"/>
                  </a:lnTo>
                  <a:lnTo>
                    <a:pt x="1274" y="96"/>
                  </a:lnTo>
                  <a:lnTo>
                    <a:pt x="1267" y="109"/>
                  </a:lnTo>
                  <a:lnTo>
                    <a:pt x="1261" y="122"/>
                  </a:lnTo>
                  <a:lnTo>
                    <a:pt x="1253" y="137"/>
                  </a:lnTo>
                  <a:lnTo>
                    <a:pt x="1246" y="150"/>
                  </a:lnTo>
                  <a:lnTo>
                    <a:pt x="1238" y="161"/>
                  </a:lnTo>
                  <a:lnTo>
                    <a:pt x="1230" y="172"/>
                  </a:lnTo>
                  <a:lnTo>
                    <a:pt x="1206" y="173"/>
                  </a:lnTo>
                  <a:lnTo>
                    <a:pt x="1182" y="177"/>
                  </a:lnTo>
                  <a:lnTo>
                    <a:pt x="1157" y="184"/>
                  </a:lnTo>
                  <a:lnTo>
                    <a:pt x="1131" y="190"/>
                  </a:lnTo>
                  <a:lnTo>
                    <a:pt x="1106" y="197"/>
                  </a:lnTo>
                  <a:lnTo>
                    <a:pt x="1081" y="204"/>
                  </a:lnTo>
                  <a:lnTo>
                    <a:pt x="1057" y="208"/>
                  </a:lnTo>
                  <a:lnTo>
                    <a:pt x="1033" y="209"/>
                  </a:lnTo>
                  <a:lnTo>
                    <a:pt x="1022" y="218"/>
                  </a:lnTo>
                  <a:lnTo>
                    <a:pt x="1010" y="226"/>
                  </a:lnTo>
                  <a:lnTo>
                    <a:pt x="994" y="234"/>
                  </a:lnTo>
                  <a:lnTo>
                    <a:pt x="978" y="241"/>
                  </a:lnTo>
                  <a:lnTo>
                    <a:pt x="961" y="248"/>
                  </a:lnTo>
                  <a:lnTo>
                    <a:pt x="942" y="254"/>
                  </a:lnTo>
                  <a:lnTo>
                    <a:pt x="923" y="261"/>
                  </a:lnTo>
                  <a:lnTo>
                    <a:pt x="903" y="266"/>
                  </a:lnTo>
                  <a:lnTo>
                    <a:pt x="883" y="270"/>
                  </a:lnTo>
                  <a:lnTo>
                    <a:pt x="861" y="275"/>
                  </a:lnTo>
                  <a:lnTo>
                    <a:pt x="843" y="279"/>
                  </a:lnTo>
                  <a:lnTo>
                    <a:pt x="824" y="283"/>
                  </a:lnTo>
                  <a:lnTo>
                    <a:pt x="805" y="286"/>
                  </a:lnTo>
                  <a:lnTo>
                    <a:pt x="789" y="290"/>
                  </a:lnTo>
                  <a:lnTo>
                    <a:pt x="775" y="293"/>
                  </a:lnTo>
                  <a:lnTo>
                    <a:pt x="762" y="295"/>
                  </a:lnTo>
                  <a:lnTo>
                    <a:pt x="743" y="301"/>
                  </a:lnTo>
                  <a:lnTo>
                    <a:pt x="724" y="306"/>
                  </a:lnTo>
                  <a:lnTo>
                    <a:pt x="706" y="311"/>
                  </a:lnTo>
                  <a:lnTo>
                    <a:pt x="687" y="317"/>
                  </a:lnTo>
                  <a:lnTo>
                    <a:pt x="667" y="323"/>
                  </a:lnTo>
                  <a:lnTo>
                    <a:pt x="647" y="330"/>
                  </a:lnTo>
                  <a:lnTo>
                    <a:pt x="628" y="337"/>
                  </a:lnTo>
                  <a:lnTo>
                    <a:pt x="608" y="345"/>
                  </a:lnTo>
                  <a:lnTo>
                    <a:pt x="589" y="351"/>
                  </a:lnTo>
                  <a:lnTo>
                    <a:pt x="569" y="358"/>
                  </a:lnTo>
                  <a:lnTo>
                    <a:pt x="550" y="365"/>
                  </a:lnTo>
                  <a:lnTo>
                    <a:pt x="530" y="371"/>
                  </a:lnTo>
                  <a:lnTo>
                    <a:pt x="511" y="378"/>
                  </a:lnTo>
                  <a:lnTo>
                    <a:pt x="491" y="383"/>
                  </a:lnTo>
                  <a:lnTo>
                    <a:pt x="473" y="389"/>
                  </a:lnTo>
                  <a:lnTo>
                    <a:pt x="454" y="394"/>
                  </a:lnTo>
                  <a:lnTo>
                    <a:pt x="449" y="398"/>
                  </a:lnTo>
                  <a:lnTo>
                    <a:pt x="443" y="403"/>
                  </a:lnTo>
                  <a:lnTo>
                    <a:pt x="437" y="407"/>
                  </a:lnTo>
                  <a:lnTo>
                    <a:pt x="429" y="410"/>
                  </a:lnTo>
                  <a:lnTo>
                    <a:pt x="421" y="414"/>
                  </a:lnTo>
                  <a:lnTo>
                    <a:pt x="412" y="415"/>
                  </a:lnTo>
                  <a:lnTo>
                    <a:pt x="402" y="418"/>
                  </a:lnTo>
                  <a:lnTo>
                    <a:pt x="393" y="418"/>
                  </a:lnTo>
                  <a:lnTo>
                    <a:pt x="385" y="426"/>
                  </a:lnTo>
                  <a:lnTo>
                    <a:pt x="376" y="434"/>
                  </a:lnTo>
                  <a:lnTo>
                    <a:pt x="364" y="442"/>
                  </a:lnTo>
                  <a:lnTo>
                    <a:pt x="350" y="451"/>
                  </a:lnTo>
                  <a:lnTo>
                    <a:pt x="336" y="460"/>
                  </a:lnTo>
                  <a:lnTo>
                    <a:pt x="320" y="470"/>
                  </a:lnTo>
                  <a:lnTo>
                    <a:pt x="304" y="478"/>
                  </a:lnTo>
                  <a:lnTo>
                    <a:pt x="288" y="487"/>
                  </a:lnTo>
                  <a:lnTo>
                    <a:pt x="270" y="495"/>
                  </a:lnTo>
                  <a:lnTo>
                    <a:pt x="255" y="503"/>
                  </a:lnTo>
                  <a:lnTo>
                    <a:pt x="237" y="510"/>
                  </a:lnTo>
                  <a:lnTo>
                    <a:pt x="223" y="516"/>
                  </a:lnTo>
                  <a:lnTo>
                    <a:pt x="208" y="522"/>
                  </a:lnTo>
                  <a:lnTo>
                    <a:pt x="195" y="526"/>
                  </a:lnTo>
                  <a:lnTo>
                    <a:pt x="183" y="527"/>
                  </a:lnTo>
                  <a:lnTo>
                    <a:pt x="172" y="528"/>
                  </a:lnTo>
                  <a:lnTo>
                    <a:pt x="167" y="532"/>
                  </a:lnTo>
                  <a:lnTo>
                    <a:pt x="159" y="538"/>
                  </a:lnTo>
                  <a:lnTo>
                    <a:pt x="151" y="543"/>
                  </a:lnTo>
                  <a:lnTo>
                    <a:pt x="141" y="548"/>
                  </a:lnTo>
                  <a:lnTo>
                    <a:pt x="132" y="555"/>
                  </a:lnTo>
                  <a:lnTo>
                    <a:pt x="124" y="562"/>
                  </a:lnTo>
                  <a:lnTo>
                    <a:pt x="116" y="570"/>
                  </a:lnTo>
                  <a:lnTo>
                    <a:pt x="111" y="578"/>
                  </a:lnTo>
                  <a:lnTo>
                    <a:pt x="116" y="576"/>
                  </a:lnTo>
                  <a:lnTo>
                    <a:pt x="121" y="574"/>
                  </a:lnTo>
                  <a:lnTo>
                    <a:pt x="128" y="570"/>
                  </a:lnTo>
                  <a:lnTo>
                    <a:pt x="135" y="566"/>
                  </a:lnTo>
                  <a:lnTo>
                    <a:pt x="141" y="562"/>
                  </a:lnTo>
                  <a:lnTo>
                    <a:pt x="148" y="558"/>
                  </a:lnTo>
                  <a:lnTo>
                    <a:pt x="155" y="555"/>
                  </a:lnTo>
                  <a:lnTo>
                    <a:pt x="160" y="554"/>
                  </a:lnTo>
                  <a:lnTo>
                    <a:pt x="172" y="540"/>
                  </a:lnTo>
                  <a:lnTo>
                    <a:pt x="181" y="539"/>
                  </a:lnTo>
                  <a:lnTo>
                    <a:pt x="191" y="536"/>
                  </a:lnTo>
                  <a:lnTo>
                    <a:pt x="199" y="532"/>
                  </a:lnTo>
                  <a:lnTo>
                    <a:pt x="207" y="528"/>
                  </a:lnTo>
                  <a:lnTo>
                    <a:pt x="215" y="524"/>
                  </a:lnTo>
                  <a:lnTo>
                    <a:pt x="223" y="520"/>
                  </a:lnTo>
                  <a:lnTo>
                    <a:pt x="228" y="518"/>
                  </a:lnTo>
                  <a:lnTo>
                    <a:pt x="233" y="516"/>
                  </a:lnTo>
                  <a:lnTo>
                    <a:pt x="240" y="511"/>
                  </a:lnTo>
                  <a:lnTo>
                    <a:pt x="251" y="504"/>
                  </a:lnTo>
                  <a:lnTo>
                    <a:pt x="263" y="496"/>
                  </a:lnTo>
                  <a:lnTo>
                    <a:pt x="277" y="488"/>
                  </a:lnTo>
                  <a:lnTo>
                    <a:pt x="290" y="483"/>
                  </a:lnTo>
                  <a:lnTo>
                    <a:pt x="302" y="478"/>
                  </a:lnTo>
                  <a:lnTo>
                    <a:pt x="313" y="476"/>
                  </a:lnTo>
                  <a:lnTo>
                    <a:pt x="320" y="479"/>
                  </a:lnTo>
                  <a:lnTo>
                    <a:pt x="330" y="470"/>
                  </a:lnTo>
                  <a:lnTo>
                    <a:pt x="342" y="462"/>
                  </a:lnTo>
                  <a:lnTo>
                    <a:pt x="356" y="452"/>
                  </a:lnTo>
                  <a:lnTo>
                    <a:pt x="370" y="446"/>
                  </a:lnTo>
                  <a:lnTo>
                    <a:pt x="385" y="439"/>
                  </a:lnTo>
                  <a:lnTo>
                    <a:pt x="401" y="434"/>
                  </a:lnTo>
                  <a:lnTo>
                    <a:pt x="416" y="431"/>
                  </a:lnTo>
                  <a:lnTo>
                    <a:pt x="430" y="430"/>
                  </a:lnTo>
                  <a:lnTo>
                    <a:pt x="437" y="422"/>
                  </a:lnTo>
                  <a:lnTo>
                    <a:pt x="447" y="414"/>
                  </a:lnTo>
                  <a:lnTo>
                    <a:pt x="459" y="409"/>
                  </a:lnTo>
                  <a:lnTo>
                    <a:pt x="474" y="403"/>
                  </a:lnTo>
                  <a:lnTo>
                    <a:pt x="490" y="399"/>
                  </a:lnTo>
                  <a:lnTo>
                    <a:pt x="505" y="397"/>
                  </a:lnTo>
                  <a:lnTo>
                    <a:pt x="518" y="394"/>
                  </a:lnTo>
                  <a:lnTo>
                    <a:pt x="529" y="394"/>
                  </a:lnTo>
                  <a:lnTo>
                    <a:pt x="541" y="381"/>
                  </a:lnTo>
                  <a:lnTo>
                    <a:pt x="559" y="379"/>
                  </a:lnTo>
                  <a:lnTo>
                    <a:pt x="579" y="377"/>
                  </a:lnTo>
                  <a:lnTo>
                    <a:pt x="599" y="373"/>
                  </a:lnTo>
                  <a:lnTo>
                    <a:pt x="620" y="367"/>
                  </a:lnTo>
                  <a:lnTo>
                    <a:pt x="642" y="361"/>
                  </a:lnTo>
                  <a:lnTo>
                    <a:pt x="664" y="353"/>
                  </a:lnTo>
                  <a:lnTo>
                    <a:pt x="686" y="343"/>
                  </a:lnTo>
                  <a:lnTo>
                    <a:pt x="708" y="335"/>
                  </a:lnTo>
                  <a:lnTo>
                    <a:pt x="731" y="326"/>
                  </a:lnTo>
                  <a:lnTo>
                    <a:pt x="754" y="317"/>
                  </a:lnTo>
                  <a:lnTo>
                    <a:pt x="776" y="307"/>
                  </a:lnTo>
                  <a:lnTo>
                    <a:pt x="799" y="298"/>
                  </a:lnTo>
                  <a:lnTo>
                    <a:pt x="821" y="290"/>
                  </a:lnTo>
                  <a:lnTo>
                    <a:pt x="843" y="282"/>
                  </a:lnTo>
                  <a:lnTo>
                    <a:pt x="864" y="275"/>
                  </a:lnTo>
                  <a:lnTo>
                    <a:pt x="885" y="270"/>
                  </a:lnTo>
                  <a:lnTo>
                    <a:pt x="904" y="267"/>
                  </a:lnTo>
                  <a:lnTo>
                    <a:pt x="924" y="263"/>
                  </a:lnTo>
                  <a:lnTo>
                    <a:pt x="942" y="259"/>
                  </a:lnTo>
                  <a:lnTo>
                    <a:pt x="962" y="255"/>
                  </a:lnTo>
                  <a:lnTo>
                    <a:pt x="984" y="249"/>
                  </a:lnTo>
                  <a:lnTo>
                    <a:pt x="1004" y="244"/>
                  </a:lnTo>
                  <a:lnTo>
                    <a:pt x="1024" y="237"/>
                  </a:lnTo>
                  <a:lnTo>
                    <a:pt x="1045" y="230"/>
                  </a:lnTo>
                  <a:lnTo>
                    <a:pt x="1066" y="224"/>
                  </a:lnTo>
                  <a:lnTo>
                    <a:pt x="1086" y="216"/>
                  </a:lnTo>
                  <a:lnTo>
                    <a:pt x="1106" y="209"/>
                  </a:lnTo>
                  <a:lnTo>
                    <a:pt x="1127" y="201"/>
                  </a:lnTo>
                  <a:lnTo>
                    <a:pt x="1147" y="193"/>
                  </a:lnTo>
                  <a:lnTo>
                    <a:pt x="1166" y="186"/>
                  </a:lnTo>
                  <a:lnTo>
                    <a:pt x="1186" y="178"/>
                  </a:lnTo>
                  <a:lnTo>
                    <a:pt x="1205" y="172"/>
                  </a:lnTo>
                  <a:lnTo>
                    <a:pt x="1221" y="170"/>
                  </a:lnTo>
                  <a:lnTo>
                    <a:pt x="1242" y="166"/>
                  </a:lnTo>
                  <a:lnTo>
                    <a:pt x="1266" y="161"/>
                  </a:lnTo>
                  <a:lnTo>
                    <a:pt x="1291" y="154"/>
                  </a:lnTo>
                  <a:lnTo>
                    <a:pt x="1316" y="149"/>
                  </a:lnTo>
                  <a:lnTo>
                    <a:pt x="1340" y="146"/>
                  </a:lnTo>
                  <a:lnTo>
                    <a:pt x="1362" y="145"/>
                  </a:lnTo>
                  <a:lnTo>
                    <a:pt x="1378" y="148"/>
                  </a:lnTo>
                  <a:lnTo>
                    <a:pt x="1359" y="169"/>
                  </a:lnTo>
                  <a:lnTo>
                    <a:pt x="1340" y="189"/>
                  </a:lnTo>
                  <a:lnTo>
                    <a:pt x="1322" y="209"/>
                  </a:lnTo>
                  <a:lnTo>
                    <a:pt x="1303" y="229"/>
                  </a:lnTo>
                  <a:lnTo>
                    <a:pt x="1283" y="249"/>
                  </a:lnTo>
                  <a:lnTo>
                    <a:pt x="1264" y="267"/>
                  </a:lnTo>
                  <a:lnTo>
                    <a:pt x="1245" y="286"/>
                  </a:lnTo>
                  <a:lnTo>
                    <a:pt x="1223" y="305"/>
                  </a:lnTo>
                  <a:lnTo>
                    <a:pt x="1203" y="321"/>
                  </a:lnTo>
                  <a:lnTo>
                    <a:pt x="1181" y="337"/>
                  </a:lnTo>
                  <a:lnTo>
                    <a:pt x="1158" y="351"/>
                  </a:lnTo>
                  <a:lnTo>
                    <a:pt x="1135" y="366"/>
                  </a:lnTo>
                  <a:lnTo>
                    <a:pt x="1111" y="378"/>
                  </a:lnTo>
                  <a:lnTo>
                    <a:pt x="1086" y="389"/>
                  </a:lnTo>
                  <a:lnTo>
                    <a:pt x="1060" y="398"/>
                  </a:lnTo>
                  <a:lnTo>
                    <a:pt x="1033" y="406"/>
                  </a:lnTo>
                  <a:lnTo>
                    <a:pt x="934" y="4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93" name="Freeform 170">
              <a:extLst>
                <a:ext uri="{FF2B5EF4-FFF2-40B4-BE49-F238E27FC236}">
                  <a16:creationId xmlns:a16="http://schemas.microsoft.com/office/drawing/2014/main" id="{ED785378-4881-4E90-8023-D9E226754BD2}"/>
                </a:ext>
              </a:extLst>
            </p:cNvPr>
            <p:cNvSpPr>
              <a:spLocks/>
            </p:cNvSpPr>
            <p:nvPr/>
          </p:nvSpPr>
          <p:spPr bwMode="auto">
            <a:xfrm>
              <a:off x="3006" y="1360"/>
              <a:ext cx="313" cy="184"/>
            </a:xfrm>
            <a:custGeom>
              <a:avLst/>
              <a:gdLst>
                <a:gd name="T0" fmla="*/ 0 w 1254"/>
                <a:gd name="T1" fmla="*/ 0 h 737"/>
                <a:gd name="T2" fmla="*/ 0 w 1254"/>
                <a:gd name="T3" fmla="*/ 0 h 737"/>
                <a:gd name="T4" fmla="*/ 0 w 1254"/>
                <a:gd name="T5" fmla="*/ 0 h 737"/>
                <a:gd name="T6" fmla="*/ 0 w 1254"/>
                <a:gd name="T7" fmla="*/ 0 h 737"/>
                <a:gd name="T8" fmla="*/ 0 w 1254"/>
                <a:gd name="T9" fmla="*/ 0 h 737"/>
                <a:gd name="T10" fmla="*/ 0 w 1254"/>
                <a:gd name="T11" fmla="*/ 0 h 737"/>
                <a:gd name="T12" fmla="*/ 0 w 1254"/>
                <a:gd name="T13" fmla="*/ 0 h 737"/>
                <a:gd name="T14" fmla="*/ 0 w 1254"/>
                <a:gd name="T15" fmla="*/ 0 h 737"/>
                <a:gd name="T16" fmla="*/ 0 w 1254"/>
                <a:gd name="T17" fmla="*/ 0 h 737"/>
                <a:gd name="T18" fmla="*/ 0 w 1254"/>
                <a:gd name="T19" fmla="*/ 0 h 737"/>
                <a:gd name="T20" fmla="*/ 0 w 1254"/>
                <a:gd name="T21" fmla="*/ 0 h 737"/>
                <a:gd name="T22" fmla="*/ 0 w 1254"/>
                <a:gd name="T23" fmla="*/ 0 h 737"/>
                <a:gd name="T24" fmla="*/ 0 w 1254"/>
                <a:gd name="T25" fmla="*/ 0 h 737"/>
                <a:gd name="T26" fmla="*/ 0 w 1254"/>
                <a:gd name="T27" fmla="*/ 0 h 737"/>
                <a:gd name="T28" fmla="*/ 0 w 1254"/>
                <a:gd name="T29" fmla="*/ 0 h 737"/>
                <a:gd name="T30" fmla="*/ 0 w 1254"/>
                <a:gd name="T31" fmla="*/ 0 h 737"/>
                <a:gd name="T32" fmla="*/ 0 w 1254"/>
                <a:gd name="T33" fmla="*/ 0 h 737"/>
                <a:gd name="T34" fmla="*/ 0 w 1254"/>
                <a:gd name="T35" fmla="*/ 0 h 737"/>
                <a:gd name="T36" fmla="*/ 0 w 1254"/>
                <a:gd name="T37" fmla="*/ 0 h 737"/>
                <a:gd name="T38" fmla="*/ 0 w 1254"/>
                <a:gd name="T39" fmla="*/ 0 h 737"/>
                <a:gd name="T40" fmla="*/ 0 w 1254"/>
                <a:gd name="T41" fmla="*/ 0 h 737"/>
                <a:gd name="T42" fmla="*/ 0 w 1254"/>
                <a:gd name="T43" fmla="*/ 0 h 737"/>
                <a:gd name="T44" fmla="*/ 0 w 1254"/>
                <a:gd name="T45" fmla="*/ 0 h 737"/>
                <a:gd name="T46" fmla="*/ 0 w 1254"/>
                <a:gd name="T47" fmla="*/ 0 h 737"/>
                <a:gd name="T48" fmla="*/ 0 w 1254"/>
                <a:gd name="T49" fmla="*/ 0 h 737"/>
                <a:gd name="T50" fmla="*/ 0 w 1254"/>
                <a:gd name="T51" fmla="*/ 0 h 737"/>
                <a:gd name="T52" fmla="*/ 0 w 1254"/>
                <a:gd name="T53" fmla="*/ 0 h 737"/>
                <a:gd name="T54" fmla="*/ 0 w 1254"/>
                <a:gd name="T55" fmla="*/ 0 h 737"/>
                <a:gd name="T56" fmla="*/ 0 w 1254"/>
                <a:gd name="T57" fmla="*/ 0 h 737"/>
                <a:gd name="T58" fmla="*/ 0 w 1254"/>
                <a:gd name="T59" fmla="*/ 0 h 737"/>
                <a:gd name="T60" fmla="*/ 0 w 1254"/>
                <a:gd name="T61" fmla="*/ 0 h 737"/>
                <a:gd name="T62" fmla="*/ 0 w 1254"/>
                <a:gd name="T63" fmla="*/ 0 h 737"/>
                <a:gd name="T64" fmla="*/ 0 w 1254"/>
                <a:gd name="T65" fmla="*/ 0 h 737"/>
                <a:gd name="T66" fmla="*/ 0 w 1254"/>
                <a:gd name="T67" fmla="*/ 0 h 737"/>
                <a:gd name="T68" fmla="*/ 0 w 1254"/>
                <a:gd name="T69" fmla="*/ 0 h 737"/>
                <a:gd name="T70" fmla="*/ 0 w 1254"/>
                <a:gd name="T71" fmla="*/ 0 h 737"/>
                <a:gd name="T72" fmla="*/ 0 w 1254"/>
                <a:gd name="T73" fmla="*/ 0 h 737"/>
                <a:gd name="T74" fmla="*/ 0 w 1254"/>
                <a:gd name="T75" fmla="*/ 0 h 737"/>
                <a:gd name="T76" fmla="*/ 0 w 1254"/>
                <a:gd name="T77" fmla="*/ 0 h 737"/>
                <a:gd name="T78" fmla="*/ 0 w 1254"/>
                <a:gd name="T79" fmla="*/ 0 h 737"/>
                <a:gd name="T80" fmla="*/ 0 w 1254"/>
                <a:gd name="T81" fmla="*/ 0 h 737"/>
                <a:gd name="T82" fmla="*/ 0 w 1254"/>
                <a:gd name="T83" fmla="*/ 0 h 737"/>
                <a:gd name="T84" fmla="*/ 0 w 1254"/>
                <a:gd name="T85" fmla="*/ 0 h 737"/>
                <a:gd name="T86" fmla="*/ 0 w 1254"/>
                <a:gd name="T87" fmla="*/ 0 h 737"/>
                <a:gd name="T88" fmla="*/ 0 w 1254"/>
                <a:gd name="T89" fmla="*/ 0 h 7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4"/>
                <a:gd name="T136" fmla="*/ 0 h 737"/>
                <a:gd name="T137" fmla="*/ 1254 w 1254"/>
                <a:gd name="T138" fmla="*/ 737 h 7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4" h="737">
                  <a:moveTo>
                    <a:pt x="479" y="504"/>
                  </a:moveTo>
                  <a:lnTo>
                    <a:pt x="468" y="506"/>
                  </a:lnTo>
                  <a:lnTo>
                    <a:pt x="458" y="508"/>
                  </a:lnTo>
                  <a:lnTo>
                    <a:pt x="445" y="512"/>
                  </a:lnTo>
                  <a:lnTo>
                    <a:pt x="433" y="518"/>
                  </a:lnTo>
                  <a:lnTo>
                    <a:pt x="419" y="524"/>
                  </a:lnTo>
                  <a:lnTo>
                    <a:pt x="409" y="530"/>
                  </a:lnTo>
                  <a:lnTo>
                    <a:pt x="401" y="535"/>
                  </a:lnTo>
                  <a:lnTo>
                    <a:pt x="394" y="540"/>
                  </a:lnTo>
                  <a:lnTo>
                    <a:pt x="373" y="548"/>
                  </a:lnTo>
                  <a:lnTo>
                    <a:pt x="353" y="556"/>
                  </a:lnTo>
                  <a:lnTo>
                    <a:pt x="334" y="566"/>
                  </a:lnTo>
                  <a:lnTo>
                    <a:pt x="314" y="576"/>
                  </a:lnTo>
                  <a:lnTo>
                    <a:pt x="296" y="587"/>
                  </a:lnTo>
                  <a:lnTo>
                    <a:pt x="278" y="599"/>
                  </a:lnTo>
                  <a:lnTo>
                    <a:pt x="260" y="611"/>
                  </a:lnTo>
                  <a:lnTo>
                    <a:pt x="242" y="623"/>
                  </a:lnTo>
                  <a:lnTo>
                    <a:pt x="225" y="635"/>
                  </a:lnTo>
                  <a:lnTo>
                    <a:pt x="209" y="647"/>
                  </a:lnTo>
                  <a:lnTo>
                    <a:pt x="192" y="659"/>
                  </a:lnTo>
                  <a:lnTo>
                    <a:pt x="176" y="671"/>
                  </a:lnTo>
                  <a:lnTo>
                    <a:pt x="160" y="683"/>
                  </a:lnTo>
                  <a:lnTo>
                    <a:pt x="142" y="693"/>
                  </a:lnTo>
                  <a:lnTo>
                    <a:pt x="127" y="704"/>
                  </a:lnTo>
                  <a:lnTo>
                    <a:pt x="111" y="713"/>
                  </a:lnTo>
                  <a:lnTo>
                    <a:pt x="99" y="713"/>
                  </a:lnTo>
                  <a:lnTo>
                    <a:pt x="89" y="723"/>
                  </a:lnTo>
                  <a:lnTo>
                    <a:pt x="80" y="729"/>
                  </a:lnTo>
                  <a:lnTo>
                    <a:pt x="71" y="735"/>
                  </a:lnTo>
                  <a:lnTo>
                    <a:pt x="61" y="737"/>
                  </a:lnTo>
                  <a:lnTo>
                    <a:pt x="52" y="728"/>
                  </a:lnTo>
                  <a:lnTo>
                    <a:pt x="43" y="721"/>
                  </a:lnTo>
                  <a:lnTo>
                    <a:pt x="33" y="716"/>
                  </a:lnTo>
                  <a:lnTo>
                    <a:pt x="24" y="713"/>
                  </a:lnTo>
                  <a:lnTo>
                    <a:pt x="17" y="719"/>
                  </a:lnTo>
                  <a:lnTo>
                    <a:pt x="12" y="717"/>
                  </a:lnTo>
                  <a:lnTo>
                    <a:pt x="7" y="715"/>
                  </a:lnTo>
                  <a:lnTo>
                    <a:pt x="0" y="713"/>
                  </a:lnTo>
                  <a:lnTo>
                    <a:pt x="9" y="703"/>
                  </a:lnTo>
                  <a:lnTo>
                    <a:pt x="20" y="692"/>
                  </a:lnTo>
                  <a:lnTo>
                    <a:pt x="32" y="681"/>
                  </a:lnTo>
                  <a:lnTo>
                    <a:pt x="44" y="669"/>
                  </a:lnTo>
                  <a:lnTo>
                    <a:pt x="57" y="657"/>
                  </a:lnTo>
                  <a:lnTo>
                    <a:pt x="71" y="647"/>
                  </a:lnTo>
                  <a:lnTo>
                    <a:pt x="85" y="636"/>
                  </a:lnTo>
                  <a:lnTo>
                    <a:pt x="99" y="627"/>
                  </a:lnTo>
                  <a:lnTo>
                    <a:pt x="111" y="615"/>
                  </a:lnTo>
                  <a:lnTo>
                    <a:pt x="123" y="604"/>
                  </a:lnTo>
                  <a:lnTo>
                    <a:pt x="136" y="594"/>
                  </a:lnTo>
                  <a:lnTo>
                    <a:pt x="150" y="583"/>
                  </a:lnTo>
                  <a:lnTo>
                    <a:pt x="165" y="572"/>
                  </a:lnTo>
                  <a:lnTo>
                    <a:pt x="180" y="563"/>
                  </a:lnTo>
                  <a:lnTo>
                    <a:pt x="194" y="552"/>
                  </a:lnTo>
                  <a:lnTo>
                    <a:pt x="209" y="543"/>
                  </a:lnTo>
                  <a:lnTo>
                    <a:pt x="224" y="532"/>
                  </a:lnTo>
                  <a:lnTo>
                    <a:pt x="238" y="523"/>
                  </a:lnTo>
                  <a:lnTo>
                    <a:pt x="253" y="514"/>
                  </a:lnTo>
                  <a:lnTo>
                    <a:pt x="268" y="504"/>
                  </a:lnTo>
                  <a:lnTo>
                    <a:pt x="282" y="495"/>
                  </a:lnTo>
                  <a:lnTo>
                    <a:pt x="296" y="486"/>
                  </a:lnTo>
                  <a:lnTo>
                    <a:pt x="307" y="476"/>
                  </a:lnTo>
                  <a:lnTo>
                    <a:pt x="319" y="467"/>
                  </a:lnTo>
                  <a:lnTo>
                    <a:pt x="331" y="460"/>
                  </a:lnTo>
                  <a:lnTo>
                    <a:pt x="346" y="450"/>
                  </a:lnTo>
                  <a:lnTo>
                    <a:pt x="363" y="438"/>
                  </a:lnTo>
                  <a:lnTo>
                    <a:pt x="383" y="426"/>
                  </a:lnTo>
                  <a:lnTo>
                    <a:pt x="402" y="413"/>
                  </a:lnTo>
                  <a:lnTo>
                    <a:pt x="422" y="402"/>
                  </a:lnTo>
                  <a:lnTo>
                    <a:pt x="439" y="395"/>
                  </a:lnTo>
                  <a:lnTo>
                    <a:pt x="455" y="393"/>
                  </a:lnTo>
                  <a:lnTo>
                    <a:pt x="472" y="374"/>
                  </a:lnTo>
                  <a:lnTo>
                    <a:pt x="492" y="357"/>
                  </a:lnTo>
                  <a:lnTo>
                    <a:pt x="514" y="339"/>
                  </a:lnTo>
                  <a:lnTo>
                    <a:pt x="538" y="322"/>
                  </a:lnTo>
                  <a:lnTo>
                    <a:pt x="562" y="305"/>
                  </a:lnTo>
                  <a:lnTo>
                    <a:pt x="588" y="289"/>
                  </a:lnTo>
                  <a:lnTo>
                    <a:pt x="616" y="273"/>
                  </a:lnTo>
                  <a:lnTo>
                    <a:pt x="644" y="258"/>
                  </a:lnTo>
                  <a:lnTo>
                    <a:pt x="672" y="244"/>
                  </a:lnTo>
                  <a:lnTo>
                    <a:pt x="701" y="229"/>
                  </a:lnTo>
                  <a:lnTo>
                    <a:pt x="729" y="216"/>
                  </a:lnTo>
                  <a:lnTo>
                    <a:pt x="757" y="204"/>
                  </a:lnTo>
                  <a:lnTo>
                    <a:pt x="785" y="192"/>
                  </a:lnTo>
                  <a:lnTo>
                    <a:pt x="812" y="180"/>
                  </a:lnTo>
                  <a:lnTo>
                    <a:pt x="837" y="169"/>
                  </a:lnTo>
                  <a:lnTo>
                    <a:pt x="861" y="160"/>
                  </a:lnTo>
                  <a:lnTo>
                    <a:pt x="870" y="158"/>
                  </a:lnTo>
                  <a:lnTo>
                    <a:pt x="880" y="154"/>
                  </a:lnTo>
                  <a:lnTo>
                    <a:pt x="889" y="148"/>
                  </a:lnTo>
                  <a:lnTo>
                    <a:pt x="898" y="141"/>
                  </a:lnTo>
                  <a:lnTo>
                    <a:pt x="906" y="134"/>
                  </a:lnTo>
                  <a:lnTo>
                    <a:pt x="916" y="128"/>
                  </a:lnTo>
                  <a:lnTo>
                    <a:pt x="925" y="124"/>
                  </a:lnTo>
                  <a:lnTo>
                    <a:pt x="934" y="123"/>
                  </a:lnTo>
                  <a:lnTo>
                    <a:pt x="946" y="113"/>
                  </a:lnTo>
                  <a:lnTo>
                    <a:pt x="961" y="105"/>
                  </a:lnTo>
                  <a:lnTo>
                    <a:pt x="978" y="96"/>
                  </a:lnTo>
                  <a:lnTo>
                    <a:pt x="998" y="89"/>
                  </a:lnTo>
                  <a:lnTo>
                    <a:pt x="1017" y="83"/>
                  </a:lnTo>
                  <a:lnTo>
                    <a:pt x="1037" y="77"/>
                  </a:lnTo>
                  <a:lnTo>
                    <a:pt x="1054" y="75"/>
                  </a:lnTo>
                  <a:lnTo>
                    <a:pt x="1070" y="73"/>
                  </a:lnTo>
                  <a:lnTo>
                    <a:pt x="1082" y="61"/>
                  </a:lnTo>
                  <a:lnTo>
                    <a:pt x="1098" y="59"/>
                  </a:lnTo>
                  <a:lnTo>
                    <a:pt x="1118" y="53"/>
                  </a:lnTo>
                  <a:lnTo>
                    <a:pt x="1139" y="45"/>
                  </a:lnTo>
                  <a:lnTo>
                    <a:pt x="1162" y="35"/>
                  </a:lnTo>
                  <a:lnTo>
                    <a:pt x="1184" y="25"/>
                  </a:lnTo>
                  <a:lnTo>
                    <a:pt x="1206" y="15"/>
                  </a:lnTo>
                  <a:lnTo>
                    <a:pt x="1226" y="7"/>
                  </a:lnTo>
                  <a:lnTo>
                    <a:pt x="1242" y="0"/>
                  </a:lnTo>
                  <a:lnTo>
                    <a:pt x="1254" y="12"/>
                  </a:lnTo>
                  <a:lnTo>
                    <a:pt x="1238" y="64"/>
                  </a:lnTo>
                  <a:lnTo>
                    <a:pt x="1216" y="111"/>
                  </a:lnTo>
                  <a:lnTo>
                    <a:pt x="1191" y="152"/>
                  </a:lnTo>
                  <a:lnTo>
                    <a:pt x="1162" y="188"/>
                  </a:lnTo>
                  <a:lnTo>
                    <a:pt x="1129" y="220"/>
                  </a:lnTo>
                  <a:lnTo>
                    <a:pt x="1093" y="248"/>
                  </a:lnTo>
                  <a:lnTo>
                    <a:pt x="1054" y="272"/>
                  </a:lnTo>
                  <a:lnTo>
                    <a:pt x="1013" y="293"/>
                  </a:lnTo>
                  <a:lnTo>
                    <a:pt x="970" y="313"/>
                  </a:lnTo>
                  <a:lnTo>
                    <a:pt x="925" y="329"/>
                  </a:lnTo>
                  <a:lnTo>
                    <a:pt x="880" y="345"/>
                  </a:lnTo>
                  <a:lnTo>
                    <a:pt x="834" y="359"/>
                  </a:lnTo>
                  <a:lnTo>
                    <a:pt x="788" y="374"/>
                  </a:lnTo>
                  <a:lnTo>
                    <a:pt x="741" y="387"/>
                  </a:lnTo>
                  <a:lnTo>
                    <a:pt x="696" y="402"/>
                  </a:lnTo>
                  <a:lnTo>
                    <a:pt x="652" y="418"/>
                  </a:lnTo>
                  <a:lnTo>
                    <a:pt x="628" y="427"/>
                  </a:lnTo>
                  <a:lnTo>
                    <a:pt x="606" y="437"/>
                  </a:lnTo>
                  <a:lnTo>
                    <a:pt x="583" y="446"/>
                  </a:lnTo>
                  <a:lnTo>
                    <a:pt x="560" y="457"/>
                  </a:lnTo>
                  <a:lnTo>
                    <a:pt x="539" y="467"/>
                  </a:lnTo>
                  <a:lnTo>
                    <a:pt x="518" y="479"/>
                  </a:lnTo>
                  <a:lnTo>
                    <a:pt x="498" y="491"/>
                  </a:lnTo>
                  <a:lnTo>
                    <a:pt x="479" y="5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94" name="Freeform 171">
              <a:extLst>
                <a:ext uri="{FF2B5EF4-FFF2-40B4-BE49-F238E27FC236}">
                  <a16:creationId xmlns:a16="http://schemas.microsoft.com/office/drawing/2014/main" id="{83D5CF17-DEB4-40FA-B4F8-7FCB37BEA2C8}"/>
                </a:ext>
              </a:extLst>
            </p:cNvPr>
            <p:cNvSpPr>
              <a:spLocks/>
            </p:cNvSpPr>
            <p:nvPr/>
          </p:nvSpPr>
          <p:spPr bwMode="auto">
            <a:xfrm>
              <a:off x="3006" y="1360"/>
              <a:ext cx="313" cy="184"/>
            </a:xfrm>
            <a:custGeom>
              <a:avLst/>
              <a:gdLst>
                <a:gd name="T0" fmla="*/ 0 w 1254"/>
                <a:gd name="T1" fmla="*/ 0 h 737"/>
                <a:gd name="T2" fmla="*/ 0 w 1254"/>
                <a:gd name="T3" fmla="*/ 0 h 737"/>
                <a:gd name="T4" fmla="*/ 0 w 1254"/>
                <a:gd name="T5" fmla="*/ 0 h 737"/>
                <a:gd name="T6" fmla="*/ 0 w 1254"/>
                <a:gd name="T7" fmla="*/ 0 h 737"/>
                <a:gd name="T8" fmla="*/ 0 w 1254"/>
                <a:gd name="T9" fmla="*/ 0 h 737"/>
                <a:gd name="T10" fmla="*/ 0 w 1254"/>
                <a:gd name="T11" fmla="*/ 0 h 737"/>
                <a:gd name="T12" fmla="*/ 0 w 1254"/>
                <a:gd name="T13" fmla="*/ 0 h 737"/>
                <a:gd name="T14" fmla="*/ 0 w 1254"/>
                <a:gd name="T15" fmla="*/ 0 h 737"/>
                <a:gd name="T16" fmla="*/ 0 w 1254"/>
                <a:gd name="T17" fmla="*/ 0 h 737"/>
                <a:gd name="T18" fmla="*/ 0 w 1254"/>
                <a:gd name="T19" fmla="*/ 0 h 737"/>
                <a:gd name="T20" fmla="*/ 0 w 1254"/>
                <a:gd name="T21" fmla="*/ 0 h 737"/>
                <a:gd name="T22" fmla="*/ 0 w 1254"/>
                <a:gd name="T23" fmla="*/ 0 h 737"/>
                <a:gd name="T24" fmla="*/ 0 w 1254"/>
                <a:gd name="T25" fmla="*/ 0 h 737"/>
                <a:gd name="T26" fmla="*/ 0 w 1254"/>
                <a:gd name="T27" fmla="*/ 0 h 737"/>
                <a:gd name="T28" fmla="*/ 0 w 1254"/>
                <a:gd name="T29" fmla="*/ 0 h 737"/>
                <a:gd name="T30" fmla="*/ 0 w 1254"/>
                <a:gd name="T31" fmla="*/ 0 h 737"/>
                <a:gd name="T32" fmla="*/ 0 w 1254"/>
                <a:gd name="T33" fmla="*/ 0 h 737"/>
                <a:gd name="T34" fmla="*/ 0 w 1254"/>
                <a:gd name="T35" fmla="*/ 0 h 737"/>
                <a:gd name="T36" fmla="*/ 0 w 1254"/>
                <a:gd name="T37" fmla="*/ 0 h 737"/>
                <a:gd name="T38" fmla="*/ 0 w 1254"/>
                <a:gd name="T39" fmla="*/ 0 h 737"/>
                <a:gd name="T40" fmla="*/ 0 w 1254"/>
                <a:gd name="T41" fmla="*/ 0 h 737"/>
                <a:gd name="T42" fmla="*/ 0 w 1254"/>
                <a:gd name="T43" fmla="*/ 0 h 737"/>
                <a:gd name="T44" fmla="*/ 0 w 1254"/>
                <a:gd name="T45" fmla="*/ 0 h 737"/>
                <a:gd name="T46" fmla="*/ 0 w 1254"/>
                <a:gd name="T47" fmla="*/ 0 h 737"/>
                <a:gd name="T48" fmla="*/ 0 w 1254"/>
                <a:gd name="T49" fmla="*/ 0 h 737"/>
                <a:gd name="T50" fmla="*/ 0 w 1254"/>
                <a:gd name="T51" fmla="*/ 0 h 737"/>
                <a:gd name="T52" fmla="*/ 0 w 1254"/>
                <a:gd name="T53" fmla="*/ 0 h 737"/>
                <a:gd name="T54" fmla="*/ 0 w 1254"/>
                <a:gd name="T55" fmla="*/ 0 h 737"/>
                <a:gd name="T56" fmla="*/ 0 w 1254"/>
                <a:gd name="T57" fmla="*/ 0 h 737"/>
                <a:gd name="T58" fmla="*/ 0 w 1254"/>
                <a:gd name="T59" fmla="*/ 0 h 737"/>
                <a:gd name="T60" fmla="*/ 0 w 1254"/>
                <a:gd name="T61" fmla="*/ 0 h 737"/>
                <a:gd name="T62" fmla="*/ 0 w 1254"/>
                <a:gd name="T63" fmla="*/ 0 h 737"/>
                <a:gd name="T64" fmla="*/ 0 w 1254"/>
                <a:gd name="T65" fmla="*/ 0 h 737"/>
                <a:gd name="T66" fmla="*/ 0 w 1254"/>
                <a:gd name="T67" fmla="*/ 0 h 737"/>
                <a:gd name="T68" fmla="*/ 0 w 1254"/>
                <a:gd name="T69" fmla="*/ 0 h 737"/>
                <a:gd name="T70" fmla="*/ 0 w 1254"/>
                <a:gd name="T71" fmla="*/ 0 h 737"/>
                <a:gd name="T72" fmla="*/ 0 w 1254"/>
                <a:gd name="T73" fmla="*/ 0 h 737"/>
                <a:gd name="T74" fmla="*/ 0 w 1254"/>
                <a:gd name="T75" fmla="*/ 0 h 737"/>
                <a:gd name="T76" fmla="*/ 0 w 1254"/>
                <a:gd name="T77" fmla="*/ 0 h 737"/>
                <a:gd name="T78" fmla="*/ 0 w 1254"/>
                <a:gd name="T79" fmla="*/ 0 h 737"/>
                <a:gd name="T80" fmla="*/ 0 w 1254"/>
                <a:gd name="T81" fmla="*/ 0 h 737"/>
                <a:gd name="T82" fmla="*/ 0 w 1254"/>
                <a:gd name="T83" fmla="*/ 0 h 737"/>
                <a:gd name="T84" fmla="*/ 0 w 1254"/>
                <a:gd name="T85" fmla="*/ 0 h 737"/>
                <a:gd name="T86" fmla="*/ 0 w 1254"/>
                <a:gd name="T87" fmla="*/ 0 h 737"/>
                <a:gd name="T88" fmla="*/ 0 w 1254"/>
                <a:gd name="T89" fmla="*/ 0 h 737"/>
                <a:gd name="T90" fmla="*/ 0 w 1254"/>
                <a:gd name="T91" fmla="*/ 0 h 737"/>
                <a:gd name="T92" fmla="*/ 0 w 1254"/>
                <a:gd name="T93" fmla="*/ 0 h 737"/>
                <a:gd name="T94" fmla="*/ 0 w 1254"/>
                <a:gd name="T95" fmla="*/ 0 h 737"/>
                <a:gd name="T96" fmla="*/ 0 w 1254"/>
                <a:gd name="T97" fmla="*/ 0 h 737"/>
                <a:gd name="T98" fmla="*/ 0 w 1254"/>
                <a:gd name="T99" fmla="*/ 0 h 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54"/>
                <a:gd name="T151" fmla="*/ 0 h 737"/>
                <a:gd name="T152" fmla="*/ 1254 w 1254"/>
                <a:gd name="T153" fmla="*/ 737 h 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54" h="737">
                  <a:moveTo>
                    <a:pt x="479" y="504"/>
                  </a:moveTo>
                  <a:lnTo>
                    <a:pt x="479" y="504"/>
                  </a:lnTo>
                  <a:lnTo>
                    <a:pt x="468" y="506"/>
                  </a:lnTo>
                  <a:lnTo>
                    <a:pt x="458" y="508"/>
                  </a:lnTo>
                  <a:lnTo>
                    <a:pt x="445" y="512"/>
                  </a:lnTo>
                  <a:lnTo>
                    <a:pt x="433" y="518"/>
                  </a:lnTo>
                  <a:lnTo>
                    <a:pt x="419" y="524"/>
                  </a:lnTo>
                  <a:lnTo>
                    <a:pt x="409" y="530"/>
                  </a:lnTo>
                  <a:lnTo>
                    <a:pt x="401" y="535"/>
                  </a:lnTo>
                  <a:lnTo>
                    <a:pt x="394" y="540"/>
                  </a:lnTo>
                  <a:lnTo>
                    <a:pt x="373" y="548"/>
                  </a:lnTo>
                  <a:lnTo>
                    <a:pt x="353" y="556"/>
                  </a:lnTo>
                  <a:lnTo>
                    <a:pt x="334" y="566"/>
                  </a:lnTo>
                  <a:lnTo>
                    <a:pt x="314" y="576"/>
                  </a:lnTo>
                  <a:lnTo>
                    <a:pt x="296" y="587"/>
                  </a:lnTo>
                  <a:lnTo>
                    <a:pt x="278" y="599"/>
                  </a:lnTo>
                  <a:lnTo>
                    <a:pt x="260" y="611"/>
                  </a:lnTo>
                  <a:lnTo>
                    <a:pt x="242" y="623"/>
                  </a:lnTo>
                  <a:lnTo>
                    <a:pt x="225" y="635"/>
                  </a:lnTo>
                  <a:lnTo>
                    <a:pt x="209" y="647"/>
                  </a:lnTo>
                  <a:lnTo>
                    <a:pt x="192" y="659"/>
                  </a:lnTo>
                  <a:lnTo>
                    <a:pt x="176" y="671"/>
                  </a:lnTo>
                  <a:lnTo>
                    <a:pt x="160" y="683"/>
                  </a:lnTo>
                  <a:lnTo>
                    <a:pt x="142" y="693"/>
                  </a:lnTo>
                  <a:lnTo>
                    <a:pt x="127" y="704"/>
                  </a:lnTo>
                  <a:lnTo>
                    <a:pt x="111" y="713"/>
                  </a:lnTo>
                  <a:lnTo>
                    <a:pt x="99" y="713"/>
                  </a:lnTo>
                  <a:lnTo>
                    <a:pt x="89" y="723"/>
                  </a:lnTo>
                  <a:lnTo>
                    <a:pt x="80" y="729"/>
                  </a:lnTo>
                  <a:lnTo>
                    <a:pt x="71" y="735"/>
                  </a:lnTo>
                  <a:lnTo>
                    <a:pt x="61" y="737"/>
                  </a:lnTo>
                  <a:lnTo>
                    <a:pt x="52" y="728"/>
                  </a:lnTo>
                  <a:lnTo>
                    <a:pt x="43" y="721"/>
                  </a:lnTo>
                  <a:lnTo>
                    <a:pt x="33" y="716"/>
                  </a:lnTo>
                  <a:lnTo>
                    <a:pt x="24" y="713"/>
                  </a:lnTo>
                  <a:lnTo>
                    <a:pt x="17" y="719"/>
                  </a:lnTo>
                  <a:lnTo>
                    <a:pt x="12" y="717"/>
                  </a:lnTo>
                  <a:lnTo>
                    <a:pt x="7" y="715"/>
                  </a:lnTo>
                  <a:lnTo>
                    <a:pt x="0" y="713"/>
                  </a:lnTo>
                  <a:lnTo>
                    <a:pt x="9" y="703"/>
                  </a:lnTo>
                  <a:lnTo>
                    <a:pt x="20" y="692"/>
                  </a:lnTo>
                  <a:lnTo>
                    <a:pt x="32" y="681"/>
                  </a:lnTo>
                  <a:lnTo>
                    <a:pt x="44" y="669"/>
                  </a:lnTo>
                  <a:lnTo>
                    <a:pt x="57" y="657"/>
                  </a:lnTo>
                  <a:lnTo>
                    <a:pt x="71" y="647"/>
                  </a:lnTo>
                  <a:lnTo>
                    <a:pt x="85" y="636"/>
                  </a:lnTo>
                  <a:lnTo>
                    <a:pt x="99" y="627"/>
                  </a:lnTo>
                  <a:lnTo>
                    <a:pt x="111" y="615"/>
                  </a:lnTo>
                  <a:lnTo>
                    <a:pt x="123" y="604"/>
                  </a:lnTo>
                  <a:lnTo>
                    <a:pt x="136" y="594"/>
                  </a:lnTo>
                  <a:lnTo>
                    <a:pt x="150" y="583"/>
                  </a:lnTo>
                  <a:lnTo>
                    <a:pt x="165" y="572"/>
                  </a:lnTo>
                  <a:lnTo>
                    <a:pt x="180" y="563"/>
                  </a:lnTo>
                  <a:lnTo>
                    <a:pt x="194" y="552"/>
                  </a:lnTo>
                  <a:lnTo>
                    <a:pt x="209" y="543"/>
                  </a:lnTo>
                  <a:lnTo>
                    <a:pt x="224" y="532"/>
                  </a:lnTo>
                  <a:lnTo>
                    <a:pt x="238" y="523"/>
                  </a:lnTo>
                  <a:lnTo>
                    <a:pt x="253" y="514"/>
                  </a:lnTo>
                  <a:lnTo>
                    <a:pt x="268" y="504"/>
                  </a:lnTo>
                  <a:lnTo>
                    <a:pt x="282" y="495"/>
                  </a:lnTo>
                  <a:lnTo>
                    <a:pt x="296" y="486"/>
                  </a:lnTo>
                  <a:lnTo>
                    <a:pt x="307" y="476"/>
                  </a:lnTo>
                  <a:lnTo>
                    <a:pt x="319" y="467"/>
                  </a:lnTo>
                  <a:lnTo>
                    <a:pt x="331" y="460"/>
                  </a:lnTo>
                  <a:lnTo>
                    <a:pt x="346" y="450"/>
                  </a:lnTo>
                  <a:lnTo>
                    <a:pt x="363" y="438"/>
                  </a:lnTo>
                  <a:lnTo>
                    <a:pt x="383" y="426"/>
                  </a:lnTo>
                  <a:lnTo>
                    <a:pt x="402" y="413"/>
                  </a:lnTo>
                  <a:lnTo>
                    <a:pt x="422" y="402"/>
                  </a:lnTo>
                  <a:lnTo>
                    <a:pt x="439" y="395"/>
                  </a:lnTo>
                  <a:lnTo>
                    <a:pt x="455" y="393"/>
                  </a:lnTo>
                  <a:lnTo>
                    <a:pt x="472" y="374"/>
                  </a:lnTo>
                  <a:lnTo>
                    <a:pt x="492" y="357"/>
                  </a:lnTo>
                  <a:lnTo>
                    <a:pt x="514" y="339"/>
                  </a:lnTo>
                  <a:lnTo>
                    <a:pt x="538" y="322"/>
                  </a:lnTo>
                  <a:lnTo>
                    <a:pt x="562" y="305"/>
                  </a:lnTo>
                  <a:lnTo>
                    <a:pt x="588" y="289"/>
                  </a:lnTo>
                  <a:lnTo>
                    <a:pt x="616" y="273"/>
                  </a:lnTo>
                  <a:lnTo>
                    <a:pt x="644" y="258"/>
                  </a:lnTo>
                  <a:lnTo>
                    <a:pt x="672" y="244"/>
                  </a:lnTo>
                  <a:lnTo>
                    <a:pt x="701" y="229"/>
                  </a:lnTo>
                  <a:lnTo>
                    <a:pt x="729" y="216"/>
                  </a:lnTo>
                  <a:lnTo>
                    <a:pt x="757" y="204"/>
                  </a:lnTo>
                  <a:lnTo>
                    <a:pt x="785" y="192"/>
                  </a:lnTo>
                  <a:lnTo>
                    <a:pt x="812" y="180"/>
                  </a:lnTo>
                  <a:lnTo>
                    <a:pt x="837" y="169"/>
                  </a:lnTo>
                  <a:lnTo>
                    <a:pt x="861" y="160"/>
                  </a:lnTo>
                  <a:lnTo>
                    <a:pt x="870" y="158"/>
                  </a:lnTo>
                  <a:lnTo>
                    <a:pt x="880" y="154"/>
                  </a:lnTo>
                  <a:lnTo>
                    <a:pt x="889" y="148"/>
                  </a:lnTo>
                  <a:lnTo>
                    <a:pt x="898" y="141"/>
                  </a:lnTo>
                  <a:lnTo>
                    <a:pt x="906" y="134"/>
                  </a:lnTo>
                  <a:lnTo>
                    <a:pt x="916" y="128"/>
                  </a:lnTo>
                  <a:lnTo>
                    <a:pt x="925" y="124"/>
                  </a:lnTo>
                  <a:lnTo>
                    <a:pt x="934" y="123"/>
                  </a:lnTo>
                  <a:lnTo>
                    <a:pt x="946" y="113"/>
                  </a:lnTo>
                  <a:lnTo>
                    <a:pt x="961" y="105"/>
                  </a:lnTo>
                  <a:lnTo>
                    <a:pt x="978" y="96"/>
                  </a:lnTo>
                  <a:lnTo>
                    <a:pt x="998" y="89"/>
                  </a:lnTo>
                  <a:lnTo>
                    <a:pt x="1017" y="83"/>
                  </a:lnTo>
                  <a:lnTo>
                    <a:pt x="1037" y="77"/>
                  </a:lnTo>
                  <a:lnTo>
                    <a:pt x="1054" y="75"/>
                  </a:lnTo>
                  <a:lnTo>
                    <a:pt x="1070" y="73"/>
                  </a:lnTo>
                  <a:lnTo>
                    <a:pt x="1082" y="61"/>
                  </a:lnTo>
                  <a:lnTo>
                    <a:pt x="1098" y="59"/>
                  </a:lnTo>
                  <a:lnTo>
                    <a:pt x="1118" y="53"/>
                  </a:lnTo>
                  <a:lnTo>
                    <a:pt x="1139" y="45"/>
                  </a:lnTo>
                  <a:lnTo>
                    <a:pt x="1162" y="35"/>
                  </a:lnTo>
                  <a:lnTo>
                    <a:pt x="1184" y="25"/>
                  </a:lnTo>
                  <a:lnTo>
                    <a:pt x="1206" y="15"/>
                  </a:lnTo>
                  <a:lnTo>
                    <a:pt x="1226" y="7"/>
                  </a:lnTo>
                  <a:lnTo>
                    <a:pt x="1242" y="0"/>
                  </a:lnTo>
                  <a:lnTo>
                    <a:pt x="1254" y="12"/>
                  </a:lnTo>
                  <a:lnTo>
                    <a:pt x="1238" y="64"/>
                  </a:lnTo>
                  <a:lnTo>
                    <a:pt x="1216" y="111"/>
                  </a:lnTo>
                  <a:lnTo>
                    <a:pt x="1191" y="152"/>
                  </a:lnTo>
                  <a:lnTo>
                    <a:pt x="1162" y="188"/>
                  </a:lnTo>
                  <a:lnTo>
                    <a:pt x="1129" y="220"/>
                  </a:lnTo>
                  <a:lnTo>
                    <a:pt x="1093" y="248"/>
                  </a:lnTo>
                  <a:lnTo>
                    <a:pt x="1054" y="272"/>
                  </a:lnTo>
                  <a:lnTo>
                    <a:pt x="1013" y="293"/>
                  </a:lnTo>
                  <a:lnTo>
                    <a:pt x="970" y="313"/>
                  </a:lnTo>
                  <a:lnTo>
                    <a:pt x="925" y="329"/>
                  </a:lnTo>
                  <a:lnTo>
                    <a:pt x="880" y="345"/>
                  </a:lnTo>
                  <a:lnTo>
                    <a:pt x="834" y="359"/>
                  </a:lnTo>
                  <a:lnTo>
                    <a:pt x="788" y="374"/>
                  </a:lnTo>
                  <a:lnTo>
                    <a:pt x="741" y="387"/>
                  </a:lnTo>
                  <a:lnTo>
                    <a:pt x="696" y="402"/>
                  </a:lnTo>
                  <a:lnTo>
                    <a:pt x="652" y="418"/>
                  </a:lnTo>
                  <a:lnTo>
                    <a:pt x="628" y="427"/>
                  </a:lnTo>
                  <a:lnTo>
                    <a:pt x="606" y="437"/>
                  </a:lnTo>
                  <a:lnTo>
                    <a:pt x="583" y="446"/>
                  </a:lnTo>
                  <a:lnTo>
                    <a:pt x="560" y="457"/>
                  </a:lnTo>
                  <a:lnTo>
                    <a:pt x="539" y="467"/>
                  </a:lnTo>
                  <a:lnTo>
                    <a:pt x="518" y="479"/>
                  </a:lnTo>
                  <a:lnTo>
                    <a:pt x="498" y="491"/>
                  </a:lnTo>
                  <a:lnTo>
                    <a:pt x="479" y="50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95" name="Freeform 172">
              <a:extLst>
                <a:ext uri="{FF2B5EF4-FFF2-40B4-BE49-F238E27FC236}">
                  <a16:creationId xmlns:a16="http://schemas.microsoft.com/office/drawing/2014/main" id="{2DF0BB04-F441-4F28-8993-1202E3032DD6}"/>
                </a:ext>
              </a:extLst>
            </p:cNvPr>
            <p:cNvSpPr>
              <a:spLocks/>
            </p:cNvSpPr>
            <p:nvPr/>
          </p:nvSpPr>
          <p:spPr bwMode="auto">
            <a:xfrm>
              <a:off x="2987" y="1341"/>
              <a:ext cx="277" cy="197"/>
            </a:xfrm>
            <a:custGeom>
              <a:avLst/>
              <a:gdLst>
                <a:gd name="T0" fmla="*/ 0 w 1107"/>
                <a:gd name="T1" fmla="*/ 0 h 787"/>
                <a:gd name="T2" fmla="*/ 0 w 1107"/>
                <a:gd name="T3" fmla="*/ 0 h 787"/>
                <a:gd name="T4" fmla="*/ 0 w 1107"/>
                <a:gd name="T5" fmla="*/ 0 h 787"/>
                <a:gd name="T6" fmla="*/ 0 w 1107"/>
                <a:gd name="T7" fmla="*/ 0 h 787"/>
                <a:gd name="T8" fmla="*/ 0 w 1107"/>
                <a:gd name="T9" fmla="*/ 0 h 787"/>
                <a:gd name="T10" fmla="*/ 0 w 1107"/>
                <a:gd name="T11" fmla="*/ 0 h 787"/>
                <a:gd name="T12" fmla="*/ 0 w 1107"/>
                <a:gd name="T13" fmla="*/ 0 h 787"/>
                <a:gd name="T14" fmla="*/ 0 w 1107"/>
                <a:gd name="T15" fmla="*/ 0 h 787"/>
                <a:gd name="T16" fmla="*/ 0 w 1107"/>
                <a:gd name="T17" fmla="*/ 0 h 787"/>
                <a:gd name="T18" fmla="*/ 0 w 1107"/>
                <a:gd name="T19" fmla="*/ 0 h 787"/>
                <a:gd name="T20" fmla="*/ 0 w 1107"/>
                <a:gd name="T21" fmla="*/ 0 h 787"/>
                <a:gd name="T22" fmla="*/ 0 w 1107"/>
                <a:gd name="T23" fmla="*/ 0 h 787"/>
                <a:gd name="T24" fmla="*/ 0 w 1107"/>
                <a:gd name="T25" fmla="*/ 0 h 787"/>
                <a:gd name="T26" fmla="*/ 0 w 1107"/>
                <a:gd name="T27" fmla="*/ 0 h 787"/>
                <a:gd name="T28" fmla="*/ 0 w 1107"/>
                <a:gd name="T29" fmla="*/ 0 h 787"/>
                <a:gd name="T30" fmla="*/ 0 w 1107"/>
                <a:gd name="T31" fmla="*/ 0 h 787"/>
                <a:gd name="T32" fmla="*/ 0 w 1107"/>
                <a:gd name="T33" fmla="*/ 0 h 787"/>
                <a:gd name="T34" fmla="*/ 0 w 1107"/>
                <a:gd name="T35" fmla="*/ 0 h 787"/>
                <a:gd name="T36" fmla="*/ 0 w 1107"/>
                <a:gd name="T37" fmla="*/ 0 h 787"/>
                <a:gd name="T38" fmla="*/ 0 w 1107"/>
                <a:gd name="T39" fmla="*/ 0 h 787"/>
                <a:gd name="T40" fmla="*/ 0 w 1107"/>
                <a:gd name="T41" fmla="*/ 0 h 787"/>
                <a:gd name="T42" fmla="*/ 0 w 1107"/>
                <a:gd name="T43" fmla="*/ 0 h 787"/>
                <a:gd name="T44" fmla="*/ 0 w 1107"/>
                <a:gd name="T45" fmla="*/ 0 h 787"/>
                <a:gd name="T46" fmla="*/ 0 w 1107"/>
                <a:gd name="T47" fmla="*/ 0 h 787"/>
                <a:gd name="T48" fmla="*/ 0 w 1107"/>
                <a:gd name="T49" fmla="*/ 0 h 787"/>
                <a:gd name="T50" fmla="*/ 0 w 1107"/>
                <a:gd name="T51" fmla="*/ 0 h 787"/>
                <a:gd name="T52" fmla="*/ 0 w 1107"/>
                <a:gd name="T53" fmla="*/ 0 h 787"/>
                <a:gd name="T54" fmla="*/ 0 w 1107"/>
                <a:gd name="T55" fmla="*/ 0 h 787"/>
                <a:gd name="T56" fmla="*/ 0 w 1107"/>
                <a:gd name="T57" fmla="*/ 0 h 787"/>
                <a:gd name="T58" fmla="*/ 0 w 1107"/>
                <a:gd name="T59" fmla="*/ 0 h 787"/>
                <a:gd name="T60" fmla="*/ 0 w 1107"/>
                <a:gd name="T61" fmla="*/ 0 h 787"/>
                <a:gd name="T62" fmla="*/ 0 w 1107"/>
                <a:gd name="T63" fmla="*/ 0 h 787"/>
                <a:gd name="T64" fmla="*/ 0 w 1107"/>
                <a:gd name="T65" fmla="*/ 0 h 787"/>
                <a:gd name="T66" fmla="*/ 0 w 1107"/>
                <a:gd name="T67" fmla="*/ 0 h 787"/>
                <a:gd name="T68" fmla="*/ 0 w 1107"/>
                <a:gd name="T69" fmla="*/ 0 h 787"/>
                <a:gd name="T70" fmla="*/ 0 w 1107"/>
                <a:gd name="T71" fmla="*/ 0 h 787"/>
                <a:gd name="T72" fmla="*/ 0 w 1107"/>
                <a:gd name="T73" fmla="*/ 0 h 787"/>
                <a:gd name="T74" fmla="*/ 0 w 1107"/>
                <a:gd name="T75" fmla="*/ 0 h 787"/>
                <a:gd name="T76" fmla="*/ 0 w 1107"/>
                <a:gd name="T77" fmla="*/ 0 h 787"/>
                <a:gd name="T78" fmla="*/ 0 w 1107"/>
                <a:gd name="T79" fmla="*/ 0 h 787"/>
                <a:gd name="T80" fmla="*/ 0 w 1107"/>
                <a:gd name="T81" fmla="*/ 0 h 787"/>
                <a:gd name="T82" fmla="*/ 0 w 1107"/>
                <a:gd name="T83" fmla="*/ 0 h 787"/>
                <a:gd name="T84" fmla="*/ 0 w 1107"/>
                <a:gd name="T85" fmla="*/ 0 h 787"/>
                <a:gd name="T86" fmla="*/ 0 w 1107"/>
                <a:gd name="T87" fmla="*/ 0 h 787"/>
                <a:gd name="T88" fmla="*/ 0 w 1107"/>
                <a:gd name="T89" fmla="*/ 0 h 787"/>
                <a:gd name="T90" fmla="*/ 0 w 1107"/>
                <a:gd name="T91" fmla="*/ 0 h 787"/>
                <a:gd name="T92" fmla="*/ 0 w 1107"/>
                <a:gd name="T93" fmla="*/ 0 h 787"/>
                <a:gd name="T94" fmla="*/ 0 w 1107"/>
                <a:gd name="T95" fmla="*/ 0 h 787"/>
                <a:gd name="T96" fmla="*/ 0 w 1107"/>
                <a:gd name="T97" fmla="*/ 0 h 787"/>
                <a:gd name="T98" fmla="*/ 0 w 1107"/>
                <a:gd name="T99" fmla="*/ 0 h 787"/>
                <a:gd name="T100" fmla="*/ 0 w 1107"/>
                <a:gd name="T101" fmla="*/ 0 h 787"/>
                <a:gd name="T102" fmla="*/ 0 w 1107"/>
                <a:gd name="T103" fmla="*/ 0 h 787"/>
                <a:gd name="T104" fmla="*/ 0 w 1107"/>
                <a:gd name="T105" fmla="*/ 0 h 787"/>
                <a:gd name="T106" fmla="*/ 0 w 1107"/>
                <a:gd name="T107" fmla="*/ 0 h 787"/>
                <a:gd name="T108" fmla="*/ 0 w 1107"/>
                <a:gd name="T109" fmla="*/ 0 h 787"/>
                <a:gd name="T110" fmla="*/ 0 w 1107"/>
                <a:gd name="T111" fmla="*/ 0 h 787"/>
                <a:gd name="T112" fmla="*/ 0 w 1107"/>
                <a:gd name="T113" fmla="*/ 0 h 787"/>
                <a:gd name="T114" fmla="*/ 0 w 1107"/>
                <a:gd name="T115" fmla="*/ 0 h 787"/>
                <a:gd name="T116" fmla="*/ 0 w 1107"/>
                <a:gd name="T117" fmla="*/ 0 h 787"/>
                <a:gd name="T118" fmla="*/ 0 w 1107"/>
                <a:gd name="T119" fmla="*/ 0 h 7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7"/>
                <a:gd name="T181" fmla="*/ 0 h 787"/>
                <a:gd name="T182" fmla="*/ 1107 w 1107"/>
                <a:gd name="T183" fmla="*/ 787 h 7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7" h="787">
                  <a:moveTo>
                    <a:pt x="393" y="529"/>
                  </a:moveTo>
                  <a:lnTo>
                    <a:pt x="376" y="546"/>
                  </a:lnTo>
                  <a:lnTo>
                    <a:pt x="359" y="564"/>
                  </a:lnTo>
                  <a:lnTo>
                    <a:pt x="339" y="580"/>
                  </a:lnTo>
                  <a:lnTo>
                    <a:pt x="319" y="596"/>
                  </a:lnTo>
                  <a:lnTo>
                    <a:pt x="298" y="610"/>
                  </a:lnTo>
                  <a:lnTo>
                    <a:pt x="276" y="625"/>
                  </a:lnTo>
                  <a:lnTo>
                    <a:pt x="254" y="640"/>
                  </a:lnTo>
                  <a:lnTo>
                    <a:pt x="232" y="654"/>
                  </a:lnTo>
                  <a:lnTo>
                    <a:pt x="210" y="669"/>
                  </a:lnTo>
                  <a:lnTo>
                    <a:pt x="187" y="684"/>
                  </a:lnTo>
                  <a:lnTo>
                    <a:pt x="165" y="698"/>
                  </a:lnTo>
                  <a:lnTo>
                    <a:pt x="143" y="714"/>
                  </a:lnTo>
                  <a:lnTo>
                    <a:pt x="122" y="731"/>
                  </a:lnTo>
                  <a:lnTo>
                    <a:pt x="101" y="749"/>
                  </a:lnTo>
                  <a:lnTo>
                    <a:pt x="81" y="767"/>
                  </a:lnTo>
                  <a:lnTo>
                    <a:pt x="62" y="787"/>
                  </a:lnTo>
                  <a:lnTo>
                    <a:pt x="53" y="782"/>
                  </a:lnTo>
                  <a:lnTo>
                    <a:pt x="45" y="778"/>
                  </a:lnTo>
                  <a:lnTo>
                    <a:pt x="38" y="774"/>
                  </a:lnTo>
                  <a:lnTo>
                    <a:pt x="32" y="770"/>
                  </a:lnTo>
                  <a:lnTo>
                    <a:pt x="24" y="766"/>
                  </a:lnTo>
                  <a:lnTo>
                    <a:pt x="17" y="765"/>
                  </a:lnTo>
                  <a:lnTo>
                    <a:pt x="9" y="762"/>
                  </a:lnTo>
                  <a:lnTo>
                    <a:pt x="0" y="762"/>
                  </a:lnTo>
                  <a:lnTo>
                    <a:pt x="40" y="722"/>
                  </a:lnTo>
                  <a:lnTo>
                    <a:pt x="78" y="682"/>
                  </a:lnTo>
                  <a:lnTo>
                    <a:pt x="119" y="641"/>
                  </a:lnTo>
                  <a:lnTo>
                    <a:pt x="159" y="600"/>
                  </a:lnTo>
                  <a:lnTo>
                    <a:pt x="201" y="557"/>
                  </a:lnTo>
                  <a:lnTo>
                    <a:pt x="243" y="517"/>
                  </a:lnTo>
                  <a:lnTo>
                    <a:pt x="287" y="476"/>
                  </a:lnTo>
                  <a:lnTo>
                    <a:pt x="331" y="436"/>
                  </a:lnTo>
                  <a:lnTo>
                    <a:pt x="375" y="397"/>
                  </a:lnTo>
                  <a:lnTo>
                    <a:pt x="421" y="360"/>
                  </a:lnTo>
                  <a:lnTo>
                    <a:pt x="469" y="326"/>
                  </a:lnTo>
                  <a:lnTo>
                    <a:pt x="517" y="292"/>
                  </a:lnTo>
                  <a:lnTo>
                    <a:pt x="568" y="260"/>
                  </a:lnTo>
                  <a:lnTo>
                    <a:pt x="618" y="232"/>
                  </a:lnTo>
                  <a:lnTo>
                    <a:pt x="672" y="207"/>
                  </a:lnTo>
                  <a:lnTo>
                    <a:pt x="726" y="185"/>
                  </a:lnTo>
                  <a:lnTo>
                    <a:pt x="738" y="185"/>
                  </a:lnTo>
                  <a:lnTo>
                    <a:pt x="750" y="159"/>
                  </a:lnTo>
                  <a:lnTo>
                    <a:pt x="765" y="158"/>
                  </a:lnTo>
                  <a:lnTo>
                    <a:pt x="782" y="154"/>
                  </a:lnTo>
                  <a:lnTo>
                    <a:pt x="799" y="147"/>
                  </a:lnTo>
                  <a:lnTo>
                    <a:pt x="817" y="141"/>
                  </a:lnTo>
                  <a:lnTo>
                    <a:pt x="833" y="135"/>
                  </a:lnTo>
                  <a:lnTo>
                    <a:pt x="849" y="129"/>
                  </a:lnTo>
                  <a:lnTo>
                    <a:pt x="862" y="125"/>
                  </a:lnTo>
                  <a:lnTo>
                    <a:pt x="873" y="123"/>
                  </a:lnTo>
                  <a:lnTo>
                    <a:pt x="884" y="118"/>
                  </a:lnTo>
                  <a:lnTo>
                    <a:pt x="898" y="111"/>
                  </a:lnTo>
                  <a:lnTo>
                    <a:pt x="911" y="102"/>
                  </a:lnTo>
                  <a:lnTo>
                    <a:pt x="924" y="93"/>
                  </a:lnTo>
                  <a:lnTo>
                    <a:pt x="939" y="83"/>
                  </a:lnTo>
                  <a:lnTo>
                    <a:pt x="954" y="73"/>
                  </a:lnTo>
                  <a:lnTo>
                    <a:pt x="970" y="62"/>
                  </a:lnTo>
                  <a:lnTo>
                    <a:pt x="984" y="51"/>
                  </a:lnTo>
                  <a:lnTo>
                    <a:pt x="999" y="42"/>
                  </a:lnTo>
                  <a:lnTo>
                    <a:pt x="1014" y="31"/>
                  </a:lnTo>
                  <a:lnTo>
                    <a:pt x="1028" y="24"/>
                  </a:lnTo>
                  <a:lnTo>
                    <a:pt x="1043" y="16"/>
                  </a:lnTo>
                  <a:lnTo>
                    <a:pt x="1057" y="9"/>
                  </a:lnTo>
                  <a:lnTo>
                    <a:pt x="1071" y="4"/>
                  </a:lnTo>
                  <a:lnTo>
                    <a:pt x="1083" y="1"/>
                  </a:lnTo>
                  <a:lnTo>
                    <a:pt x="1095" y="0"/>
                  </a:lnTo>
                  <a:lnTo>
                    <a:pt x="1096" y="2"/>
                  </a:lnTo>
                  <a:lnTo>
                    <a:pt x="1101" y="6"/>
                  </a:lnTo>
                  <a:lnTo>
                    <a:pt x="1105" y="10"/>
                  </a:lnTo>
                  <a:lnTo>
                    <a:pt x="1107" y="13"/>
                  </a:lnTo>
                  <a:lnTo>
                    <a:pt x="1099" y="34"/>
                  </a:lnTo>
                  <a:lnTo>
                    <a:pt x="1093" y="59"/>
                  </a:lnTo>
                  <a:lnTo>
                    <a:pt x="1087" y="89"/>
                  </a:lnTo>
                  <a:lnTo>
                    <a:pt x="1080" y="117"/>
                  </a:lnTo>
                  <a:lnTo>
                    <a:pt x="1068" y="143"/>
                  </a:lnTo>
                  <a:lnTo>
                    <a:pt x="1052" y="165"/>
                  </a:lnTo>
                  <a:lnTo>
                    <a:pt x="1028" y="179"/>
                  </a:lnTo>
                  <a:lnTo>
                    <a:pt x="996" y="185"/>
                  </a:lnTo>
                  <a:lnTo>
                    <a:pt x="996" y="197"/>
                  </a:lnTo>
                  <a:lnTo>
                    <a:pt x="987" y="198"/>
                  </a:lnTo>
                  <a:lnTo>
                    <a:pt x="979" y="200"/>
                  </a:lnTo>
                  <a:lnTo>
                    <a:pt x="972" y="204"/>
                  </a:lnTo>
                  <a:lnTo>
                    <a:pt x="966" y="208"/>
                  </a:lnTo>
                  <a:lnTo>
                    <a:pt x="958" y="214"/>
                  </a:lnTo>
                  <a:lnTo>
                    <a:pt x="951" y="218"/>
                  </a:lnTo>
                  <a:lnTo>
                    <a:pt x="943" y="220"/>
                  </a:lnTo>
                  <a:lnTo>
                    <a:pt x="935" y="222"/>
                  </a:lnTo>
                  <a:lnTo>
                    <a:pt x="928" y="228"/>
                  </a:lnTo>
                  <a:lnTo>
                    <a:pt x="919" y="236"/>
                  </a:lnTo>
                  <a:lnTo>
                    <a:pt x="908" y="246"/>
                  </a:lnTo>
                  <a:lnTo>
                    <a:pt x="895" y="255"/>
                  </a:lnTo>
                  <a:lnTo>
                    <a:pt x="879" y="264"/>
                  </a:lnTo>
                  <a:lnTo>
                    <a:pt x="862" y="274"/>
                  </a:lnTo>
                  <a:lnTo>
                    <a:pt x="845" y="283"/>
                  </a:lnTo>
                  <a:lnTo>
                    <a:pt x="826" y="294"/>
                  </a:lnTo>
                  <a:lnTo>
                    <a:pt x="806" y="303"/>
                  </a:lnTo>
                  <a:lnTo>
                    <a:pt x="787" y="312"/>
                  </a:lnTo>
                  <a:lnTo>
                    <a:pt x="767" y="322"/>
                  </a:lnTo>
                  <a:lnTo>
                    <a:pt x="750" y="330"/>
                  </a:lnTo>
                  <a:lnTo>
                    <a:pt x="733" y="338"/>
                  </a:lnTo>
                  <a:lnTo>
                    <a:pt x="715" y="346"/>
                  </a:lnTo>
                  <a:lnTo>
                    <a:pt x="701" y="351"/>
                  </a:lnTo>
                  <a:lnTo>
                    <a:pt x="689" y="356"/>
                  </a:lnTo>
                  <a:lnTo>
                    <a:pt x="672" y="365"/>
                  </a:lnTo>
                  <a:lnTo>
                    <a:pt x="654" y="375"/>
                  </a:lnTo>
                  <a:lnTo>
                    <a:pt x="636" y="384"/>
                  </a:lnTo>
                  <a:lnTo>
                    <a:pt x="617" y="393"/>
                  </a:lnTo>
                  <a:lnTo>
                    <a:pt x="597" y="403"/>
                  </a:lnTo>
                  <a:lnTo>
                    <a:pt x="577" y="413"/>
                  </a:lnTo>
                  <a:lnTo>
                    <a:pt x="557" y="423"/>
                  </a:lnTo>
                  <a:lnTo>
                    <a:pt x="537" y="433"/>
                  </a:lnTo>
                  <a:lnTo>
                    <a:pt x="517" y="444"/>
                  </a:lnTo>
                  <a:lnTo>
                    <a:pt x="497" y="455"/>
                  </a:lnTo>
                  <a:lnTo>
                    <a:pt x="477" y="465"/>
                  </a:lnTo>
                  <a:lnTo>
                    <a:pt x="459" y="477"/>
                  </a:lnTo>
                  <a:lnTo>
                    <a:pt x="441" y="489"/>
                  </a:lnTo>
                  <a:lnTo>
                    <a:pt x="424" y="503"/>
                  </a:lnTo>
                  <a:lnTo>
                    <a:pt x="408" y="516"/>
                  </a:lnTo>
                  <a:lnTo>
                    <a:pt x="393" y="5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96" name="Freeform 173">
              <a:extLst>
                <a:ext uri="{FF2B5EF4-FFF2-40B4-BE49-F238E27FC236}">
                  <a16:creationId xmlns:a16="http://schemas.microsoft.com/office/drawing/2014/main" id="{A1544A89-B100-4D6C-A585-9958A4B64C66}"/>
                </a:ext>
              </a:extLst>
            </p:cNvPr>
            <p:cNvSpPr>
              <a:spLocks/>
            </p:cNvSpPr>
            <p:nvPr/>
          </p:nvSpPr>
          <p:spPr bwMode="auto">
            <a:xfrm>
              <a:off x="2987" y="1341"/>
              <a:ext cx="277" cy="197"/>
            </a:xfrm>
            <a:custGeom>
              <a:avLst/>
              <a:gdLst>
                <a:gd name="T0" fmla="*/ 0 w 1107"/>
                <a:gd name="T1" fmla="*/ 0 h 787"/>
                <a:gd name="T2" fmla="*/ 0 w 1107"/>
                <a:gd name="T3" fmla="*/ 0 h 787"/>
                <a:gd name="T4" fmla="*/ 0 w 1107"/>
                <a:gd name="T5" fmla="*/ 0 h 787"/>
                <a:gd name="T6" fmla="*/ 0 w 1107"/>
                <a:gd name="T7" fmla="*/ 0 h 787"/>
                <a:gd name="T8" fmla="*/ 0 w 1107"/>
                <a:gd name="T9" fmla="*/ 0 h 787"/>
                <a:gd name="T10" fmla="*/ 0 w 1107"/>
                <a:gd name="T11" fmla="*/ 0 h 787"/>
                <a:gd name="T12" fmla="*/ 0 w 1107"/>
                <a:gd name="T13" fmla="*/ 0 h 787"/>
                <a:gd name="T14" fmla="*/ 0 w 1107"/>
                <a:gd name="T15" fmla="*/ 0 h 787"/>
                <a:gd name="T16" fmla="*/ 0 w 1107"/>
                <a:gd name="T17" fmla="*/ 0 h 787"/>
                <a:gd name="T18" fmla="*/ 0 w 1107"/>
                <a:gd name="T19" fmla="*/ 0 h 787"/>
                <a:gd name="T20" fmla="*/ 0 w 1107"/>
                <a:gd name="T21" fmla="*/ 0 h 787"/>
                <a:gd name="T22" fmla="*/ 0 w 1107"/>
                <a:gd name="T23" fmla="*/ 0 h 787"/>
                <a:gd name="T24" fmla="*/ 0 w 1107"/>
                <a:gd name="T25" fmla="*/ 0 h 787"/>
                <a:gd name="T26" fmla="*/ 0 w 1107"/>
                <a:gd name="T27" fmla="*/ 0 h 787"/>
                <a:gd name="T28" fmla="*/ 0 w 1107"/>
                <a:gd name="T29" fmla="*/ 0 h 787"/>
                <a:gd name="T30" fmla="*/ 0 w 1107"/>
                <a:gd name="T31" fmla="*/ 0 h 787"/>
                <a:gd name="T32" fmla="*/ 0 w 1107"/>
                <a:gd name="T33" fmla="*/ 0 h 787"/>
                <a:gd name="T34" fmla="*/ 0 w 1107"/>
                <a:gd name="T35" fmla="*/ 0 h 787"/>
                <a:gd name="T36" fmla="*/ 0 w 1107"/>
                <a:gd name="T37" fmla="*/ 0 h 787"/>
                <a:gd name="T38" fmla="*/ 0 w 1107"/>
                <a:gd name="T39" fmla="*/ 0 h 787"/>
                <a:gd name="T40" fmla="*/ 0 w 1107"/>
                <a:gd name="T41" fmla="*/ 0 h 787"/>
                <a:gd name="T42" fmla="*/ 0 w 1107"/>
                <a:gd name="T43" fmla="*/ 0 h 787"/>
                <a:gd name="T44" fmla="*/ 0 w 1107"/>
                <a:gd name="T45" fmla="*/ 0 h 787"/>
                <a:gd name="T46" fmla="*/ 0 w 1107"/>
                <a:gd name="T47" fmla="*/ 0 h 787"/>
                <a:gd name="T48" fmla="*/ 0 w 1107"/>
                <a:gd name="T49" fmla="*/ 0 h 787"/>
                <a:gd name="T50" fmla="*/ 0 w 1107"/>
                <a:gd name="T51" fmla="*/ 0 h 787"/>
                <a:gd name="T52" fmla="*/ 0 w 1107"/>
                <a:gd name="T53" fmla="*/ 0 h 787"/>
                <a:gd name="T54" fmla="*/ 0 w 1107"/>
                <a:gd name="T55" fmla="*/ 0 h 787"/>
                <a:gd name="T56" fmla="*/ 0 w 1107"/>
                <a:gd name="T57" fmla="*/ 0 h 787"/>
                <a:gd name="T58" fmla="*/ 0 w 1107"/>
                <a:gd name="T59" fmla="*/ 0 h 787"/>
                <a:gd name="T60" fmla="*/ 0 w 1107"/>
                <a:gd name="T61" fmla="*/ 0 h 787"/>
                <a:gd name="T62" fmla="*/ 0 w 1107"/>
                <a:gd name="T63" fmla="*/ 0 h 787"/>
                <a:gd name="T64" fmla="*/ 0 w 1107"/>
                <a:gd name="T65" fmla="*/ 0 h 787"/>
                <a:gd name="T66" fmla="*/ 0 w 1107"/>
                <a:gd name="T67" fmla="*/ 0 h 787"/>
                <a:gd name="T68" fmla="*/ 0 w 1107"/>
                <a:gd name="T69" fmla="*/ 0 h 787"/>
                <a:gd name="T70" fmla="*/ 0 w 1107"/>
                <a:gd name="T71" fmla="*/ 0 h 787"/>
                <a:gd name="T72" fmla="*/ 0 w 1107"/>
                <a:gd name="T73" fmla="*/ 0 h 787"/>
                <a:gd name="T74" fmla="*/ 0 w 1107"/>
                <a:gd name="T75" fmla="*/ 0 h 787"/>
                <a:gd name="T76" fmla="*/ 0 w 1107"/>
                <a:gd name="T77" fmla="*/ 0 h 787"/>
                <a:gd name="T78" fmla="*/ 0 w 1107"/>
                <a:gd name="T79" fmla="*/ 0 h 787"/>
                <a:gd name="T80" fmla="*/ 0 w 1107"/>
                <a:gd name="T81" fmla="*/ 0 h 787"/>
                <a:gd name="T82" fmla="*/ 0 w 1107"/>
                <a:gd name="T83" fmla="*/ 0 h 787"/>
                <a:gd name="T84" fmla="*/ 0 w 1107"/>
                <a:gd name="T85" fmla="*/ 0 h 7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7"/>
                <a:gd name="T130" fmla="*/ 0 h 787"/>
                <a:gd name="T131" fmla="*/ 1107 w 1107"/>
                <a:gd name="T132" fmla="*/ 787 h 7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7" h="787">
                  <a:moveTo>
                    <a:pt x="393" y="529"/>
                  </a:moveTo>
                  <a:lnTo>
                    <a:pt x="393" y="529"/>
                  </a:lnTo>
                  <a:lnTo>
                    <a:pt x="376" y="546"/>
                  </a:lnTo>
                  <a:lnTo>
                    <a:pt x="359" y="564"/>
                  </a:lnTo>
                  <a:lnTo>
                    <a:pt x="339" y="580"/>
                  </a:lnTo>
                  <a:lnTo>
                    <a:pt x="319" y="596"/>
                  </a:lnTo>
                  <a:lnTo>
                    <a:pt x="298" y="610"/>
                  </a:lnTo>
                  <a:lnTo>
                    <a:pt x="276" y="625"/>
                  </a:lnTo>
                  <a:lnTo>
                    <a:pt x="254" y="640"/>
                  </a:lnTo>
                  <a:lnTo>
                    <a:pt x="232" y="654"/>
                  </a:lnTo>
                  <a:lnTo>
                    <a:pt x="210" y="669"/>
                  </a:lnTo>
                  <a:lnTo>
                    <a:pt x="187" y="684"/>
                  </a:lnTo>
                  <a:lnTo>
                    <a:pt x="165" y="698"/>
                  </a:lnTo>
                  <a:lnTo>
                    <a:pt x="143" y="714"/>
                  </a:lnTo>
                  <a:lnTo>
                    <a:pt x="122" y="731"/>
                  </a:lnTo>
                  <a:lnTo>
                    <a:pt x="101" y="749"/>
                  </a:lnTo>
                  <a:lnTo>
                    <a:pt x="81" y="767"/>
                  </a:lnTo>
                  <a:lnTo>
                    <a:pt x="62" y="787"/>
                  </a:lnTo>
                  <a:lnTo>
                    <a:pt x="53" y="782"/>
                  </a:lnTo>
                  <a:lnTo>
                    <a:pt x="45" y="778"/>
                  </a:lnTo>
                  <a:lnTo>
                    <a:pt x="38" y="774"/>
                  </a:lnTo>
                  <a:lnTo>
                    <a:pt x="32" y="770"/>
                  </a:lnTo>
                  <a:lnTo>
                    <a:pt x="24" y="766"/>
                  </a:lnTo>
                  <a:lnTo>
                    <a:pt x="17" y="765"/>
                  </a:lnTo>
                  <a:lnTo>
                    <a:pt x="9" y="762"/>
                  </a:lnTo>
                  <a:lnTo>
                    <a:pt x="0" y="762"/>
                  </a:lnTo>
                  <a:lnTo>
                    <a:pt x="40" y="722"/>
                  </a:lnTo>
                  <a:lnTo>
                    <a:pt x="78" y="682"/>
                  </a:lnTo>
                  <a:lnTo>
                    <a:pt x="119" y="641"/>
                  </a:lnTo>
                  <a:lnTo>
                    <a:pt x="159" y="600"/>
                  </a:lnTo>
                  <a:lnTo>
                    <a:pt x="201" y="557"/>
                  </a:lnTo>
                  <a:lnTo>
                    <a:pt x="243" y="517"/>
                  </a:lnTo>
                  <a:lnTo>
                    <a:pt x="287" y="476"/>
                  </a:lnTo>
                  <a:lnTo>
                    <a:pt x="331" y="436"/>
                  </a:lnTo>
                  <a:lnTo>
                    <a:pt x="375" y="397"/>
                  </a:lnTo>
                  <a:lnTo>
                    <a:pt x="421" y="360"/>
                  </a:lnTo>
                  <a:lnTo>
                    <a:pt x="469" y="326"/>
                  </a:lnTo>
                  <a:lnTo>
                    <a:pt x="517" y="292"/>
                  </a:lnTo>
                  <a:lnTo>
                    <a:pt x="568" y="260"/>
                  </a:lnTo>
                  <a:lnTo>
                    <a:pt x="618" y="232"/>
                  </a:lnTo>
                  <a:lnTo>
                    <a:pt x="672" y="207"/>
                  </a:lnTo>
                  <a:lnTo>
                    <a:pt x="726" y="185"/>
                  </a:lnTo>
                  <a:lnTo>
                    <a:pt x="738" y="185"/>
                  </a:lnTo>
                  <a:lnTo>
                    <a:pt x="750" y="159"/>
                  </a:lnTo>
                  <a:lnTo>
                    <a:pt x="765" y="158"/>
                  </a:lnTo>
                  <a:lnTo>
                    <a:pt x="782" y="154"/>
                  </a:lnTo>
                  <a:lnTo>
                    <a:pt x="799" y="147"/>
                  </a:lnTo>
                  <a:lnTo>
                    <a:pt x="817" y="141"/>
                  </a:lnTo>
                  <a:lnTo>
                    <a:pt x="833" y="135"/>
                  </a:lnTo>
                  <a:lnTo>
                    <a:pt x="849" y="129"/>
                  </a:lnTo>
                  <a:lnTo>
                    <a:pt x="862" y="125"/>
                  </a:lnTo>
                  <a:lnTo>
                    <a:pt x="873" y="123"/>
                  </a:lnTo>
                  <a:lnTo>
                    <a:pt x="884" y="118"/>
                  </a:lnTo>
                  <a:lnTo>
                    <a:pt x="898" y="111"/>
                  </a:lnTo>
                  <a:lnTo>
                    <a:pt x="911" y="102"/>
                  </a:lnTo>
                  <a:lnTo>
                    <a:pt x="924" y="93"/>
                  </a:lnTo>
                  <a:lnTo>
                    <a:pt x="939" y="83"/>
                  </a:lnTo>
                  <a:lnTo>
                    <a:pt x="954" y="73"/>
                  </a:lnTo>
                  <a:lnTo>
                    <a:pt x="970" y="62"/>
                  </a:lnTo>
                  <a:lnTo>
                    <a:pt x="984" y="51"/>
                  </a:lnTo>
                  <a:lnTo>
                    <a:pt x="999" y="42"/>
                  </a:lnTo>
                  <a:lnTo>
                    <a:pt x="1014" y="31"/>
                  </a:lnTo>
                  <a:lnTo>
                    <a:pt x="1028" y="24"/>
                  </a:lnTo>
                  <a:lnTo>
                    <a:pt x="1043" y="16"/>
                  </a:lnTo>
                  <a:lnTo>
                    <a:pt x="1057" y="9"/>
                  </a:lnTo>
                  <a:lnTo>
                    <a:pt x="1071" y="4"/>
                  </a:lnTo>
                  <a:lnTo>
                    <a:pt x="1083" y="1"/>
                  </a:lnTo>
                  <a:lnTo>
                    <a:pt x="1095" y="0"/>
                  </a:lnTo>
                  <a:lnTo>
                    <a:pt x="1096" y="2"/>
                  </a:lnTo>
                  <a:lnTo>
                    <a:pt x="1101" y="6"/>
                  </a:lnTo>
                  <a:lnTo>
                    <a:pt x="1105" y="10"/>
                  </a:lnTo>
                  <a:lnTo>
                    <a:pt x="1107" y="13"/>
                  </a:lnTo>
                  <a:lnTo>
                    <a:pt x="1099" y="34"/>
                  </a:lnTo>
                  <a:lnTo>
                    <a:pt x="1093" y="59"/>
                  </a:lnTo>
                  <a:lnTo>
                    <a:pt x="1087" y="89"/>
                  </a:lnTo>
                  <a:lnTo>
                    <a:pt x="1080" y="117"/>
                  </a:lnTo>
                  <a:lnTo>
                    <a:pt x="1068" y="143"/>
                  </a:lnTo>
                  <a:lnTo>
                    <a:pt x="1052" y="165"/>
                  </a:lnTo>
                  <a:lnTo>
                    <a:pt x="1028" y="179"/>
                  </a:lnTo>
                  <a:lnTo>
                    <a:pt x="996" y="185"/>
                  </a:lnTo>
                  <a:lnTo>
                    <a:pt x="996" y="197"/>
                  </a:lnTo>
                  <a:lnTo>
                    <a:pt x="987" y="198"/>
                  </a:lnTo>
                  <a:lnTo>
                    <a:pt x="979" y="200"/>
                  </a:lnTo>
                  <a:lnTo>
                    <a:pt x="972" y="204"/>
                  </a:lnTo>
                  <a:lnTo>
                    <a:pt x="966" y="208"/>
                  </a:lnTo>
                  <a:lnTo>
                    <a:pt x="958" y="214"/>
                  </a:lnTo>
                  <a:lnTo>
                    <a:pt x="951" y="218"/>
                  </a:lnTo>
                  <a:lnTo>
                    <a:pt x="943" y="220"/>
                  </a:lnTo>
                  <a:lnTo>
                    <a:pt x="935" y="222"/>
                  </a:lnTo>
                  <a:lnTo>
                    <a:pt x="928" y="228"/>
                  </a:lnTo>
                  <a:lnTo>
                    <a:pt x="919" y="236"/>
                  </a:lnTo>
                  <a:lnTo>
                    <a:pt x="908" y="246"/>
                  </a:lnTo>
                  <a:lnTo>
                    <a:pt x="895" y="255"/>
                  </a:lnTo>
                  <a:lnTo>
                    <a:pt x="879" y="264"/>
                  </a:lnTo>
                  <a:lnTo>
                    <a:pt x="862" y="274"/>
                  </a:lnTo>
                  <a:lnTo>
                    <a:pt x="845" y="283"/>
                  </a:lnTo>
                  <a:lnTo>
                    <a:pt x="826" y="294"/>
                  </a:lnTo>
                  <a:lnTo>
                    <a:pt x="806" y="303"/>
                  </a:lnTo>
                  <a:lnTo>
                    <a:pt x="787" y="312"/>
                  </a:lnTo>
                  <a:lnTo>
                    <a:pt x="767" y="322"/>
                  </a:lnTo>
                  <a:lnTo>
                    <a:pt x="750" y="330"/>
                  </a:lnTo>
                  <a:lnTo>
                    <a:pt x="733" y="338"/>
                  </a:lnTo>
                  <a:lnTo>
                    <a:pt x="715" y="346"/>
                  </a:lnTo>
                  <a:lnTo>
                    <a:pt x="701" y="351"/>
                  </a:lnTo>
                  <a:lnTo>
                    <a:pt x="689" y="356"/>
                  </a:lnTo>
                  <a:lnTo>
                    <a:pt x="672" y="365"/>
                  </a:lnTo>
                  <a:lnTo>
                    <a:pt x="654" y="375"/>
                  </a:lnTo>
                  <a:lnTo>
                    <a:pt x="636" y="384"/>
                  </a:lnTo>
                  <a:lnTo>
                    <a:pt x="617" y="393"/>
                  </a:lnTo>
                  <a:lnTo>
                    <a:pt x="597" y="403"/>
                  </a:lnTo>
                  <a:lnTo>
                    <a:pt x="577" y="413"/>
                  </a:lnTo>
                  <a:lnTo>
                    <a:pt x="557" y="423"/>
                  </a:lnTo>
                  <a:lnTo>
                    <a:pt x="537" y="433"/>
                  </a:lnTo>
                  <a:lnTo>
                    <a:pt x="517" y="444"/>
                  </a:lnTo>
                  <a:lnTo>
                    <a:pt x="497" y="455"/>
                  </a:lnTo>
                  <a:lnTo>
                    <a:pt x="477" y="465"/>
                  </a:lnTo>
                  <a:lnTo>
                    <a:pt x="459" y="477"/>
                  </a:lnTo>
                  <a:lnTo>
                    <a:pt x="441" y="489"/>
                  </a:lnTo>
                  <a:lnTo>
                    <a:pt x="424" y="503"/>
                  </a:lnTo>
                  <a:lnTo>
                    <a:pt x="408" y="516"/>
                  </a:lnTo>
                  <a:lnTo>
                    <a:pt x="393" y="5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97" name="Freeform 174">
              <a:extLst>
                <a:ext uri="{FF2B5EF4-FFF2-40B4-BE49-F238E27FC236}">
                  <a16:creationId xmlns:a16="http://schemas.microsoft.com/office/drawing/2014/main" id="{80BBDA10-E33B-4D3C-A80A-4A66DFE489AB}"/>
                </a:ext>
              </a:extLst>
            </p:cNvPr>
            <p:cNvSpPr>
              <a:spLocks/>
            </p:cNvSpPr>
            <p:nvPr/>
          </p:nvSpPr>
          <p:spPr bwMode="auto">
            <a:xfrm>
              <a:off x="1804" y="2030"/>
              <a:ext cx="101" cy="101"/>
            </a:xfrm>
            <a:custGeom>
              <a:avLst/>
              <a:gdLst>
                <a:gd name="T0" fmla="*/ 0 w 405"/>
                <a:gd name="T1" fmla="*/ 0 h 406"/>
                <a:gd name="T2" fmla="*/ 0 w 405"/>
                <a:gd name="T3" fmla="*/ 0 h 406"/>
                <a:gd name="T4" fmla="*/ 0 w 405"/>
                <a:gd name="T5" fmla="*/ 0 h 406"/>
                <a:gd name="T6" fmla="*/ 0 w 405"/>
                <a:gd name="T7" fmla="*/ 0 h 406"/>
                <a:gd name="T8" fmla="*/ 0 w 405"/>
                <a:gd name="T9" fmla="*/ 0 h 406"/>
                <a:gd name="T10" fmla="*/ 0 w 405"/>
                <a:gd name="T11" fmla="*/ 0 h 406"/>
                <a:gd name="T12" fmla="*/ 0 w 405"/>
                <a:gd name="T13" fmla="*/ 0 h 406"/>
                <a:gd name="T14" fmla="*/ 0 w 405"/>
                <a:gd name="T15" fmla="*/ 0 h 406"/>
                <a:gd name="T16" fmla="*/ 0 w 405"/>
                <a:gd name="T17" fmla="*/ 0 h 406"/>
                <a:gd name="T18" fmla="*/ 0 w 405"/>
                <a:gd name="T19" fmla="*/ 0 h 406"/>
                <a:gd name="T20" fmla="*/ 0 w 405"/>
                <a:gd name="T21" fmla="*/ 0 h 406"/>
                <a:gd name="T22" fmla="*/ 0 w 405"/>
                <a:gd name="T23" fmla="*/ 0 h 406"/>
                <a:gd name="T24" fmla="*/ 0 w 405"/>
                <a:gd name="T25" fmla="*/ 0 h 406"/>
                <a:gd name="T26" fmla="*/ 0 w 405"/>
                <a:gd name="T27" fmla="*/ 0 h 406"/>
                <a:gd name="T28" fmla="*/ 0 w 405"/>
                <a:gd name="T29" fmla="*/ 0 h 406"/>
                <a:gd name="T30" fmla="*/ 0 w 405"/>
                <a:gd name="T31" fmla="*/ 0 h 406"/>
                <a:gd name="T32" fmla="*/ 0 w 405"/>
                <a:gd name="T33" fmla="*/ 0 h 406"/>
                <a:gd name="T34" fmla="*/ 0 w 405"/>
                <a:gd name="T35" fmla="*/ 0 h 406"/>
                <a:gd name="T36" fmla="*/ 0 w 405"/>
                <a:gd name="T37" fmla="*/ 0 h 406"/>
                <a:gd name="T38" fmla="*/ 0 w 405"/>
                <a:gd name="T39" fmla="*/ 0 h 406"/>
                <a:gd name="T40" fmla="*/ 0 w 405"/>
                <a:gd name="T41" fmla="*/ 0 h 406"/>
                <a:gd name="T42" fmla="*/ 0 w 405"/>
                <a:gd name="T43" fmla="*/ 0 h 406"/>
                <a:gd name="T44" fmla="*/ 0 w 405"/>
                <a:gd name="T45" fmla="*/ 0 h 406"/>
                <a:gd name="T46" fmla="*/ 0 w 405"/>
                <a:gd name="T47" fmla="*/ 0 h 406"/>
                <a:gd name="T48" fmla="*/ 0 w 405"/>
                <a:gd name="T49" fmla="*/ 0 h 406"/>
                <a:gd name="T50" fmla="*/ 0 w 405"/>
                <a:gd name="T51" fmla="*/ 0 h 406"/>
                <a:gd name="T52" fmla="*/ 0 w 405"/>
                <a:gd name="T53" fmla="*/ 0 h 406"/>
                <a:gd name="T54" fmla="*/ 0 w 405"/>
                <a:gd name="T55" fmla="*/ 0 h 406"/>
                <a:gd name="T56" fmla="*/ 0 w 405"/>
                <a:gd name="T57" fmla="*/ 0 h 406"/>
                <a:gd name="T58" fmla="*/ 0 w 405"/>
                <a:gd name="T59" fmla="*/ 0 h 406"/>
                <a:gd name="T60" fmla="*/ 0 w 405"/>
                <a:gd name="T61" fmla="*/ 0 h 406"/>
                <a:gd name="T62" fmla="*/ 0 w 405"/>
                <a:gd name="T63" fmla="*/ 0 h 406"/>
                <a:gd name="T64" fmla="*/ 0 w 405"/>
                <a:gd name="T65" fmla="*/ 0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5"/>
                <a:gd name="T100" fmla="*/ 0 h 406"/>
                <a:gd name="T101" fmla="*/ 405 w 405"/>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5" h="406">
                  <a:moveTo>
                    <a:pt x="209" y="406"/>
                  </a:moveTo>
                  <a:lnTo>
                    <a:pt x="168" y="402"/>
                  </a:lnTo>
                  <a:lnTo>
                    <a:pt x="129" y="391"/>
                  </a:lnTo>
                  <a:lnTo>
                    <a:pt x="94" y="373"/>
                  </a:lnTo>
                  <a:lnTo>
                    <a:pt x="63" y="349"/>
                  </a:lnTo>
                  <a:lnTo>
                    <a:pt x="38" y="321"/>
                  </a:lnTo>
                  <a:lnTo>
                    <a:pt x="18" y="287"/>
                  </a:lnTo>
                  <a:lnTo>
                    <a:pt x="4" y="249"/>
                  </a:lnTo>
                  <a:lnTo>
                    <a:pt x="0" y="209"/>
                  </a:lnTo>
                  <a:lnTo>
                    <a:pt x="4" y="168"/>
                  </a:lnTo>
                  <a:lnTo>
                    <a:pt x="18" y="129"/>
                  </a:lnTo>
                  <a:lnTo>
                    <a:pt x="38" y="95"/>
                  </a:lnTo>
                  <a:lnTo>
                    <a:pt x="63" y="63"/>
                  </a:lnTo>
                  <a:lnTo>
                    <a:pt x="94" y="37"/>
                  </a:lnTo>
                  <a:lnTo>
                    <a:pt x="129" y="17"/>
                  </a:lnTo>
                  <a:lnTo>
                    <a:pt x="168" y="4"/>
                  </a:lnTo>
                  <a:lnTo>
                    <a:pt x="209" y="0"/>
                  </a:lnTo>
                  <a:lnTo>
                    <a:pt x="249" y="4"/>
                  </a:lnTo>
                  <a:lnTo>
                    <a:pt x="286" y="17"/>
                  </a:lnTo>
                  <a:lnTo>
                    <a:pt x="320" y="37"/>
                  </a:lnTo>
                  <a:lnTo>
                    <a:pt x="349" y="63"/>
                  </a:lnTo>
                  <a:lnTo>
                    <a:pt x="372" y="95"/>
                  </a:lnTo>
                  <a:lnTo>
                    <a:pt x="390" y="129"/>
                  </a:lnTo>
                  <a:lnTo>
                    <a:pt x="401" y="168"/>
                  </a:lnTo>
                  <a:lnTo>
                    <a:pt x="405" y="209"/>
                  </a:lnTo>
                  <a:lnTo>
                    <a:pt x="401" y="249"/>
                  </a:lnTo>
                  <a:lnTo>
                    <a:pt x="390" y="287"/>
                  </a:lnTo>
                  <a:lnTo>
                    <a:pt x="372" y="321"/>
                  </a:lnTo>
                  <a:lnTo>
                    <a:pt x="349" y="349"/>
                  </a:lnTo>
                  <a:lnTo>
                    <a:pt x="320" y="373"/>
                  </a:lnTo>
                  <a:lnTo>
                    <a:pt x="286" y="391"/>
                  </a:lnTo>
                  <a:lnTo>
                    <a:pt x="249" y="402"/>
                  </a:lnTo>
                  <a:lnTo>
                    <a:pt x="209" y="4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998" name="Freeform 175">
              <a:extLst>
                <a:ext uri="{FF2B5EF4-FFF2-40B4-BE49-F238E27FC236}">
                  <a16:creationId xmlns:a16="http://schemas.microsoft.com/office/drawing/2014/main" id="{75207E86-A23E-4BCC-ABFE-1D5056520105}"/>
                </a:ext>
              </a:extLst>
            </p:cNvPr>
            <p:cNvSpPr>
              <a:spLocks/>
            </p:cNvSpPr>
            <p:nvPr/>
          </p:nvSpPr>
          <p:spPr bwMode="auto">
            <a:xfrm>
              <a:off x="1804" y="2030"/>
              <a:ext cx="101" cy="101"/>
            </a:xfrm>
            <a:custGeom>
              <a:avLst/>
              <a:gdLst>
                <a:gd name="T0" fmla="*/ 0 w 405"/>
                <a:gd name="T1" fmla="*/ 0 h 406"/>
                <a:gd name="T2" fmla="*/ 0 w 405"/>
                <a:gd name="T3" fmla="*/ 0 h 406"/>
                <a:gd name="T4" fmla="*/ 0 w 405"/>
                <a:gd name="T5" fmla="*/ 0 h 406"/>
                <a:gd name="T6" fmla="*/ 0 w 405"/>
                <a:gd name="T7" fmla="*/ 0 h 406"/>
                <a:gd name="T8" fmla="*/ 0 w 405"/>
                <a:gd name="T9" fmla="*/ 0 h 406"/>
                <a:gd name="T10" fmla="*/ 0 w 405"/>
                <a:gd name="T11" fmla="*/ 0 h 406"/>
                <a:gd name="T12" fmla="*/ 0 w 405"/>
                <a:gd name="T13" fmla="*/ 0 h 406"/>
                <a:gd name="T14" fmla="*/ 0 w 405"/>
                <a:gd name="T15" fmla="*/ 0 h 406"/>
                <a:gd name="T16" fmla="*/ 0 w 405"/>
                <a:gd name="T17" fmla="*/ 0 h 406"/>
                <a:gd name="T18" fmla="*/ 0 w 405"/>
                <a:gd name="T19" fmla="*/ 0 h 406"/>
                <a:gd name="T20" fmla="*/ 0 w 405"/>
                <a:gd name="T21" fmla="*/ 0 h 406"/>
                <a:gd name="T22" fmla="*/ 0 w 405"/>
                <a:gd name="T23" fmla="*/ 0 h 406"/>
                <a:gd name="T24" fmla="*/ 0 w 405"/>
                <a:gd name="T25" fmla="*/ 0 h 406"/>
                <a:gd name="T26" fmla="*/ 0 w 405"/>
                <a:gd name="T27" fmla="*/ 0 h 406"/>
                <a:gd name="T28" fmla="*/ 0 w 405"/>
                <a:gd name="T29" fmla="*/ 0 h 406"/>
                <a:gd name="T30" fmla="*/ 0 w 405"/>
                <a:gd name="T31" fmla="*/ 0 h 406"/>
                <a:gd name="T32" fmla="*/ 0 w 405"/>
                <a:gd name="T33" fmla="*/ 0 h 406"/>
                <a:gd name="T34" fmla="*/ 0 w 405"/>
                <a:gd name="T35" fmla="*/ 0 h 406"/>
                <a:gd name="T36" fmla="*/ 0 w 405"/>
                <a:gd name="T37" fmla="*/ 0 h 406"/>
                <a:gd name="T38" fmla="*/ 0 w 405"/>
                <a:gd name="T39" fmla="*/ 0 h 406"/>
                <a:gd name="T40" fmla="*/ 0 w 405"/>
                <a:gd name="T41" fmla="*/ 0 h 406"/>
                <a:gd name="T42" fmla="*/ 0 w 405"/>
                <a:gd name="T43" fmla="*/ 0 h 406"/>
                <a:gd name="T44" fmla="*/ 0 w 405"/>
                <a:gd name="T45" fmla="*/ 0 h 406"/>
                <a:gd name="T46" fmla="*/ 0 w 405"/>
                <a:gd name="T47" fmla="*/ 0 h 406"/>
                <a:gd name="T48" fmla="*/ 0 w 405"/>
                <a:gd name="T49" fmla="*/ 0 h 406"/>
                <a:gd name="T50" fmla="*/ 0 w 405"/>
                <a:gd name="T51" fmla="*/ 0 h 406"/>
                <a:gd name="T52" fmla="*/ 0 w 405"/>
                <a:gd name="T53" fmla="*/ 0 h 406"/>
                <a:gd name="T54" fmla="*/ 0 w 405"/>
                <a:gd name="T55" fmla="*/ 0 h 406"/>
                <a:gd name="T56" fmla="*/ 0 w 405"/>
                <a:gd name="T57" fmla="*/ 0 h 406"/>
                <a:gd name="T58" fmla="*/ 0 w 405"/>
                <a:gd name="T59" fmla="*/ 0 h 406"/>
                <a:gd name="T60" fmla="*/ 0 w 405"/>
                <a:gd name="T61" fmla="*/ 0 h 406"/>
                <a:gd name="T62" fmla="*/ 0 w 405"/>
                <a:gd name="T63" fmla="*/ 0 h 406"/>
                <a:gd name="T64" fmla="*/ 0 w 405"/>
                <a:gd name="T65" fmla="*/ 0 h 406"/>
                <a:gd name="T66" fmla="*/ 0 w 405"/>
                <a:gd name="T67" fmla="*/ 0 h 406"/>
                <a:gd name="T68" fmla="*/ 0 w 405"/>
                <a:gd name="T69" fmla="*/ 0 h 406"/>
                <a:gd name="T70" fmla="*/ 0 w 405"/>
                <a:gd name="T71" fmla="*/ 0 h 406"/>
                <a:gd name="T72" fmla="*/ 0 w 405"/>
                <a:gd name="T73" fmla="*/ 0 h 4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5"/>
                <a:gd name="T112" fmla="*/ 0 h 406"/>
                <a:gd name="T113" fmla="*/ 405 w 405"/>
                <a:gd name="T114" fmla="*/ 406 h 4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5" h="406">
                  <a:moveTo>
                    <a:pt x="209" y="406"/>
                  </a:moveTo>
                  <a:lnTo>
                    <a:pt x="209" y="406"/>
                  </a:lnTo>
                  <a:lnTo>
                    <a:pt x="168" y="402"/>
                  </a:lnTo>
                  <a:lnTo>
                    <a:pt x="129" y="391"/>
                  </a:lnTo>
                  <a:lnTo>
                    <a:pt x="94" y="373"/>
                  </a:lnTo>
                  <a:lnTo>
                    <a:pt x="63" y="349"/>
                  </a:lnTo>
                  <a:lnTo>
                    <a:pt x="38" y="321"/>
                  </a:lnTo>
                  <a:lnTo>
                    <a:pt x="18" y="287"/>
                  </a:lnTo>
                  <a:lnTo>
                    <a:pt x="4" y="249"/>
                  </a:lnTo>
                  <a:lnTo>
                    <a:pt x="0" y="209"/>
                  </a:lnTo>
                  <a:lnTo>
                    <a:pt x="4" y="168"/>
                  </a:lnTo>
                  <a:lnTo>
                    <a:pt x="18" y="129"/>
                  </a:lnTo>
                  <a:lnTo>
                    <a:pt x="38" y="95"/>
                  </a:lnTo>
                  <a:lnTo>
                    <a:pt x="63" y="63"/>
                  </a:lnTo>
                  <a:lnTo>
                    <a:pt x="94" y="37"/>
                  </a:lnTo>
                  <a:lnTo>
                    <a:pt x="129" y="17"/>
                  </a:lnTo>
                  <a:lnTo>
                    <a:pt x="168" y="4"/>
                  </a:lnTo>
                  <a:lnTo>
                    <a:pt x="209" y="0"/>
                  </a:lnTo>
                  <a:lnTo>
                    <a:pt x="249" y="4"/>
                  </a:lnTo>
                  <a:lnTo>
                    <a:pt x="286" y="17"/>
                  </a:lnTo>
                  <a:lnTo>
                    <a:pt x="320" y="37"/>
                  </a:lnTo>
                  <a:lnTo>
                    <a:pt x="349" y="63"/>
                  </a:lnTo>
                  <a:lnTo>
                    <a:pt x="372" y="95"/>
                  </a:lnTo>
                  <a:lnTo>
                    <a:pt x="390" y="129"/>
                  </a:lnTo>
                  <a:lnTo>
                    <a:pt x="401" y="168"/>
                  </a:lnTo>
                  <a:lnTo>
                    <a:pt x="405" y="209"/>
                  </a:lnTo>
                  <a:lnTo>
                    <a:pt x="401" y="249"/>
                  </a:lnTo>
                  <a:lnTo>
                    <a:pt x="390" y="287"/>
                  </a:lnTo>
                  <a:lnTo>
                    <a:pt x="372" y="321"/>
                  </a:lnTo>
                  <a:lnTo>
                    <a:pt x="349" y="349"/>
                  </a:lnTo>
                  <a:lnTo>
                    <a:pt x="320" y="373"/>
                  </a:lnTo>
                  <a:lnTo>
                    <a:pt x="286" y="391"/>
                  </a:lnTo>
                  <a:lnTo>
                    <a:pt x="249" y="402"/>
                  </a:lnTo>
                  <a:lnTo>
                    <a:pt x="209" y="40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34999" name="Freeform 176">
              <a:extLst>
                <a:ext uri="{FF2B5EF4-FFF2-40B4-BE49-F238E27FC236}">
                  <a16:creationId xmlns:a16="http://schemas.microsoft.com/office/drawing/2014/main" id="{C04F4225-1CC8-41E2-8ABB-3E57D049C6B8}"/>
                </a:ext>
              </a:extLst>
            </p:cNvPr>
            <p:cNvSpPr>
              <a:spLocks/>
            </p:cNvSpPr>
            <p:nvPr/>
          </p:nvSpPr>
          <p:spPr bwMode="auto">
            <a:xfrm>
              <a:off x="3888" y="2030"/>
              <a:ext cx="101" cy="101"/>
            </a:xfrm>
            <a:custGeom>
              <a:avLst/>
              <a:gdLst>
                <a:gd name="T0" fmla="*/ 0 w 406"/>
                <a:gd name="T1" fmla="*/ 0 h 406"/>
                <a:gd name="T2" fmla="*/ 0 w 406"/>
                <a:gd name="T3" fmla="*/ 0 h 406"/>
                <a:gd name="T4" fmla="*/ 0 w 406"/>
                <a:gd name="T5" fmla="*/ 0 h 406"/>
                <a:gd name="T6" fmla="*/ 0 w 406"/>
                <a:gd name="T7" fmla="*/ 0 h 406"/>
                <a:gd name="T8" fmla="*/ 0 w 406"/>
                <a:gd name="T9" fmla="*/ 0 h 406"/>
                <a:gd name="T10" fmla="*/ 0 w 406"/>
                <a:gd name="T11" fmla="*/ 0 h 406"/>
                <a:gd name="T12" fmla="*/ 0 w 406"/>
                <a:gd name="T13" fmla="*/ 0 h 406"/>
                <a:gd name="T14" fmla="*/ 0 w 406"/>
                <a:gd name="T15" fmla="*/ 0 h 406"/>
                <a:gd name="T16" fmla="*/ 0 w 406"/>
                <a:gd name="T17" fmla="*/ 0 h 406"/>
                <a:gd name="T18" fmla="*/ 0 w 406"/>
                <a:gd name="T19" fmla="*/ 0 h 406"/>
                <a:gd name="T20" fmla="*/ 0 w 406"/>
                <a:gd name="T21" fmla="*/ 0 h 406"/>
                <a:gd name="T22" fmla="*/ 0 w 406"/>
                <a:gd name="T23" fmla="*/ 0 h 406"/>
                <a:gd name="T24" fmla="*/ 0 w 406"/>
                <a:gd name="T25" fmla="*/ 0 h 406"/>
                <a:gd name="T26" fmla="*/ 0 w 406"/>
                <a:gd name="T27" fmla="*/ 0 h 406"/>
                <a:gd name="T28" fmla="*/ 0 w 406"/>
                <a:gd name="T29" fmla="*/ 0 h 406"/>
                <a:gd name="T30" fmla="*/ 0 w 406"/>
                <a:gd name="T31" fmla="*/ 0 h 406"/>
                <a:gd name="T32" fmla="*/ 0 w 406"/>
                <a:gd name="T33" fmla="*/ 0 h 406"/>
                <a:gd name="T34" fmla="*/ 0 w 406"/>
                <a:gd name="T35" fmla="*/ 0 h 406"/>
                <a:gd name="T36" fmla="*/ 0 w 406"/>
                <a:gd name="T37" fmla="*/ 0 h 406"/>
                <a:gd name="T38" fmla="*/ 0 w 406"/>
                <a:gd name="T39" fmla="*/ 0 h 406"/>
                <a:gd name="T40" fmla="*/ 0 w 406"/>
                <a:gd name="T41" fmla="*/ 0 h 406"/>
                <a:gd name="T42" fmla="*/ 0 w 406"/>
                <a:gd name="T43" fmla="*/ 0 h 406"/>
                <a:gd name="T44" fmla="*/ 0 w 406"/>
                <a:gd name="T45" fmla="*/ 0 h 406"/>
                <a:gd name="T46" fmla="*/ 0 w 406"/>
                <a:gd name="T47" fmla="*/ 0 h 406"/>
                <a:gd name="T48" fmla="*/ 0 w 406"/>
                <a:gd name="T49" fmla="*/ 0 h 406"/>
                <a:gd name="T50" fmla="*/ 0 w 406"/>
                <a:gd name="T51" fmla="*/ 0 h 406"/>
                <a:gd name="T52" fmla="*/ 0 w 406"/>
                <a:gd name="T53" fmla="*/ 0 h 406"/>
                <a:gd name="T54" fmla="*/ 0 w 406"/>
                <a:gd name="T55" fmla="*/ 0 h 406"/>
                <a:gd name="T56" fmla="*/ 0 w 406"/>
                <a:gd name="T57" fmla="*/ 0 h 406"/>
                <a:gd name="T58" fmla="*/ 0 w 406"/>
                <a:gd name="T59" fmla="*/ 0 h 406"/>
                <a:gd name="T60" fmla="*/ 0 w 406"/>
                <a:gd name="T61" fmla="*/ 0 h 406"/>
                <a:gd name="T62" fmla="*/ 0 w 406"/>
                <a:gd name="T63" fmla="*/ 0 h 406"/>
                <a:gd name="T64" fmla="*/ 0 w 406"/>
                <a:gd name="T65" fmla="*/ 0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406"/>
                <a:gd name="T101" fmla="*/ 406 w 406"/>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406">
                  <a:moveTo>
                    <a:pt x="209" y="406"/>
                  </a:moveTo>
                  <a:lnTo>
                    <a:pt x="168" y="402"/>
                  </a:lnTo>
                  <a:lnTo>
                    <a:pt x="129" y="391"/>
                  </a:lnTo>
                  <a:lnTo>
                    <a:pt x="95" y="373"/>
                  </a:lnTo>
                  <a:lnTo>
                    <a:pt x="63" y="349"/>
                  </a:lnTo>
                  <a:lnTo>
                    <a:pt x="37" y="321"/>
                  </a:lnTo>
                  <a:lnTo>
                    <a:pt x="17" y="287"/>
                  </a:lnTo>
                  <a:lnTo>
                    <a:pt x="4" y="249"/>
                  </a:lnTo>
                  <a:lnTo>
                    <a:pt x="0" y="209"/>
                  </a:lnTo>
                  <a:lnTo>
                    <a:pt x="4" y="168"/>
                  </a:lnTo>
                  <a:lnTo>
                    <a:pt x="17" y="129"/>
                  </a:lnTo>
                  <a:lnTo>
                    <a:pt x="37" y="95"/>
                  </a:lnTo>
                  <a:lnTo>
                    <a:pt x="63" y="63"/>
                  </a:lnTo>
                  <a:lnTo>
                    <a:pt x="95" y="37"/>
                  </a:lnTo>
                  <a:lnTo>
                    <a:pt x="129" y="17"/>
                  </a:lnTo>
                  <a:lnTo>
                    <a:pt x="168" y="4"/>
                  </a:lnTo>
                  <a:lnTo>
                    <a:pt x="209" y="0"/>
                  </a:lnTo>
                  <a:lnTo>
                    <a:pt x="249" y="4"/>
                  </a:lnTo>
                  <a:lnTo>
                    <a:pt x="286" y="17"/>
                  </a:lnTo>
                  <a:lnTo>
                    <a:pt x="319" y="37"/>
                  </a:lnTo>
                  <a:lnTo>
                    <a:pt x="349" y="63"/>
                  </a:lnTo>
                  <a:lnTo>
                    <a:pt x="373" y="95"/>
                  </a:lnTo>
                  <a:lnTo>
                    <a:pt x="391" y="129"/>
                  </a:lnTo>
                  <a:lnTo>
                    <a:pt x="402" y="168"/>
                  </a:lnTo>
                  <a:lnTo>
                    <a:pt x="406" y="209"/>
                  </a:lnTo>
                  <a:lnTo>
                    <a:pt x="402" y="249"/>
                  </a:lnTo>
                  <a:lnTo>
                    <a:pt x="391" y="287"/>
                  </a:lnTo>
                  <a:lnTo>
                    <a:pt x="373" y="321"/>
                  </a:lnTo>
                  <a:lnTo>
                    <a:pt x="349" y="349"/>
                  </a:lnTo>
                  <a:lnTo>
                    <a:pt x="319" y="373"/>
                  </a:lnTo>
                  <a:lnTo>
                    <a:pt x="286" y="391"/>
                  </a:lnTo>
                  <a:lnTo>
                    <a:pt x="249" y="402"/>
                  </a:lnTo>
                  <a:lnTo>
                    <a:pt x="209" y="4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000" name="Freeform 177">
              <a:extLst>
                <a:ext uri="{FF2B5EF4-FFF2-40B4-BE49-F238E27FC236}">
                  <a16:creationId xmlns:a16="http://schemas.microsoft.com/office/drawing/2014/main" id="{C6A59CF3-788F-4693-9485-521614FC6709}"/>
                </a:ext>
              </a:extLst>
            </p:cNvPr>
            <p:cNvSpPr>
              <a:spLocks/>
            </p:cNvSpPr>
            <p:nvPr/>
          </p:nvSpPr>
          <p:spPr bwMode="auto">
            <a:xfrm>
              <a:off x="3888" y="2030"/>
              <a:ext cx="101" cy="101"/>
            </a:xfrm>
            <a:custGeom>
              <a:avLst/>
              <a:gdLst>
                <a:gd name="T0" fmla="*/ 0 w 406"/>
                <a:gd name="T1" fmla="*/ 0 h 406"/>
                <a:gd name="T2" fmla="*/ 0 w 406"/>
                <a:gd name="T3" fmla="*/ 0 h 406"/>
                <a:gd name="T4" fmla="*/ 0 w 406"/>
                <a:gd name="T5" fmla="*/ 0 h 406"/>
                <a:gd name="T6" fmla="*/ 0 w 406"/>
                <a:gd name="T7" fmla="*/ 0 h 406"/>
                <a:gd name="T8" fmla="*/ 0 w 406"/>
                <a:gd name="T9" fmla="*/ 0 h 406"/>
                <a:gd name="T10" fmla="*/ 0 w 406"/>
                <a:gd name="T11" fmla="*/ 0 h 406"/>
                <a:gd name="T12" fmla="*/ 0 w 406"/>
                <a:gd name="T13" fmla="*/ 0 h 406"/>
                <a:gd name="T14" fmla="*/ 0 w 406"/>
                <a:gd name="T15" fmla="*/ 0 h 406"/>
                <a:gd name="T16" fmla="*/ 0 w 406"/>
                <a:gd name="T17" fmla="*/ 0 h 406"/>
                <a:gd name="T18" fmla="*/ 0 w 406"/>
                <a:gd name="T19" fmla="*/ 0 h 406"/>
                <a:gd name="T20" fmla="*/ 0 w 406"/>
                <a:gd name="T21" fmla="*/ 0 h 406"/>
                <a:gd name="T22" fmla="*/ 0 w 406"/>
                <a:gd name="T23" fmla="*/ 0 h 406"/>
                <a:gd name="T24" fmla="*/ 0 w 406"/>
                <a:gd name="T25" fmla="*/ 0 h 406"/>
                <a:gd name="T26" fmla="*/ 0 w 406"/>
                <a:gd name="T27" fmla="*/ 0 h 406"/>
                <a:gd name="T28" fmla="*/ 0 w 406"/>
                <a:gd name="T29" fmla="*/ 0 h 406"/>
                <a:gd name="T30" fmla="*/ 0 w 406"/>
                <a:gd name="T31" fmla="*/ 0 h 406"/>
                <a:gd name="T32" fmla="*/ 0 w 406"/>
                <a:gd name="T33" fmla="*/ 0 h 406"/>
                <a:gd name="T34" fmla="*/ 0 w 406"/>
                <a:gd name="T35" fmla="*/ 0 h 406"/>
                <a:gd name="T36" fmla="*/ 0 w 406"/>
                <a:gd name="T37" fmla="*/ 0 h 406"/>
                <a:gd name="T38" fmla="*/ 0 w 406"/>
                <a:gd name="T39" fmla="*/ 0 h 406"/>
                <a:gd name="T40" fmla="*/ 0 w 406"/>
                <a:gd name="T41" fmla="*/ 0 h 406"/>
                <a:gd name="T42" fmla="*/ 0 w 406"/>
                <a:gd name="T43" fmla="*/ 0 h 406"/>
                <a:gd name="T44" fmla="*/ 0 w 406"/>
                <a:gd name="T45" fmla="*/ 0 h 406"/>
                <a:gd name="T46" fmla="*/ 0 w 406"/>
                <a:gd name="T47" fmla="*/ 0 h 406"/>
                <a:gd name="T48" fmla="*/ 0 w 406"/>
                <a:gd name="T49" fmla="*/ 0 h 406"/>
                <a:gd name="T50" fmla="*/ 0 w 406"/>
                <a:gd name="T51" fmla="*/ 0 h 406"/>
                <a:gd name="T52" fmla="*/ 0 w 406"/>
                <a:gd name="T53" fmla="*/ 0 h 406"/>
                <a:gd name="T54" fmla="*/ 0 w 406"/>
                <a:gd name="T55" fmla="*/ 0 h 406"/>
                <a:gd name="T56" fmla="*/ 0 w 406"/>
                <a:gd name="T57" fmla="*/ 0 h 406"/>
                <a:gd name="T58" fmla="*/ 0 w 406"/>
                <a:gd name="T59" fmla="*/ 0 h 406"/>
                <a:gd name="T60" fmla="*/ 0 w 406"/>
                <a:gd name="T61" fmla="*/ 0 h 406"/>
                <a:gd name="T62" fmla="*/ 0 w 406"/>
                <a:gd name="T63" fmla="*/ 0 h 406"/>
                <a:gd name="T64" fmla="*/ 0 w 406"/>
                <a:gd name="T65" fmla="*/ 0 h 406"/>
                <a:gd name="T66" fmla="*/ 0 w 406"/>
                <a:gd name="T67" fmla="*/ 0 h 406"/>
                <a:gd name="T68" fmla="*/ 0 w 406"/>
                <a:gd name="T69" fmla="*/ 0 h 406"/>
                <a:gd name="T70" fmla="*/ 0 w 406"/>
                <a:gd name="T71" fmla="*/ 0 h 406"/>
                <a:gd name="T72" fmla="*/ 0 w 406"/>
                <a:gd name="T73" fmla="*/ 0 h 4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6"/>
                <a:gd name="T112" fmla="*/ 0 h 406"/>
                <a:gd name="T113" fmla="*/ 406 w 406"/>
                <a:gd name="T114" fmla="*/ 406 h 4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6" h="406">
                  <a:moveTo>
                    <a:pt x="209" y="406"/>
                  </a:moveTo>
                  <a:lnTo>
                    <a:pt x="209" y="406"/>
                  </a:lnTo>
                  <a:lnTo>
                    <a:pt x="168" y="402"/>
                  </a:lnTo>
                  <a:lnTo>
                    <a:pt x="129" y="391"/>
                  </a:lnTo>
                  <a:lnTo>
                    <a:pt x="95" y="373"/>
                  </a:lnTo>
                  <a:lnTo>
                    <a:pt x="63" y="349"/>
                  </a:lnTo>
                  <a:lnTo>
                    <a:pt x="37" y="321"/>
                  </a:lnTo>
                  <a:lnTo>
                    <a:pt x="17" y="287"/>
                  </a:lnTo>
                  <a:lnTo>
                    <a:pt x="4" y="249"/>
                  </a:lnTo>
                  <a:lnTo>
                    <a:pt x="0" y="209"/>
                  </a:lnTo>
                  <a:lnTo>
                    <a:pt x="4" y="168"/>
                  </a:lnTo>
                  <a:lnTo>
                    <a:pt x="17" y="129"/>
                  </a:lnTo>
                  <a:lnTo>
                    <a:pt x="37" y="95"/>
                  </a:lnTo>
                  <a:lnTo>
                    <a:pt x="63" y="63"/>
                  </a:lnTo>
                  <a:lnTo>
                    <a:pt x="95" y="37"/>
                  </a:lnTo>
                  <a:lnTo>
                    <a:pt x="129" y="17"/>
                  </a:lnTo>
                  <a:lnTo>
                    <a:pt x="168" y="4"/>
                  </a:lnTo>
                  <a:lnTo>
                    <a:pt x="209" y="0"/>
                  </a:lnTo>
                  <a:lnTo>
                    <a:pt x="249" y="4"/>
                  </a:lnTo>
                  <a:lnTo>
                    <a:pt x="286" y="17"/>
                  </a:lnTo>
                  <a:lnTo>
                    <a:pt x="319" y="37"/>
                  </a:lnTo>
                  <a:lnTo>
                    <a:pt x="349" y="63"/>
                  </a:lnTo>
                  <a:lnTo>
                    <a:pt x="373" y="95"/>
                  </a:lnTo>
                  <a:lnTo>
                    <a:pt x="391" y="129"/>
                  </a:lnTo>
                  <a:lnTo>
                    <a:pt x="402" y="168"/>
                  </a:lnTo>
                  <a:lnTo>
                    <a:pt x="406" y="209"/>
                  </a:lnTo>
                  <a:lnTo>
                    <a:pt x="402" y="249"/>
                  </a:lnTo>
                  <a:lnTo>
                    <a:pt x="391" y="287"/>
                  </a:lnTo>
                  <a:lnTo>
                    <a:pt x="373" y="321"/>
                  </a:lnTo>
                  <a:lnTo>
                    <a:pt x="349" y="349"/>
                  </a:lnTo>
                  <a:lnTo>
                    <a:pt x="319" y="373"/>
                  </a:lnTo>
                  <a:lnTo>
                    <a:pt x="286" y="391"/>
                  </a:lnTo>
                  <a:lnTo>
                    <a:pt x="249" y="402"/>
                  </a:lnTo>
                  <a:lnTo>
                    <a:pt x="209" y="40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grpSp>
      <p:pic>
        <p:nvPicPr>
          <p:cNvPr id="186" name="Picture 179">
            <a:extLst>
              <a:ext uri="{FF2B5EF4-FFF2-40B4-BE49-F238E27FC236}">
                <a16:creationId xmlns:a16="http://schemas.microsoft.com/office/drawing/2014/main" id="{F0F026DB-61BB-4777-9805-FA7F1C84F8F1}"/>
              </a:ext>
            </a:extLst>
          </p:cNvPr>
          <p:cNvPicPr>
            <a:picLocks noChangeArrowheads="1"/>
          </p:cNvPicPr>
          <p:nvPr/>
        </p:nvPicPr>
        <p:blipFill>
          <a:blip r:embed="rId4">
            <a:clrChange>
              <a:clrFrom>
                <a:srgbClr val="3333CC"/>
              </a:clrFrom>
              <a:clrTo>
                <a:srgbClr val="3333CC">
                  <a:alpha val="0"/>
                </a:srgbClr>
              </a:clrTo>
            </a:clrChange>
            <a:extLst>
              <a:ext uri="{28A0092B-C50C-407E-A947-70E740481C1C}">
                <a14:useLocalDpi xmlns:a14="http://schemas.microsoft.com/office/drawing/2010/main" val="0"/>
              </a:ext>
            </a:extLst>
          </a:blip>
          <a:srcRect/>
          <a:stretch>
            <a:fillRect/>
          </a:stretch>
        </p:blipFill>
        <p:spPr bwMode="auto">
          <a:xfrm>
            <a:off x="285750" y="5589588"/>
            <a:ext cx="114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p:cTn id="7" dur="1000" fill="hold"/>
                                        <p:tgtEl>
                                          <p:spTgt spid="58375"/>
                                        </p:tgtEl>
                                        <p:attrNameLst>
                                          <p:attrName>ppt_x</p:attrName>
                                        </p:attrNameLst>
                                      </p:cBhvr>
                                      <p:tavLst>
                                        <p:tav tm="0">
                                          <p:val>
                                            <p:strVal val="#ppt_x-.2"/>
                                          </p:val>
                                        </p:tav>
                                        <p:tav tm="100000">
                                          <p:val>
                                            <p:strVal val="#ppt_x"/>
                                          </p:val>
                                        </p:tav>
                                      </p:tavLst>
                                    </p:anim>
                                    <p:anim calcmode="lin" valueType="num">
                                      <p:cBhvr>
                                        <p:cTn id="8" dur="1000" fill="hold"/>
                                        <p:tgtEl>
                                          <p:spTgt spid="583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58380"/>
                                        </p:tgtEl>
                                        <p:attrNameLst>
                                          <p:attrName>style.visibility</p:attrName>
                                        </p:attrNameLst>
                                      </p:cBhvr>
                                      <p:to>
                                        <p:strVal val="visible"/>
                                      </p:to>
                                    </p:set>
                                    <p:anim calcmode="lin" valueType="num">
                                      <p:cBhvr>
                                        <p:cTn id="14" dur="500" fill="hold"/>
                                        <p:tgtEl>
                                          <p:spTgt spid="58380"/>
                                        </p:tgtEl>
                                        <p:attrNameLst>
                                          <p:attrName>ppt_w</p:attrName>
                                        </p:attrNameLst>
                                      </p:cBhvr>
                                      <p:tavLst>
                                        <p:tav tm="0">
                                          <p:val>
                                            <p:fltVal val="0"/>
                                          </p:val>
                                        </p:tav>
                                        <p:tav tm="100000">
                                          <p:val>
                                            <p:strVal val="#ppt_w"/>
                                          </p:val>
                                        </p:tav>
                                      </p:tavLst>
                                    </p:anim>
                                    <p:anim calcmode="lin" valueType="num">
                                      <p:cBhvr>
                                        <p:cTn id="15" dur="500" fill="hold"/>
                                        <p:tgtEl>
                                          <p:spTgt spid="58380"/>
                                        </p:tgtEl>
                                        <p:attrNameLst>
                                          <p:attrName>ppt_h</p:attrName>
                                        </p:attrNameLst>
                                      </p:cBhvr>
                                      <p:tavLst>
                                        <p:tav tm="0">
                                          <p:val>
                                            <p:fltVal val="0"/>
                                          </p:val>
                                        </p:tav>
                                        <p:tav tm="100000">
                                          <p:val>
                                            <p:strVal val="#ppt_h"/>
                                          </p:val>
                                        </p:tav>
                                      </p:tavLst>
                                    </p:anim>
                                    <p:anim calcmode="lin" valueType="num">
                                      <p:cBhvr>
                                        <p:cTn id="16" dur="500" fill="hold"/>
                                        <p:tgtEl>
                                          <p:spTgt spid="58380"/>
                                        </p:tgtEl>
                                        <p:attrNameLst>
                                          <p:attrName>style.rotation</p:attrName>
                                        </p:attrNameLst>
                                      </p:cBhvr>
                                      <p:tavLst>
                                        <p:tav tm="0">
                                          <p:val>
                                            <p:fltVal val="360"/>
                                          </p:val>
                                        </p:tav>
                                        <p:tav tm="100000">
                                          <p:val>
                                            <p:fltVal val="0"/>
                                          </p:val>
                                        </p:tav>
                                      </p:tavLst>
                                    </p:anim>
                                    <p:animEffect transition="in" filter="fade">
                                      <p:cBhvr>
                                        <p:cTn id="17" dur="500"/>
                                        <p:tgtEl>
                                          <p:spTgt spid="583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fade">
                                      <p:cBhvr>
                                        <p:cTn id="22" dur="1000"/>
                                        <p:tgtEl>
                                          <p:spTgt spid="26631"/>
                                        </p:tgtEl>
                                      </p:cBhvr>
                                    </p:animEffect>
                                    <p:anim calcmode="lin" valueType="num">
                                      <p:cBhvr>
                                        <p:cTn id="23" dur="1000" fill="hold"/>
                                        <p:tgtEl>
                                          <p:spTgt spid="26631"/>
                                        </p:tgtEl>
                                        <p:attrNameLst>
                                          <p:attrName>ppt_x</p:attrName>
                                        </p:attrNameLst>
                                      </p:cBhvr>
                                      <p:tavLst>
                                        <p:tav tm="0">
                                          <p:val>
                                            <p:strVal val="#ppt_x"/>
                                          </p:val>
                                        </p:tav>
                                        <p:tav tm="100000">
                                          <p:val>
                                            <p:strVal val="#ppt_x"/>
                                          </p:val>
                                        </p:tav>
                                      </p:tavLst>
                                    </p:anim>
                                    <p:anim calcmode="lin" valueType="num">
                                      <p:cBhvr>
                                        <p:cTn id="24" dur="900" decel="100000" fill="hold"/>
                                        <p:tgtEl>
                                          <p:spTgt spid="2663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6631"/>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6633"/>
                                        </p:tgtEl>
                                        <p:attrNameLst>
                                          <p:attrName>style.visibility</p:attrName>
                                        </p:attrNameLst>
                                      </p:cBhvr>
                                      <p:to>
                                        <p:strVal val="visible"/>
                                      </p:to>
                                    </p:set>
                                    <p:anim calcmode="lin" valueType="num">
                                      <p:cBhvr>
                                        <p:cTn id="30" dur="500" fill="hold"/>
                                        <p:tgtEl>
                                          <p:spTgt spid="26633"/>
                                        </p:tgtEl>
                                        <p:attrNameLst>
                                          <p:attrName>ppt_w</p:attrName>
                                        </p:attrNameLst>
                                      </p:cBhvr>
                                      <p:tavLst>
                                        <p:tav tm="0">
                                          <p:val>
                                            <p:fltVal val="0"/>
                                          </p:val>
                                        </p:tav>
                                        <p:tav tm="100000">
                                          <p:val>
                                            <p:strVal val="#ppt_w"/>
                                          </p:val>
                                        </p:tav>
                                      </p:tavLst>
                                    </p:anim>
                                    <p:anim calcmode="lin" valueType="num">
                                      <p:cBhvr>
                                        <p:cTn id="31" dur="500" fill="hold"/>
                                        <p:tgtEl>
                                          <p:spTgt spid="26633"/>
                                        </p:tgtEl>
                                        <p:attrNameLst>
                                          <p:attrName>ppt_h</p:attrName>
                                        </p:attrNameLst>
                                      </p:cBhvr>
                                      <p:tavLst>
                                        <p:tav tm="0">
                                          <p:val>
                                            <p:fltVal val="0"/>
                                          </p:val>
                                        </p:tav>
                                        <p:tav tm="100000">
                                          <p:val>
                                            <p:strVal val="#ppt_h"/>
                                          </p:val>
                                        </p:tav>
                                      </p:tavLst>
                                    </p:anim>
                                  </p:childTnLst>
                                </p:cTn>
                              </p:par>
                            </p:childTnLst>
                          </p:cTn>
                        </p:par>
                        <p:par>
                          <p:cTn id="32" fill="hold" nodeType="afterGroup">
                            <p:stCondLst>
                              <p:cond delay="500"/>
                            </p:stCondLst>
                            <p:childTnLst>
                              <p:par>
                                <p:cTn id="33" presetID="2" presetClass="entr" presetSubtype="8" fill="hold" nodeType="afterEffect">
                                  <p:stCondLst>
                                    <p:cond delay="100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000"/>
                            </p:stCondLst>
                            <p:childTnLst>
                              <p:par>
                                <p:cTn id="38" presetID="2" presetClass="entr" presetSubtype="12" fill="hold" nodeType="afterEffect">
                                  <p:stCondLst>
                                    <p:cond delay="1000"/>
                                  </p:stCondLst>
                                  <p:childTnLst>
                                    <p:set>
                                      <p:cBhvr>
                                        <p:cTn id="39" dur="1" fill="hold">
                                          <p:stCondLst>
                                            <p:cond delay="0"/>
                                          </p:stCondLst>
                                        </p:cTn>
                                        <p:tgtEl>
                                          <p:spTgt spid="186"/>
                                        </p:tgtEl>
                                        <p:attrNameLst>
                                          <p:attrName>style.visibility</p:attrName>
                                        </p:attrNameLst>
                                      </p:cBhvr>
                                      <p:to>
                                        <p:strVal val="visible"/>
                                      </p:to>
                                    </p:set>
                                    <p:anim calcmode="lin" valueType="num">
                                      <p:cBhvr additive="base">
                                        <p:cTn id="40" dur="500" fill="hold"/>
                                        <p:tgtEl>
                                          <p:spTgt spid="186"/>
                                        </p:tgtEl>
                                        <p:attrNameLst>
                                          <p:attrName>ppt_x</p:attrName>
                                        </p:attrNameLst>
                                      </p:cBhvr>
                                      <p:tavLst>
                                        <p:tav tm="0">
                                          <p:val>
                                            <p:strVal val="0-#ppt_w/2"/>
                                          </p:val>
                                        </p:tav>
                                        <p:tav tm="100000">
                                          <p:val>
                                            <p:strVal val="#ppt_x"/>
                                          </p:val>
                                        </p:tav>
                                      </p:tavLst>
                                    </p:anim>
                                    <p:anim calcmode="lin" valueType="num">
                                      <p:cBhvr additive="base">
                                        <p:cTn id="41"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P spid="26631" grpId="0" animBg="1"/>
      <p:bldP spid="58380" grpId="0" animBg="1"/>
      <p:bldP spid="266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1">
            <a:extLst>
              <a:ext uri="{FF2B5EF4-FFF2-40B4-BE49-F238E27FC236}">
                <a16:creationId xmlns:a16="http://schemas.microsoft.com/office/drawing/2014/main" id="{D10229E7-262C-4FCC-89DA-420D28A79348}"/>
              </a:ext>
            </a:extLst>
          </p:cNvPr>
          <p:cNvSpPr>
            <a:spLocks noGrp="1"/>
          </p:cNvSpPr>
          <p:nvPr>
            <p:ph type="dt" sz="quarter" idx="10"/>
          </p:nvPr>
        </p:nvSpPr>
        <p:spPr/>
        <p:txBody>
          <a:bodyPr/>
          <a:lstStyle/>
          <a:p>
            <a:pPr>
              <a:defRPr/>
            </a:pPr>
            <a:fld id="{2D1ADF33-8C98-4C56-B316-9CA6CDE7E5A5}" type="datetime1">
              <a:rPr lang="bg-BG"/>
              <a:pPr>
                <a:defRPr/>
              </a:pPr>
              <a:t>15.2.2021 г.</a:t>
            </a:fld>
            <a:endParaRPr lang="en-GB"/>
          </a:p>
        </p:txBody>
      </p:sp>
      <p:grpSp>
        <p:nvGrpSpPr>
          <p:cNvPr id="35843" name="Group 42">
            <a:extLst>
              <a:ext uri="{FF2B5EF4-FFF2-40B4-BE49-F238E27FC236}">
                <a16:creationId xmlns:a16="http://schemas.microsoft.com/office/drawing/2014/main" id="{C95130AD-6BF5-43AB-8906-6D7ED66AB423}"/>
              </a:ext>
            </a:extLst>
          </p:cNvPr>
          <p:cNvGrpSpPr>
            <a:grpSpLocks/>
          </p:cNvGrpSpPr>
          <p:nvPr/>
        </p:nvGrpSpPr>
        <p:grpSpPr bwMode="auto">
          <a:xfrm>
            <a:off x="0" y="0"/>
            <a:ext cx="9144000" cy="6858000"/>
            <a:chOff x="0" y="0"/>
            <a:chExt cx="5760" cy="4320"/>
          </a:xfrm>
        </p:grpSpPr>
        <p:sp>
          <p:nvSpPr>
            <p:cNvPr id="1092611" name="Rectangle 3">
              <a:extLst>
                <a:ext uri="{FF2B5EF4-FFF2-40B4-BE49-F238E27FC236}">
                  <a16:creationId xmlns:a16="http://schemas.microsoft.com/office/drawing/2014/main" id="{8036033D-E7B7-424E-BE13-0913C77923A6}"/>
                </a:ext>
              </a:extLst>
            </p:cNvPr>
            <p:cNvSpPr>
              <a:spLocks noChangeArrowheads="1"/>
            </p:cNvSpPr>
            <p:nvPr/>
          </p:nvSpPr>
          <p:spPr bwMode="auto">
            <a:xfrm>
              <a:off x="0" y="0"/>
              <a:ext cx="5760" cy="432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35845" name="Rectangle 5">
              <a:extLst>
                <a:ext uri="{FF2B5EF4-FFF2-40B4-BE49-F238E27FC236}">
                  <a16:creationId xmlns:a16="http://schemas.microsoft.com/office/drawing/2014/main" id="{D9AA7AB2-AACF-473B-B459-A87BF1997607}"/>
                </a:ext>
              </a:extLst>
            </p:cNvPr>
            <p:cNvSpPr>
              <a:spLocks noChangeArrowheads="1"/>
            </p:cNvSpPr>
            <p:nvPr/>
          </p:nvSpPr>
          <p:spPr bwMode="auto">
            <a:xfrm>
              <a:off x="192" y="1584"/>
              <a:ext cx="5568"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bg-BG" b="1">
                <a:latin typeface="Times New Roman" panose="02020603050405020304" pitchFamily="18" charset="0"/>
              </a:endParaRPr>
            </a:p>
          </p:txBody>
        </p:sp>
        <p:sp>
          <p:nvSpPr>
            <p:cNvPr id="35846" name="Rectangle 7">
              <a:extLst>
                <a:ext uri="{FF2B5EF4-FFF2-40B4-BE49-F238E27FC236}">
                  <a16:creationId xmlns:a16="http://schemas.microsoft.com/office/drawing/2014/main" id="{B1CED2A5-056F-463E-B578-09B2FA98DAF6}"/>
                </a:ext>
              </a:extLst>
            </p:cNvPr>
            <p:cNvSpPr>
              <a:spLocks noChangeArrowheads="1"/>
            </p:cNvSpPr>
            <p:nvPr/>
          </p:nvSpPr>
          <p:spPr bwMode="auto">
            <a:xfrm>
              <a:off x="1537" y="469"/>
              <a:ext cx="2448" cy="272"/>
            </a:xfrm>
            <a:prstGeom prst="rect">
              <a:avLst/>
            </a:prstGeom>
            <a:solidFill>
              <a:srgbClr val="0000FF"/>
            </a:solidFill>
            <a:ln w="28575">
              <a:solidFill>
                <a:srgbClr val="CC00CC"/>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2400" b="1">
                  <a:solidFill>
                    <a:srgbClr val="FFFF00"/>
                  </a:solidFill>
                  <a:latin typeface="Arial" panose="020B0604020202020204" pitchFamily="34" charset="0"/>
                </a:rPr>
                <a:t>КОМА</a:t>
              </a:r>
              <a:r>
                <a:rPr lang="en-US" altLang="bg-BG" sz="2400" b="1">
                  <a:solidFill>
                    <a:srgbClr val="FFFF00"/>
                  </a:solidFill>
                  <a:latin typeface="Arial" panose="020B0604020202020204" pitchFamily="34" charset="0"/>
                </a:rPr>
                <a:t>Н</a:t>
              </a:r>
              <a:r>
                <a:rPr lang="bg-BG" altLang="bg-BG" sz="2400" b="1">
                  <a:solidFill>
                    <a:srgbClr val="FFFF00"/>
                  </a:solidFill>
                  <a:latin typeface="Arial" panose="020B0604020202020204" pitchFamily="34" charset="0"/>
                </a:rPr>
                <a:t>ДВАЩ</a:t>
              </a:r>
              <a:endParaRPr lang="en-GB" altLang="bg-BG" sz="2400" b="1">
                <a:solidFill>
                  <a:srgbClr val="FFFF00"/>
                </a:solidFill>
                <a:latin typeface="Arial" panose="020B0604020202020204" pitchFamily="34" charset="0"/>
              </a:endParaRPr>
            </a:p>
          </p:txBody>
        </p:sp>
        <p:sp>
          <p:nvSpPr>
            <p:cNvPr id="35847" name="Text Box 8">
              <a:extLst>
                <a:ext uri="{FF2B5EF4-FFF2-40B4-BE49-F238E27FC236}">
                  <a16:creationId xmlns:a16="http://schemas.microsoft.com/office/drawing/2014/main" id="{6744F8D3-3942-4C20-B9B5-B4E58D90D454}"/>
                </a:ext>
              </a:extLst>
            </p:cNvPr>
            <p:cNvSpPr txBox="1">
              <a:spLocks noChangeArrowheads="1"/>
            </p:cNvSpPr>
            <p:nvPr/>
          </p:nvSpPr>
          <p:spPr bwMode="auto">
            <a:xfrm>
              <a:off x="0" y="1570"/>
              <a:ext cx="57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2000" b="1" i="1">
                  <a:solidFill>
                    <a:srgbClr val="FF0000"/>
                  </a:solidFill>
                  <a:latin typeface="Arial" panose="020B0604020202020204" pitchFamily="34" charset="0"/>
                  <a:cs typeface="Arial" panose="020B0604020202020204" pitchFamily="34" charset="0"/>
                </a:rPr>
                <a:t>ПРЯКО ПОДЧИНЕНИ НА КОМАНДВАЩИЯ НА СКС</a:t>
              </a:r>
              <a:r>
                <a:rPr lang="en-US" altLang="bg-BG" sz="2000" b="1" i="1">
                  <a:solidFill>
                    <a:srgbClr val="FF0000"/>
                  </a:solidFill>
                  <a:latin typeface="Arial" panose="020B0604020202020204" pitchFamily="34" charset="0"/>
                  <a:cs typeface="Arial" panose="020B0604020202020204" pitchFamily="34" charset="0"/>
                </a:rPr>
                <a:t> ФОРМИРОВАНИЯ</a:t>
              </a:r>
              <a:endParaRPr lang="en-GB" altLang="bg-BG" sz="2000" b="1" i="1">
                <a:solidFill>
                  <a:srgbClr val="FF0000"/>
                </a:solidFill>
                <a:latin typeface="Arial" panose="020B0604020202020204" pitchFamily="34" charset="0"/>
                <a:cs typeface="Arial" panose="020B0604020202020204" pitchFamily="34" charset="0"/>
              </a:endParaRPr>
            </a:p>
          </p:txBody>
        </p:sp>
        <p:sp>
          <p:nvSpPr>
            <p:cNvPr id="35848" name="Text Box 10">
              <a:extLst>
                <a:ext uri="{FF2B5EF4-FFF2-40B4-BE49-F238E27FC236}">
                  <a16:creationId xmlns:a16="http://schemas.microsoft.com/office/drawing/2014/main" id="{EE8C7D99-E9F4-4903-84FF-34F049991012}"/>
                </a:ext>
              </a:extLst>
            </p:cNvPr>
            <p:cNvSpPr txBox="1">
              <a:spLocks noChangeArrowheads="1"/>
            </p:cNvSpPr>
            <p:nvPr/>
          </p:nvSpPr>
          <p:spPr bwMode="auto">
            <a:xfrm>
              <a:off x="96" y="1926"/>
              <a:ext cx="1559" cy="422"/>
            </a:xfrm>
            <a:prstGeom prst="rect">
              <a:avLst/>
            </a:prstGeom>
            <a:solidFill>
              <a:srgbClr val="F1BAFE"/>
            </a:solidFill>
            <a:ln w="28575">
              <a:solidFill>
                <a:srgbClr val="FF99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a:latin typeface="Arial" panose="020B0604020202020204" pitchFamily="34" charset="0"/>
                </a:rPr>
                <a:t>бригада „Логистика“</a:t>
              </a:r>
              <a:endParaRPr lang="en-GB" altLang="bg-BG" sz="1800" b="1">
                <a:latin typeface="Arial" panose="020B0604020202020204" pitchFamily="34" charset="0"/>
              </a:endParaRPr>
            </a:p>
          </p:txBody>
        </p:sp>
        <p:sp>
          <p:nvSpPr>
            <p:cNvPr id="35849" name="Text Box 12">
              <a:extLst>
                <a:ext uri="{FF2B5EF4-FFF2-40B4-BE49-F238E27FC236}">
                  <a16:creationId xmlns:a16="http://schemas.microsoft.com/office/drawing/2014/main" id="{FED68997-D94B-4210-AC40-21718B222ED4}"/>
                </a:ext>
              </a:extLst>
            </p:cNvPr>
            <p:cNvSpPr txBox="1">
              <a:spLocks noChangeArrowheads="1"/>
            </p:cNvSpPr>
            <p:nvPr/>
          </p:nvSpPr>
          <p:spPr bwMode="auto">
            <a:xfrm>
              <a:off x="1882" y="2478"/>
              <a:ext cx="1814" cy="582"/>
            </a:xfrm>
            <a:prstGeom prst="rect">
              <a:avLst/>
            </a:prstGeom>
            <a:gradFill rotWithShape="1">
              <a:gsLst>
                <a:gs pos="0">
                  <a:srgbClr val="00FF99"/>
                </a:gs>
                <a:gs pos="50000">
                  <a:srgbClr val="FFFFFF"/>
                </a:gs>
                <a:gs pos="100000">
                  <a:srgbClr val="00FF99"/>
                </a:gs>
              </a:gsLst>
              <a:lin ang="5400000" scaled="1"/>
            </a:gradFill>
            <a:ln w="38100">
              <a:solidFill>
                <a:schemeClr val="accent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i="1">
                  <a:latin typeface="Arial" panose="020B0604020202020204" pitchFamily="34" charset="0"/>
                </a:rPr>
                <a:t>Център за осигуряване</a:t>
              </a:r>
              <a:endParaRPr lang="en-US" altLang="bg-BG" sz="1800" b="1" i="1">
                <a:latin typeface="Arial" panose="020B0604020202020204" pitchFamily="34" charset="0"/>
              </a:endParaRPr>
            </a:p>
            <a:p>
              <a:pPr algn="ctr" eaLnBrk="1" hangingPunct="1">
                <a:spcBef>
                  <a:spcPct val="0"/>
                </a:spcBef>
                <a:buFontTx/>
                <a:buNone/>
              </a:pPr>
              <a:r>
                <a:rPr lang="en-US" altLang="bg-BG" sz="1800">
                  <a:latin typeface="Arial" panose="020B0604020202020204" pitchFamily="34" charset="0"/>
                </a:rPr>
                <a:t> </a:t>
              </a:r>
              <a:endParaRPr lang="en-GB" altLang="bg-BG" sz="1800">
                <a:latin typeface="Arial" panose="020B0604020202020204" pitchFamily="34" charset="0"/>
              </a:endParaRPr>
            </a:p>
          </p:txBody>
        </p:sp>
        <p:sp>
          <p:nvSpPr>
            <p:cNvPr id="35850" name="Text Box 13">
              <a:extLst>
                <a:ext uri="{FF2B5EF4-FFF2-40B4-BE49-F238E27FC236}">
                  <a16:creationId xmlns:a16="http://schemas.microsoft.com/office/drawing/2014/main" id="{A56E3190-F33C-4CDD-BDD0-D1FF066FB7EE}"/>
                </a:ext>
              </a:extLst>
            </p:cNvPr>
            <p:cNvSpPr txBox="1">
              <a:spLocks noChangeArrowheads="1"/>
            </p:cNvSpPr>
            <p:nvPr/>
          </p:nvSpPr>
          <p:spPr bwMode="auto">
            <a:xfrm>
              <a:off x="1882" y="1917"/>
              <a:ext cx="1814" cy="407"/>
            </a:xfrm>
            <a:prstGeom prst="rect">
              <a:avLst/>
            </a:prstGeom>
            <a:gradFill rotWithShape="1">
              <a:gsLst>
                <a:gs pos="0">
                  <a:srgbClr val="00FFFF"/>
                </a:gs>
                <a:gs pos="50000">
                  <a:srgbClr val="FFFFFF"/>
                </a:gs>
                <a:gs pos="100000">
                  <a:srgbClr val="00FFFF"/>
                </a:gs>
              </a:gsLst>
              <a:lin ang="5400000" scaled="1"/>
            </a:gradFill>
            <a:ln w="38100">
              <a:solidFill>
                <a:schemeClr val="accent2"/>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i="1">
                  <a:latin typeface="Arial" panose="020B0604020202020204" pitchFamily="34" charset="0"/>
                </a:rPr>
                <a:t>Военен команден център</a:t>
              </a:r>
              <a:endParaRPr lang="en-GB" altLang="bg-BG" sz="1800">
                <a:latin typeface="Arial" panose="020B0604020202020204" pitchFamily="34" charset="0"/>
              </a:endParaRPr>
            </a:p>
          </p:txBody>
        </p:sp>
        <p:sp>
          <p:nvSpPr>
            <p:cNvPr id="35851" name="Text Box 21">
              <a:extLst>
                <a:ext uri="{FF2B5EF4-FFF2-40B4-BE49-F238E27FC236}">
                  <a16:creationId xmlns:a16="http://schemas.microsoft.com/office/drawing/2014/main" id="{FD01427F-AC54-44AF-8BA4-45CE6E95ABDA}"/>
                </a:ext>
              </a:extLst>
            </p:cNvPr>
            <p:cNvSpPr txBox="1">
              <a:spLocks noChangeArrowheads="1"/>
            </p:cNvSpPr>
            <p:nvPr/>
          </p:nvSpPr>
          <p:spPr bwMode="auto">
            <a:xfrm>
              <a:off x="3923" y="2478"/>
              <a:ext cx="1724" cy="582"/>
            </a:xfrm>
            <a:prstGeom prst="rect">
              <a:avLst/>
            </a:prstGeom>
            <a:solidFill>
              <a:srgbClr val="01FFFF"/>
            </a:solidFill>
            <a:ln w="28575">
              <a:solidFill>
                <a:schemeClr val="accent2"/>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a:latin typeface="Arial" panose="020B0604020202020204" pitchFamily="34" charset="0"/>
                </a:rPr>
                <a:t>Национален военен учебен комплекс  „Чаралица“</a:t>
              </a:r>
              <a:r>
                <a:rPr lang="en-US" altLang="bg-BG" sz="1800">
                  <a:latin typeface="Arial" panose="020B0604020202020204" pitchFamily="34" charset="0"/>
                </a:rPr>
                <a:t> </a:t>
              </a:r>
              <a:endParaRPr lang="en-GB" altLang="bg-BG" sz="1800">
                <a:latin typeface="Arial" panose="020B0604020202020204" pitchFamily="34" charset="0"/>
              </a:endParaRPr>
            </a:p>
          </p:txBody>
        </p:sp>
        <p:sp>
          <p:nvSpPr>
            <p:cNvPr id="35852" name="Text Box 23">
              <a:extLst>
                <a:ext uri="{FF2B5EF4-FFF2-40B4-BE49-F238E27FC236}">
                  <a16:creationId xmlns:a16="http://schemas.microsoft.com/office/drawing/2014/main" id="{A06E7E34-11F1-4BB2-9EBB-06E5C5A3EA66}"/>
                </a:ext>
              </a:extLst>
            </p:cNvPr>
            <p:cNvSpPr txBox="1">
              <a:spLocks noChangeArrowheads="1"/>
            </p:cNvSpPr>
            <p:nvPr/>
          </p:nvSpPr>
          <p:spPr bwMode="auto">
            <a:xfrm>
              <a:off x="96" y="1016"/>
              <a:ext cx="2076" cy="249"/>
            </a:xfrm>
            <a:prstGeom prst="rect">
              <a:avLst/>
            </a:prstGeom>
            <a:solidFill>
              <a:srgbClr val="CCFF99"/>
            </a:solidFill>
            <a:ln w="28575">
              <a:solidFill>
                <a:srgbClr val="FF0066"/>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800" b="1">
                  <a:latin typeface="Arial" panose="020B0604020202020204" pitchFamily="34" charset="0"/>
                </a:rPr>
                <a:t>ЗАМЕСТНИК КОМАНДВАЩ</a:t>
              </a:r>
              <a:endParaRPr lang="en-GB" altLang="bg-BG" sz="1800" b="1">
                <a:latin typeface="Arial" panose="020B0604020202020204" pitchFamily="34" charset="0"/>
              </a:endParaRPr>
            </a:p>
          </p:txBody>
        </p:sp>
        <p:sp>
          <p:nvSpPr>
            <p:cNvPr id="35853" name="Text Box 24">
              <a:extLst>
                <a:ext uri="{FF2B5EF4-FFF2-40B4-BE49-F238E27FC236}">
                  <a16:creationId xmlns:a16="http://schemas.microsoft.com/office/drawing/2014/main" id="{54BFFC13-798B-47D2-8B59-6A0EEB148E2A}"/>
                </a:ext>
              </a:extLst>
            </p:cNvPr>
            <p:cNvSpPr txBox="1">
              <a:spLocks noChangeArrowheads="1"/>
            </p:cNvSpPr>
            <p:nvPr/>
          </p:nvSpPr>
          <p:spPr bwMode="auto">
            <a:xfrm>
              <a:off x="2290" y="1020"/>
              <a:ext cx="2087" cy="233"/>
            </a:xfrm>
            <a:prstGeom prst="rect">
              <a:avLst/>
            </a:prstGeom>
            <a:solidFill>
              <a:srgbClr val="FFFF00"/>
            </a:solidFill>
            <a:ln w="38100">
              <a:solidFill>
                <a:srgbClr val="9933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800" b="1">
                  <a:latin typeface="Arial" panose="020B0604020202020204" pitchFamily="34" charset="0"/>
                </a:rPr>
                <a:t>НАЧАЛНИК НА</a:t>
              </a:r>
              <a:r>
                <a:rPr lang="en-US" altLang="bg-BG" sz="1800" b="1">
                  <a:latin typeface="Arial" panose="020B0604020202020204" pitchFamily="34" charset="0"/>
                </a:rPr>
                <a:t> </a:t>
              </a:r>
              <a:r>
                <a:rPr lang="bg-BG" altLang="bg-BG" sz="1800" b="1">
                  <a:latin typeface="Arial" panose="020B0604020202020204" pitchFamily="34" charset="0"/>
                </a:rPr>
                <a:t>ЩАБА</a:t>
              </a:r>
              <a:endParaRPr lang="en-GB" altLang="bg-BG" sz="1800" b="1">
                <a:latin typeface="Arial" panose="020B0604020202020204" pitchFamily="34" charset="0"/>
              </a:endParaRPr>
            </a:p>
          </p:txBody>
        </p:sp>
        <p:sp>
          <p:nvSpPr>
            <p:cNvPr id="35854" name="Text Box 26">
              <a:extLst>
                <a:ext uri="{FF2B5EF4-FFF2-40B4-BE49-F238E27FC236}">
                  <a16:creationId xmlns:a16="http://schemas.microsoft.com/office/drawing/2014/main" id="{49119046-21A7-4CFE-B06B-26850D650FF6}"/>
                </a:ext>
              </a:extLst>
            </p:cNvPr>
            <p:cNvSpPr txBox="1">
              <a:spLocks noChangeArrowheads="1"/>
            </p:cNvSpPr>
            <p:nvPr/>
          </p:nvSpPr>
          <p:spPr bwMode="auto">
            <a:xfrm>
              <a:off x="104" y="2478"/>
              <a:ext cx="1551" cy="582"/>
            </a:xfrm>
            <a:prstGeom prst="rect">
              <a:avLst/>
            </a:prstGeom>
            <a:solidFill>
              <a:srgbClr val="FF95FF"/>
            </a:solidFill>
            <a:ln w="38100">
              <a:solidFill>
                <a:srgbClr val="FF99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a:latin typeface="Arial" panose="020B0604020202020204" pitchFamily="34" charset="0"/>
                </a:rPr>
                <a:t>Щаб за контрол на придвижването</a:t>
              </a:r>
              <a:r>
                <a:rPr lang="sr-Cyrl-CS" altLang="bg-BG" sz="1800">
                  <a:latin typeface="Arial" panose="020B0604020202020204" pitchFamily="34" charset="0"/>
                </a:rPr>
                <a:t> </a:t>
              </a:r>
              <a:endParaRPr lang="en-US" altLang="bg-BG" sz="1800">
                <a:latin typeface="Arial" panose="020B0604020202020204" pitchFamily="34" charset="0"/>
              </a:endParaRPr>
            </a:p>
            <a:p>
              <a:pPr algn="ctr" eaLnBrk="1" hangingPunct="1">
                <a:spcBef>
                  <a:spcPct val="0"/>
                </a:spcBef>
                <a:buFontTx/>
                <a:buNone/>
              </a:pPr>
              <a:endParaRPr lang="en-GB" altLang="bg-BG" sz="1800">
                <a:latin typeface="Arial" panose="020B0604020202020204" pitchFamily="34" charset="0"/>
              </a:endParaRPr>
            </a:p>
          </p:txBody>
        </p:sp>
        <p:sp>
          <p:nvSpPr>
            <p:cNvPr id="35855" name="Text Box 27">
              <a:extLst>
                <a:ext uri="{FF2B5EF4-FFF2-40B4-BE49-F238E27FC236}">
                  <a16:creationId xmlns:a16="http://schemas.microsoft.com/office/drawing/2014/main" id="{ACC79B3A-8000-4DEB-9BB3-567E8CBBF615}"/>
                </a:ext>
              </a:extLst>
            </p:cNvPr>
            <p:cNvSpPr txBox="1">
              <a:spLocks noChangeArrowheads="1"/>
            </p:cNvSpPr>
            <p:nvPr/>
          </p:nvSpPr>
          <p:spPr bwMode="auto">
            <a:xfrm>
              <a:off x="112" y="3182"/>
              <a:ext cx="1543" cy="756"/>
            </a:xfrm>
            <a:prstGeom prst="rect">
              <a:avLst/>
            </a:prstGeom>
            <a:gradFill rotWithShape="1">
              <a:gsLst>
                <a:gs pos="0">
                  <a:srgbClr val="FFFF00"/>
                </a:gs>
                <a:gs pos="50000">
                  <a:srgbClr val="FFFFFF"/>
                </a:gs>
                <a:gs pos="100000">
                  <a:srgbClr val="FFFF00"/>
                </a:gs>
              </a:gsLst>
              <a:lin ang="5400000" scaled="1"/>
            </a:gra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i="1">
                  <a:latin typeface="Arial" panose="020B0604020202020204" pitchFamily="34" charset="0"/>
                </a:rPr>
                <a:t>Мобилна </a:t>
              </a:r>
              <a:r>
                <a:rPr lang="en-US" altLang="bg-BG" sz="1800" b="1" i="1">
                  <a:latin typeface="Arial" panose="020B0604020202020204" pitchFamily="34" charset="0"/>
                </a:rPr>
                <a:t>комуникационно информационна система</a:t>
              </a:r>
              <a:endParaRPr lang="en-GB" altLang="bg-BG" sz="1800" b="1" i="1">
                <a:latin typeface="Arial" panose="020B0604020202020204" pitchFamily="34" charset="0"/>
              </a:endParaRPr>
            </a:p>
          </p:txBody>
        </p:sp>
        <p:sp>
          <p:nvSpPr>
            <p:cNvPr id="35856" name="Text Box 28">
              <a:extLst>
                <a:ext uri="{FF2B5EF4-FFF2-40B4-BE49-F238E27FC236}">
                  <a16:creationId xmlns:a16="http://schemas.microsoft.com/office/drawing/2014/main" id="{79EB7C8A-B3E6-449E-96D6-04E02EC6834C}"/>
                </a:ext>
              </a:extLst>
            </p:cNvPr>
            <p:cNvSpPr txBox="1">
              <a:spLocks noChangeArrowheads="1"/>
            </p:cNvSpPr>
            <p:nvPr/>
          </p:nvSpPr>
          <p:spPr bwMode="auto">
            <a:xfrm>
              <a:off x="3923" y="3203"/>
              <a:ext cx="1724" cy="756"/>
            </a:xfrm>
            <a:prstGeom prst="rect">
              <a:avLst/>
            </a:prstGeom>
            <a:solidFill>
              <a:srgbClr val="FFFF00"/>
            </a:soli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a:latin typeface="Arial" panose="020B0604020202020204" pitchFamily="34" charset="0"/>
                </a:rPr>
                <a:t>Център за документално осигуряване</a:t>
              </a:r>
              <a:endParaRPr lang="en-US" altLang="bg-BG" sz="1800" b="1">
                <a:latin typeface="Arial" panose="020B0604020202020204" pitchFamily="34" charset="0"/>
              </a:endParaRPr>
            </a:p>
            <a:p>
              <a:pPr algn="ctr" eaLnBrk="1" hangingPunct="1">
                <a:spcBef>
                  <a:spcPct val="0"/>
                </a:spcBef>
                <a:buFontTx/>
                <a:buNone/>
              </a:pPr>
              <a:endParaRPr lang="en-GB" altLang="bg-BG" sz="1800">
                <a:latin typeface="Arial" panose="020B0604020202020204" pitchFamily="34" charset="0"/>
              </a:endParaRPr>
            </a:p>
          </p:txBody>
        </p:sp>
        <p:sp>
          <p:nvSpPr>
            <p:cNvPr id="35857" name="Text Box 29">
              <a:extLst>
                <a:ext uri="{FF2B5EF4-FFF2-40B4-BE49-F238E27FC236}">
                  <a16:creationId xmlns:a16="http://schemas.microsoft.com/office/drawing/2014/main" id="{F01FDDC2-FACA-48A3-989E-7DA1CF51B493}"/>
                </a:ext>
              </a:extLst>
            </p:cNvPr>
            <p:cNvSpPr txBox="1">
              <a:spLocks noChangeArrowheads="1"/>
            </p:cNvSpPr>
            <p:nvPr/>
          </p:nvSpPr>
          <p:spPr bwMode="auto">
            <a:xfrm>
              <a:off x="3924" y="1909"/>
              <a:ext cx="1678" cy="407"/>
            </a:xfrm>
            <a:prstGeom prst="rect">
              <a:avLst/>
            </a:prstGeom>
            <a:solidFill>
              <a:srgbClr val="FFFFCC"/>
            </a:solidFill>
            <a:ln w="38100">
              <a:solidFill>
                <a:srgbClr val="80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a:latin typeface="Arial" panose="020B0604020202020204" pitchFamily="34" charset="0"/>
                </a:rPr>
                <a:t>Оперативен архив на Българската армия</a:t>
              </a:r>
              <a:r>
                <a:rPr lang="en-US" altLang="bg-BG" sz="1800">
                  <a:latin typeface="Arial" panose="020B0604020202020204" pitchFamily="34" charset="0"/>
                </a:rPr>
                <a:t> </a:t>
              </a:r>
              <a:endParaRPr lang="en-GB" altLang="bg-BG" sz="1800">
                <a:latin typeface="Arial" panose="020B0604020202020204" pitchFamily="34" charset="0"/>
              </a:endParaRPr>
            </a:p>
          </p:txBody>
        </p:sp>
        <p:sp>
          <p:nvSpPr>
            <p:cNvPr id="35858" name="Text Box 32">
              <a:extLst>
                <a:ext uri="{FF2B5EF4-FFF2-40B4-BE49-F238E27FC236}">
                  <a16:creationId xmlns:a16="http://schemas.microsoft.com/office/drawing/2014/main" id="{30BD6DD3-AB75-41E0-A21F-3158C6F3B0CF}"/>
                </a:ext>
              </a:extLst>
            </p:cNvPr>
            <p:cNvSpPr txBox="1">
              <a:spLocks noChangeArrowheads="1"/>
            </p:cNvSpPr>
            <p:nvPr/>
          </p:nvSpPr>
          <p:spPr bwMode="auto">
            <a:xfrm>
              <a:off x="1882" y="3180"/>
              <a:ext cx="1814" cy="407"/>
            </a:xfrm>
            <a:prstGeom prst="rect">
              <a:avLst/>
            </a:prstGeom>
            <a:solidFill>
              <a:srgbClr val="66FF33"/>
            </a:solidFill>
            <a:ln w="38100">
              <a:solidFill>
                <a:schemeClr val="accent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a:latin typeface="Arial" panose="020B0604020202020204" pitchFamily="34" charset="0"/>
                </a:rPr>
                <a:t>Център за наблюдение и контрол на РХБЕО</a:t>
              </a:r>
              <a:r>
                <a:rPr lang="en-US" altLang="bg-BG" sz="1800">
                  <a:latin typeface="Arial" panose="020B0604020202020204" pitchFamily="34" charset="0"/>
                </a:rPr>
                <a:t> </a:t>
              </a:r>
              <a:endParaRPr lang="en-GB" altLang="bg-BG" sz="1800">
                <a:latin typeface="Arial" panose="020B0604020202020204" pitchFamily="34" charset="0"/>
              </a:endParaRPr>
            </a:p>
          </p:txBody>
        </p:sp>
        <p:sp>
          <p:nvSpPr>
            <p:cNvPr id="35859" name="Text Box 34">
              <a:extLst>
                <a:ext uri="{FF2B5EF4-FFF2-40B4-BE49-F238E27FC236}">
                  <a16:creationId xmlns:a16="http://schemas.microsoft.com/office/drawing/2014/main" id="{A2CC9470-FE1C-4FA7-9EB9-1BD847C21BDC}"/>
                </a:ext>
              </a:extLst>
            </p:cNvPr>
            <p:cNvSpPr txBox="1">
              <a:spLocks noChangeArrowheads="1"/>
            </p:cNvSpPr>
            <p:nvPr/>
          </p:nvSpPr>
          <p:spPr bwMode="auto">
            <a:xfrm>
              <a:off x="1882" y="3702"/>
              <a:ext cx="1814" cy="233"/>
            </a:xfrm>
            <a:prstGeom prst="rect">
              <a:avLst/>
            </a:prstGeom>
            <a:solidFill>
              <a:srgbClr val="99FF99"/>
            </a:solidFill>
            <a:ln w="38100">
              <a:solidFill>
                <a:srgbClr val="00CC66"/>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1800" b="1">
                  <a:latin typeface="Arial" panose="020B0604020202020204" pitchFamily="34" charset="0"/>
                </a:rPr>
                <a:t>УП „Ново село“</a:t>
              </a:r>
              <a:r>
                <a:rPr lang="en-US" altLang="bg-BG" sz="1800">
                  <a:latin typeface="Arial" panose="020B0604020202020204" pitchFamily="34" charset="0"/>
                </a:rPr>
                <a:t> </a:t>
              </a:r>
              <a:endParaRPr lang="en-GB" altLang="bg-BG" sz="1800">
                <a:latin typeface="Arial" panose="020B0604020202020204" pitchFamily="34" charset="0"/>
              </a:endParaRPr>
            </a:p>
          </p:txBody>
        </p:sp>
        <p:sp>
          <p:nvSpPr>
            <p:cNvPr id="35860" name="Text Box 36">
              <a:extLst>
                <a:ext uri="{FF2B5EF4-FFF2-40B4-BE49-F238E27FC236}">
                  <a16:creationId xmlns:a16="http://schemas.microsoft.com/office/drawing/2014/main" id="{F2DAA673-981C-4A11-BBF7-12B0EFE98E29}"/>
                </a:ext>
              </a:extLst>
            </p:cNvPr>
            <p:cNvSpPr txBox="1">
              <a:spLocks noChangeArrowheads="1"/>
            </p:cNvSpPr>
            <p:nvPr/>
          </p:nvSpPr>
          <p:spPr bwMode="auto">
            <a:xfrm>
              <a:off x="4468" y="1026"/>
              <a:ext cx="1124" cy="233"/>
            </a:xfrm>
            <a:prstGeom prst="rect">
              <a:avLst/>
            </a:prstGeom>
            <a:solidFill>
              <a:schemeClr val="accent1"/>
            </a:solidFill>
            <a:ln w="28575">
              <a:solidFill>
                <a:srgbClr val="CC66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800" b="1">
                  <a:solidFill>
                    <a:srgbClr val="FF9900"/>
                  </a:solidFill>
                  <a:latin typeface="Arial" panose="020B0604020202020204" pitchFamily="34" charset="0"/>
                </a:rPr>
                <a:t>ЩАБ</a:t>
              </a:r>
              <a:endParaRPr lang="en-GB" altLang="bg-BG" sz="1800" b="1">
                <a:solidFill>
                  <a:srgbClr val="FF9900"/>
                </a:solidFill>
                <a:latin typeface="Arial" panose="020B0604020202020204" pitchFamily="34" charset="0"/>
              </a:endParaRPr>
            </a:p>
          </p:txBody>
        </p:sp>
        <p:sp>
          <p:nvSpPr>
            <p:cNvPr id="35861" name="Text Box 41">
              <a:extLst>
                <a:ext uri="{FF2B5EF4-FFF2-40B4-BE49-F238E27FC236}">
                  <a16:creationId xmlns:a16="http://schemas.microsoft.com/office/drawing/2014/main" id="{721BBDFE-FF52-4923-8B90-C0B4D66B68BC}"/>
                </a:ext>
              </a:extLst>
            </p:cNvPr>
            <p:cNvSpPr txBox="1">
              <a:spLocks noChangeArrowheads="1"/>
            </p:cNvSpPr>
            <p:nvPr/>
          </p:nvSpPr>
          <p:spPr bwMode="auto">
            <a:xfrm>
              <a:off x="0" y="64"/>
              <a:ext cx="57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sz="2800" b="1">
                  <a:solidFill>
                    <a:srgbClr val="0000FF"/>
                  </a:solidFill>
                  <a:latin typeface="Arial" panose="020B0604020202020204" pitchFamily="34" charset="0"/>
                </a:rPr>
                <a:t>СЪВМЕСТНОТО КОМАНДВАНЕ НА СИЛИТЕ</a:t>
              </a:r>
              <a:r>
                <a:rPr lang="ru-RU" altLang="bg-BG" sz="2800">
                  <a:solidFill>
                    <a:srgbClr val="0000FF"/>
                  </a:solidFill>
                  <a:latin typeface="Arial" panose="020B0604020202020204" pitchFamily="34" charset="0"/>
                </a:rPr>
                <a:t> </a:t>
              </a:r>
              <a:endParaRPr lang="en-GB" altLang="bg-BG" sz="2800">
                <a:solidFill>
                  <a:srgbClr val="0000FF"/>
                </a:solidFill>
                <a:latin typeface="Arial" panose="020B0604020202020204" pitchFamily="34" charset="0"/>
              </a:endParaRPr>
            </a:p>
          </p:txBody>
        </p:sp>
      </p:grpSp>
    </p:spTree>
  </p:cSld>
  <p:clrMapOvr>
    <a:masterClrMapping/>
  </p:clrMapOvr>
  <p:transition>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8FFB3A73-C5F2-4142-B328-BE3C53828A8F}"/>
              </a:ext>
            </a:extLst>
          </p:cNvPr>
          <p:cNvSpPr>
            <a:spLocks noGrp="1"/>
          </p:cNvSpPr>
          <p:nvPr>
            <p:ph type="dt" sz="quarter" idx="10"/>
          </p:nvPr>
        </p:nvSpPr>
        <p:spPr/>
        <p:txBody>
          <a:bodyPr/>
          <a:lstStyle/>
          <a:p>
            <a:pPr>
              <a:defRPr/>
            </a:pPr>
            <a:fld id="{981FBF07-697A-4CA1-82F2-DF2466E6C868}" type="datetime1">
              <a:rPr lang="bg-BG"/>
              <a:pPr>
                <a:defRPr/>
              </a:pPr>
              <a:t>15.2.2021 г.</a:t>
            </a:fld>
            <a:endParaRPr lang="en-GB"/>
          </a:p>
        </p:txBody>
      </p:sp>
      <p:sp>
        <p:nvSpPr>
          <p:cNvPr id="36867" name="Freeform 3">
            <a:extLst>
              <a:ext uri="{FF2B5EF4-FFF2-40B4-BE49-F238E27FC236}">
                <a16:creationId xmlns:a16="http://schemas.microsoft.com/office/drawing/2014/main" id="{8C087E68-40D6-4686-A94B-8797F68037B6}"/>
              </a:ext>
            </a:extLst>
          </p:cNvPr>
          <p:cNvSpPr>
            <a:spLocks/>
          </p:cNvSpPr>
          <p:nvPr/>
        </p:nvSpPr>
        <p:spPr bwMode="auto">
          <a:xfrm>
            <a:off x="114300" y="1371600"/>
            <a:ext cx="8824913" cy="5486400"/>
          </a:xfrm>
          <a:custGeom>
            <a:avLst/>
            <a:gdLst>
              <a:gd name="T0" fmla="*/ 2147483647 w 5276"/>
              <a:gd name="T1" fmla="*/ 2147483647 h 3554"/>
              <a:gd name="T2" fmla="*/ 2147483647 w 5276"/>
              <a:gd name="T3" fmla="*/ 2147483647 h 3554"/>
              <a:gd name="T4" fmla="*/ 2147483647 w 5276"/>
              <a:gd name="T5" fmla="*/ 2147483647 h 3554"/>
              <a:gd name="T6" fmla="*/ 2147483647 w 5276"/>
              <a:gd name="T7" fmla="*/ 2147483647 h 3554"/>
              <a:gd name="T8" fmla="*/ 2147483647 w 5276"/>
              <a:gd name="T9" fmla="*/ 2147483647 h 3554"/>
              <a:gd name="T10" fmla="*/ 2147483647 w 5276"/>
              <a:gd name="T11" fmla="*/ 2147483647 h 3554"/>
              <a:gd name="T12" fmla="*/ 2147483647 w 5276"/>
              <a:gd name="T13" fmla="*/ 2147483647 h 3554"/>
              <a:gd name="T14" fmla="*/ 2147483647 w 5276"/>
              <a:gd name="T15" fmla="*/ 2147483647 h 3554"/>
              <a:gd name="T16" fmla="*/ 2147483647 w 5276"/>
              <a:gd name="T17" fmla="*/ 2147483647 h 3554"/>
              <a:gd name="T18" fmla="*/ 2147483647 w 5276"/>
              <a:gd name="T19" fmla="*/ 2147483647 h 3554"/>
              <a:gd name="T20" fmla="*/ 2147483647 w 5276"/>
              <a:gd name="T21" fmla="*/ 2147483647 h 3554"/>
              <a:gd name="T22" fmla="*/ 2147483647 w 5276"/>
              <a:gd name="T23" fmla="*/ 2147483647 h 3554"/>
              <a:gd name="T24" fmla="*/ 2147483647 w 5276"/>
              <a:gd name="T25" fmla="*/ 2147483647 h 3554"/>
              <a:gd name="T26" fmla="*/ 2147483647 w 5276"/>
              <a:gd name="T27" fmla="*/ 2147483647 h 3554"/>
              <a:gd name="T28" fmla="*/ 2147483647 w 5276"/>
              <a:gd name="T29" fmla="*/ 2147483647 h 3554"/>
              <a:gd name="T30" fmla="*/ 2147483647 w 5276"/>
              <a:gd name="T31" fmla="*/ 2147483647 h 3554"/>
              <a:gd name="T32" fmla="*/ 2147483647 w 5276"/>
              <a:gd name="T33" fmla="*/ 2147483647 h 3554"/>
              <a:gd name="T34" fmla="*/ 2147483647 w 5276"/>
              <a:gd name="T35" fmla="*/ 2147483647 h 3554"/>
              <a:gd name="T36" fmla="*/ 2147483647 w 5276"/>
              <a:gd name="T37" fmla="*/ 2147483647 h 3554"/>
              <a:gd name="T38" fmla="*/ 2147483647 w 5276"/>
              <a:gd name="T39" fmla="*/ 2147483647 h 3554"/>
              <a:gd name="T40" fmla="*/ 2147483647 w 5276"/>
              <a:gd name="T41" fmla="*/ 2147483647 h 3554"/>
              <a:gd name="T42" fmla="*/ 2147483647 w 5276"/>
              <a:gd name="T43" fmla="*/ 2147483647 h 3554"/>
              <a:gd name="T44" fmla="*/ 2147483647 w 5276"/>
              <a:gd name="T45" fmla="*/ 2147483647 h 3554"/>
              <a:gd name="T46" fmla="*/ 2147483647 w 5276"/>
              <a:gd name="T47" fmla="*/ 2147483647 h 3554"/>
              <a:gd name="T48" fmla="*/ 2147483647 w 5276"/>
              <a:gd name="T49" fmla="*/ 2147483647 h 3554"/>
              <a:gd name="T50" fmla="*/ 2147483647 w 5276"/>
              <a:gd name="T51" fmla="*/ 2147483647 h 3554"/>
              <a:gd name="T52" fmla="*/ 2147483647 w 5276"/>
              <a:gd name="T53" fmla="*/ 2147483647 h 3554"/>
              <a:gd name="T54" fmla="*/ 2147483647 w 5276"/>
              <a:gd name="T55" fmla="*/ 2147483647 h 3554"/>
              <a:gd name="T56" fmla="*/ 2147483647 w 5276"/>
              <a:gd name="T57" fmla="*/ 2147483647 h 3554"/>
              <a:gd name="T58" fmla="*/ 2147483647 w 5276"/>
              <a:gd name="T59" fmla="*/ 2147483647 h 3554"/>
              <a:gd name="T60" fmla="*/ 2147483647 w 5276"/>
              <a:gd name="T61" fmla="*/ 2147483647 h 3554"/>
              <a:gd name="T62" fmla="*/ 2147483647 w 5276"/>
              <a:gd name="T63" fmla="*/ 2147483647 h 3554"/>
              <a:gd name="T64" fmla="*/ 2147483647 w 5276"/>
              <a:gd name="T65" fmla="*/ 2147483647 h 3554"/>
              <a:gd name="T66" fmla="*/ 2147483647 w 5276"/>
              <a:gd name="T67" fmla="*/ 2147483647 h 3554"/>
              <a:gd name="T68" fmla="*/ 2147483647 w 5276"/>
              <a:gd name="T69" fmla="*/ 2147483647 h 3554"/>
              <a:gd name="T70" fmla="*/ 2147483647 w 5276"/>
              <a:gd name="T71" fmla="*/ 2147483647 h 3554"/>
              <a:gd name="T72" fmla="*/ 2147483647 w 5276"/>
              <a:gd name="T73" fmla="*/ 2147483647 h 3554"/>
              <a:gd name="T74" fmla="*/ 2147483647 w 5276"/>
              <a:gd name="T75" fmla="*/ 2147483647 h 3554"/>
              <a:gd name="T76" fmla="*/ 2147483647 w 5276"/>
              <a:gd name="T77" fmla="*/ 2147483647 h 3554"/>
              <a:gd name="T78" fmla="*/ 2147483647 w 5276"/>
              <a:gd name="T79" fmla="*/ 2147483647 h 3554"/>
              <a:gd name="T80" fmla="*/ 2147483647 w 5276"/>
              <a:gd name="T81" fmla="*/ 2147483647 h 3554"/>
              <a:gd name="T82" fmla="*/ 2147483647 w 5276"/>
              <a:gd name="T83" fmla="*/ 2147483647 h 3554"/>
              <a:gd name="T84" fmla="*/ 2147483647 w 5276"/>
              <a:gd name="T85" fmla="*/ 2147483647 h 3554"/>
              <a:gd name="T86" fmla="*/ 2147483647 w 5276"/>
              <a:gd name="T87" fmla="*/ 2147483647 h 3554"/>
              <a:gd name="T88" fmla="*/ 2147483647 w 5276"/>
              <a:gd name="T89" fmla="*/ 2147483647 h 3554"/>
              <a:gd name="T90" fmla="*/ 2147483647 w 5276"/>
              <a:gd name="T91" fmla="*/ 2147483647 h 3554"/>
              <a:gd name="T92" fmla="*/ 2147483647 w 5276"/>
              <a:gd name="T93" fmla="*/ 2147483647 h 3554"/>
              <a:gd name="T94" fmla="*/ 2147483647 w 5276"/>
              <a:gd name="T95" fmla="*/ 2147483647 h 3554"/>
              <a:gd name="T96" fmla="*/ 2147483647 w 5276"/>
              <a:gd name="T97" fmla="*/ 2147483647 h 3554"/>
              <a:gd name="T98" fmla="*/ 2147483647 w 5276"/>
              <a:gd name="T99" fmla="*/ 2147483647 h 3554"/>
              <a:gd name="T100" fmla="*/ 2147483647 w 5276"/>
              <a:gd name="T101" fmla="*/ 2147483647 h 3554"/>
              <a:gd name="T102" fmla="*/ 2147483647 w 5276"/>
              <a:gd name="T103" fmla="*/ 2147483647 h 3554"/>
              <a:gd name="T104" fmla="*/ 2147483647 w 5276"/>
              <a:gd name="T105" fmla="*/ 2147483647 h 3554"/>
              <a:gd name="T106" fmla="*/ 2147483647 w 5276"/>
              <a:gd name="T107" fmla="*/ 2147483647 h 3554"/>
              <a:gd name="T108" fmla="*/ 2147483647 w 5276"/>
              <a:gd name="T109" fmla="*/ 2147483647 h 3554"/>
              <a:gd name="T110" fmla="*/ 0 w 5276"/>
              <a:gd name="T111" fmla="*/ 2147483647 h 3554"/>
              <a:gd name="T112" fmla="*/ 2147483647 w 5276"/>
              <a:gd name="T113" fmla="*/ 2147483647 h 35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6"/>
              <a:gd name="T172" fmla="*/ 0 h 3554"/>
              <a:gd name="T173" fmla="*/ 5276 w 5276"/>
              <a:gd name="T174" fmla="*/ 3554 h 35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6" h="3554">
                <a:moveTo>
                  <a:pt x="267" y="0"/>
                </a:moveTo>
                <a:lnTo>
                  <a:pt x="279" y="0"/>
                </a:lnTo>
                <a:lnTo>
                  <a:pt x="315" y="0"/>
                </a:lnTo>
                <a:lnTo>
                  <a:pt x="339" y="13"/>
                </a:lnTo>
                <a:lnTo>
                  <a:pt x="376" y="13"/>
                </a:lnTo>
                <a:lnTo>
                  <a:pt x="400" y="37"/>
                </a:lnTo>
                <a:lnTo>
                  <a:pt x="436" y="49"/>
                </a:lnTo>
                <a:lnTo>
                  <a:pt x="472" y="61"/>
                </a:lnTo>
                <a:lnTo>
                  <a:pt x="484" y="86"/>
                </a:lnTo>
                <a:lnTo>
                  <a:pt x="509" y="110"/>
                </a:lnTo>
                <a:lnTo>
                  <a:pt x="545" y="146"/>
                </a:lnTo>
                <a:lnTo>
                  <a:pt x="545" y="171"/>
                </a:lnTo>
                <a:lnTo>
                  <a:pt x="545" y="195"/>
                </a:lnTo>
                <a:lnTo>
                  <a:pt x="557" y="232"/>
                </a:lnTo>
                <a:lnTo>
                  <a:pt x="521" y="244"/>
                </a:lnTo>
                <a:lnTo>
                  <a:pt x="509" y="280"/>
                </a:lnTo>
                <a:lnTo>
                  <a:pt x="472" y="305"/>
                </a:lnTo>
                <a:lnTo>
                  <a:pt x="472" y="329"/>
                </a:lnTo>
                <a:lnTo>
                  <a:pt x="460" y="365"/>
                </a:lnTo>
                <a:lnTo>
                  <a:pt x="460" y="402"/>
                </a:lnTo>
                <a:lnTo>
                  <a:pt x="484" y="426"/>
                </a:lnTo>
                <a:lnTo>
                  <a:pt x="509" y="463"/>
                </a:lnTo>
                <a:lnTo>
                  <a:pt x="509" y="487"/>
                </a:lnTo>
                <a:lnTo>
                  <a:pt x="545" y="511"/>
                </a:lnTo>
                <a:lnTo>
                  <a:pt x="581" y="511"/>
                </a:lnTo>
                <a:lnTo>
                  <a:pt x="618" y="536"/>
                </a:lnTo>
                <a:lnTo>
                  <a:pt x="642" y="536"/>
                </a:lnTo>
                <a:lnTo>
                  <a:pt x="678" y="536"/>
                </a:lnTo>
                <a:lnTo>
                  <a:pt x="702" y="524"/>
                </a:lnTo>
                <a:lnTo>
                  <a:pt x="739" y="511"/>
                </a:lnTo>
                <a:lnTo>
                  <a:pt x="763" y="499"/>
                </a:lnTo>
                <a:lnTo>
                  <a:pt x="799" y="475"/>
                </a:lnTo>
                <a:lnTo>
                  <a:pt x="811" y="451"/>
                </a:lnTo>
                <a:lnTo>
                  <a:pt x="847" y="438"/>
                </a:lnTo>
                <a:lnTo>
                  <a:pt x="872" y="414"/>
                </a:lnTo>
                <a:lnTo>
                  <a:pt x="908" y="414"/>
                </a:lnTo>
                <a:lnTo>
                  <a:pt x="944" y="438"/>
                </a:lnTo>
                <a:lnTo>
                  <a:pt x="968" y="463"/>
                </a:lnTo>
                <a:lnTo>
                  <a:pt x="1005" y="463"/>
                </a:lnTo>
                <a:lnTo>
                  <a:pt x="1029" y="451"/>
                </a:lnTo>
                <a:lnTo>
                  <a:pt x="1065" y="451"/>
                </a:lnTo>
                <a:lnTo>
                  <a:pt x="1089" y="451"/>
                </a:lnTo>
                <a:lnTo>
                  <a:pt x="1138" y="463"/>
                </a:lnTo>
                <a:lnTo>
                  <a:pt x="1162" y="463"/>
                </a:lnTo>
                <a:lnTo>
                  <a:pt x="1198" y="487"/>
                </a:lnTo>
                <a:lnTo>
                  <a:pt x="1198" y="511"/>
                </a:lnTo>
                <a:lnTo>
                  <a:pt x="1247" y="536"/>
                </a:lnTo>
                <a:lnTo>
                  <a:pt x="1259" y="560"/>
                </a:lnTo>
                <a:lnTo>
                  <a:pt x="1283" y="572"/>
                </a:lnTo>
                <a:lnTo>
                  <a:pt x="1319" y="572"/>
                </a:lnTo>
                <a:lnTo>
                  <a:pt x="1356" y="597"/>
                </a:lnTo>
                <a:lnTo>
                  <a:pt x="1380" y="597"/>
                </a:lnTo>
                <a:lnTo>
                  <a:pt x="1416" y="597"/>
                </a:lnTo>
                <a:lnTo>
                  <a:pt x="1440" y="584"/>
                </a:lnTo>
                <a:lnTo>
                  <a:pt x="1477" y="584"/>
                </a:lnTo>
                <a:lnTo>
                  <a:pt x="1501" y="597"/>
                </a:lnTo>
                <a:lnTo>
                  <a:pt x="1537" y="597"/>
                </a:lnTo>
                <a:lnTo>
                  <a:pt x="1574" y="597"/>
                </a:lnTo>
                <a:lnTo>
                  <a:pt x="1586" y="621"/>
                </a:lnTo>
                <a:lnTo>
                  <a:pt x="1610" y="645"/>
                </a:lnTo>
                <a:lnTo>
                  <a:pt x="1634" y="670"/>
                </a:lnTo>
                <a:lnTo>
                  <a:pt x="1682" y="682"/>
                </a:lnTo>
                <a:lnTo>
                  <a:pt x="1695" y="694"/>
                </a:lnTo>
                <a:lnTo>
                  <a:pt x="1731" y="694"/>
                </a:lnTo>
                <a:lnTo>
                  <a:pt x="1755" y="706"/>
                </a:lnTo>
                <a:lnTo>
                  <a:pt x="1779" y="706"/>
                </a:lnTo>
                <a:lnTo>
                  <a:pt x="1828" y="645"/>
                </a:lnTo>
                <a:lnTo>
                  <a:pt x="1840" y="609"/>
                </a:lnTo>
                <a:lnTo>
                  <a:pt x="1864" y="597"/>
                </a:lnTo>
                <a:lnTo>
                  <a:pt x="1900" y="609"/>
                </a:lnTo>
                <a:lnTo>
                  <a:pt x="1937" y="597"/>
                </a:lnTo>
                <a:lnTo>
                  <a:pt x="1961" y="597"/>
                </a:lnTo>
                <a:lnTo>
                  <a:pt x="1997" y="597"/>
                </a:lnTo>
                <a:lnTo>
                  <a:pt x="2021" y="597"/>
                </a:lnTo>
                <a:lnTo>
                  <a:pt x="2058" y="597"/>
                </a:lnTo>
                <a:lnTo>
                  <a:pt x="2082" y="597"/>
                </a:lnTo>
                <a:lnTo>
                  <a:pt x="2130" y="597"/>
                </a:lnTo>
                <a:lnTo>
                  <a:pt x="2154" y="597"/>
                </a:lnTo>
                <a:lnTo>
                  <a:pt x="2191" y="597"/>
                </a:lnTo>
                <a:lnTo>
                  <a:pt x="2215" y="597"/>
                </a:lnTo>
                <a:lnTo>
                  <a:pt x="2239" y="597"/>
                </a:lnTo>
                <a:lnTo>
                  <a:pt x="2275" y="621"/>
                </a:lnTo>
                <a:lnTo>
                  <a:pt x="2300" y="645"/>
                </a:lnTo>
                <a:lnTo>
                  <a:pt x="2348" y="645"/>
                </a:lnTo>
                <a:lnTo>
                  <a:pt x="2372" y="645"/>
                </a:lnTo>
                <a:lnTo>
                  <a:pt x="2408" y="670"/>
                </a:lnTo>
                <a:lnTo>
                  <a:pt x="2433" y="682"/>
                </a:lnTo>
                <a:lnTo>
                  <a:pt x="2469" y="682"/>
                </a:lnTo>
                <a:lnTo>
                  <a:pt x="2493" y="682"/>
                </a:lnTo>
                <a:lnTo>
                  <a:pt x="2529" y="682"/>
                </a:lnTo>
                <a:lnTo>
                  <a:pt x="2566" y="682"/>
                </a:lnTo>
                <a:lnTo>
                  <a:pt x="2590" y="694"/>
                </a:lnTo>
                <a:lnTo>
                  <a:pt x="2626" y="694"/>
                </a:lnTo>
                <a:lnTo>
                  <a:pt x="2650" y="694"/>
                </a:lnTo>
                <a:lnTo>
                  <a:pt x="2687" y="718"/>
                </a:lnTo>
                <a:lnTo>
                  <a:pt x="2711" y="718"/>
                </a:lnTo>
                <a:lnTo>
                  <a:pt x="2747" y="718"/>
                </a:lnTo>
                <a:lnTo>
                  <a:pt x="2784" y="718"/>
                </a:lnTo>
                <a:lnTo>
                  <a:pt x="2808" y="706"/>
                </a:lnTo>
                <a:lnTo>
                  <a:pt x="2844" y="706"/>
                </a:lnTo>
                <a:lnTo>
                  <a:pt x="2868" y="682"/>
                </a:lnTo>
                <a:lnTo>
                  <a:pt x="2905" y="682"/>
                </a:lnTo>
                <a:lnTo>
                  <a:pt x="2929" y="682"/>
                </a:lnTo>
                <a:lnTo>
                  <a:pt x="2965" y="657"/>
                </a:lnTo>
                <a:lnTo>
                  <a:pt x="2989" y="633"/>
                </a:lnTo>
                <a:lnTo>
                  <a:pt x="3001" y="597"/>
                </a:lnTo>
                <a:lnTo>
                  <a:pt x="3038" y="597"/>
                </a:lnTo>
                <a:lnTo>
                  <a:pt x="3062" y="584"/>
                </a:lnTo>
                <a:lnTo>
                  <a:pt x="3074" y="548"/>
                </a:lnTo>
                <a:lnTo>
                  <a:pt x="3110" y="548"/>
                </a:lnTo>
                <a:lnTo>
                  <a:pt x="3122" y="511"/>
                </a:lnTo>
                <a:lnTo>
                  <a:pt x="3159" y="499"/>
                </a:lnTo>
                <a:lnTo>
                  <a:pt x="3183" y="475"/>
                </a:lnTo>
                <a:lnTo>
                  <a:pt x="3207" y="451"/>
                </a:lnTo>
                <a:lnTo>
                  <a:pt x="3231" y="414"/>
                </a:lnTo>
                <a:lnTo>
                  <a:pt x="3268" y="390"/>
                </a:lnTo>
                <a:lnTo>
                  <a:pt x="3292" y="365"/>
                </a:lnTo>
                <a:lnTo>
                  <a:pt x="3340" y="341"/>
                </a:lnTo>
                <a:lnTo>
                  <a:pt x="3364" y="329"/>
                </a:lnTo>
                <a:lnTo>
                  <a:pt x="3389" y="329"/>
                </a:lnTo>
                <a:lnTo>
                  <a:pt x="3401" y="292"/>
                </a:lnTo>
                <a:lnTo>
                  <a:pt x="3449" y="292"/>
                </a:lnTo>
                <a:lnTo>
                  <a:pt x="3473" y="292"/>
                </a:lnTo>
                <a:lnTo>
                  <a:pt x="3510" y="280"/>
                </a:lnTo>
                <a:lnTo>
                  <a:pt x="3534" y="268"/>
                </a:lnTo>
                <a:lnTo>
                  <a:pt x="3570" y="268"/>
                </a:lnTo>
                <a:lnTo>
                  <a:pt x="3594" y="268"/>
                </a:lnTo>
                <a:lnTo>
                  <a:pt x="3631" y="268"/>
                </a:lnTo>
                <a:lnTo>
                  <a:pt x="3667" y="268"/>
                </a:lnTo>
                <a:lnTo>
                  <a:pt x="3691" y="256"/>
                </a:lnTo>
                <a:lnTo>
                  <a:pt x="3727" y="256"/>
                </a:lnTo>
                <a:lnTo>
                  <a:pt x="3764" y="244"/>
                </a:lnTo>
                <a:lnTo>
                  <a:pt x="3788" y="232"/>
                </a:lnTo>
                <a:lnTo>
                  <a:pt x="3812" y="219"/>
                </a:lnTo>
                <a:lnTo>
                  <a:pt x="3848" y="195"/>
                </a:lnTo>
                <a:lnTo>
                  <a:pt x="3885" y="183"/>
                </a:lnTo>
                <a:lnTo>
                  <a:pt x="3921" y="183"/>
                </a:lnTo>
                <a:lnTo>
                  <a:pt x="3945" y="183"/>
                </a:lnTo>
                <a:lnTo>
                  <a:pt x="3969" y="183"/>
                </a:lnTo>
                <a:lnTo>
                  <a:pt x="4006" y="183"/>
                </a:lnTo>
                <a:lnTo>
                  <a:pt x="4054" y="219"/>
                </a:lnTo>
                <a:lnTo>
                  <a:pt x="4090" y="244"/>
                </a:lnTo>
                <a:lnTo>
                  <a:pt x="4115" y="244"/>
                </a:lnTo>
                <a:lnTo>
                  <a:pt x="4151" y="256"/>
                </a:lnTo>
                <a:lnTo>
                  <a:pt x="4199" y="280"/>
                </a:lnTo>
                <a:lnTo>
                  <a:pt x="4236" y="280"/>
                </a:lnTo>
                <a:lnTo>
                  <a:pt x="4260" y="292"/>
                </a:lnTo>
                <a:lnTo>
                  <a:pt x="4284" y="305"/>
                </a:lnTo>
                <a:lnTo>
                  <a:pt x="4320" y="329"/>
                </a:lnTo>
                <a:lnTo>
                  <a:pt x="4357" y="353"/>
                </a:lnTo>
                <a:lnTo>
                  <a:pt x="4381" y="378"/>
                </a:lnTo>
                <a:lnTo>
                  <a:pt x="4417" y="402"/>
                </a:lnTo>
                <a:lnTo>
                  <a:pt x="4441" y="414"/>
                </a:lnTo>
                <a:lnTo>
                  <a:pt x="4478" y="414"/>
                </a:lnTo>
                <a:lnTo>
                  <a:pt x="4502" y="414"/>
                </a:lnTo>
                <a:lnTo>
                  <a:pt x="4550" y="414"/>
                </a:lnTo>
                <a:lnTo>
                  <a:pt x="4575" y="414"/>
                </a:lnTo>
                <a:lnTo>
                  <a:pt x="4611" y="402"/>
                </a:lnTo>
                <a:lnTo>
                  <a:pt x="4635" y="390"/>
                </a:lnTo>
                <a:lnTo>
                  <a:pt x="4671" y="402"/>
                </a:lnTo>
                <a:lnTo>
                  <a:pt x="4696" y="414"/>
                </a:lnTo>
                <a:lnTo>
                  <a:pt x="4720" y="438"/>
                </a:lnTo>
                <a:lnTo>
                  <a:pt x="4744" y="438"/>
                </a:lnTo>
                <a:lnTo>
                  <a:pt x="4780" y="463"/>
                </a:lnTo>
                <a:lnTo>
                  <a:pt x="4829" y="463"/>
                </a:lnTo>
                <a:lnTo>
                  <a:pt x="4853" y="463"/>
                </a:lnTo>
                <a:lnTo>
                  <a:pt x="4889" y="487"/>
                </a:lnTo>
                <a:lnTo>
                  <a:pt x="4901" y="511"/>
                </a:lnTo>
                <a:lnTo>
                  <a:pt x="4913" y="548"/>
                </a:lnTo>
                <a:lnTo>
                  <a:pt x="4950" y="560"/>
                </a:lnTo>
                <a:lnTo>
                  <a:pt x="4986" y="597"/>
                </a:lnTo>
                <a:lnTo>
                  <a:pt x="5010" y="621"/>
                </a:lnTo>
                <a:lnTo>
                  <a:pt x="5046" y="621"/>
                </a:lnTo>
                <a:lnTo>
                  <a:pt x="5071" y="645"/>
                </a:lnTo>
                <a:lnTo>
                  <a:pt x="5107" y="645"/>
                </a:lnTo>
                <a:lnTo>
                  <a:pt x="5131" y="645"/>
                </a:lnTo>
                <a:lnTo>
                  <a:pt x="5167" y="670"/>
                </a:lnTo>
                <a:lnTo>
                  <a:pt x="5204" y="670"/>
                </a:lnTo>
                <a:lnTo>
                  <a:pt x="5240" y="682"/>
                </a:lnTo>
                <a:lnTo>
                  <a:pt x="5276" y="694"/>
                </a:lnTo>
                <a:lnTo>
                  <a:pt x="5252" y="731"/>
                </a:lnTo>
                <a:lnTo>
                  <a:pt x="5240" y="755"/>
                </a:lnTo>
                <a:lnTo>
                  <a:pt x="5228" y="779"/>
                </a:lnTo>
                <a:lnTo>
                  <a:pt x="5228" y="828"/>
                </a:lnTo>
                <a:lnTo>
                  <a:pt x="5228" y="852"/>
                </a:lnTo>
                <a:lnTo>
                  <a:pt x="5240" y="877"/>
                </a:lnTo>
                <a:lnTo>
                  <a:pt x="5240" y="913"/>
                </a:lnTo>
                <a:lnTo>
                  <a:pt x="5240" y="937"/>
                </a:lnTo>
                <a:lnTo>
                  <a:pt x="5240" y="962"/>
                </a:lnTo>
                <a:lnTo>
                  <a:pt x="5240" y="998"/>
                </a:lnTo>
                <a:lnTo>
                  <a:pt x="5240" y="1035"/>
                </a:lnTo>
                <a:lnTo>
                  <a:pt x="5240" y="1059"/>
                </a:lnTo>
                <a:lnTo>
                  <a:pt x="5204" y="1071"/>
                </a:lnTo>
                <a:lnTo>
                  <a:pt x="5192" y="1096"/>
                </a:lnTo>
                <a:lnTo>
                  <a:pt x="5167" y="1096"/>
                </a:lnTo>
                <a:lnTo>
                  <a:pt x="5131" y="1120"/>
                </a:lnTo>
                <a:lnTo>
                  <a:pt x="5095" y="1144"/>
                </a:lnTo>
                <a:lnTo>
                  <a:pt x="5071" y="1132"/>
                </a:lnTo>
                <a:lnTo>
                  <a:pt x="5034" y="1108"/>
                </a:lnTo>
                <a:lnTo>
                  <a:pt x="5010" y="1108"/>
                </a:lnTo>
                <a:lnTo>
                  <a:pt x="4974" y="1108"/>
                </a:lnTo>
                <a:lnTo>
                  <a:pt x="4950" y="1096"/>
                </a:lnTo>
                <a:lnTo>
                  <a:pt x="4913" y="1096"/>
                </a:lnTo>
                <a:lnTo>
                  <a:pt x="4877" y="1096"/>
                </a:lnTo>
                <a:lnTo>
                  <a:pt x="4841" y="1096"/>
                </a:lnTo>
                <a:lnTo>
                  <a:pt x="4841" y="1144"/>
                </a:lnTo>
                <a:lnTo>
                  <a:pt x="4841" y="1169"/>
                </a:lnTo>
                <a:lnTo>
                  <a:pt x="4817" y="1193"/>
                </a:lnTo>
                <a:lnTo>
                  <a:pt x="4804" y="1229"/>
                </a:lnTo>
                <a:lnTo>
                  <a:pt x="4780" y="1254"/>
                </a:lnTo>
                <a:lnTo>
                  <a:pt x="4780" y="1278"/>
                </a:lnTo>
                <a:lnTo>
                  <a:pt x="4756" y="1302"/>
                </a:lnTo>
                <a:lnTo>
                  <a:pt x="4720" y="1290"/>
                </a:lnTo>
                <a:lnTo>
                  <a:pt x="4696" y="1290"/>
                </a:lnTo>
                <a:lnTo>
                  <a:pt x="4659" y="1290"/>
                </a:lnTo>
                <a:lnTo>
                  <a:pt x="4623" y="1290"/>
                </a:lnTo>
                <a:lnTo>
                  <a:pt x="4599" y="1290"/>
                </a:lnTo>
                <a:lnTo>
                  <a:pt x="4562" y="1315"/>
                </a:lnTo>
                <a:lnTo>
                  <a:pt x="4562" y="1327"/>
                </a:lnTo>
                <a:lnTo>
                  <a:pt x="4611" y="1351"/>
                </a:lnTo>
                <a:lnTo>
                  <a:pt x="4635" y="1351"/>
                </a:lnTo>
                <a:lnTo>
                  <a:pt x="4671" y="1351"/>
                </a:lnTo>
                <a:lnTo>
                  <a:pt x="4683" y="1375"/>
                </a:lnTo>
                <a:lnTo>
                  <a:pt x="4696" y="1412"/>
                </a:lnTo>
                <a:lnTo>
                  <a:pt x="4696" y="1436"/>
                </a:lnTo>
                <a:lnTo>
                  <a:pt x="4720" y="1461"/>
                </a:lnTo>
                <a:lnTo>
                  <a:pt x="4720" y="1497"/>
                </a:lnTo>
                <a:lnTo>
                  <a:pt x="4720" y="1521"/>
                </a:lnTo>
                <a:lnTo>
                  <a:pt x="4720" y="1558"/>
                </a:lnTo>
                <a:lnTo>
                  <a:pt x="4720" y="1595"/>
                </a:lnTo>
                <a:lnTo>
                  <a:pt x="4720" y="1619"/>
                </a:lnTo>
                <a:lnTo>
                  <a:pt x="4720" y="1643"/>
                </a:lnTo>
                <a:lnTo>
                  <a:pt x="4720" y="1680"/>
                </a:lnTo>
                <a:lnTo>
                  <a:pt x="4720" y="1704"/>
                </a:lnTo>
                <a:lnTo>
                  <a:pt x="4708" y="1741"/>
                </a:lnTo>
                <a:lnTo>
                  <a:pt x="4696" y="1777"/>
                </a:lnTo>
                <a:lnTo>
                  <a:pt x="4671" y="1801"/>
                </a:lnTo>
                <a:lnTo>
                  <a:pt x="4671" y="1826"/>
                </a:lnTo>
                <a:lnTo>
                  <a:pt x="4671" y="1862"/>
                </a:lnTo>
                <a:lnTo>
                  <a:pt x="4671" y="1887"/>
                </a:lnTo>
                <a:lnTo>
                  <a:pt x="4659" y="1923"/>
                </a:lnTo>
                <a:lnTo>
                  <a:pt x="4623" y="1947"/>
                </a:lnTo>
                <a:lnTo>
                  <a:pt x="4599" y="1947"/>
                </a:lnTo>
                <a:lnTo>
                  <a:pt x="4562" y="1947"/>
                </a:lnTo>
                <a:lnTo>
                  <a:pt x="4550" y="1984"/>
                </a:lnTo>
                <a:lnTo>
                  <a:pt x="4538" y="2008"/>
                </a:lnTo>
                <a:lnTo>
                  <a:pt x="4538" y="2045"/>
                </a:lnTo>
                <a:lnTo>
                  <a:pt x="4514" y="2069"/>
                </a:lnTo>
                <a:lnTo>
                  <a:pt x="4502" y="2106"/>
                </a:lnTo>
                <a:lnTo>
                  <a:pt x="4478" y="2106"/>
                </a:lnTo>
                <a:lnTo>
                  <a:pt x="4441" y="2106"/>
                </a:lnTo>
                <a:lnTo>
                  <a:pt x="4405" y="2106"/>
                </a:lnTo>
                <a:lnTo>
                  <a:pt x="4381" y="2106"/>
                </a:lnTo>
                <a:lnTo>
                  <a:pt x="4345" y="2106"/>
                </a:lnTo>
                <a:lnTo>
                  <a:pt x="4320" y="2106"/>
                </a:lnTo>
                <a:lnTo>
                  <a:pt x="4296" y="2130"/>
                </a:lnTo>
                <a:lnTo>
                  <a:pt x="4284" y="2154"/>
                </a:lnTo>
                <a:lnTo>
                  <a:pt x="4260" y="2191"/>
                </a:lnTo>
                <a:lnTo>
                  <a:pt x="4260" y="2227"/>
                </a:lnTo>
                <a:lnTo>
                  <a:pt x="4260" y="2252"/>
                </a:lnTo>
                <a:lnTo>
                  <a:pt x="4272" y="2288"/>
                </a:lnTo>
                <a:lnTo>
                  <a:pt x="4320" y="2300"/>
                </a:lnTo>
                <a:lnTo>
                  <a:pt x="4357" y="2300"/>
                </a:lnTo>
                <a:lnTo>
                  <a:pt x="4381" y="2288"/>
                </a:lnTo>
                <a:lnTo>
                  <a:pt x="4393" y="2264"/>
                </a:lnTo>
                <a:lnTo>
                  <a:pt x="4441" y="2264"/>
                </a:lnTo>
                <a:lnTo>
                  <a:pt x="4466" y="2264"/>
                </a:lnTo>
                <a:lnTo>
                  <a:pt x="4466" y="2300"/>
                </a:lnTo>
                <a:lnTo>
                  <a:pt x="4502" y="2337"/>
                </a:lnTo>
                <a:lnTo>
                  <a:pt x="4502" y="2361"/>
                </a:lnTo>
                <a:lnTo>
                  <a:pt x="4526" y="2385"/>
                </a:lnTo>
                <a:lnTo>
                  <a:pt x="4526" y="2422"/>
                </a:lnTo>
                <a:lnTo>
                  <a:pt x="4550" y="2446"/>
                </a:lnTo>
                <a:lnTo>
                  <a:pt x="4550" y="2471"/>
                </a:lnTo>
                <a:lnTo>
                  <a:pt x="4550" y="2519"/>
                </a:lnTo>
                <a:lnTo>
                  <a:pt x="4575" y="2544"/>
                </a:lnTo>
                <a:lnTo>
                  <a:pt x="4611" y="2568"/>
                </a:lnTo>
                <a:lnTo>
                  <a:pt x="4611" y="2605"/>
                </a:lnTo>
                <a:lnTo>
                  <a:pt x="4635" y="2617"/>
                </a:lnTo>
                <a:lnTo>
                  <a:pt x="4659" y="2653"/>
                </a:lnTo>
                <a:lnTo>
                  <a:pt x="4683" y="2678"/>
                </a:lnTo>
                <a:lnTo>
                  <a:pt x="4696" y="2702"/>
                </a:lnTo>
                <a:lnTo>
                  <a:pt x="4720" y="2726"/>
                </a:lnTo>
                <a:lnTo>
                  <a:pt x="4720" y="2751"/>
                </a:lnTo>
                <a:lnTo>
                  <a:pt x="4720" y="2787"/>
                </a:lnTo>
                <a:lnTo>
                  <a:pt x="4744" y="2811"/>
                </a:lnTo>
                <a:lnTo>
                  <a:pt x="4708" y="2836"/>
                </a:lnTo>
                <a:lnTo>
                  <a:pt x="4671" y="2836"/>
                </a:lnTo>
                <a:lnTo>
                  <a:pt x="4623" y="2836"/>
                </a:lnTo>
                <a:lnTo>
                  <a:pt x="4599" y="2824"/>
                </a:lnTo>
                <a:lnTo>
                  <a:pt x="4587" y="2787"/>
                </a:lnTo>
                <a:lnTo>
                  <a:pt x="4562" y="2763"/>
                </a:lnTo>
                <a:lnTo>
                  <a:pt x="4538" y="2763"/>
                </a:lnTo>
                <a:lnTo>
                  <a:pt x="4502" y="2763"/>
                </a:lnTo>
                <a:lnTo>
                  <a:pt x="4478" y="2763"/>
                </a:lnTo>
                <a:lnTo>
                  <a:pt x="4441" y="2763"/>
                </a:lnTo>
                <a:lnTo>
                  <a:pt x="4405" y="2763"/>
                </a:lnTo>
                <a:lnTo>
                  <a:pt x="4381" y="2738"/>
                </a:lnTo>
                <a:lnTo>
                  <a:pt x="4345" y="2726"/>
                </a:lnTo>
                <a:lnTo>
                  <a:pt x="4345" y="2690"/>
                </a:lnTo>
                <a:lnTo>
                  <a:pt x="4320" y="2690"/>
                </a:lnTo>
                <a:lnTo>
                  <a:pt x="4284" y="2690"/>
                </a:lnTo>
                <a:lnTo>
                  <a:pt x="4260" y="2653"/>
                </a:lnTo>
                <a:lnTo>
                  <a:pt x="4236" y="2653"/>
                </a:lnTo>
                <a:lnTo>
                  <a:pt x="4212" y="2617"/>
                </a:lnTo>
                <a:lnTo>
                  <a:pt x="4212" y="2592"/>
                </a:lnTo>
                <a:lnTo>
                  <a:pt x="4175" y="2580"/>
                </a:lnTo>
                <a:lnTo>
                  <a:pt x="4151" y="2580"/>
                </a:lnTo>
                <a:lnTo>
                  <a:pt x="4103" y="2580"/>
                </a:lnTo>
                <a:lnTo>
                  <a:pt x="4078" y="2580"/>
                </a:lnTo>
                <a:lnTo>
                  <a:pt x="4042" y="2605"/>
                </a:lnTo>
                <a:lnTo>
                  <a:pt x="4018" y="2605"/>
                </a:lnTo>
                <a:lnTo>
                  <a:pt x="3982" y="2617"/>
                </a:lnTo>
                <a:lnTo>
                  <a:pt x="3957" y="2629"/>
                </a:lnTo>
                <a:lnTo>
                  <a:pt x="3921" y="2629"/>
                </a:lnTo>
                <a:lnTo>
                  <a:pt x="3885" y="2629"/>
                </a:lnTo>
                <a:lnTo>
                  <a:pt x="3873" y="2653"/>
                </a:lnTo>
                <a:lnTo>
                  <a:pt x="3848" y="2678"/>
                </a:lnTo>
                <a:lnTo>
                  <a:pt x="3812" y="2678"/>
                </a:lnTo>
                <a:lnTo>
                  <a:pt x="3776" y="2678"/>
                </a:lnTo>
                <a:lnTo>
                  <a:pt x="3740" y="2678"/>
                </a:lnTo>
                <a:lnTo>
                  <a:pt x="3715" y="2678"/>
                </a:lnTo>
                <a:lnTo>
                  <a:pt x="3679" y="2678"/>
                </a:lnTo>
                <a:lnTo>
                  <a:pt x="3655" y="2665"/>
                </a:lnTo>
                <a:lnTo>
                  <a:pt x="3631" y="2653"/>
                </a:lnTo>
                <a:lnTo>
                  <a:pt x="3594" y="2653"/>
                </a:lnTo>
                <a:lnTo>
                  <a:pt x="3558" y="2653"/>
                </a:lnTo>
                <a:lnTo>
                  <a:pt x="3546" y="2690"/>
                </a:lnTo>
                <a:lnTo>
                  <a:pt x="3522" y="2726"/>
                </a:lnTo>
                <a:lnTo>
                  <a:pt x="3498" y="2751"/>
                </a:lnTo>
                <a:lnTo>
                  <a:pt x="3498" y="2787"/>
                </a:lnTo>
                <a:lnTo>
                  <a:pt x="3485" y="2811"/>
                </a:lnTo>
                <a:lnTo>
                  <a:pt x="3461" y="2836"/>
                </a:lnTo>
                <a:lnTo>
                  <a:pt x="3449" y="2872"/>
                </a:lnTo>
                <a:lnTo>
                  <a:pt x="3413" y="2884"/>
                </a:lnTo>
                <a:lnTo>
                  <a:pt x="3389" y="2884"/>
                </a:lnTo>
                <a:lnTo>
                  <a:pt x="3352" y="2884"/>
                </a:lnTo>
                <a:lnTo>
                  <a:pt x="3328" y="2921"/>
                </a:lnTo>
                <a:lnTo>
                  <a:pt x="3292" y="2933"/>
                </a:lnTo>
                <a:lnTo>
                  <a:pt x="3280" y="2970"/>
                </a:lnTo>
                <a:lnTo>
                  <a:pt x="3243" y="2994"/>
                </a:lnTo>
                <a:lnTo>
                  <a:pt x="3243" y="3018"/>
                </a:lnTo>
                <a:lnTo>
                  <a:pt x="3219" y="3018"/>
                </a:lnTo>
                <a:lnTo>
                  <a:pt x="3183" y="3018"/>
                </a:lnTo>
                <a:lnTo>
                  <a:pt x="3159" y="3018"/>
                </a:lnTo>
                <a:lnTo>
                  <a:pt x="3110" y="3018"/>
                </a:lnTo>
                <a:lnTo>
                  <a:pt x="3086" y="3018"/>
                </a:lnTo>
                <a:lnTo>
                  <a:pt x="3050" y="3018"/>
                </a:lnTo>
                <a:lnTo>
                  <a:pt x="3050" y="3043"/>
                </a:lnTo>
                <a:lnTo>
                  <a:pt x="3050" y="3067"/>
                </a:lnTo>
                <a:lnTo>
                  <a:pt x="3050" y="3103"/>
                </a:lnTo>
                <a:lnTo>
                  <a:pt x="3050" y="3128"/>
                </a:lnTo>
                <a:lnTo>
                  <a:pt x="3062" y="3152"/>
                </a:lnTo>
                <a:lnTo>
                  <a:pt x="3074" y="3189"/>
                </a:lnTo>
                <a:lnTo>
                  <a:pt x="3074" y="3213"/>
                </a:lnTo>
                <a:lnTo>
                  <a:pt x="3098" y="3249"/>
                </a:lnTo>
                <a:lnTo>
                  <a:pt x="3110" y="3286"/>
                </a:lnTo>
                <a:lnTo>
                  <a:pt x="3110" y="3310"/>
                </a:lnTo>
                <a:lnTo>
                  <a:pt x="3098" y="3335"/>
                </a:lnTo>
                <a:lnTo>
                  <a:pt x="3074" y="3359"/>
                </a:lnTo>
                <a:lnTo>
                  <a:pt x="3050" y="3383"/>
                </a:lnTo>
                <a:lnTo>
                  <a:pt x="3050" y="3420"/>
                </a:lnTo>
                <a:lnTo>
                  <a:pt x="3026" y="3444"/>
                </a:lnTo>
                <a:lnTo>
                  <a:pt x="2989" y="3469"/>
                </a:lnTo>
                <a:lnTo>
                  <a:pt x="2965" y="3481"/>
                </a:lnTo>
                <a:lnTo>
                  <a:pt x="2929" y="3481"/>
                </a:lnTo>
                <a:lnTo>
                  <a:pt x="2893" y="3481"/>
                </a:lnTo>
                <a:lnTo>
                  <a:pt x="2868" y="3469"/>
                </a:lnTo>
                <a:lnTo>
                  <a:pt x="2832" y="3469"/>
                </a:lnTo>
                <a:lnTo>
                  <a:pt x="2808" y="3469"/>
                </a:lnTo>
                <a:lnTo>
                  <a:pt x="2772" y="3481"/>
                </a:lnTo>
                <a:lnTo>
                  <a:pt x="2747" y="3493"/>
                </a:lnTo>
                <a:lnTo>
                  <a:pt x="2723" y="3517"/>
                </a:lnTo>
                <a:lnTo>
                  <a:pt x="2699" y="3529"/>
                </a:lnTo>
                <a:lnTo>
                  <a:pt x="2663" y="3529"/>
                </a:lnTo>
                <a:lnTo>
                  <a:pt x="2638" y="3554"/>
                </a:lnTo>
                <a:lnTo>
                  <a:pt x="2602" y="3554"/>
                </a:lnTo>
                <a:lnTo>
                  <a:pt x="2566" y="3554"/>
                </a:lnTo>
                <a:lnTo>
                  <a:pt x="2529" y="3542"/>
                </a:lnTo>
                <a:lnTo>
                  <a:pt x="2505" y="3542"/>
                </a:lnTo>
                <a:lnTo>
                  <a:pt x="2481" y="3529"/>
                </a:lnTo>
                <a:lnTo>
                  <a:pt x="2445" y="3529"/>
                </a:lnTo>
                <a:lnTo>
                  <a:pt x="2421" y="3517"/>
                </a:lnTo>
                <a:lnTo>
                  <a:pt x="2384" y="3517"/>
                </a:lnTo>
                <a:lnTo>
                  <a:pt x="2348" y="3505"/>
                </a:lnTo>
                <a:lnTo>
                  <a:pt x="2312" y="3469"/>
                </a:lnTo>
                <a:lnTo>
                  <a:pt x="2287" y="3456"/>
                </a:lnTo>
                <a:lnTo>
                  <a:pt x="2251" y="3456"/>
                </a:lnTo>
                <a:lnTo>
                  <a:pt x="2227" y="3432"/>
                </a:lnTo>
                <a:lnTo>
                  <a:pt x="2191" y="3432"/>
                </a:lnTo>
                <a:lnTo>
                  <a:pt x="2166" y="3432"/>
                </a:lnTo>
                <a:lnTo>
                  <a:pt x="2130" y="3408"/>
                </a:lnTo>
                <a:lnTo>
                  <a:pt x="2094" y="3408"/>
                </a:lnTo>
                <a:lnTo>
                  <a:pt x="2070" y="3396"/>
                </a:lnTo>
                <a:lnTo>
                  <a:pt x="2033" y="3396"/>
                </a:lnTo>
                <a:lnTo>
                  <a:pt x="2009" y="3383"/>
                </a:lnTo>
                <a:lnTo>
                  <a:pt x="1985" y="3347"/>
                </a:lnTo>
                <a:lnTo>
                  <a:pt x="1973" y="3323"/>
                </a:lnTo>
                <a:lnTo>
                  <a:pt x="1949" y="3286"/>
                </a:lnTo>
                <a:lnTo>
                  <a:pt x="1924" y="3286"/>
                </a:lnTo>
                <a:lnTo>
                  <a:pt x="1900" y="3274"/>
                </a:lnTo>
                <a:lnTo>
                  <a:pt x="1864" y="3249"/>
                </a:lnTo>
                <a:lnTo>
                  <a:pt x="1840" y="3225"/>
                </a:lnTo>
                <a:lnTo>
                  <a:pt x="1791" y="3213"/>
                </a:lnTo>
                <a:lnTo>
                  <a:pt x="1767" y="3201"/>
                </a:lnTo>
                <a:lnTo>
                  <a:pt x="1731" y="3189"/>
                </a:lnTo>
                <a:lnTo>
                  <a:pt x="1707" y="3152"/>
                </a:lnTo>
                <a:lnTo>
                  <a:pt x="1670" y="3140"/>
                </a:lnTo>
                <a:lnTo>
                  <a:pt x="1646" y="3116"/>
                </a:lnTo>
                <a:lnTo>
                  <a:pt x="1610" y="3116"/>
                </a:lnTo>
                <a:lnTo>
                  <a:pt x="1574" y="3116"/>
                </a:lnTo>
                <a:lnTo>
                  <a:pt x="1549" y="3116"/>
                </a:lnTo>
                <a:lnTo>
                  <a:pt x="1513" y="3116"/>
                </a:lnTo>
                <a:lnTo>
                  <a:pt x="1489" y="3152"/>
                </a:lnTo>
                <a:lnTo>
                  <a:pt x="1453" y="3176"/>
                </a:lnTo>
                <a:lnTo>
                  <a:pt x="1428" y="3201"/>
                </a:lnTo>
                <a:lnTo>
                  <a:pt x="1428" y="3237"/>
                </a:lnTo>
                <a:lnTo>
                  <a:pt x="1404" y="3262"/>
                </a:lnTo>
                <a:lnTo>
                  <a:pt x="1368" y="3262"/>
                </a:lnTo>
                <a:lnTo>
                  <a:pt x="1344" y="3262"/>
                </a:lnTo>
                <a:lnTo>
                  <a:pt x="1319" y="3262"/>
                </a:lnTo>
                <a:lnTo>
                  <a:pt x="1283" y="3262"/>
                </a:lnTo>
                <a:lnTo>
                  <a:pt x="1247" y="3262"/>
                </a:lnTo>
                <a:lnTo>
                  <a:pt x="1210" y="3262"/>
                </a:lnTo>
                <a:lnTo>
                  <a:pt x="1186" y="3262"/>
                </a:lnTo>
                <a:lnTo>
                  <a:pt x="1150" y="3262"/>
                </a:lnTo>
                <a:lnTo>
                  <a:pt x="1126" y="3262"/>
                </a:lnTo>
                <a:lnTo>
                  <a:pt x="1089" y="3262"/>
                </a:lnTo>
                <a:lnTo>
                  <a:pt x="1065" y="3286"/>
                </a:lnTo>
                <a:lnTo>
                  <a:pt x="1029" y="3323"/>
                </a:lnTo>
                <a:lnTo>
                  <a:pt x="993" y="3335"/>
                </a:lnTo>
                <a:lnTo>
                  <a:pt x="968" y="3335"/>
                </a:lnTo>
                <a:lnTo>
                  <a:pt x="932" y="3359"/>
                </a:lnTo>
                <a:lnTo>
                  <a:pt x="908" y="3359"/>
                </a:lnTo>
                <a:lnTo>
                  <a:pt x="872" y="3359"/>
                </a:lnTo>
                <a:lnTo>
                  <a:pt x="847" y="3371"/>
                </a:lnTo>
                <a:lnTo>
                  <a:pt x="799" y="3371"/>
                </a:lnTo>
                <a:lnTo>
                  <a:pt x="775" y="3383"/>
                </a:lnTo>
                <a:lnTo>
                  <a:pt x="739" y="3396"/>
                </a:lnTo>
                <a:lnTo>
                  <a:pt x="714" y="3420"/>
                </a:lnTo>
                <a:lnTo>
                  <a:pt x="678" y="3432"/>
                </a:lnTo>
                <a:lnTo>
                  <a:pt x="654" y="3432"/>
                </a:lnTo>
                <a:lnTo>
                  <a:pt x="618" y="3432"/>
                </a:lnTo>
                <a:lnTo>
                  <a:pt x="581" y="3432"/>
                </a:lnTo>
                <a:lnTo>
                  <a:pt x="557" y="3408"/>
                </a:lnTo>
                <a:lnTo>
                  <a:pt x="521" y="3396"/>
                </a:lnTo>
                <a:lnTo>
                  <a:pt x="497" y="3396"/>
                </a:lnTo>
                <a:lnTo>
                  <a:pt x="460" y="3383"/>
                </a:lnTo>
                <a:lnTo>
                  <a:pt x="484" y="3347"/>
                </a:lnTo>
                <a:lnTo>
                  <a:pt x="484" y="3323"/>
                </a:lnTo>
                <a:lnTo>
                  <a:pt x="509" y="3286"/>
                </a:lnTo>
                <a:lnTo>
                  <a:pt x="509" y="3249"/>
                </a:lnTo>
                <a:lnTo>
                  <a:pt x="497" y="3225"/>
                </a:lnTo>
                <a:lnTo>
                  <a:pt x="472" y="3201"/>
                </a:lnTo>
                <a:lnTo>
                  <a:pt x="460" y="3164"/>
                </a:lnTo>
                <a:lnTo>
                  <a:pt x="460" y="3140"/>
                </a:lnTo>
                <a:lnTo>
                  <a:pt x="460" y="3116"/>
                </a:lnTo>
                <a:lnTo>
                  <a:pt x="460" y="3079"/>
                </a:lnTo>
                <a:lnTo>
                  <a:pt x="460" y="3043"/>
                </a:lnTo>
                <a:lnTo>
                  <a:pt x="460" y="3018"/>
                </a:lnTo>
                <a:lnTo>
                  <a:pt x="472" y="2982"/>
                </a:lnTo>
                <a:lnTo>
                  <a:pt x="484" y="2957"/>
                </a:lnTo>
                <a:lnTo>
                  <a:pt x="509" y="2933"/>
                </a:lnTo>
                <a:lnTo>
                  <a:pt x="509" y="2909"/>
                </a:lnTo>
                <a:lnTo>
                  <a:pt x="509" y="2884"/>
                </a:lnTo>
                <a:lnTo>
                  <a:pt x="497" y="2848"/>
                </a:lnTo>
                <a:lnTo>
                  <a:pt x="460" y="2836"/>
                </a:lnTo>
                <a:lnTo>
                  <a:pt x="436" y="2824"/>
                </a:lnTo>
                <a:lnTo>
                  <a:pt x="400" y="2799"/>
                </a:lnTo>
                <a:lnTo>
                  <a:pt x="400" y="2775"/>
                </a:lnTo>
                <a:lnTo>
                  <a:pt x="388" y="2738"/>
                </a:lnTo>
                <a:lnTo>
                  <a:pt x="363" y="2714"/>
                </a:lnTo>
                <a:lnTo>
                  <a:pt x="363" y="2690"/>
                </a:lnTo>
                <a:lnTo>
                  <a:pt x="363" y="2653"/>
                </a:lnTo>
                <a:lnTo>
                  <a:pt x="363" y="2617"/>
                </a:lnTo>
                <a:lnTo>
                  <a:pt x="351" y="2592"/>
                </a:lnTo>
                <a:lnTo>
                  <a:pt x="351" y="2568"/>
                </a:lnTo>
                <a:lnTo>
                  <a:pt x="339" y="2532"/>
                </a:lnTo>
                <a:lnTo>
                  <a:pt x="303" y="2519"/>
                </a:lnTo>
                <a:lnTo>
                  <a:pt x="279" y="2507"/>
                </a:lnTo>
                <a:lnTo>
                  <a:pt x="242" y="2483"/>
                </a:lnTo>
                <a:lnTo>
                  <a:pt x="218" y="2483"/>
                </a:lnTo>
                <a:lnTo>
                  <a:pt x="182" y="2459"/>
                </a:lnTo>
                <a:lnTo>
                  <a:pt x="146" y="2446"/>
                </a:lnTo>
                <a:lnTo>
                  <a:pt x="134" y="2410"/>
                </a:lnTo>
                <a:lnTo>
                  <a:pt x="85" y="2373"/>
                </a:lnTo>
                <a:lnTo>
                  <a:pt x="73" y="2349"/>
                </a:lnTo>
                <a:lnTo>
                  <a:pt x="37" y="2337"/>
                </a:lnTo>
                <a:lnTo>
                  <a:pt x="37" y="2300"/>
                </a:lnTo>
                <a:lnTo>
                  <a:pt x="25" y="2276"/>
                </a:lnTo>
                <a:lnTo>
                  <a:pt x="25" y="2239"/>
                </a:lnTo>
                <a:lnTo>
                  <a:pt x="25" y="2215"/>
                </a:lnTo>
                <a:lnTo>
                  <a:pt x="25" y="2191"/>
                </a:lnTo>
                <a:lnTo>
                  <a:pt x="25" y="2154"/>
                </a:lnTo>
                <a:lnTo>
                  <a:pt x="0" y="2130"/>
                </a:lnTo>
                <a:lnTo>
                  <a:pt x="37" y="2093"/>
                </a:lnTo>
                <a:lnTo>
                  <a:pt x="49" y="2057"/>
                </a:lnTo>
                <a:lnTo>
                  <a:pt x="61" y="2033"/>
                </a:lnTo>
                <a:lnTo>
                  <a:pt x="61" y="2008"/>
                </a:lnTo>
                <a:lnTo>
                  <a:pt x="61" y="1972"/>
                </a:lnTo>
                <a:lnTo>
                  <a:pt x="61" y="1923"/>
                </a:lnTo>
                <a:lnTo>
                  <a:pt x="49" y="1874"/>
                </a:lnTo>
                <a:lnTo>
                  <a:pt x="61" y="1850"/>
                </a:lnTo>
                <a:lnTo>
                  <a:pt x="61" y="1826"/>
                </a:lnTo>
                <a:lnTo>
                  <a:pt x="61" y="1789"/>
                </a:lnTo>
                <a:lnTo>
                  <a:pt x="61" y="1765"/>
                </a:lnTo>
                <a:lnTo>
                  <a:pt x="61" y="1741"/>
                </a:lnTo>
                <a:lnTo>
                  <a:pt x="61" y="1704"/>
                </a:lnTo>
                <a:lnTo>
                  <a:pt x="61" y="1668"/>
                </a:lnTo>
                <a:lnTo>
                  <a:pt x="97" y="1643"/>
                </a:lnTo>
                <a:lnTo>
                  <a:pt x="109" y="1607"/>
                </a:lnTo>
                <a:lnTo>
                  <a:pt x="121" y="1582"/>
                </a:lnTo>
                <a:lnTo>
                  <a:pt x="158" y="1582"/>
                </a:lnTo>
                <a:lnTo>
                  <a:pt x="182" y="1582"/>
                </a:lnTo>
                <a:lnTo>
                  <a:pt x="218" y="1558"/>
                </a:lnTo>
                <a:lnTo>
                  <a:pt x="255" y="1558"/>
                </a:lnTo>
                <a:lnTo>
                  <a:pt x="279" y="1558"/>
                </a:lnTo>
                <a:lnTo>
                  <a:pt x="315" y="1558"/>
                </a:lnTo>
                <a:lnTo>
                  <a:pt x="339" y="1558"/>
                </a:lnTo>
                <a:lnTo>
                  <a:pt x="376" y="1558"/>
                </a:lnTo>
                <a:lnTo>
                  <a:pt x="400" y="1521"/>
                </a:lnTo>
                <a:lnTo>
                  <a:pt x="424" y="1509"/>
                </a:lnTo>
                <a:lnTo>
                  <a:pt x="436" y="1473"/>
                </a:lnTo>
                <a:lnTo>
                  <a:pt x="448" y="1448"/>
                </a:lnTo>
                <a:lnTo>
                  <a:pt x="472" y="1424"/>
                </a:lnTo>
                <a:lnTo>
                  <a:pt x="484" y="1388"/>
                </a:lnTo>
                <a:lnTo>
                  <a:pt x="509" y="1351"/>
                </a:lnTo>
                <a:lnTo>
                  <a:pt x="509" y="1327"/>
                </a:lnTo>
                <a:lnTo>
                  <a:pt x="533" y="1290"/>
                </a:lnTo>
                <a:lnTo>
                  <a:pt x="521" y="1266"/>
                </a:lnTo>
                <a:lnTo>
                  <a:pt x="497" y="1229"/>
                </a:lnTo>
                <a:lnTo>
                  <a:pt x="472" y="1205"/>
                </a:lnTo>
                <a:lnTo>
                  <a:pt x="460" y="1181"/>
                </a:lnTo>
                <a:lnTo>
                  <a:pt x="448" y="1144"/>
                </a:lnTo>
                <a:lnTo>
                  <a:pt x="448" y="1108"/>
                </a:lnTo>
                <a:lnTo>
                  <a:pt x="436" y="1083"/>
                </a:lnTo>
                <a:lnTo>
                  <a:pt x="412" y="1059"/>
                </a:lnTo>
                <a:lnTo>
                  <a:pt x="388" y="1035"/>
                </a:lnTo>
                <a:lnTo>
                  <a:pt x="363" y="998"/>
                </a:lnTo>
                <a:lnTo>
                  <a:pt x="339" y="998"/>
                </a:lnTo>
                <a:lnTo>
                  <a:pt x="303" y="998"/>
                </a:lnTo>
                <a:lnTo>
                  <a:pt x="291" y="962"/>
                </a:lnTo>
                <a:lnTo>
                  <a:pt x="279" y="925"/>
                </a:lnTo>
                <a:lnTo>
                  <a:pt x="242" y="901"/>
                </a:lnTo>
                <a:lnTo>
                  <a:pt x="218" y="864"/>
                </a:lnTo>
                <a:lnTo>
                  <a:pt x="194" y="864"/>
                </a:lnTo>
                <a:lnTo>
                  <a:pt x="182" y="828"/>
                </a:lnTo>
                <a:lnTo>
                  <a:pt x="146" y="816"/>
                </a:lnTo>
                <a:lnTo>
                  <a:pt x="146" y="779"/>
                </a:lnTo>
                <a:lnTo>
                  <a:pt x="109" y="755"/>
                </a:lnTo>
                <a:lnTo>
                  <a:pt x="109" y="718"/>
                </a:lnTo>
                <a:lnTo>
                  <a:pt x="85" y="682"/>
                </a:lnTo>
                <a:lnTo>
                  <a:pt x="73" y="657"/>
                </a:lnTo>
                <a:lnTo>
                  <a:pt x="49" y="633"/>
                </a:lnTo>
                <a:lnTo>
                  <a:pt x="37" y="597"/>
                </a:lnTo>
                <a:lnTo>
                  <a:pt x="25" y="572"/>
                </a:lnTo>
                <a:lnTo>
                  <a:pt x="0" y="548"/>
                </a:lnTo>
                <a:lnTo>
                  <a:pt x="0" y="511"/>
                </a:lnTo>
                <a:lnTo>
                  <a:pt x="0" y="475"/>
                </a:lnTo>
                <a:lnTo>
                  <a:pt x="0" y="451"/>
                </a:lnTo>
                <a:lnTo>
                  <a:pt x="0" y="414"/>
                </a:lnTo>
                <a:lnTo>
                  <a:pt x="0" y="390"/>
                </a:lnTo>
                <a:lnTo>
                  <a:pt x="13" y="365"/>
                </a:lnTo>
                <a:lnTo>
                  <a:pt x="37" y="329"/>
                </a:lnTo>
                <a:lnTo>
                  <a:pt x="37" y="292"/>
                </a:lnTo>
                <a:lnTo>
                  <a:pt x="37" y="268"/>
                </a:lnTo>
                <a:lnTo>
                  <a:pt x="37" y="232"/>
                </a:lnTo>
                <a:lnTo>
                  <a:pt x="61" y="232"/>
                </a:lnTo>
                <a:lnTo>
                  <a:pt x="97" y="207"/>
                </a:lnTo>
                <a:lnTo>
                  <a:pt x="109" y="183"/>
                </a:lnTo>
                <a:lnTo>
                  <a:pt x="121" y="146"/>
                </a:lnTo>
                <a:lnTo>
                  <a:pt x="158" y="134"/>
                </a:lnTo>
                <a:lnTo>
                  <a:pt x="182" y="122"/>
                </a:lnTo>
                <a:lnTo>
                  <a:pt x="206" y="86"/>
                </a:lnTo>
                <a:lnTo>
                  <a:pt x="218" y="49"/>
                </a:lnTo>
                <a:lnTo>
                  <a:pt x="230" y="25"/>
                </a:lnTo>
                <a:lnTo>
                  <a:pt x="255" y="0"/>
                </a:lnTo>
                <a:lnTo>
                  <a:pt x="267" y="0"/>
                </a:lnTo>
                <a:close/>
              </a:path>
            </a:pathLst>
          </a:custGeom>
          <a:gradFill rotWithShape="0">
            <a:gsLst>
              <a:gs pos="0">
                <a:srgbClr val="E5FDB5"/>
              </a:gs>
              <a:gs pos="50000">
                <a:srgbClr val="F5FFEB"/>
              </a:gs>
              <a:gs pos="100000">
                <a:srgbClr val="E5FDB5"/>
              </a:gs>
            </a:gsLst>
            <a:lin ang="5400000" scaled="1"/>
          </a:gradFill>
          <a:ln w="9525">
            <a:round/>
            <a:headEnd/>
            <a:tailEnd/>
          </a:ln>
          <a:scene3d>
            <a:camera prst="legacyObliqueTopRight"/>
            <a:lightRig rig="legacyFlat3" dir="l"/>
          </a:scene3d>
          <a:sp3d extrusionH="430200" prstMaterial="legacyMatte">
            <a:bevelT w="13500" h="13500" prst="angle"/>
            <a:bevelB w="13500" h="13500" prst="angle"/>
            <a:extrusionClr>
              <a:srgbClr val="E5FDB5"/>
            </a:extrusionClr>
            <a:contourClr>
              <a:srgbClr val="E5FDB5"/>
            </a:contourClr>
          </a:sp3d>
        </p:spPr>
        <p:txBody>
          <a:bodyPr>
            <a:flatTx/>
          </a:bodyPr>
          <a:lstStyle/>
          <a:p>
            <a:endParaRPr lang="bg-BG"/>
          </a:p>
        </p:txBody>
      </p:sp>
      <p:sp>
        <p:nvSpPr>
          <p:cNvPr id="1043460" name="Rectangle 4">
            <a:extLst>
              <a:ext uri="{FF2B5EF4-FFF2-40B4-BE49-F238E27FC236}">
                <a16:creationId xmlns:a16="http://schemas.microsoft.com/office/drawing/2014/main" id="{6819A850-A494-472E-AA29-F2E54F284BBC}"/>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fontAlgn="auto">
              <a:spcBef>
                <a:spcPct val="20000"/>
              </a:spcBef>
              <a:spcAft>
                <a:spcPts val="0"/>
              </a:spcAft>
              <a:defRPr/>
            </a:pPr>
            <a:r>
              <a:rPr lang="bg-BG" sz="3200">
                <a:latin typeface="Times New Roman" pitchFamily="18" charset="0"/>
              </a:rPr>
              <a:t>      </a:t>
            </a:r>
            <a:endParaRPr lang="en-GB" sz="2800" b="1" u="sng">
              <a:latin typeface="Times New Roman" pitchFamily="18" charset="0"/>
            </a:endParaRPr>
          </a:p>
        </p:txBody>
      </p:sp>
      <p:sp>
        <p:nvSpPr>
          <p:cNvPr id="36869" name="Rectangle 6">
            <a:extLst>
              <a:ext uri="{FF2B5EF4-FFF2-40B4-BE49-F238E27FC236}">
                <a16:creationId xmlns:a16="http://schemas.microsoft.com/office/drawing/2014/main" id="{902B781F-8688-4B3A-8D4B-493B91B4F656}"/>
              </a:ext>
            </a:extLst>
          </p:cNvPr>
          <p:cNvSpPr>
            <a:spLocks noChangeArrowheads="1"/>
          </p:cNvSpPr>
          <p:nvPr/>
        </p:nvSpPr>
        <p:spPr bwMode="auto">
          <a:xfrm>
            <a:off x="0"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0"/>
              </a:spcBef>
              <a:buFontTx/>
              <a:buNone/>
            </a:pPr>
            <a:r>
              <a:rPr lang="en-US" altLang="bg-BG" b="1">
                <a:solidFill>
                  <a:srgbClr val="000066"/>
                </a:solidFill>
              </a:rPr>
              <a:t>ЧИСЛЕНОСТ НА БЪЛГАРСКАТА АРМИЯ</a:t>
            </a:r>
          </a:p>
          <a:p>
            <a:pPr lvl="1" algn="ctr" eaLnBrk="1" hangingPunct="1">
              <a:spcBef>
                <a:spcPct val="0"/>
              </a:spcBef>
              <a:buFontTx/>
              <a:buNone/>
            </a:pPr>
            <a:endParaRPr lang="bg-BG" altLang="bg-BG" b="1">
              <a:solidFill>
                <a:srgbClr val="000066"/>
              </a:solidFill>
            </a:endParaRPr>
          </a:p>
          <a:p>
            <a:pPr lvl="1" eaLnBrk="1" hangingPunct="1">
              <a:buFontTx/>
              <a:buNone/>
            </a:pPr>
            <a:endParaRPr lang="bg-BG" altLang="bg-BG" sz="2400" b="1">
              <a:solidFill>
                <a:srgbClr val="660066"/>
              </a:solidFill>
              <a:latin typeface="Times New Roman" panose="02020603050405020304" pitchFamily="18" charset="0"/>
            </a:endParaRPr>
          </a:p>
        </p:txBody>
      </p:sp>
      <p:sp>
        <p:nvSpPr>
          <p:cNvPr id="36870" name="Oval 8">
            <a:extLst>
              <a:ext uri="{FF2B5EF4-FFF2-40B4-BE49-F238E27FC236}">
                <a16:creationId xmlns:a16="http://schemas.microsoft.com/office/drawing/2014/main" id="{6B235AEA-4E92-4CE2-9B1F-7784BFC900AA}"/>
              </a:ext>
            </a:extLst>
          </p:cNvPr>
          <p:cNvSpPr>
            <a:spLocks noChangeArrowheads="1"/>
          </p:cNvSpPr>
          <p:nvPr/>
        </p:nvSpPr>
        <p:spPr bwMode="auto">
          <a:xfrm>
            <a:off x="139700" y="1981200"/>
            <a:ext cx="3246438" cy="1841500"/>
          </a:xfrm>
          <a:prstGeom prst="ellipse">
            <a:avLst/>
          </a:prstGeom>
          <a:noFill/>
          <a:ln w="38100">
            <a:solidFill>
              <a:srgbClr val="0066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36871" name="Text Box 9">
            <a:extLst>
              <a:ext uri="{FF2B5EF4-FFF2-40B4-BE49-F238E27FC236}">
                <a16:creationId xmlns:a16="http://schemas.microsoft.com/office/drawing/2014/main" id="{FB479BEF-4ACC-4C55-83AF-61523FFDDE52}"/>
              </a:ext>
            </a:extLst>
          </p:cNvPr>
          <p:cNvSpPr txBox="1">
            <a:spLocks noChangeArrowheads="1"/>
          </p:cNvSpPr>
          <p:nvPr/>
        </p:nvSpPr>
        <p:spPr bwMode="auto">
          <a:xfrm>
            <a:off x="744538" y="2205038"/>
            <a:ext cx="23447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2800" b="1"/>
              <a:t>     </a:t>
            </a:r>
            <a:r>
              <a:rPr lang="en-US" altLang="bg-BG" sz="2800" b="1">
                <a:solidFill>
                  <a:srgbClr val="006600"/>
                </a:solidFill>
              </a:rPr>
              <a:t>2010г.</a:t>
            </a:r>
          </a:p>
          <a:p>
            <a:pPr eaLnBrk="1" hangingPunct="1">
              <a:spcBef>
                <a:spcPct val="0"/>
              </a:spcBef>
              <a:buFontTx/>
              <a:buNone/>
            </a:pPr>
            <a:endParaRPr lang="en-US" altLang="bg-BG" sz="2800" b="1">
              <a:solidFill>
                <a:srgbClr val="006600"/>
              </a:solidFill>
            </a:endParaRPr>
          </a:p>
          <a:p>
            <a:pPr eaLnBrk="1" hangingPunct="1">
              <a:spcBef>
                <a:spcPct val="0"/>
              </a:spcBef>
              <a:buFontTx/>
              <a:buNone/>
            </a:pPr>
            <a:r>
              <a:rPr lang="en-US" altLang="bg-BG" sz="2800" b="1">
                <a:solidFill>
                  <a:srgbClr val="006600"/>
                </a:solidFill>
              </a:rPr>
              <a:t>34 500 души</a:t>
            </a:r>
            <a:endParaRPr lang="bg-BG" altLang="bg-BG" sz="2800" b="1">
              <a:solidFill>
                <a:srgbClr val="006600"/>
              </a:solidFill>
            </a:endParaRPr>
          </a:p>
        </p:txBody>
      </p:sp>
      <p:sp>
        <p:nvSpPr>
          <p:cNvPr id="36872" name="Oval 10">
            <a:extLst>
              <a:ext uri="{FF2B5EF4-FFF2-40B4-BE49-F238E27FC236}">
                <a16:creationId xmlns:a16="http://schemas.microsoft.com/office/drawing/2014/main" id="{24AFAB5E-9774-4270-BFC2-C765114CA65C}"/>
              </a:ext>
            </a:extLst>
          </p:cNvPr>
          <p:cNvSpPr>
            <a:spLocks noChangeArrowheads="1"/>
          </p:cNvSpPr>
          <p:nvPr/>
        </p:nvSpPr>
        <p:spPr bwMode="auto">
          <a:xfrm>
            <a:off x="5554663" y="1981200"/>
            <a:ext cx="3244850" cy="1841500"/>
          </a:xfrm>
          <a:prstGeom prst="ellipse">
            <a:avLst/>
          </a:prstGeom>
          <a:noFill/>
          <a:ln w="38100">
            <a:solidFill>
              <a:srgbClr val="000066"/>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bg-BG" altLang="bg-BG" sz="1800">
              <a:solidFill>
                <a:srgbClr val="000066"/>
              </a:solidFill>
            </a:endParaRPr>
          </a:p>
        </p:txBody>
      </p:sp>
      <p:sp>
        <p:nvSpPr>
          <p:cNvPr id="36873" name="Text Box 11">
            <a:extLst>
              <a:ext uri="{FF2B5EF4-FFF2-40B4-BE49-F238E27FC236}">
                <a16:creationId xmlns:a16="http://schemas.microsoft.com/office/drawing/2014/main" id="{952B4015-877D-434D-A70D-119550FF5F15}"/>
              </a:ext>
            </a:extLst>
          </p:cNvPr>
          <p:cNvSpPr txBox="1">
            <a:spLocks noChangeArrowheads="1"/>
          </p:cNvSpPr>
          <p:nvPr/>
        </p:nvSpPr>
        <p:spPr bwMode="auto">
          <a:xfrm>
            <a:off x="6146800" y="2205038"/>
            <a:ext cx="258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2800" b="1">
                <a:solidFill>
                  <a:srgbClr val="000066"/>
                </a:solidFill>
              </a:rPr>
              <a:t>    2014г.</a:t>
            </a:r>
          </a:p>
          <a:p>
            <a:pPr eaLnBrk="1" hangingPunct="1">
              <a:spcBef>
                <a:spcPct val="0"/>
              </a:spcBef>
              <a:buFontTx/>
              <a:buNone/>
            </a:pPr>
            <a:r>
              <a:rPr lang="en-US" altLang="bg-BG" sz="2400" b="1">
                <a:solidFill>
                  <a:srgbClr val="000066"/>
                </a:solidFill>
              </a:rPr>
              <a:t>Не по-малко от</a:t>
            </a:r>
          </a:p>
          <a:p>
            <a:pPr eaLnBrk="1" hangingPunct="1">
              <a:spcBef>
                <a:spcPct val="0"/>
              </a:spcBef>
              <a:buFontTx/>
              <a:buNone/>
            </a:pPr>
            <a:r>
              <a:rPr lang="en-US" altLang="bg-BG" sz="2800" b="1">
                <a:solidFill>
                  <a:srgbClr val="000066"/>
                </a:solidFill>
              </a:rPr>
              <a:t>26 000 души</a:t>
            </a:r>
            <a:endParaRPr lang="bg-BG" altLang="bg-BG" sz="2800" b="1">
              <a:solidFill>
                <a:srgbClr val="000066"/>
              </a:solidFill>
            </a:endParaRPr>
          </a:p>
        </p:txBody>
      </p:sp>
      <p:sp>
        <p:nvSpPr>
          <p:cNvPr id="36874" name="AutoShape 12">
            <a:extLst>
              <a:ext uri="{FF2B5EF4-FFF2-40B4-BE49-F238E27FC236}">
                <a16:creationId xmlns:a16="http://schemas.microsoft.com/office/drawing/2014/main" id="{38E04E75-7021-4B94-9EEF-591D79358732}"/>
              </a:ext>
            </a:extLst>
          </p:cNvPr>
          <p:cNvSpPr>
            <a:spLocks noChangeArrowheads="1"/>
          </p:cNvSpPr>
          <p:nvPr/>
        </p:nvSpPr>
        <p:spPr bwMode="auto">
          <a:xfrm>
            <a:off x="2397125" y="2095500"/>
            <a:ext cx="4292600" cy="758825"/>
          </a:xfrm>
          <a:prstGeom prst="curvedDownArrow">
            <a:avLst>
              <a:gd name="adj1" fmla="val 113138"/>
              <a:gd name="adj2" fmla="val 226276"/>
              <a:gd name="adj3" fmla="val 33333"/>
            </a:avLst>
          </a:prstGeom>
          <a:solidFill>
            <a:srgbClr val="000066"/>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bg-BG" altLang="bg-BG" sz="1800"/>
          </a:p>
        </p:txBody>
      </p:sp>
      <p:sp>
        <p:nvSpPr>
          <p:cNvPr id="36875" name="Rectangle 13">
            <a:extLst>
              <a:ext uri="{FF2B5EF4-FFF2-40B4-BE49-F238E27FC236}">
                <a16:creationId xmlns:a16="http://schemas.microsoft.com/office/drawing/2014/main" id="{7821ACCD-35BD-4AC0-8504-54E7225B5A67}"/>
              </a:ext>
            </a:extLst>
          </p:cNvPr>
          <p:cNvSpPr>
            <a:spLocks noChangeArrowheads="1"/>
          </p:cNvSpPr>
          <p:nvPr/>
        </p:nvSpPr>
        <p:spPr bwMode="auto">
          <a:xfrm>
            <a:off x="3859213" y="2828925"/>
            <a:ext cx="1195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800" b="1"/>
              <a:t>Общо</a:t>
            </a:r>
          </a:p>
        </p:txBody>
      </p:sp>
      <p:pic>
        <p:nvPicPr>
          <p:cNvPr id="36876" name="Picture 18">
            <a:extLst>
              <a:ext uri="{FF2B5EF4-FFF2-40B4-BE49-F238E27FC236}">
                <a16:creationId xmlns:a16="http://schemas.microsoft.com/office/drawing/2014/main" id="{BD20A456-F26F-44AD-8EE2-1F1DC527F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3929063"/>
            <a:ext cx="47561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9">
            <a:extLst>
              <a:ext uri="{FF2B5EF4-FFF2-40B4-BE49-F238E27FC236}">
                <a16:creationId xmlns:a16="http://schemas.microsoft.com/office/drawing/2014/main" id="{A6560C7B-5134-49DD-AD2D-20B487728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79863"/>
            <a:ext cx="4716463"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43460"/>
                                        </p:tgtEl>
                                        <p:attrNameLst>
                                          <p:attrName>style.visibility</p:attrName>
                                        </p:attrNameLst>
                                      </p:cBhvr>
                                      <p:to>
                                        <p:strVal val="visible"/>
                                      </p:to>
                                    </p:set>
                                    <p:animEffect transition="in" filter="fade">
                                      <p:cBhvr>
                                        <p:cTn id="7" dur="770" decel="100000"/>
                                        <p:tgtEl>
                                          <p:spTgt spid="1043460"/>
                                        </p:tgtEl>
                                      </p:cBhvr>
                                    </p:animEffect>
                                    <p:animScale>
                                      <p:cBhvr>
                                        <p:cTn id="8" dur="770" decel="100000"/>
                                        <p:tgtEl>
                                          <p:spTgt spid="1043460"/>
                                        </p:tgtEl>
                                      </p:cBhvr>
                                      <p:from x="10000" y="10000"/>
                                      <p:to x="200000" y="450000"/>
                                    </p:animScale>
                                    <p:animScale>
                                      <p:cBhvr>
                                        <p:cTn id="9" dur="1230" accel="100000" fill="hold">
                                          <p:stCondLst>
                                            <p:cond delay="770"/>
                                          </p:stCondLst>
                                        </p:cTn>
                                        <p:tgtEl>
                                          <p:spTgt spid="1043460"/>
                                        </p:tgtEl>
                                      </p:cBhvr>
                                      <p:from x="200000" y="450000"/>
                                      <p:to x="100000" y="100000"/>
                                    </p:animScale>
                                    <p:set>
                                      <p:cBhvr>
                                        <p:cTn id="10" dur="770" fill="hold"/>
                                        <p:tgtEl>
                                          <p:spTgt spid="1043460"/>
                                        </p:tgtEl>
                                        <p:attrNameLst>
                                          <p:attrName>ppt_x</p:attrName>
                                        </p:attrNameLst>
                                      </p:cBhvr>
                                      <p:to>
                                        <p:strVal val="(0.5)"/>
                                      </p:to>
                                    </p:set>
                                    <p:anim from="(0.5)" to="(#ppt_x)" calcmode="lin" valueType="num">
                                      <p:cBhvr>
                                        <p:cTn id="11" dur="1230" accel="100000" fill="hold">
                                          <p:stCondLst>
                                            <p:cond delay="770"/>
                                          </p:stCondLst>
                                        </p:cTn>
                                        <p:tgtEl>
                                          <p:spTgt spid="1043460"/>
                                        </p:tgtEl>
                                        <p:attrNameLst>
                                          <p:attrName>ppt_x</p:attrName>
                                        </p:attrNameLst>
                                      </p:cBhvr>
                                    </p:anim>
                                    <p:set>
                                      <p:cBhvr>
                                        <p:cTn id="12" dur="770" fill="hold"/>
                                        <p:tgtEl>
                                          <p:spTgt spid="1043460"/>
                                        </p:tgtEl>
                                        <p:attrNameLst>
                                          <p:attrName>ppt_y</p:attrName>
                                        </p:attrNameLst>
                                      </p:cBhvr>
                                      <p:to>
                                        <p:strVal val="(#ppt_y+0.4)"/>
                                      </p:to>
                                    </p:set>
                                    <p:anim from="(#ppt_y+0.4)" to="(#ppt_y)" calcmode="lin" valueType="num">
                                      <p:cBhvr>
                                        <p:cTn id="13" dur="1230" accel="100000" fill="hold">
                                          <p:stCondLst>
                                            <p:cond delay="770"/>
                                          </p:stCondLst>
                                        </p:cTn>
                                        <p:tgtEl>
                                          <p:spTgt spid="104346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4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98A74ECF-591C-48CC-9F4F-0F651B62B33F}"/>
              </a:ext>
            </a:extLst>
          </p:cNvPr>
          <p:cNvSpPr>
            <a:spLocks noGrp="1"/>
          </p:cNvSpPr>
          <p:nvPr>
            <p:ph type="dt" sz="quarter" idx="10"/>
          </p:nvPr>
        </p:nvSpPr>
        <p:spPr/>
        <p:txBody>
          <a:bodyPr/>
          <a:lstStyle/>
          <a:p>
            <a:pPr>
              <a:defRPr/>
            </a:pPr>
            <a:fld id="{F6AE3DBF-3FC4-4E99-B7F8-C542B08B2AE3}" type="datetime1">
              <a:rPr lang="bg-BG"/>
              <a:pPr>
                <a:defRPr/>
              </a:pPr>
              <a:t>15.2.2021 г.</a:t>
            </a:fld>
            <a:endParaRPr lang="en-GB"/>
          </a:p>
        </p:txBody>
      </p:sp>
      <p:sp>
        <p:nvSpPr>
          <p:cNvPr id="37891" name="Freeform 2">
            <a:extLst>
              <a:ext uri="{FF2B5EF4-FFF2-40B4-BE49-F238E27FC236}">
                <a16:creationId xmlns:a16="http://schemas.microsoft.com/office/drawing/2014/main" id="{5CE61634-DDE9-43F2-9D4C-FFB2132A2D59}"/>
              </a:ext>
            </a:extLst>
          </p:cNvPr>
          <p:cNvSpPr>
            <a:spLocks/>
          </p:cNvSpPr>
          <p:nvPr/>
        </p:nvSpPr>
        <p:spPr bwMode="auto">
          <a:xfrm>
            <a:off x="114300" y="1371600"/>
            <a:ext cx="8839200" cy="5486400"/>
          </a:xfrm>
          <a:custGeom>
            <a:avLst/>
            <a:gdLst>
              <a:gd name="T0" fmla="*/ 2147483647 w 5276"/>
              <a:gd name="T1" fmla="*/ 2147483647 h 3554"/>
              <a:gd name="T2" fmla="*/ 2147483647 w 5276"/>
              <a:gd name="T3" fmla="*/ 2147483647 h 3554"/>
              <a:gd name="T4" fmla="*/ 2147483647 w 5276"/>
              <a:gd name="T5" fmla="*/ 2147483647 h 3554"/>
              <a:gd name="T6" fmla="*/ 2147483647 w 5276"/>
              <a:gd name="T7" fmla="*/ 2147483647 h 3554"/>
              <a:gd name="T8" fmla="*/ 2147483647 w 5276"/>
              <a:gd name="T9" fmla="*/ 2147483647 h 3554"/>
              <a:gd name="T10" fmla="*/ 2147483647 w 5276"/>
              <a:gd name="T11" fmla="*/ 2147483647 h 3554"/>
              <a:gd name="T12" fmla="*/ 2147483647 w 5276"/>
              <a:gd name="T13" fmla="*/ 2147483647 h 3554"/>
              <a:gd name="T14" fmla="*/ 2147483647 w 5276"/>
              <a:gd name="T15" fmla="*/ 2147483647 h 3554"/>
              <a:gd name="T16" fmla="*/ 2147483647 w 5276"/>
              <a:gd name="T17" fmla="*/ 2147483647 h 3554"/>
              <a:gd name="T18" fmla="*/ 2147483647 w 5276"/>
              <a:gd name="T19" fmla="*/ 2147483647 h 3554"/>
              <a:gd name="T20" fmla="*/ 2147483647 w 5276"/>
              <a:gd name="T21" fmla="*/ 2147483647 h 3554"/>
              <a:gd name="T22" fmla="*/ 2147483647 w 5276"/>
              <a:gd name="T23" fmla="*/ 2147483647 h 3554"/>
              <a:gd name="T24" fmla="*/ 2147483647 w 5276"/>
              <a:gd name="T25" fmla="*/ 2147483647 h 3554"/>
              <a:gd name="T26" fmla="*/ 2147483647 w 5276"/>
              <a:gd name="T27" fmla="*/ 2147483647 h 3554"/>
              <a:gd name="T28" fmla="*/ 2147483647 w 5276"/>
              <a:gd name="T29" fmla="*/ 2147483647 h 3554"/>
              <a:gd name="T30" fmla="*/ 2147483647 w 5276"/>
              <a:gd name="T31" fmla="*/ 2147483647 h 3554"/>
              <a:gd name="T32" fmla="*/ 2147483647 w 5276"/>
              <a:gd name="T33" fmla="*/ 2147483647 h 3554"/>
              <a:gd name="T34" fmla="*/ 2147483647 w 5276"/>
              <a:gd name="T35" fmla="*/ 2147483647 h 3554"/>
              <a:gd name="T36" fmla="*/ 2147483647 w 5276"/>
              <a:gd name="T37" fmla="*/ 2147483647 h 3554"/>
              <a:gd name="T38" fmla="*/ 2147483647 w 5276"/>
              <a:gd name="T39" fmla="*/ 2147483647 h 3554"/>
              <a:gd name="T40" fmla="*/ 2147483647 w 5276"/>
              <a:gd name="T41" fmla="*/ 2147483647 h 3554"/>
              <a:gd name="T42" fmla="*/ 2147483647 w 5276"/>
              <a:gd name="T43" fmla="*/ 2147483647 h 3554"/>
              <a:gd name="T44" fmla="*/ 2147483647 w 5276"/>
              <a:gd name="T45" fmla="*/ 2147483647 h 3554"/>
              <a:gd name="T46" fmla="*/ 2147483647 w 5276"/>
              <a:gd name="T47" fmla="*/ 2147483647 h 3554"/>
              <a:gd name="T48" fmla="*/ 2147483647 w 5276"/>
              <a:gd name="T49" fmla="*/ 2147483647 h 3554"/>
              <a:gd name="T50" fmla="*/ 2147483647 w 5276"/>
              <a:gd name="T51" fmla="*/ 2147483647 h 3554"/>
              <a:gd name="T52" fmla="*/ 2147483647 w 5276"/>
              <a:gd name="T53" fmla="*/ 2147483647 h 3554"/>
              <a:gd name="T54" fmla="*/ 2147483647 w 5276"/>
              <a:gd name="T55" fmla="*/ 2147483647 h 3554"/>
              <a:gd name="T56" fmla="*/ 2147483647 w 5276"/>
              <a:gd name="T57" fmla="*/ 2147483647 h 3554"/>
              <a:gd name="T58" fmla="*/ 2147483647 w 5276"/>
              <a:gd name="T59" fmla="*/ 2147483647 h 3554"/>
              <a:gd name="T60" fmla="*/ 2147483647 w 5276"/>
              <a:gd name="T61" fmla="*/ 2147483647 h 3554"/>
              <a:gd name="T62" fmla="*/ 2147483647 w 5276"/>
              <a:gd name="T63" fmla="*/ 2147483647 h 3554"/>
              <a:gd name="T64" fmla="*/ 2147483647 w 5276"/>
              <a:gd name="T65" fmla="*/ 2147483647 h 3554"/>
              <a:gd name="T66" fmla="*/ 2147483647 w 5276"/>
              <a:gd name="T67" fmla="*/ 2147483647 h 3554"/>
              <a:gd name="T68" fmla="*/ 2147483647 w 5276"/>
              <a:gd name="T69" fmla="*/ 2147483647 h 3554"/>
              <a:gd name="T70" fmla="*/ 2147483647 w 5276"/>
              <a:gd name="T71" fmla="*/ 2147483647 h 3554"/>
              <a:gd name="T72" fmla="*/ 2147483647 w 5276"/>
              <a:gd name="T73" fmla="*/ 2147483647 h 3554"/>
              <a:gd name="T74" fmla="*/ 2147483647 w 5276"/>
              <a:gd name="T75" fmla="*/ 2147483647 h 3554"/>
              <a:gd name="T76" fmla="*/ 2147483647 w 5276"/>
              <a:gd name="T77" fmla="*/ 2147483647 h 3554"/>
              <a:gd name="T78" fmla="*/ 2147483647 w 5276"/>
              <a:gd name="T79" fmla="*/ 2147483647 h 3554"/>
              <a:gd name="T80" fmla="*/ 2147483647 w 5276"/>
              <a:gd name="T81" fmla="*/ 2147483647 h 3554"/>
              <a:gd name="T82" fmla="*/ 2147483647 w 5276"/>
              <a:gd name="T83" fmla="*/ 2147483647 h 3554"/>
              <a:gd name="T84" fmla="*/ 2147483647 w 5276"/>
              <a:gd name="T85" fmla="*/ 2147483647 h 3554"/>
              <a:gd name="T86" fmla="*/ 2147483647 w 5276"/>
              <a:gd name="T87" fmla="*/ 2147483647 h 3554"/>
              <a:gd name="T88" fmla="*/ 2147483647 w 5276"/>
              <a:gd name="T89" fmla="*/ 2147483647 h 3554"/>
              <a:gd name="T90" fmla="*/ 2147483647 w 5276"/>
              <a:gd name="T91" fmla="*/ 2147483647 h 3554"/>
              <a:gd name="T92" fmla="*/ 2147483647 w 5276"/>
              <a:gd name="T93" fmla="*/ 2147483647 h 3554"/>
              <a:gd name="T94" fmla="*/ 2147483647 w 5276"/>
              <a:gd name="T95" fmla="*/ 2147483647 h 3554"/>
              <a:gd name="T96" fmla="*/ 2147483647 w 5276"/>
              <a:gd name="T97" fmla="*/ 2147483647 h 3554"/>
              <a:gd name="T98" fmla="*/ 2147483647 w 5276"/>
              <a:gd name="T99" fmla="*/ 2147483647 h 3554"/>
              <a:gd name="T100" fmla="*/ 2147483647 w 5276"/>
              <a:gd name="T101" fmla="*/ 2147483647 h 3554"/>
              <a:gd name="T102" fmla="*/ 2147483647 w 5276"/>
              <a:gd name="T103" fmla="*/ 2147483647 h 3554"/>
              <a:gd name="T104" fmla="*/ 2147483647 w 5276"/>
              <a:gd name="T105" fmla="*/ 2147483647 h 3554"/>
              <a:gd name="T106" fmla="*/ 2147483647 w 5276"/>
              <a:gd name="T107" fmla="*/ 2147483647 h 3554"/>
              <a:gd name="T108" fmla="*/ 2147483647 w 5276"/>
              <a:gd name="T109" fmla="*/ 2147483647 h 3554"/>
              <a:gd name="T110" fmla="*/ 0 w 5276"/>
              <a:gd name="T111" fmla="*/ 2147483647 h 3554"/>
              <a:gd name="T112" fmla="*/ 2147483647 w 5276"/>
              <a:gd name="T113" fmla="*/ 2147483647 h 35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6"/>
              <a:gd name="T172" fmla="*/ 0 h 3554"/>
              <a:gd name="T173" fmla="*/ 5276 w 5276"/>
              <a:gd name="T174" fmla="*/ 3554 h 35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6" h="3554">
                <a:moveTo>
                  <a:pt x="267" y="0"/>
                </a:moveTo>
                <a:lnTo>
                  <a:pt x="279" y="0"/>
                </a:lnTo>
                <a:lnTo>
                  <a:pt x="315" y="0"/>
                </a:lnTo>
                <a:lnTo>
                  <a:pt x="339" y="13"/>
                </a:lnTo>
                <a:lnTo>
                  <a:pt x="376" y="13"/>
                </a:lnTo>
                <a:lnTo>
                  <a:pt x="400" y="37"/>
                </a:lnTo>
                <a:lnTo>
                  <a:pt x="436" y="49"/>
                </a:lnTo>
                <a:lnTo>
                  <a:pt x="472" y="61"/>
                </a:lnTo>
                <a:lnTo>
                  <a:pt x="484" y="86"/>
                </a:lnTo>
                <a:lnTo>
                  <a:pt x="509" y="110"/>
                </a:lnTo>
                <a:lnTo>
                  <a:pt x="545" y="146"/>
                </a:lnTo>
                <a:lnTo>
                  <a:pt x="545" y="171"/>
                </a:lnTo>
                <a:lnTo>
                  <a:pt x="545" y="195"/>
                </a:lnTo>
                <a:lnTo>
                  <a:pt x="557" y="232"/>
                </a:lnTo>
                <a:lnTo>
                  <a:pt x="521" y="244"/>
                </a:lnTo>
                <a:lnTo>
                  <a:pt x="509" y="280"/>
                </a:lnTo>
                <a:lnTo>
                  <a:pt x="472" y="305"/>
                </a:lnTo>
                <a:lnTo>
                  <a:pt x="472" y="329"/>
                </a:lnTo>
                <a:lnTo>
                  <a:pt x="460" y="365"/>
                </a:lnTo>
                <a:lnTo>
                  <a:pt x="460" y="402"/>
                </a:lnTo>
                <a:lnTo>
                  <a:pt x="484" y="426"/>
                </a:lnTo>
                <a:lnTo>
                  <a:pt x="509" y="463"/>
                </a:lnTo>
                <a:lnTo>
                  <a:pt x="509" y="487"/>
                </a:lnTo>
                <a:lnTo>
                  <a:pt x="545" y="511"/>
                </a:lnTo>
                <a:lnTo>
                  <a:pt x="581" y="511"/>
                </a:lnTo>
                <a:lnTo>
                  <a:pt x="618" y="536"/>
                </a:lnTo>
                <a:lnTo>
                  <a:pt x="642" y="536"/>
                </a:lnTo>
                <a:lnTo>
                  <a:pt x="678" y="536"/>
                </a:lnTo>
                <a:lnTo>
                  <a:pt x="702" y="524"/>
                </a:lnTo>
                <a:lnTo>
                  <a:pt x="739" y="511"/>
                </a:lnTo>
                <a:lnTo>
                  <a:pt x="763" y="499"/>
                </a:lnTo>
                <a:lnTo>
                  <a:pt x="799" y="475"/>
                </a:lnTo>
                <a:lnTo>
                  <a:pt x="811" y="451"/>
                </a:lnTo>
                <a:lnTo>
                  <a:pt x="847" y="438"/>
                </a:lnTo>
                <a:lnTo>
                  <a:pt x="872" y="414"/>
                </a:lnTo>
                <a:lnTo>
                  <a:pt x="908" y="414"/>
                </a:lnTo>
                <a:lnTo>
                  <a:pt x="944" y="438"/>
                </a:lnTo>
                <a:lnTo>
                  <a:pt x="968" y="463"/>
                </a:lnTo>
                <a:lnTo>
                  <a:pt x="1005" y="463"/>
                </a:lnTo>
                <a:lnTo>
                  <a:pt x="1029" y="451"/>
                </a:lnTo>
                <a:lnTo>
                  <a:pt x="1065" y="451"/>
                </a:lnTo>
                <a:lnTo>
                  <a:pt x="1089" y="451"/>
                </a:lnTo>
                <a:lnTo>
                  <a:pt x="1138" y="463"/>
                </a:lnTo>
                <a:lnTo>
                  <a:pt x="1162" y="463"/>
                </a:lnTo>
                <a:lnTo>
                  <a:pt x="1198" y="487"/>
                </a:lnTo>
                <a:lnTo>
                  <a:pt x="1198" y="511"/>
                </a:lnTo>
                <a:lnTo>
                  <a:pt x="1247" y="536"/>
                </a:lnTo>
                <a:lnTo>
                  <a:pt x="1259" y="560"/>
                </a:lnTo>
                <a:lnTo>
                  <a:pt x="1283" y="572"/>
                </a:lnTo>
                <a:lnTo>
                  <a:pt x="1319" y="572"/>
                </a:lnTo>
                <a:lnTo>
                  <a:pt x="1356" y="597"/>
                </a:lnTo>
                <a:lnTo>
                  <a:pt x="1380" y="597"/>
                </a:lnTo>
                <a:lnTo>
                  <a:pt x="1416" y="597"/>
                </a:lnTo>
                <a:lnTo>
                  <a:pt x="1440" y="584"/>
                </a:lnTo>
                <a:lnTo>
                  <a:pt x="1477" y="584"/>
                </a:lnTo>
                <a:lnTo>
                  <a:pt x="1501" y="597"/>
                </a:lnTo>
                <a:lnTo>
                  <a:pt x="1537" y="597"/>
                </a:lnTo>
                <a:lnTo>
                  <a:pt x="1574" y="597"/>
                </a:lnTo>
                <a:lnTo>
                  <a:pt x="1586" y="621"/>
                </a:lnTo>
                <a:lnTo>
                  <a:pt x="1610" y="645"/>
                </a:lnTo>
                <a:lnTo>
                  <a:pt x="1634" y="670"/>
                </a:lnTo>
                <a:lnTo>
                  <a:pt x="1682" y="682"/>
                </a:lnTo>
                <a:lnTo>
                  <a:pt x="1695" y="694"/>
                </a:lnTo>
                <a:lnTo>
                  <a:pt x="1731" y="694"/>
                </a:lnTo>
                <a:lnTo>
                  <a:pt x="1755" y="706"/>
                </a:lnTo>
                <a:lnTo>
                  <a:pt x="1779" y="706"/>
                </a:lnTo>
                <a:lnTo>
                  <a:pt x="1828" y="645"/>
                </a:lnTo>
                <a:lnTo>
                  <a:pt x="1840" y="609"/>
                </a:lnTo>
                <a:lnTo>
                  <a:pt x="1864" y="597"/>
                </a:lnTo>
                <a:lnTo>
                  <a:pt x="1900" y="609"/>
                </a:lnTo>
                <a:lnTo>
                  <a:pt x="1937" y="597"/>
                </a:lnTo>
                <a:lnTo>
                  <a:pt x="1961" y="597"/>
                </a:lnTo>
                <a:lnTo>
                  <a:pt x="1997" y="597"/>
                </a:lnTo>
                <a:lnTo>
                  <a:pt x="2021" y="597"/>
                </a:lnTo>
                <a:lnTo>
                  <a:pt x="2058" y="597"/>
                </a:lnTo>
                <a:lnTo>
                  <a:pt x="2082" y="597"/>
                </a:lnTo>
                <a:lnTo>
                  <a:pt x="2130" y="597"/>
                </a:lnTo>
                <a:lnTo>
                  <a:pt x="2154" y="597"/>
                </a:lnTo>
                <a:lnTo>
                  <a:pt x="2191" y="597"/>
                </a:lnTo>
                <a:lnTo>
                  <a:pt x="2215" y="597"/>
                </a:lnTo>
                <a:lnTo>
                  <a:pt x="2239" y="597"/>
                </a:lnTo>
                <a:lnTo>
                  <a:pt x="2275" y="621"/>
                </a:lnTo>
                <a:lnTo>
                  <a:pt x="2300" y="645"/>
                </a:lnTo>
                <a:lnTo>
                  <a:pt x="2348" y="645"/>
                </a:lnTo>
                <a:lnTo>
                  <a:pt x="2372" y="645"/>
                </a:lnTo>
                <a:lnTo>
                  <a:pt x="2408" y="670"/>
                </a:lnTo>
                <a:lnTo>
                  <a:pt x="2433" y="682"/>
                </a:lnTo>
                <a:lnTo>
                  <a:pt x="2469" y="682"/>
                </a:lnTo>
                <a:lnTo>
                  <a:pt x="2493" y="682"/>
                </a:lnTo>
                <a:lnTo>
                  <a:pt x="2529" y="682"/>
                </a:lnTo>
                <a:lnTo>
                  <a:pt x="2566" y="682"/>
                </a:lnTo>
                <a:lnTo>
                  <a:pt x="2590" y="694"/>
                </a:lnTo>
                <a:lnTo>
                  <a:pt x="2626" y="694"/>
                </a:lnTo>
                <a:lnTo>
                  <a:pt x="2650" y="694"/>
                </a:lnTo>
                <a:lnTo>
                  <a:pt x="2687" y="718"/>
                </a:lnTo>
                <a:lnTo>
                  <a:pt x="2711" y="718"/>
                </a:lnTo>
                <a:lnTo>
                  <a:pt x="2747" y="718"/>
                </a:lnTo>
                <a:lnTo>
                  <a:pt x="2784" y="718"/>
                </a:lnTo>
                <a:lnTo>
                  <a:pt x="2808" y="706"/>
                </a:lnTo>
                <a:lnTo>
                  <a:pt x="2844" y="706"/>
                </a:lnTo>
                <a:lnTo>
                  <a:pt x="2868" y="682"/>
                </a:lnTo>
                <a:lnTo>
                  <a:pt x="2905" y="682"/>
                </a:lnTo>
                <a:lnTo>
                  <a:pt x="2929" y="682"/>
                </a:lnTo>
                <a:lnTo>
                  <a:pt x="2965" y="657"/>
                </a:lnTo>
                <a:lnTo>
                  <a:pt x="2989" y="633"/>
                </a:lnTo>
                <a:lnTo>
                  <a:pt x="3001" y="597"/>
                </a:lnTo>
                <a:lnTo>
                  <a:pt x="3038" y="597"/>
                </a:lnTo>
                <a:lnTo>
                  <a:pt x="3062" y="584"/>
                </a:lnTo>
                <a:lnTo>
                  <a:pt x="3074" y="548"/>
                </a:lnTo>
                <a:lnTo>
                  <a:pt x="3110" y="548"/>
                </a:lnTo>
                <a:lnTo>
                  <a:pt x="3122" y="511"/>
                </a:lnTo>
                <a:lnTo>
                  <a:pt x="3159" y="499"/>
                </a:lnTo>
                <a:lnTo>
                  <a:pt x="3183" y="475"/>
                </a:lnTo>
                <a:lnTo>
                  <a:pt x="3207" y="451"/>
                </a:lnTo>
                <a:lnTo>
                  <a:pt x="3231" y="414"/>
                </a:lnTo>
                <a:lnTo>
                  <a:pt x="3268" y="390"/>
                </a:lnTo>
                <a:lnTo>
                  <a:pt x="3292" y="365"/>
                </a:lnTo>
                <a:lnTo>
                  <a:pt x="3340" y="341"/>
                </a:lnTo>
                <a:lnTo>
                  <a:pt x="3364" y="329"/>
                </a:lnTo>
                <a:lnTo>
                  <a:pt x="3389" y="329"/>
                </a:lnTo>
                <a:lnTo>
                  <a:pt x="3401" y="292"/>
                </a:lnTo>
                <a:lnTo>
                  <a:pt x="3449" y="292"/>
                </a:lnTo>
                <a:lnTo>
                  <a:pt x="3473" y="292"/>
                </a:lnTo>
                <a:lnTo>
                  <a:pt x="3510" y="280"/>
                </a:lnTo>
                <a:lnTo>
                  <a:pt x="3534" y="268"/>
                </a:lnTo>
                <a:lnTo>
                  <a:pt x="3570" y="268"/>
                </a:lnTo>
                <a:lnTo>
                  <a:pt x="3594" y="268"/>
                </a:lnTo>
                <a:lnTo>
                  <a:pt x="3631" y="268"/>
                </a:lnTo>
                <a:lnTo>
                  <a:pt x="3667" y="268"/>
                </a:lnTo>
                <a:lnTo>
                  <a:pt x="3691" y="256"/>
                </a:lnTo>
                <a:lnTo>
                  <a:pt x="3727" y="256"/>
                </a:lnTo>
                <a:lnTo>
                  <a:pt x="3764" y="244"/>
                </a:lnTo>
                <a:lnTo>
                  <a:pt x="3788" y="232"/>
                </a:lnTo>
                <a:lnTo>
                  <a:pt x="3812" y="219"/>
                </a:lnTo>
                <a:lnTo>
                  <a:pt x="3848" y="195"/>
                </a:lnTo>
                <a:lnTo>
                  <a:pt x="3885" y="183"/>
                </a:lnTo>
                <a:lnTo>
                  <a:pt x="3921" y="183"/>
                </a:lnTo>
                <a:lnTo>
                  <a:pt x="3945" y="183"/>
                </a:lnTo>
                <a:lnTo>
                  <a:pt x="3969" y="183"/>
                </a:lnTo>
                <a:lnTo>
                  <a:pt x="4006" y="183"/>
                </a:lnTo>
                <a:lnTo>
                  <a:pt x="4054" y="219"/>
                </a:lnTo>
                <a:lnTo>
                  <a:pt x="4090" y="244"/>
                </a:lnTo>
                <a:lnTo>
                  <a:pt x="4115" y="244"/>
                </a:lnTo>
                <a:lnTo>
                  <a:pt x="4151" y="256"/>
                </a:lnTo>
                <a:lnTo>
                  <a:pt x="4199" y="280"/>
                </a:lnTo>
                <a:lnTo>
                  <a:pt x="4236" y="280"/>
                </a:lnTo>
                <a:lnTo>
                  <a:pt x="4260" y="292"/>
                </a:lnTo>
                <a:lnTo>
                  <a:pt x="4284" y="305"/>
                </a:lnTo>
                <a:lnTo>
                  <a:pt x="4320" y="329"/>
                </a:lnTo>
                <a:lnTo>
                  <a:pt x="4357" y="353"/>
                </a:lnTo>
                <a:lnTo>
                  <a:pt x="4381" y="378"/>
                </a:lnTo>
                <a:lnTo>
                  <a:pt x="4417" y="402"/>
                </a:lnTo>
                <a:lnTo>
                  <a:pt x="4441" y="414"/>
                </a:lnTo>
                <a:lnTo>
                  <a:pt x="4478" y="414"/>
                </a:lnTo>
                <a:lnTo>
                  <a:pt x="4502" y="414"/>
                </a:lnTo>
                <a:lnTo>
                  <a:pt x="4550" y="414"/>
                </a:lnTo>
                <a:lnTo>
                  <a:pt x="4575" y="414"/>
                </a:lnTo>
                <a:lnTo>
                  <a:pt x="4611" y="402"/>
                </a:lnTo>
                <a:lnTo>
                  <a:pt x="4635" y="390"/>
                </a:lnTo>
                <a:lnTo>
                  <a:pt x="4671" y="402"/>
                </a:lnTo>
                <a:lnTo>
                  <a:pt x="4696" y="414"/>
                </a:lnTo>
                <a:lnTo>
                  <a:pt x="4720" y="438"/>
                </a:lnTo>
                <a:lnTo>
                  <a:pt x="4744" y="438"/>
                </a:lnTo>
                <a:lnTo>
                  <a:pt x="4780" y="463"/>
                </a:lnTo>
                <a:lnTo>
                  <a:pt x="4829" y="463"/>
                </a:lnTo>
                <a:lnTo>
                  <a:pt x="4853" y="463"/>
                </a:lnTo>
                <a:lnTo>
                  <a:pt x="4889" y="487"/>
                </a:lnTo>
                <a:lnTo>
                  <a:pt x="4901" y="511"/>
                </a:lnTo>
                <a:lnTo>
                  <a:pt x="4913" y="548"/>
                </a:lnTo>
                <a:lnTo>
                  <a:pt x="4950" y="560"/>
                </a:lnTo>
                <a:lnTo>
                  <a:pt x="4986" y="597"/>
                </a:lnTo>
                <a:lnTo>
                  <a:pt x="5010" y="621"/>
                </a:lnTo>
                <a:lnTo>
                  <a:pt x="5046" y="621"/>
                </a:lnTo>
                <a:lnTo>
                  <a:pt x="5071" y="645"/>
                </a:lnTo>
                <a:lnTo>
                  <a:pt x="5107" y="645"/>
                </a:lnTo>
                <a:lnTo>
                  <a:pt x="5131" y="645"/>
                </a:lnTo>
                <a:lnTo>
                  <a:pt x="5167" y="670"/>
                </a:lnTo>
                <a:lnTo>
                  <a:pt x="5204" y="670"/>
                </a:lnTo>
                <a:lnTo>
                  <a:pt x="5240" y="682"/>
                </a:lnTo>
                <a:lnTo>
                  <a:pt x="5276" y="694"/>
                </a:lnTo>
                <a:lnTo>
                  <a:pt x="5252" y="731"/>
                </a:lnTo>
                <a:lnTo>
                  <a:pt x="5240" y="755"/>
                </a:lnTo>
                <a:lnTo>
                  <a:pt x="5228" y="779"/>
                </a:lnTo>
                <a:lnTo>
                  <a:pt x="5228" y="828"/>
                </a:lnTo>
                <a:lnTo>
                  <a:pt x="5228" y="852"/>
                </a:lnTo>
                <a:lnTo>
                  <a:pt x="5240" y="877"/>
                </a:lnTo>
                <a:lnTo>
                  <a:pt x="5240" y="913"/>
                </a:lnTo>
                <a:lnTo>
                  <a:pt x="5240" y="937"/>
                </a:lnTo>
                <a:lnTo>
                  <a:pt x="5240" y="962"/>
                </a:lnTo>
                <a:lnTo>
                  <a:pt x="5240" y="998"/>
                </a:lnTo>
                <a:lnTo>
                  <a:pt x="5240" y="1035"/>
                </a:lnTo>
                <a:lnTo>
                  <a:pt x="5240" y="1059"/>
                </a:lnTo>
                <a:lnTo>
                  <a:pt x="5204" y="1071"/>
                </a:lnTo>
                <a:lnTo>
                  <a:pt x="5192" y="1096"/>
                </a:lnTo>
                <a:lnTo>
                  <a:pt x="5167" y="1096"/>
                </a:lnTo>
                <a:lnTo>
                  <a:pt x="5131" y="1120"/>
                </a:lnTo>
                <a:lnTo>
                  <a:pt x="5095" y="1144"/>
                </a:lnTo>
                <a:lnTo>
                  <a:pt x="5071" y="1132"/>
                </a:lnTo>
                <a:lnTo>
                  <a:pt x="5034" y="1108"/>
                </a:lnTo>
                <a:lnTo>
                  <a:pt x="5010" y="1108"/>
                </a:lnTo>
                <a:lnTo>
                  <a:pt x="4974" y="1108"/>
                </a:lnTo>
                <a:lnTo>
                  <a:pt x="4950" y="1096"/>
                </a:lnTo>
                <a:lnTo>
                  <a:pt x="4913" y="1096"/>
                </a:lnTo>
                <a:lnTo>
                  <a:pt x="4877" y="1096"/>
                </a:lnTo>
                <a:lnTo>
                  <a:pt x="4841" y="1096"/>
                </a:lnTo>
                <a:lnTo>
                  <a:pt x="4841" y="1144"/>
                </a:lnTo>
                <a:lnTo>
                  <a:pt x="4841" y="1169"/>
                </a:lnTo>
                <a:lnTo>
                  <a:pt x="4817" y="1193"/>
                </a:lnTo>
                <a:lnTo>
                  <a:pt x="4804" y="1229"/>
                </a:lnTo>
                <a:lnTo>
                  <a:pt x="4780" y="1254"/>
                </a:lnTo>
                <a:lnTo>
                  <a:pt x="4780" y="1278"/>
                </a:lnTo>
                <a:lnTo>
                  <a:pt x="4756" y="1302"/>
                </a:lnTo>
                <a:lnTo>
                  <a:pt x="4720" y="1290"/>
                </a:lnTo>
                <a:lnTo>
                  <a:pt x="4696" y="1290"/>
                </a:lnTo>
                <a:lnTo>
                  <a:pt x="4659" y="1290"/>
                </a:lnTo>
                <a:lnTo>
                  <a:pt x="4623" y="1290"/>
                </a:lnTo>
                <a:lnTo>
                  <a:pt x="4599" y="1290"/>
                </a:lnTo>
                <a:lnTo>
                  <a:pt x="4562" y="1315"/>
                </a:lnTo>
                <a:lnTo>
                  <a:pt x="4562" y="1327"/>
                </a:lnTo>
                <a:lnTo>
                  <a:pt x="4611" y="1351"/>
                </a:lnTo>
                <a:lnTo>
                  <a:pt x="4635" y="1351"/>
                </a:lnTo>
                <a:lnTo>
                  <a:pt x="4671" y="1351"/>
                </a:lnTo>
                <a:lnTo>
                  <a:pt x="4683" y="1375"/>
                </a:lnTo>
                <a:lnTo>
                  <a:pt x="4696" y="1412"/>
                </a:lnTo>
                <a:lnTo>
                  <a:pt x="4696" y="1436"/>
                </a:lnTo>
                <a:lnTo>
                  <a:pt x="4720" y="1461"/>
                </a:lnTo>
                <a:lnTo>
                  <a:pt x="4720" y="1497"/>
                </a:lnTo>
                <a:lnTo>
                  <a:pt x="4720" y="1521"/>
                </a:lnTo>
                <a:lnTo>
                  <a:pt x="4720" y="1558"/>
                </a:lnTo>
                <a:lnTo>
                  <a:pt x="4720" y="1595"/>
                </a:lnTo>
                <a:lnTo>
                  <a:pt x="4720" y="1619"/>
                </a:lnTo>
                <a:lnTo>
                  <a:pt x="4720" y="1643"/>
                </a:lnTo>
                <a:lnTo>
                  <a:pt x="4720" y="1680"/>
                </a:lnTo>
                <a:lnTo>
                  <a:pt x="4720" y="1704"/>
                </a:lnTo>
                <a:lnTo>
                  <a:pt x="4708" y="1741"/>
                </a:lnTo>
                <a:lnTo>
                  <a:pt x="4696" y="1777"/>
                </a:lnTo>
                <a:lnTo>
                  <a:pt x="4671" y="1801"/>
                </a:lnTo>
                <a:lnTo>
                  <a:pt x="4671" y="1826"/>
                </a:lnTo>
                <a:lnTo>
                  <a:pt x="4671" y="1862"/>
                </a:lnTo>
                <a:lnTo>
                  <a:pt x="4671" y="1887"/>
                </a:lnTo>
                <a:lnTo>
                  <a:pt x="4659" y="1923"/>
                </a:lnTo>
                <a:lnTo>
                  <a:pt x="4623" y="1947"/>
                </a:lnTo>
                <a:lnTo>
                  <a:pt x="4599" y="1947"/>
                </a:lnTo>
                <a:lnTo>
                  <a:pt x="4562" y="1947"/>
                </a:lnTo>
                <a:lnTo>
                  <a:pt x="4550" y="1984"/>
                </a:lnTo>
                <a:lnTo>
                  <a:pt x="4538" y="2008"/>
                </a:lnTo>
                <a:lnTo>
                  <a:pt x="4538" y="2045"/>
                </a:lnTo>
                <a:lnTo>
                  <a:pt x="4514" y="2069"/>
                </a:lnTo>
                <a:lnTo>
                  <a:pt x="4502" y="2106"/>
                </a:lnTo>
                <a:lnTo>
                  <a:pt x="4478" y="2106"/>
                </a:lnTo>
                <a:lnTo>
                  <a:pt x="4441" y="2106"/>
                </a:lnTo>
                <a:lnTo>
                  <a:pt x="4405" y="2106"/>
                </a:lnTo>
                <a:lnTo>
                  <a:pt x="4381" y="2106"/>
                </a:lnTo>
                <a:lnTo>
                  <a:pt x="4345" y="2106"/>
                </a:lnTo>
                <a:lnTo>
                  <a:pt x="4320" y="2106"/>
                </a:lnTo>
                <a:lnTo>
                  <a:pt x="4296" y="2130"/>
                </a:lnTo>
                <a:lnTo>
                  <a:pt x="4284" y="2154"/>
                </a:lnTo>
                <a:lnTo>
                  <a:pt x="4260" y="2191"/>
                </a:lnTo>
                <a:lnTo>
                  <a:pt x="4260" y="2227"/>
                </a:lnTo>
                <a:lnTo>
                  <a:pt x="4260" y="2252"/>
                </a:lnTo>
                <a:lnTo>
                  <a:pt x="4272" y="2288"/>
                </a:lnTo>
                <a:lnTo>
                  <a:pt x="4320" y="2300"/>
                </a:lnTo>
                <a:lnTo>
                  <a:pt x="4357" y="2300"/>
                </a:lnTo>
                <a:lnTo>
                  <a:pt x="4381" y="2288"/>
                </a:lnTo>
                <a:lnTo>
                  <a:pt x="4393" y="2264"/>
                </a:lnTo>
                <a:lnTo>
                  <a:pt x="4441" y="2264"/>
                </a:lnTo>
                <a:lnTo>
                  <a:pt x="4466" y="2264"/>
                </a:lnTo>
                <a:lnTo>
                  <a:pt x="4466" y="2300"/>
                </a:lnTo>
                <a:lnTo>
                  <a:pt x="4502" y="2337"/>
                </a:lnTo>
                <a:lnTo>
                  <a:pt x="4502" y="2361"/>
                </a:lnTo>
                <a:lnTo>
                  <a:pt x="4526" y="2385"/>
                </a:lnTo>
                <a:lnTo>
                  <a:pt x="4526" y="2422"/>
                </a:lnTo>
                <a:lnTo>
                  <a:pt x="4550" y="2446"/>
                </a:lnTo>
                <a:lnTo>
                  <a:pt x="4550" y="2471"/>
                </a:lnTo>
                <a:lnTo>
                  <a:pt x="4550" y="2519"/>
                </a:lnTo>
                <a:lnTo>
                  <a:pt x="4575" y="2544"/>
                </a:lnTo>
                <a:lnTo>
                  <a:pt x="4611" y="2568"/>
                </a:lnTo>
                <a:lnTo>
                  <a:pt x="4611" y="2605"/>
                </a:lnTo>
                <a:lnTo>
                  <a:pt x="4635" y="2617"/>
                </a:lnTo>
                <a:lnTo>
                  <a:pt x="4659" y="2653"/>
                </a:lnTo>
                <a:lnTo>
                  <a:pt x="4683" y="2678"/>
                </a:lnTo>
                <a:lnTo>
                  <a:pt x="4696" y="2702"/>
                </a:lnTo>
                <a:lnTo>
                  <a:pt x="4720" y="2726"/>
                </a:lnTo>
                <a:lnTo>
                  <a:pt x="4720" y="2751"/>
                </a:lnTo>
                <a:lnTo>
                  <a:pt x="4720" y="2787"/>
                </a:lnTo>
                <a:lnTo>
                  <a:pt x="4744" y="2811"/>
                </a:lnTo>
                <a:lnTo>
                  <a:pt x="4708" y="2836"/>
                </a:lnTo>
                <a:lnTo>
                  <a:pt x="4671" y="2836"/>
                </a:lnTo>
                <a:lnTo>
                  <a:pt x="4623" y="2836"/>
                </a:lnTo>
                <a:lnTo>
                  <a:pt x="4599" y="2824"/>
                </a:lnTo>
                <a:lnTo>
                  <a:pt x="4587" y="2787"/>
                </a:lnTo>
                <a:lnTo>
                  <a:pt x="4562" y="2763"/>
                </a:lnTo>
                <a:lnTo>
                  <a:pt x="4538" y="2763"/>
                </a:lnTo>
                <a:lnTo>
                  <a:pt x="4502" y="2763"/>
                </a:lnTo>
                <a:lnTo>
                  <a:pt x="4478" y="2763"/>
                </a:lnTo>
                <a:lnTo>
                  <a:pt x="4441" y="2763"/>
                </a:lnTo>
                <a:lnTo>
                  <a:pt x="4405" y="2763"/>
                </a:lnTo>
                <a:lnTo>
                  <a:pt x="4381" y="2738"/>
                </a:lnTo>
                <a:lnTo>
                  <a:pt x="4345" y="2726"/>
                </a:lnTo>
                <a:lnTo>
                  <a:pt x="4345" y="2690"/>
                </a:lnTo>
                <a:lnTo>
                  <a:pt x="4320" y="2690"/>
                </a:lnTo>
                <a:lnTo>
                  <a:pt x="4284" y="2690"/>
                </a:lnTo>
                <a:lnTo>
                  <a:pt x="4260" y="2653"/>
                </a:lnTo>
                <a:lnTo>
                  <a:pt x="4236" y="2653"/>
                </a:lnTo>
                <a:lnTo>
                  <a:pt x="4212" y="2617"/>
                </a:lnTo>
                <a:lnTo>
                  <a:pt x="4212" y="2592"/>
                </a:lnTo>
                <a:lnTo>
                  <a:pt x="4175" y="2580"/>
                </a:lnTo>
                <a:lnTo>
                  <a:pt x="4151" y="2580"/>
                </a:lnTo>
                <a:lnTo>
                  <a:pt x="4103" y="2580"/>
                </a:lnTo>
                <a:lnTo>
                  <a:pt x="4078" y="2580"/>
                </a:lnTo>
                <a:lnTo>
                  <a:pt x="4042" y="2605"/>
                </a:lnTo>
                <a:lnTo>
                  <a:pt x="4018" y="2605"/>
                </a:lnTo>
                <a:lnTo>
                  <a:pt x="3982" y="2617"/>
                </a:lnTo>
                <a:lnTo>
                  <a:pt x="3957" y="2629"/>
                </a:lnTo>
                <a:lnTo>
                  <a:pt x="3921" y="2629"/>
                </a:lnTo>
                <a:lnTo>
                  <a:pt x="3885" y="2629"/>
                </a:lnTo>
                <a:lnTo>
                  <a:pt x="3873" y="2653"/>
                </a:lnTo>
                <a:lnTo>
                  <a:pt x="3848" y="2678"/>
                </a:lnTo>
                <a:lnTo>
                  <a:pt x="3812" y="2678"/>
                </a:lnTo>
                <a:lnTo>
                  <a:pt x="3776" y="2678"/>
                </a:lnTo>
                <a:lnTo>
                  <a:pt x="3740" y="2678"/>
                </a:lnTo>
                <a:lnTo>
                  <a:pt x="3715" y="2678"/>
                </a:lnTo>
                <a:lnTo>
                  <a:pt x="3679" y="2678"/>
                </a:lnTo>
                <a:lnTo>
                  <a:pt x="3655" y="2665"/>
                </a:lnTo>
                <a:lnTo>
                  <a:pt x="3631" y="2653"/>
                </a:lnTo>
                <a:lnTo>
                  <a:pt x="3594" y="2653"/>
                </a:lnTo>
                <a:lnTo>
                  <a:pt x="3558" y="2653"/>
                </a:lnTo>
                <a:lnTo>
                  <a:pt x="3546" y="2690"/>
                </a:lnTo>
                <a:lnTo>
                  <a:pt x="3522" y="2726"/>
                </a:lnTo>
                <a:lnTo>
                  <a:pt x="3498" y="2751"/>
                </a:lnTo>
                <a:lnTo>
                  <a:pt x="3498" y="2787"/>
                </a:lnTo>
                <a:lnTo>
                  <a:pt x="3485" y="2811"/>
                </a:lnTo>
                <a:lnTo>
                  <a:pt x="3461" y="2836"/>
                </a:lnTo>
                <a:lnTo>
                  <a:pt x="3449" y="2872"/>
                </a:lnTo>
                <a:lnTo>
                  <a:pt x="3413" y="2884"/>
                </a:lnTo>
                <a:lnTo>
                  <a:pt x="3389" y="2884"/>
                </a:lnTo>
                <a:lnTo>
                  <a:pt x="3352" y="2884"/>
                </a:lnTo>
                <a:lnTo>
                  <a:pt x="3328" y="2921"/>
                </a:lnTo>
                <a:lnTo>
                  <a:pt x="3292" y="2933"/>
                </a:lnTo>
                <a:lnTo>
                  <a:pt x="3280" y="2970"/>
                </a:lnTo>
                <a:lnTo>
                  <a:pt x="3243" y="2994"/>
                </a:lnTo>
                <a:lnTo>
                  <a:pt x="3243" y="3018"/>
                </a:lnTo>
                <a:lnTo>
                  <a:pt x="3219" y="3018"/>
                </a:lnTo>
                <a:lnTo>
                  <a:pt x="3183" y="3018"/>
                </a:lnTo>
                <a:lnTo>
                  <a:pt x="3159" y="3018"/>
                </a:lnTo>
                <a:lnTo>
                  <a:pt x="3110" y="3018"/>
                </a:lnTo>
                <a:lnTo>
                  <a:pt x="3086" y="3018"/>
                </a:lnTo>
                <a:lnTo>
                  <a:pt x="3050" y="3018"/>
                </a:lnTo>
                <a:lnTo>
                  <a:pt x="3050" y="3043"/>
                </a:lnTo>
                <a:lnTo>
                  <a:pt x="3050" y="3067"/>
                </a:lnTo>
                <a:lnTo>
                  <a:pt x="3050" y="3103"/>
                </a:lnTo>
                <a:lnTo>
                  <a:pt x="3050" y="3128"/>
                </a:lnTo>
                <a:lnTo>
                  <a:pt x="3062" y="3152"/>
                </a:lnTo>
                <a:lnTo>
                  <a:pt x="3074" y="3189"/>
                </a:lnTo>
                <a:lnTo>
                  <a:pt x="3074" y="3213"/>
                </a:lnTo>
                <a:lnTo>
                  <a:pt x="3098" y="3249"/>
                </a:lnTo>
                <a:lnTo>
                  <a:pt x="3110" y="3286"/>
                </a:lnTo>
                <a:lnTo>
                  <a:pt x="3110" y="3310"/>
                </a:lnTo>
                <a:lnTo>
                  <a:pt x="3098" y="3335"/>
                </a:lnTo>
                <a:lnTo>
                  <a:pt x="3074" y="3359"/>
                </a:lnTo>
                <a:lnTo>
                  <a:pt x="3050" y="3383"/>
                </a:lnTo>
                <a:lnTo>
                  <a:pt x="3050" y="3420"/>
                </a:lnTo>
                <a:lnTo>
                  <a:pt x="3026" y="3444"/>
                </a:lnTo>
                <a:lnTo>
                  <a:pt x="2989" y="3469"/>
                </a:lnTo>
                <a:lnTo>
                  <a:pt x="2965" y="3481"/>
                </a:lnTo>
                <a:lnTo>
                  <a:pt x="2929" y="3481"/>
                </a:lnTo>
                <a:lnTo>
                  <a:pt x="2893" y="3481"/>
                </a:lnTo>
                <a:lnTo>
                  <a:pt x="2868" y="3469"/>
                </a:lnTo>
                <a:lnTo>
                  <a:pt x="2832" y="3469"/>
                </a:lnTo>
                <a:lnTo>
                  <a:pt x="2808" y="3469"/>
                </a:lnTo>
                <a:lnTo>
                  <a:pt x="2772" y="3481"/>
                </a:lnTo>
                <a:lnTo>
                  <a:pt x="2747" y="3493"/>
                </a:lnTo>
                <a:lnTo>
                  <a:pt x="2723" y="3517"/>
                </a:lnTo>
                <a:lnTo>
                  <a:pt x="2699" y="3529"/>
                </a:lnTo>
                <a:lnTo>
                  <a:pt x="2663" y="3529"/>
                </a:lnTo>
                <a:lnTo>
                  <a:pt x="2638" y="3554"/>
                </a:lnTo>
                <a:lnTo>
                  <a:pt x="2602" y="3554"/>
                </a:lnTo>
                <a:lnTo>
                  <a:pt x="2566" y="3554"/>
                </a:lnTo>
                <a:lnTo>
                  <a:pt x="2529" y="3542"/>
                </a:lnTo>
                <a:lnTo>
                  <a:pt x="2505" y="3542"/>
                </a:lnTo>
                <a:lnTo>
                  <a:pt x="2481" y="3529"/>
                </a:lnTo>
                <a:lnTo>
                  <a:pt x="2445" y="3529"/>
                </a:lnTo>
                <a:lnTo>
                  <a:pt x="2421" y="3517"/>
                </a:lnTo>
                <a:lnTo>
                  <a:pt x="2384" y="3517"/>
                </a:lnTo>
                <a:lnTo>
                  <a:pt x="2348" y="3505"/>
                </a:lnTo>
                <a:lnTo>
                  <a:pt x="2312" y="3469"/>
                </a:lnTo>
                <a:lnTo>
                  <a:pt x="2287" y="3456"/>
                </a:lnTo>
                <a:lnTo>
                  <a:pt x="2251" y="3456"/>
                </a:lnTo>
                <a:lnTo>
                  <a:pt x="2227" y="3432"/>
                </a:lnTo>
                <a:lnTo>
                  <a:pt x="2191" y="3432"/>
                </a:lnTo>
                <a:lnTo>
                  <a:pt x="2166" y="3432"/>
                </a:lnTo>
                <a:lnTo>
                  <a:pt x="2130" y="3408"/>
                </a:lnTo>
                <a:lnTo>
                  <a:pt x="2094" y="3408"/>
                </a:lnTo>
                <a:lnTo>
                  <a:pt x="2070" y="3396"/>
                </a:lnTo>
                <a:lnTo>
                  <a:pt x="2033" y="3396"/>
                </a:lnTo>
                <a:lnTo>
                  <a:pt x="2009" y="3383"/>
                </a:lnTo>
                <a:lnTo>
                  <a:pt x="1985" y="3347"/>
                </a:lnTo>
                <a:lnTo>
                  <a:pt x="1973" y="3323"/>
                </a:lnTo>
                <a:lnTo>
                  <a:pt x="1949" y="3286"/>
                </a:lnTo>
                <a:lnTo>
                  <a:pt x="1924" y="3286"/>
                </a:lnTo>
                <a:lnTo>
                  <a:pt x="1900" y="3274"/>
                </a:lnTo>
                <a:lnTo>
                  <a:pt x="1864" y="3249"/>
                </a:lnTo>
                <a:lnTo>
                  <a:pt x="1840" y="3225"/>
                </a:lnTo>
                <a:lnTo>
                  <a:pt x="1791" y="3213"/>
                </a:lnTo>
                <a:lnTo>
                  <a:pt x="1767" y="3201"/>
                </a:lnTo>
                <a:lnTo>
                  <a:pt x="1731" y="3189"/>
                </a:lnTo>
                <a:lnTo>
                  <a:pt x="1707" y="3152"/>
                </a:lnTo>
                <a:lnTo>
                  <a:pt x="1670" y="3140"/>
                </a:lnTo>
                <a:lnTo>
                  <a:pt x="1646" y="3116"/>
                </a:lnTo>
                <a:lnTo>
                  <a:pt x="1610" y="3116"/>
                </a:lnTo>
                <a:lnTo>
                  <a:pt x="1574" y="3116"/>
                </a:lnTo>
                <a:lnTo>
                  <a:pt x="1549" y="3116"/>
                </a:lnTo>
                <a:lnTo>
                  <a:pt x="1513" y="3116"/>
                </a:lnTo>
                <a:lnTo>
                  <a:pt x="1489" y="3152"/>
                </a:lnTo>
                <a:lnTo>
                  <a:pt x="1453" y="3176"/>
                </a:lnTo>
                <a:lnTo>
                  <a:pt x="1428" y="3201"/>
                </a:lnTo>
                <a:lnTo>
                  <a:pt x="1428" y="3237"/>
                </a:lnTo>
                <a:lnTo>
                  <a:pt x="1404" y="3262"/>
                </a:lnTo>
                <a:lnTo>
                  <a:pt x="1368" y="3262"/>
                </a:lnTo>
                <a:lnTo>
                  <a:pt x="1344" y="3262"/>
                </a:lnTo>
                <a:lnTo>
                  <a:pt x="1319" y="3262"/>
                </a:lnTo>
                <a:lnTo>
                  <a:pt x="1283" y="3262"/>
                </a:lnTo>
                <a:lnTo>
                  <a:pt x="1247" y="3262"/>
                </a:lnTo>
                <a:lnTo>
                  <a:pt x="1210" y="3262"/>
                </a:lnTo>
                <a:lnTo>
                  <a:pt x="1186" y="3262"/>
                </a:lnTo>
                <a:lnTo>
                  <a:pt x="1150" y="3262"/>
                </a:lnTo>
                <a:lnTo>
                  <a:pt x="1126" y="3262"/>
                </a:lnTo>
                <a:lnTo>
                  <a:pt x="1089" y="3262"/>
                </a:lnTo>
                <a:lnTo>
                  <a:pt x="1065" y="3286"/>
                </a:lnTo>
                <a:lnTo>
                  <a:pt x="1029" y="3323"/>
                </a:lnTo>
                <a:lnTo>
                  <a:pt x="993" y="3335"/>
                </a:lnTo>
                <a:lnTo>
                  <a:pt x="968" y="3335"/>
                </a:lnTo>
                <a:lnTo>
                  <a:pt x="932" y="3359"/>
                </a:lnTo>
                <a:lnTo>
                  <a:pt x="908" y="3359"/>
                </a:lnTo>
                <a:lnTo>
                  <a:pt x="872" y="3359"/>
                </a:lnTo>
                <a:lnTo>
                  <a:pt x="847" y="3371"/>
                </a:lnTo>
                <a:lnTo>
                  <a:pt x="799" y="3371"/>
                </a:lnTo>
                <a:lnTo>
                  <a:pt x="775" y="3383"/>
                </a:lnTo>
                <a:lnTo>
                  <a:pt x="739" y="3396"/>
                </a:lnTo>
                <a:lnTo>
                  <a:pt x="714" y="3420"/>
                </a:lnTo>
                <a:lnTo>
                  <a:pt x="678" y="3432"/>
                </a:lnTo>
                <a:lnTo>
                  <a:pt x="654" y="3432"/>
                </a:lnTo>
                <a:lnTo>
                  <a:pt x="618" y="3432"/>
                </a:lnTo>
                <a:lnTo>
                  <a:pt x="581" y="3432"/>
                </a:lnTo>
                <a:lnTo>
                  <a:pt x="557" y="3408"/>
                </a:lnTo>
                <a:lnTo>
                  <a:pt x="521" y="3396"/>
                </a:lnTo>
                <a:lnTo>
                  <a:pt x="497" y="3396"/>
                </a:lnTo>
                <a:lnTo>
                  <a:pt x="460" y="3383"/>
                </a:lnTo>
                <a:lnTo>
                  <a:pt x="484" y="3347"/>
                </a:lnTo>
                <a:lnTo>
                  <a:pt x="484" y="3323"/>
                </a:lnTo>
                <a:lnTo>
                  <a:pt x="509" y="3286"/>
                </a:lnTo>
                <a:lnTo>
                  <a:pt x="509" y="3249"/>
                </a:lnTo>
                <a:lnTo>
                  <a:pt x="497" y="3225"/>
                </a:lnTo>
                <a:lnTo>
                  <a:pt x="472" y="3201"/>
                </a:lnTo>
                <a:lnTo>
                  <a:pt x="460" y="3164"/>
                </a:lnTo>
                <a:lnTo>
                  <a:pt x="460" y="3140"/>
                </a:lnTo>
                <a:lnTo>
                  <a:pt x="460" y="3116"/>
                </a:lnTo>
                <a:lnTo>
                  <a:pt x="460" y="3079"/>
                </a:lnTo>
                <a:lnTo>
                  <a:pt x="460" y="3043"/>
                </a:lnTo>
                <a:lnTo>
                  <a:pt x="460" y="3018"/>
                </a:lnTo>
                <a:lnTo>
                  <a:pt x="472" y="2982"/>
                </a:lnTo>
                <a:lnTo>
                  <a:pt x="484" y="2957"/>
                </a:lnTo>
                <a:lnTo>
                  <a:pt x="509" y="2933"/>
                </a:lnTo>
                <a:lnTo>
                  <a:pt x="509" y="2909"/>
                </a:lnTo>
                <a:lnTo>
                  <a:pt x="509" y="2884"/>
                </a:lnTo>
                <a:lnTo>
                  <a:pt x="497" y="2848"/>
                </a:lnTo>
                <a:lnTo>
                  <a:pt x="460" y="2836"/>
                </a:lnTo>
                <a:lnTo>
                  <a:pt x="436" y="2824"/>
                </a:lnTo>
                <a:lnTo>
                  <a:pt x="400" y="2799"/>
                </a:lnTo>
                <a:lnTo>
                  <a:pt x="400" y="2775"/>
                </a:lnTo>
                <a:lnTo>
                  <a:pt x="388" y="2738"/>
                </a:lnTo>
                <a:lnTo>
                  <a:pt x="363" y="2714"/>
                </a:lnTo>
                <a:lnTo>
                  <a:pt x="363" y="2690"/>
                </a:lnTo>
                <a:lnTo>
                  <a:pt x="363" y="2653"/>
                </a:lnTo>
                <a:lnTo>
                  <a:pt x="363" y="2617"/>
                </a:lnTo>
                <a:lnTo>
                  <a:pt x="351" y="2592"/>
                </a:lnTo>
                <a:lnTo>
                  <a:pt x="351" y="2568"/>
                </a:lnTo>
                <a:lnTo>
                  <a:pt x="339" y="2532"/>
                </a:lnTo>
                <a:lnTo>
                  <a:pt x="303" y="2519"/>
                </a:lnTo>
                <a:lnTo>
                  <a:pt x="279" y="2507"/>
                </a:lnTo>
                <a:lnTo>
                  <a:pt x="242" y="2483"/>
                </a:lnTo>
                <a:lnTo>
                  <a:pt x="218" y="2483"/>
                </a:lnTo>
                <a:lnTo>
                  <a:pt x="182" y="2459"/>
                </a:lnTo>
                <a:lnTo>
                  <a:pt x="146" y="2446"/>
                </a:lnTo>
                <a:lnTo>
                  <a:pt x="134" y="2410"/>
                </a:lnTo>
                <a:lnTo>
                  <a:pt x="85" y="2373"/>
                </a:lnTo>
                <a:lnTo>
                  <a:pt x="73" y="2349"/>
                </a:lnTo>
                <a:lnTo>
                  <a:pt x="37" y="2337"/>
                </a:lnTo>
                <a:lnTo>
                  <a:pt x="37" y="2300"/>
                </a:lnTo>
                <a:lnTo>
                  <a:pt x="25" y="2276"/>
                </a:lnTo>
                <a:lnTo>
                  <a:pt x="25" y="2239"/>
                </a:lnTo>
                <a:lnTo>
                  <a:pt x="25" y="2215"/>
                </a:lnTo>
                <a:lnTo>
                  <a:pt x="25" y="2191"/>
                </a:lnTo>
                <a:lnTo>
                  <a:pt x="25" y="2154"/>
                </a:lnTo>
                <a:lnTo>
                  <a:pt x="0" y="2130"/>
                </a:lnTo>
                <a:lnTo>
                  <a:pt x="37" y="2093"/>
                </a:lnTo>
                <a:lnTo>
                  <a:pt x="49" y="2057"/>
                </a:lnTo>
                <a:lnTo>
                  <a:pt x="61" y="2033"/>
                </a:lnTo>
                <a:lnTo>
                  <a:pt x="61" y="2008"/>
                </a:lnTo>
                <a:lnTo>
                  <a:pt x="61" y="1972"/>
                </a:lnTo>
                <a:lnTo>
                  <a:pt x="61" y="1923"/>
                </a:lnTo>
                <a:lnTo>
                  <a:pt x="49" y="1874"/>
                </a:lnTo>
                <a:lnTo>
                  <a:pt x="61" y="1850"/>
                </a:lnTo>
                <a:lnTo>
                  <a:pt x="61" y="1826"/>
                </a:lnTo>
                <a:lnTo>
                  <a:pt x="61" y="1789"/>
                </a:lnTo>
                <a:lnTo>
                  <a:pt x="61" y="1765"/>
                </a:lnTo>
                <a:lnTo>
                  <a:pt x="61" y="1741"/>
                </a:lnTo>
                <a:lnTo>
                  <a:pt x="61" y="1704"/>
                </a:lnTo>
                <a:lnTo>
                  <a:pt x="61" y="1668"/>
                </a:lnTo>
                <a:lnTo>
                  <a:pt x="97" y="1643"/>
                </a:lnTo>
                <a:lnTo>
                  <a:pt x="109" y="1607"/>
                </a:lnTo>
                <a:lnTo>
                  <a:pt x="121" y="1582"/>
                </a:lnTo>
                <a:lnTo>
                  <a:pt x="158" y="1582"/>
                </a:lnTo>
                <a:lnTo>
                  <a:pt x="182" y="1582"/>
                </a:lnTo>
                <a:lnTo>
                  <a:pt x="218" y="1558"/>
                </a:lnTo>
                <a:lnTo>
                  <a:pt x="255" y="1558"/>
                </a:lnTo>
                <a:lnTo>
                  <a:pt x="279" y="1558"/>
                </a:lnTo>
                <a:lnTo>
                  <a:pt x="315" y="1558"/>
                </a:lnTo>
                <a:lnTo>
                  <a:pt x="339" y="1558"/>
                </a:lnTo>
                <a:lnTo>
                  <a:pt x="376" y="1558"/>
                </a:lnTo>
                <a:lnTo>
                  <a:pt x="400" y="1521"/>
                </a:lnTo>
                <a:lnTo>
                  <a:pt x="424" y="1509"/>
                </a:lnTo>
                <a:lnTo>
                  <a:pt x="436" y="1473"/>
                </a:lnTo>
                <a:lnTo>
                  <a:pt x="448" y="1448"/>
                </a:lnTo>
                <a:lnTo>
                  <a:pt x="472" y="1424"/>
                </a:lnTo>
                <a:lnTo>
                  <a:pt x="484" y="1388"/>
                </a:lnTo>
                <a:lnTo>
                  <a:pt x="509" y="1351"/>
                </a:lnTo>
                <a:lnTo>
                  <a:pt x="509" y="1327"/>
                </a:lnTo>
                <a:lnTo>
                  <a:pt x="533" y="1290"/>
                </a:lnTo>
                <a:lnTo>
                  <a:pt x="521" y="1266"/>
                </a:lnTo>
                <a:lnTo>
                  <a:pt x="497" y="1229"/>
                </a:lnTo>
                <a:lnTo>
                  <a:pt x="472" y="1205"/>
                </a:lnTo>
                <a:lnTo>
                  <a:pt x="460" y="1181"/>
                </a:lnTo>
                <a:lnTo>
                  <a:pt x="448" y="1144"/>
                </a:lnTo>
                <a:lnTo>
                  <a:pt x="448" y="1108"/>
                </a:lnTo>
                <a:lnTo>
                  <a:pt x="436" y="1083"/>
                </a:lnTo>
                <a:lnTo>
                  <a:pt x="412" y="1059"/>
                </a:lnTo>
                <a:lnTo>
                  <a:pt x="388" y="1035"/>
                </a:lnTo>
                <a:lnTo>
                  <a:pt x="363" y="998"/>
                </a:lnTo>
                <a:lnTo>
                  <a:pt x="339" y="998"/>
                </a:lnTo>
                <a:lnTo>
                  <a:pt x="303" y="998"/>
                </a:lnTo>
                <a:lnTo>
                  <a:pt x="291" y="962"/>
                </a:lnTo>
                <a:lnTo>
                  <a:pt x="279" y="925"/>
                </a:lnTo>
                <a:lnTo>
                  <a:pt x="242" y="901"/>
                </a:lnTo>
                <a:lnTo>
                  <a:pt x="218" y="864"/>
                </a:lnTo>
                <a:lnTo>
                  <a:pt x="194" y="864"/>
                </a:lnTo>
                <a:lnTo>
                  <a:pt x="182" y="828"/>
                </a:lnTo>
                <a:lnTo>
                  <a:pt x="146" y="816"/>
                </a:lnTo>
                <a:lnTo>
                  <a:pt x="146" y="779"/>
                </a:lnTo>
                <a:lnTo>
                  <a:pt x="109" y="755"/>
                </a:lnTo>
                <a:lnTo>
                  <a:pt x="109" y="718"/>
                </a:lnTo>
                <a:lnTo>
                  <a:pt x="85" y="682"/>
                </a:lnTo>
                <a:lnTo>
                  <a:pt x="73" y="657"/>
                </a:lnTo>
                <a:lnTo>
                  <a:pt x="49" y="633"/>
                </a:lnTo>
                <a:lnTo>
                  <a:pt x="37" y="597"/>
                </a:lnTo>
                <a:lnTo>
                  <a:pt x="25" y="572"/>
                </a:lnTo>
                <a:lnTo>
                  <a:pt x="0" y="548"/>
                </a:lnTo>
                <a:lnTo>
                  <a:pt x="0" y="511"/>
                </a:lnTo>
                <a:lnTo>
                  <a:pt x="0" y="475"/>
                </a:lnTo>
                <a:lnTo>
                  <a:pt x="0" y="451"/>
                </a:lnTo>
                <a:lnTo>
                  <a:pt x="0" y="414"/>
                </a:lnTo>
                <a:lnTo>
                  <a:pt x="0" y="390"/>
                </a:lnTo>
                <a:lnTo>
                  <a:pt x="13" y="365"/>
                </a:lnTo>
                <a:lnTo>
                  <a:pt x="37" y="329"/>
                </a:lnTo>
                <a:lnTo>
                  <a:pt x="37" y="292"/>
                </a:lnTo>
                <a:lnTo>
                  <a:pt x="37" y="268"/>
                </a:lnTo>
                <a:lnTo>
                  <a:pt x="37" y="232"/>
                </a:lnTo>
                <a:lnTo>
                  <a:pt x="61" y="232"/>
                </a:lnTo>
                <a:lnTo>
                  <a:pt x="97" y="207"/>
                </a:lnTo>
                <a:lnTo>
                  <a:pt x="109" y="183"/>
                </a:lnTo>
                <a:lnTo>
                  <a:pt x="121" y="146"/>
                </a:lnTo>
                <a:lnTo>
                  <a:pt x="158" y="134"/>
                </a:lnTo>
                <a:lnTo>
                  <a:pt x="182" y="122"/>
                </a:lnTo>
                <a:lnTo>
                  <a:pt x="206" y="86"/>
                </a:lnTo>
                <a:lnTo>
                  <a:pt x="218" y="49"/>
                </a:lnTo>
                <a:lnTo>
                  <a:pt x="230" y="25"/>
                </a:lnTo>
                <a:lnTo>
                  <a:pt x="255" y="0"/>
                </a:lnTo>
                <a:lnTo>
                  <a:pt x="267" y="0"/>
                </a:lnTo>
                <a:close/>
              </a:path>
            </a:pathLst>
          </a:custGeom>
          <a:gradFill rotWithShape="0">
            <a:gsLst>
              <a:gs pos="0">
                <a:srgbClr val="E5FDB5"/>
              </a:gs>
              <a:gs pos="50000">
                <a:srgbClr val="F5FFEB"/>
              </a:gs>
              <a:gs pos="100000">
                <a:srgbClr val="E5FDB5"/>
              </a:gs>
            </a:gsLst>
            <a:lin ang="5400000" scaled="1"/>
          </a:gradFill>
          <a:ln w="9525">
            <a:round/>
            <a:headEnd/>
            <a:tailEnd/>
          </a:ln>
          <a:scene3d>
            <a:camera prst="legacyObliqueTopRight"/>
            <a:lightRig rig="legacyFlat3" dir="l"/>
          </a:scene3d>
          <a:sp3d extrusionH="430200" prstMaterial="legacyMatte">
            <a:bevelT w="13500" h="13500" prst="angle"/>
            <a:bevelB w="13500" h="13500" prst="angle"/>
            <a:extrusionClr>
              <a:srgbClr val="E5FDB5"/>
            </a:extrusionClr>
            <a:contourClr>
              <a:srgbClr val="E5FDB5"/>
            </a:contourClr>
          </a:sp3d>
        </p:spPr>
        <p:txBody>
          <a:bodyPr>
            <a:flatTx/>
          </a:bodyPr>
          <a:lstStyle/>
          <a:p>
            <a:endParaRPr lang="bg-BG"/>
          </a:p>
        </p:txBody>
      </p:sp>
      <p:sp>
        <p:nvSpPr>
          <p:cNvPr id="1045507" name="Rectangle 3">
            <a:extLst>
              <a:ext uri="{FF2B5EF4-FFF2-40B4-BE49-F238E27FC236}">
                <a16:creationId xmlns:a16="http://schemas.microsoft.com/office/drawing/2014/main" id="{83095D0B-912C-4D26-B6FF-32490531A77F}"/>
              </a:ext>
            </a:extLst>
          </p:cNvPr>
          <p:cNvSpPr>
            <a:spLocks noChangeArrowheads="1"/>
          </p:cNvSpPr>
          <p:nvPr/>
        </p:nvSpPr>
        <p:spPr bwMode="auto">
          <a:xfrm>
            <a:off x="500063" y="785813"/>
            <a:ext cx="8658225" cy="6072187"/>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fontAlgn="auto">
              <a:spcBef>
                <a:spcPct val="20000"/>
              </a:spcBef>
              <a:spcAft>
                <a:spcPts val="0"/>
              </a:spcAft>
              <a:defRPr/>
            </a:pPr>
            <a:r>
              <a:rPr lang="bg-BG" sz="3200">
                <a:latin typeface="Times New Roman" pitchFamily="18" charset="0"/>
              </a:rPr>
              <a:t>      </a:t>
            </a:r>
            <a:endParaRPr lang="en-GB" sz="2800" b="1" u="sng">
              <a:latin typeface="Times New Roman" pitchFamily="18" charset="0"/>
            </a:endParaRPr>
          </a:p>
        </p:txBody>
      </p:sp>
      <p:sp>
        <p:nvSpPr>
          <p:cNvPr id="37893" name="Rectangle 7">
            <a:extLst>
              <a:ext uri="{FF2B5EF4-FFF2-40B4-BE49-F238E27FC236}">
                <a16:creationId xmlns:a16="http://schemas.microsoft.com/office/drawing/2014/main" id="{6B996E3D-F425-4F51-9761-600151147DC5}"/>
              </a:ext>
            </a:extLst>
          </p:cNvPr>
          <p:cNvSpPr>
            <a:spLocks noChangeArrowheads="1"/>
          </p:cNvSpPr>
          <p:nvPr/>
        </p:nvSpPr>
        <p:spPr bwMode="auto">
          <a:xfrm>
            <a:off x="900113" y="188913"/>
            <a:ext cx="7386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800" b="1"/>
              <a:t>РАЗПРЕДЕЛЕНИЕ НА </a:t>
            </a:r>
            <a:r>
              <a:rPr lang="en-US" altLang="bg-BG" sz="2800" b="1"/>
              <a:t>БА</a:t>
            </a:r>
            <a:r>
              <a:rPr lang="bg-BG" altLang="bg-BG" sz="2800" b="1"/>
              <a:t> ПО СТРУКТУРИ</a:t>
            </a:r>
          </a:p>
        </p:txBody>
      </p:sp>
      <p:pic>
        <p:nvPicPr>
          <p:cNvPr id="37894" name="Picture 8">
            <a:extLst>
              <a:ext uri="{FF2B5EF4-FFF2-40B4-BE49-F238E27FC236}">
                <a16:creationId xmlns:a16="http://schemas.microsoft.com/office/drawing/2014/main" id="{67217699-D3AB-4A54-A06C-EC30C1C56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4400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B62242B-17D1-4BCE-B55F-E7AAD51476F0}"/>
              </a:ext>
            </a:extLst>
          </p:cNvPr>
          <p:cNvSpPr>
            <a:spLocks noGrp="1"/>
          </p:cNvSpPr>
          <p:nvPr>
            <p:ph type="dt" sz="quarter" idx="10"/>
          </p:nvPr>
        </p:nvSpPr>
        <p:spPr/>
        <p:txBody>
          <a:bodyPr/>
          <a:lstStyle/>
          <a:p>
            <a:pPr>
              <a:defRPr/>
            </a:pPr>
            <a:fld id="{0A1EEE0E-9DC7-49E6-A43D-608D9F630A70}" type="datetime1">
              <a:rPr lang="bg-BG"/>
              <a:pPr>
                <a:defRPr/>
              </a:pPr>
              <a:t>15.2.2021 г.</a:t>
            </a:fld>
            <a:endParaRPr lang="en-GB"/>
          </a:p>
        </p:txBody>
      </p:sp>
      <p:sp>
        <p:nvSpPr>
          <p:cNvPr id="38915" name="Rectangle 3">
            <a:extLst>
              <a:ext uri="{FF2B5EF4-FFF2-40B4-BE49-F238E27FC236}">
                <a16:creationId xmlns:a16="http://schemas.microsoft.com/office/drawing/2014/main" id="{8112E5DA-2BBA-4778-8F7C-3F45BDC0A41F}"/>
              </a:ext>
            </a:extLst>
          </p:cNvPr>
          <p:cNvSpPr>
            <a:spLocks noChangeArrowheads="1"/>
          </p:cNvSpPr>
          <p:nvPr/>
        </p:nvSpPr>
        <p:spPr bwMode="auto">
          <a:xfrm>
            <a:off x="0" y="1209675"/>
            <a:ext cx="9144000" cy="564832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990600" indent="-5334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buFontTx/>
              <a:buNone/>
            </a:pPr>
            <a:endParaRPr lang="en-GB" altLang="bg-BG" b="1">
              <a:solidFill>
                <a:srgbClr val="FF0066"/>
              </a:solidFill>
              <a:latin typeface="Arial" panose="020B0604020202020204" pitchFamily="34" charset="0"/>
            </a:endParaRPr>
          </a:p>
          <a:p>
            <a:pPr algn="ctr" eaLnBrk="1" hangingPunct="1">
              <a:buFontTx/>
              <a:buNone/>
            </a:pPr>
            <a:r>
              <a:rPr lang="en-US" altLang="bg-BG" b="1">
                <a:latin typeface="Arial" panose="020B0604020202020204" pitchFamily="34" charset="0"/>
              </a:rPr>
              <a:t>3.1. </a:t>
            </a:r>
            <a:r>
              <a:rPr lang="bg-BG" altLang="bg-BG" b="1">
                <a:latin typeface="Arial" panose="020B0604020202020204" pitchFamily="34" charset="0"/>
              </a:rPr>
              <a:t>Модернизация на въоръжението и техниката и оптимизиране на военната инфраструктура</a:t>
            </a:r>
          </a:p>
          <a:p>
            <a:pPr algn="ctr" eaLnBrk="1" hangingPunct="1">
              <a:spcBef>
                <a:spcPct val="0"/>
              </a:spcBef>
              <a:buFontTx/>
              <a:buNone/>
            </a:pPr>
            <a:endParaRPr lang="ru-RU" altLang="bg-BG" b="1">
              <a:solidFill>
                <a:srgbClr val="0000CC"/>
              </a:solidFill>
              <a:latin typeface="Arial" panose="020B0604020202020204" pitchFamily="34" charset="0"/>
            </a:endParaRPr>
          </a:p>
          <a:p>
            <a:pPr algn="ctr" eaLnBrk="1" hangingPunct="1">
              <a:spcBef>
                <a:spcPct val="0"/>
              </a:spcBef>
              <a:buFontTx/>
              <a:buNone/>
            </a:pPr>
            <a:r>
              <a:rPr lang="en-US" altLang="bg-BG" b="1">
                <a:solidFill>
                  <a:srgbClr val="0000CC"/>
                </a:solidFill>
                <a:latin typeface="Arial" panose="020B0604020202020204" pitchFamily="34" charset="0"/>
              </a:rPr>
              <a:t>3.2. </a:t>
            </a:r>
            <a:r>
              <a:rPr lang="ru-RU" altLang="bg-BG" b="1">
                <a:solidFill>
                  <a:srgbClr val="0000CC"/>
                </a:solidFill>
                <a:latin typeface="Arial" panose="020B0604020202020204" pitchFamily="34" charset="0"/>
              </a:rPr>
              <a:t>Комплектуване на </a:t>
            </a:r>
            <a:r>
              <a:rPr lang="en-US" altLang="bg-BG" b="1">
                <a:solidFill>
                  <a:srgbClr val="0000CC"/>
                </a:solidFill>
                <a:latin typeface="Arial" panose="020B0604020202020204" pitchFamily="34" charset="0"/>
              </a:rPr>
              <a:t>БА</a:t>
            </a:r>
            <a:r>
              <a:rPr lang="ru-RU" altLang="bg-BG" b="1">
                <a:solidFill>
                  <a:srgbClr val="0000CC"/>
                </a:solidFill>
                <a:latin typeface="Arial" panose="020B0604020202020204" pitchFamily="34" charset="0"/>
              </a:rPr>
              <a:t> с основно въоръжение и бойна техника в оперативна готовност</a:t>
            </a:r>
            <a:endParaRPr lang="en-GB" altLang="bg-BG" sz="2800" b="1">
              <a:solidFill>
                <a:srgbClr val="0000CC"/>
              </a:solidFill>
              <a:latin typeface="Times New Roman" panose="02020603050405020304" pitchFamily="18" charset="0"/>
            </a:endParaRPr>
          </a:p>
        </p:txBody>
      </p:sp>
      <p:sp>
        <p:nvSpPr>
          <p:cNvPr id="38916" name="Rectangle 6">
            <a:extLst>
              <a:ext uri="{FF2B5EF4-FFF2-40B4-BE49-F238E27FC236}">
                <a16:creationId xmlns:a16="http://schemas.microsoft.com/office/drawing/2014/main" id="{22C262E8-844F-4880-9A0F-B0CD6C99EFEE}"/>
              </a:ext>
            </a:extLst>
          </p:cNvPr>
          <p:cNvSpPr>
            <a:spLocks noChangeArrowheads="1"/>
          </p:cNvSpPr>
          <p:nvPr/>
        </p:nvSpPr>
        <p:spPr bwMode="auto">
          <a:xfrm>
            <a:off x="0" y="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990600" indent="-5334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buFontTx/>
              <a:buNone/>
            </a:pPr>
            <a:r>
              <a:rPr lang="en-US" altLang="bg-BG" sz="3200" b="1">
                <a:solidFill>
                  <a:srgbClr val="FF0066"/>
                </a:solidFill>
                <a:latin typeface="Arial" panose="020B0604020202020204" pitchFamily="34" charset="0"/>
              </a:rPr>
              <a:t>III</a:t>
            </a:r>
            <a:r>
              <a:rPr lang="bg-BG" altLang="bg-BG" sz="3200" b="1">
                <a:solidFill>
                  <a:srgbClr val="FF0066"/>
                </a:solidFill>
                <a:latin typeface="Arial" panose="020B0604020202020204" pitchFamily="34" charset="0"/>
              </a:rPr>
              <a:t>. МОДЕРНИЗАЦИЯ НА ВЪОРЪЖЕНИТЕ СИЛИ НА РЕПУБЛИКА БЪЛГАРИЯ</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4347FCFE-A2EF-4CB5-830D-7501587A9AA8}"/>
              </a:ext>
            </a:extLst>
          </p:cNvPr>
          <p:cNvSpPr>
            <a:spLocks noGrp="1"/>
          </p:cNvSpPr>
          <p:nvPr>
            <p:ph type="dt" sz="quarter" idx="10"/>
          </p:nvPr>
        </p:nvSpPr>
        <p:spPr/>
        <p:txBody>
          <a:bodyPr/>
          <a:lstStyle/>
          <a:p>
            <a:pPr>
              <a:defRPr/>
            </a:pPr>
            <a:fld id="{1E6A2E06-D6B2-4AFE-9AF2-5EB224B49216}" type="datetime1">
              <a:rPr lang="bg-BG"/>
              <a:pPr>
                <a:defRPr/>
              </a:pPr>
              <a:t>15.2.2021 г.</a:t>
            </a:fld>
            <a:endParaRPr lang="en-GB"/>
          </a:p>
        </p:txBody>
      </p:sp>
      <p:sp>
        <p:nvSpPr>
          <p:cNvPr id="941058" name="Rectangle 2">
            <a:extLst>
              <a:ext uri="{FF2B5EF4-FFF2-40B4-BE49-F238E27FC236}">
                <a16:creationId xmlns:a16="http://schemas.microsoft.com/office/drawing/2014/main" id="{6C4DFA80-8597-4C9F-80AB-D332D1BA311F}"/>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941059" name="Rectangle 3">
            <a:extLst>
              <a:ext uri="{FF2B5EF4-FFF2-40B4-BE49-F238E27FC236}">
                <a16:creationId xmlns:a16="http://schemas.microsoft.com/office/drawing/2014/main" id="{85E58769-3AA1-47A1-88D7-1985D6140DDB}"/>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39941" name="Freeform 4">
            <a:extLst>
              <a:ext uri="{FF2B5EF4-FFF2-40B4-BE49-F238E27FC236}">
                <a16:creationId xmlns:a16="http://schemas.microsoft.com/office/drawing/2014/main" id="{EDCEC6C1-7582-40D6-BB9C-22949FAC9768}"/>
              </a:ext>
            </a:extLst>
          </p:cNvPr>
          <p:cNvSpPr>
            <a:spLocks/>
          </p:cNvSpPr>
          <p:nvPr/>
        </p:nvSpPr>
        <p:spPr bwMode="auto">
          <a:xfrm>
            <a:off x="87313" y="1295400"/>
            <a:ext cx="8839200" cy="5486400"/>
          </a:xfrm>
          <a:custGeom>
            <a:avLst/>
            <a:gdLst>
              <a:gd name="T0" fmla="*/ 2147483647 w 5276"/>
              <a:gd name="T1" fmla="*/ 2147483647 h 3554"/>
              <a:gd name="T2" fmla="*/ 2147483647 w 5276"/>
              <a:gd name="T3" fmla="*/ 2147483647 h 3554"/>
              <a:gd name="T4" fmla="*/ 2147483647 w 5276"/>
              <a:gd name="T5" fmla="*/ 2147483647 h 3554"/>
              <a:gd name="T6" fmla="*/ 2147483647 w 5276"/>
              <a:gd name="T7" fmla="*/ 2147483647 h 3554"/>
              <a:gd name="T8" fmla="*/ 2147483647 w 5276"/>
              <a:gd name="T9" fmla="*/ 2147483647 h 3554"/>
              <a:gd name="T10" fmla="*/ 2147483647 w 5276"/>
              <a:gd name="T11" fmla="*/ 2147483647 h 3554"/>
              <a:gd name="T12" fmla="*/ 2147483647 w 5276"/>
              <a:gd name="T13" fmla="*/ 2147483647 h 3554"/>
              <a:gd name="T14" fmla="*/ 2147483647 w 5276"/>
              <a:gd name="T15" fmla="*/ 2147483647 h 3554"/>
              <a:gd name="T16" fmla="*/ 2147483647 w 5276"/>
              <a:gd name="T17" fmla="*/ 2147483647 h 3554"/>
              <a:gd name="T18" fmla="*/ 2147483647 w 5276"/>
              <a:gd name="T19" fmla="*/ 2147483647 h 3554"/>
              <a:gd name="T20" fmla="*/ 2147483647 w 5276"/>
              <a:gd name="T21" fmla="*/ 2147483647 h 3554"/>
              <a:gd name="T22" fmla="*/ 2147483647 w 5276"/>
              <a:gd name="T23" fmla="*/ 2147483647 h 3554"/>
              <a:gd name="T24" fmla="*/ 2147483647 w 5276"/>
              <a:gd name="T25" fmla="*/ 2147483647 h 3554"/>
              <a:gd name="T26" fmla="*/ 2147483647 w 5276"/>
              <a:gd name="T27" fmla="*/ 2147483647 h 3554"/>
              <a:gd name="T28" fmla="*/ 2147483647 w 5276"/>
              <a:gd name="T29" fmla="*/ 2147483647 h 3554"/>
              <a:gd name="T30" fmla="*/ 2147483647 w 5276"/>
              <a:gd name="T31" fmla="*/ 2147483647 h 3554"/>
              <a:gd name="T32" fmla="*/ 2147483647 w 5276"/>
              <a:gd name="T33" fmla="*/ 2147483647 h 3554"/>
              <a:gd name="T34" fmla="*/ 2147483647 w 5276"/>
              <a:gd name="T35" fmla="*/ 2147483647 h 3554"/>
              <a:gd name="T36" fmla="*/ 2147483647 w 5276"/>
              <a:gd name="T37" fmla="*/ 2147483647 h 3554"/>
              <a:gd name="T38" fmla="*/ 2147483647 w 5276"/>
              <a:gd name="T39" fmla="*/ 2147483647 h 3554"/>
              <a:gd name="T40" fmla="*/ 2147483647 w 5276"/>
              <a:gd name="T41" fmla="*/ 2147483647 h 3554"/>
              <a:gd name="T42" fmla="*/ 2147483647 w 5276"/>
              <a:gd name="T43" fmla="*/ 2147483647 h 3554"/>
              <a:gd name="T44" fmla="*/ 2147483647 w 5276"/>
              <a:gd name="T45" fmla="*/ 2147483647 h 3554"/>
              <a:gd name="T46" fmla="*/ 2147483647 w 5276"/>
              <a:gd name="T47" fmla="*/ 2147483647 h 3554"/>
              <a:gd name="T48" fmla="*/ 2147483647 w 5276"/>
              <a:gd name="T49" fmla="*/ 2147483647 h 3554"/>
              <a:gd name="T50" fmla="*/ 2147483647 w 5276"/>
              <a:gd name="T51" fmla="*/ 2147483647 h 3554"/>
              <a:gd name="T52" fmla="*/ 2147483647 w 5276"/>
              <a:gd name="T53" fmla="*/ 2147483647 h 3554"/>
              <a:gd name="T54" fmla="*/ 2147483647 w 5276"/>
              <a:gd name="T55" fmla="*/ 2147483647 h 3554"/>
              <a:gd name="T56" fmla="*/ 2147483647 w 5276"/>
              <a:gd name="T57" fmla="*/ 2147483647 h 3554"/>
              <a:gd name="T58" fmla="*/ 2147483647 w 5276"/>
              <a:gd name="T59" fmla="*/ 2147483647 h 3554"/>
              <a:gd name="T60" fmla="*/ 2147483647 w 5276"/>
              <a:gd name="T61" fmla="*/ 2147483647 h 3554"/>
              <a:gd name="T62" fmla="*/ 2147483647 w 5276"/>
              <a:gd name="T63" fmla="*/ 2147483647 h 3554"/>
              <a:gd name="T64" fmla="*/ 2147483647 w 5276"/>
              <a:gd name="T65" fmla="*/ 2147483647 h 3554"/>
              <a:gd name="T66" fmla="*/ 2147483647 w 5276"/>
              <a:gd name="T67" fmla="*/ 2147483647 h 3554"/>
              <a:gd name="T68" fmla="*/ 2147483647 w 5276"/>
              <a:gd name="T69" fmla="*/ 2147483647 h 3554"/>
              <a:gd name="T70" fmla="*/ 2147483647 w 5276"/>
              <a:gd name="T71" fmla="*/ 2147483647 h 3554"/>
              <a:gd name="T72" fmla="*/ 2147483647 w 5276"/>
              <a:gd name="T73" fmla="*/ 2147483647 h 3554"/>
              <a:gd name="T74" fmla="*/ 2147483647 w 5276"/>
              <a:gd name="T75" fmla="*/ 2147483647 h 3554"/>
              <a:gd name="T76" fmla="*/ 2147483647 w 5276"/>
              <a:gd name="T77" fmla="*/ 2147483647 h 3554"/>
              <a:gd name="T78" fmla="*/ 2147483647 w 5276"/>
              <a:gd name="T79" fmla="*/ 2147483647 h 3554"/>
              <a:gd name="T80" fmla="*/ 2147483647 w 5276"/>
              <a:gd name="T81" fmla="*/ 2147483647 h 3554"/>
              <a:gd name="T82" fmla="*/ 2147483647 w 5276"/>
              <a:gd name="T83" fmla="*/ 2147483647 h 3554"/>
              <a:gd name="T84" fmla="*/ 2147483647 w 5276"/>
              <a:gd name="T85" fmla="*/ 2147483647 h 3554"/>
              <a:gd name="T86" fmla="*/ 2147483647 w 5276"/>
              <a:gd name="T87" fmla="*/ 2147483647 h 3554"/>
              <a:gd name="T88" fmla="*/ 2147483647 w 5276"/>
              <a:gd name="T89" fmla="*/ 2147483647 h 3554"/>
              <a:gd name="T90" fmla="*/ 2147483647 w 5276"/>
              <a:gd name="T91" fmla="*/ 2147483647 h 3554"/>
              <a:gd name="T92" fmla="*/ 2147483647 w 5276"/>
              <a:gd name="T93" fmla="*/ 2147483647 h 3554"/>
              <a:gd name="T94" fmla="*/ 2147483647 w 5276"/>
              <a:gd name="T95" fmla="*/ 2147483647 h 3554"/>
              <a:gd name="T96" fmla="*/ 2147483647 w 5276"/>
              <a:gd name="T97" fmla="*/ 2147483647 h 3554"/>
              <a:gd name="T98" fmla="*/ 2147483647 w 5276"/>
              <a:gd name="T99" fmla="*/ 2147483647 h 3554"/>
              <a:gd name="T100" fmla="*/ 2147483647 w 5276"/>
              <a:gd name="T101" fmla="*/ 2147483647 h 3554"/>
              <a:gd name="T102" fmla="*/ 2147483647 w 5276"/>
              <a:gd name="T103" fmla="*/ 2147483647 h 3554"/>
              <a:gd name="T104" fmla="*/ 2147483647 w 5276"/>
              <a:gd name="T105" fmla="*/ 2147483647 h 3554"/>
              <a:gd name="T106" fmla="*/ 2147483647 w 5276"/>
              <a:gd name="T107" fmla="*/ 2147483647 h 3554"/>
              <a:gd name="T108" fmla="*/ 2147483647 w 5276"/>
              <a:gd name="T109" fmla="*/ 2147483647 h 3554"/>
              <a:gd name="T110" fmla="*/ 0 w 5276"/>
              <a:gd name="T111" fmla="*/ 2147483647 h 3554"/>
              <a:gd name="T112" fmla="*/ 2147483647 w 5276"/>
              <a:gd name="T113" fmla="*/ 2147483647 h 35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6"/>
              <a:gd name="T172" fmla="*/ 0 h 3554"/>
              <a:gd name="T173" fmla="*/ 5276 w 5276"/>
              <a:gd name="T174" fmla="*/ 3554 h 35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6" h="3554">
                <a:moveTo>
                  <a:pt x="267" y="0"/>
                </a:moveTo>
                <a:lnTo>
                  <a:pt x="279" y="0"/>
                </a:lnTo>
                <a:lnTo>
                  <a:pt x="315" y="0"/>
                </a:lnTo>
                <a:lnTo>
                  <a:pt x="339" y="13"/>
                </a:lnTo>
                <a:lnTo>
                  <a:pt x="376" y="13"/>
                </a:lnTo>
                <a:lnTo>
                  <a:pt x="400" y="37"/>
                </a:lnTo>
                <a:lnTo>
                  <a:pt x="436" y="49"/>
                </a:lnTo>
                <a:lnTo>
                  <a:pt x="472" y="61"/>
                </a:lnTo>
                <a:lnTo>
                  <a:pt x="484" y="86"/>
                </a:lnTo>
                <a:lnTo>
                  <a:pt x="509" y="110"/>
                </a:lnTo>
                <a:lnTo>
                  <a:pt x="545" y="146"/>
                </a:lnTo>
                <a:lnTo>
                  <a:pt x="545" y="171"/>
                </a:lnTo>
                <a:lnTo>
                  <a:pt x="545" y="195"/>
                </a:lnTo>
                <a:lnTo>
                  <a:pt x="557" y="232"/>
                </a:lnTo>
                <a:lnTo>
                  <a:pt x="521" y="244"/>
                </a:lnTo>
                <a:lnTo>
                  <a:pt x="509" y="280"/>
                </a:lnTo>
                <a:lnTo>
                  <a:pt x="472" y="305"/>
                </a:lnTo>
                <a:lnTo>
                  <a:pt x="472" y="329"/>
                </a:lnTo>
                <a:lnTo>
                  <a:pt x="460" y="365"/>
                </a:lnTo>
                <a:lnTo>
                  <a:pt x="460" y="402"/>
                </a:lnTo>
                <a:lnTo>
                  <a:pt x="484" y="426"/>
                </a:lnTo>
                <a:lnTo>
                  <a:pt x="509" y="463"/>
                </a:lnTo>
                <a:lnTo>
                  <a:pt x="509" y="487"/>
                </a:lnTo>
                <a:lnTo>
                  <a:pt x="545" y="511"/>
                </a:lnTo>
                <a:lnTo>
                  <a:pt x="581" y="511"/>
                </a:lnTo>
                <a:lnTo>
                  <a:pt x="618" y="536"/>
                </a:lnTo>
                <a:lnTo>
                  <a:pt x="642" y="536"/>
                </a:lnTo>
                <a:lnTo>
                  <a:pt x="678" y="536"/>
                </a:lnTo>
                <a:lnTo>
                  <a:pt x="702" y="524"/>
                </a:lnTo>
                <a:lnTo>
                  <a:pt x="739" y="511"/>
                </a:lnTo>
                <a:lnTo>
                  <a:pt x="763" y="499"/>
                </a:lnTo>
                <a:lnTo>
                  <a:pt x="799" y="475"/>
                </a:lnTo>
                <a:lnTo>
                  <a:pt x="811" y="451"/>
                </a:lnTo>
                <a:lnTo>
                  <a:pt x="847" y="438"/>
                </a:lnTo>
                <a:lnTo>
                  <a:pt x="872" y="414"/>
                </a:lnTo>
                <a:lnTo>
                  <a:pt x="908" y="414"/>
                </a:lnTo>
                <a:lnTo>
                  <a:pt x="944" y="438"/>
                </a:lnTo>
                <a:lnTo>
                  <a:pt x="968" y="463"/>
                </a:lnTo>
                <a:lnTo>
                  <a:pt x="1005" y="463"/>
                </a:lnTo>
                <a:lnTo>
                  <a:pt x="1029" y="451"/>
                </a:lnTo>
                <a:lnTo>
                  <a:pt x="1065" y="451"/>
                </a:lnTo>
                <a:lnTo>
                  <a:pt x="1089" y="451"/>
                </a:lnTo>
                <a:lnTo>
                  <a:pt x="1138" y="463"/>
                </a:lnTo>
                <a:lnTo>
                  <a:pt x="1162" y="463"/>
                </a:lnTo>
                <a:lnTo>
                  <a:pt x="1198" y="487"/>
                </a:lnTo>
                <a:lnTo>
                  <a:pt x="1198" y="511"/>
                </a:lnTo>
                <a:lnTo>
                  <a:pt x="1247" y="536"/>
                </a:lnTo>
                <a:lnTo>
                  <a:pt x="1259" y="560"/>
                </a:lnTo>
                <a:lnTo>
                  <a:pt x="1283" y="572"/>
                </a:lnTo>
                <a:lnTo>
                  <a:pt x="1319" y="572"/>
                </a:lnTo>
                <a:lnTo>
                  <a:pt x="1356" y="597"/>
                </a:lnTo>
                <a:lnTo>
                  <a:pt x="1380" y="597"/>
                </a:lnTo>
                <a:lnTo>
                  <a:pt x="1416" y="597"/>
                </a:lnTo>
                <a:lnTo>
                  <a:pt x="1440" y="584"/>
                </a:lnTo>
                <a:lnTo>
                  <a:pt x="1477" y="584"/>
                </a:lnTo>
                <a:lnTo>
                  <a:pt x="1501" y="597"/>
                </a:lnTo>
                <a:lnTo>
                  <a:pt x="1537" y="597"/>
                </a:lnTo>
                <a:lnTo>
                  <a:pt x="1574" y="597"/>
                </a:lnTo>
                <a:lnTo>
                  <a:pt x="1586" y="621"/>
                </a:lnTo>
                <a:lnTo>
                  <a:pt x="1610" y="645"/>
                </a:lnTo>
                <a:lnTo>
                  <a:pt x="1634" y="670"/>
                </a:lnTo>
                <a:lnTo>
                  <a:pt x="1682" y="682"/>
                </a:lnTo>
                <a:lnTo>
                  <a:pt x="1695" y="694"/>
                </a:lnTo>
                <a:lnTo>
                  <a:pt x="1731" y="694"/>
                </a:lnTo>
                <a:lnTo>
                  <a:pt x="1755" y="706"/>
                </a:lnTo>
                <a:lnTo>
                  <a:pt x="1779" y="706"/>
                </a:lnTo>
                <a:lnTo>
                  <a:pt x="1828" y="645"/>
                </a:lnTo>
                <a:lnTo>
                  <a:pt x="1840" y="609"/>
                </a:lnTo>
                <a:lnTo>
                  <a:pt x="1864" y="597"/>
                </a:lnTo>
                <a:lnTo>
                  <a:pt x="1900" y="609"/>
                </a:lnTo>
                <a:lnTo>
                  <a:pt x="1937" y="597"/>
                </a:lnTo>
                <a:lnTo>
                  <a:pt x="1961" y="597"/>
                </a:lnTo>
                <a:lnTo>
                  <a:pt x="1997" y="597"/>
                </a:lnTo>
                <a:lnTo>
                  <a:pt x="2021" y="597"/>
                </a:lnTo>
                <a:lnTo>
                  <a:pt x="2058" y="597"/>
                </a:lnTo>
                <a:lnTo>
                  <a:pt x="2082" y="597"/>
                </a:lnTo>
                <a:lnTo>
                  <a:pt x="2130" y="597"/>
                </a:lnTo>
                <a:lnTo>
                  <a:pt x="2154" y="597"/>
                </a:lnTo>
                <a:lnTo>
                  <a:pt x="2191" y="597"/>
                </a:lnTo>
                <a:lnTo>
                  <a:pt x="2215" y="597"/>
                </a:lnTo>
                <a:lnTo>
                  <a:pt x="2239" y="597"/>
                </a:lnTo>
                <a:lnTo>
                  <a:pt x="2275" y="621"/>
                </a:lnTo>
                <a:lnTo>
                  <a:pt x="2300" y="645"/>
                </a:lnTo>
                <a:lnTo>
                  <a:pt x="2348" y="645"/>
                </a:lnTo>
                <a:lnTo>
                  <a:pt x="2372" y="645"/>
                </a:lnTo>
                <a:lnTo>
                  <a:pt x="2408" y="670"/>
                </a:lnTo>
                <a:lnTo>
                  <a:pt x="2433" y="682"/>
                </a:lnTo>
                <a:lnTo>
                  <a:pt x="2469" y="682"/>
                </a:lnTo>
                <a:lnTo>
                  <a:pt x="2493" y="682"/>
                </a:lnTo>
                <a:lnTo>
                  <a:pt x="2529" y="682"/>
                </a:lnTo>
                <a:lnTo>
                  <a:pt x="2566" y="682"/>
                </a:lnTo>
                <a:lnTo>
                  <a:pt x="2590" y="694"/>
                </a:lnTo>
                <a:lnTo>
                  <a:pt x="2626" y="694"/>
                </a:lnTo>
                <a:lnTo>
                  <a:pt x="2650" y="694"/>
                </a:lnTo>
                <a:lnTo>
                  <a:pt x="2687" y="718"/>
                </a:lnTo>
                <a:lnTo>
                  <a:pt x="2711" y="718"/>
                </a:lnTo>
                <a:lnTo>
                  <a:pt x="2747" y="718"/>
                </a:lnTo>
                <a:lnTo>
                  <a:pt x="2784" y="718"/>
                </a:lnTo>
                <a:lnTo>
                  <a:pt x="2808" y="706"/>
                </a:lnTo>
                <a:lnTo>
                  <a:pt x="2844" y="706"/>
                </a:lnTo>
                <a:lnTo>
                  <a:pt x="2868" y="682"/>
                </a:lnTo>
                <a:lnTo>
                  <a:pt x="2905" y="682"/>
                </a:lnTo>
                <a:lnTo>
                  <a:pt x="2929" y="682"/>
                </a:lnTo>
                <a:lnTo>
                  <a:pt x="2965" y="657"/>
                </a:lnTo>
                <a:lnTo>
                  <a:pt x="2989" y="633"/>
                </a:lnTo>
                <a:lnTo>
                  <a:pt x="3001" y="597"/>
                </a:lnTo>
                <a:lnTo>
                  <a:pt x="3038" y="597"/>
                </a:lnTo>
                <a:lnTo>
                  <a:pt x="3062" y="584"/>
                </a:lnTo>
                <a:lnTo>
                  <a:pt x="3074" y="548"/>
                </a:lnTo>
                <a:lnTo>
                  <a:pt x="3110" y="548"/>
                </a:lnTo>
                <a:lnTo>
                  <a:pt x="3122" y="511"/>
                </a:lnTo>
                <a:lnTo>
                  <a:pt x="3159" y="499"/>
                </a:lnTo>
                <a:lnTo>
                  <a:pt x="3183" y="475"/>
                </a:lnTo>
                <a:lnTo>
                  <a:pt x="3207" y="451"/>
                </a:lnTo>
                <a:lnTo>
                  <a:pt x="3231" y="414"/>
                </a:lnTo>
                <a:lnTo>
                  <a:pt x="3268" y="390"/>
                </a:lnTo>
                <a:lnTo>
                  <a:pt x="3292" y="365"/>
                </a:lnTo>
                <a:lnTo>
                  <a:pt x="3340" y="341"/>
                </a:lnTo>
                <a:lnTo>
                  <a:pt x="3364" y="329"/>
                </a:lnTo>
                <a:lnTo>
                  <a:pt x="3389" y="329"/>
                </a:lnTo>
                <a:lnTo>
                  <a:pt x="3401" y="292"/>
                </a:lnTo>
                <a:lnTo>
                  <a:pt x="3449" y="292"/>
                </a:lnTo>
                <a:lnTo>
                  <a:pt x="3473" y="292"/>
                </a:lnTo>
                <a:lnTo>
                  <a:pt x="3510" y="280"/>
                </a:lnTo>
                <a:lnTo>
                  <a:pt x="3534" y="268"/>
                </a:lnTo>
                <a:lnTo>
                  <a:pt x="3570" y="268"/>
                </a:lnTo>
                <a:lnTo>
                  <a:pt x="3594" y="268"/>
                </a:lnTo>
                <a:lnTo>
                  <a:pt x="3631" y="268"/>
                </a:lnTo>
                <a:lnTo>
                  <a:pt x="3667" y="268"/>
                </a:lnTo>
                <a:lnTo>
                  <a:pt x="3691" y="256"/>
                </a:lnTo>
                <a:lnTo>
                  <a:pt x="3727" y="256"/>
                </a:lnTo>
                <a:lnTo>
                  <a:pt x="3764" y="244"/>
                </a:lnTo>
                <a:lnTo>
                  <a:pt x="3788" y="232"/>
                </a:lnTo>
                <a:lnTo>
                  <a:pt x="3812" y="219"/>
                </a:lnTo>
                <a:lnTo>
                  <a:pt x="3848" y="195"/>
                </a:lnTo>
                <a:lnTo>
                  <a:pt x="3885" y="183"/>
                </a:lnTo>
                <a:lnTo>
                  <a:pt x="3921" y="183"/>
                </a:lnTo>
                <a:lnTo>
                  <a:pt x="3945" y="183"/>
                </a:lnTo>
                <a:lnTo>
                  <a:pt x="3969" y="183"/>
                </a:lnTo>
                <a:lnTo>
                  <a:pt x="4006" y="183"/>
                </a:lnTo>
                <a:lnTo>
                  <a:pt x="4054" y="219"/>
                </a:lnTo>
                <a:lnTo>
                  <a:pt x="4090" y="244"/>
                </a:lnTo>
                <a:lnTo>
                  <a:pt x="4115" y="244"/>
                </a:lnTo>
                <a:lnTo>
                  <a:pt x="4151" y="256"/>
                </a:lnTo>
                <a:lnTo>
                  <a:pt x="4199" y="280"/>
                </a:lnTo>
                <a:lnTo>
                  <a:pt x="4236" y="280"/>
                </a:lnTo>
                <a:lnTo>
                  <a:pt x="4260" y="292"/>
                </a:lnTo>
                <a:lnTo>
                  <a:pt x="4284" y="305"/>
                </a:lnTo>
                <a:lnTo>
                  <a:pt x="4320" y="329"/>
                </a:lnTo>
                <a:lnTo>
                  <a:pt x="4357" y="353"/>
                </a:lnTo>
                <a:lnTo>
                  <a:pt x="4381" y="378"/>
                </a:lnTo>
                <a:lnTo>
                  <a:pt x="4417" y="402"/>
                </a:lnTo>
                <a:lnTo>
                  <a:pt x="4441" y="414"/>
                </a:lnTo>
                <a:lnTo>
                  <a:pt x="4478" y="414"/>
                </a:lnTo>
                <a:lnTo>
                  <a:pt x="4502" y="414"/>
                </a:lnTo>
                <a:lnTo>
                  <a:pt x="4550" y="414"/>
                </a:lnTo>
                <a:lnTo>
                  <a:pt x="4575" y="414"/>
                </a:lnTo>
                <a:lnTo>
                  <a:pt x="4611" y="402"/>
                </a:lnTo>
                <a:lnTo>
                  <a:pt x="4635" y="390"/>
                </a:lnTo>
                <a:lnTo>
                  <a:pt x="4671" y="402"/>
                </a:lnTo>
                <a:lnTo>
                  <a:pt x="4696" y="414"/>
                </a:lnTo>
                <a:lnTo>
                  <a:pt x="4720" y="438"/>
                </a:lnTo>
                <a:lnTo>
                  <a:pt x="4744" y="438"/>
                </a:lnTo>
                <a:lnTo>
                  <a:pt x="4780" y="463"/>
                </a:lnTo>
                <a:lnTo>
                  <a:pt x="4829" y="463"/>
                </a:lnTo>
                <a:lnTo>
                  <a:pt x="4853" y="463"/>
                </a:lnTo>
                <a:lnTo>
                  <a:pt x="4889" y="487"/>
                </a:lnTo>
                <a:lnTo>
                  <a:pt x="4901" y="511"/>
                </a:lnTo>
                <a:lnTo>
                  <a:pt x="4913" y="548"/>
                </a:lnTo>
                <a:lnTo>
                  <a:pt x="4950" y="560"/>
                </a:lnTo>
                <a:lnTo>
                  <a:pt x="4986" y="597"/>
                </a:lnTo>
                <a:lnTo>
                  <a:pt x="5010" y="621"/>
                </a:lnTo>
                <a:lnTo>
                  <a:pt x="5046" y="621"/>
                </a:lnTo>
                <a:lnTo>
                  <a:pt x="5071" y="645"/>
                </a:lnTo>
                <a:lnTo>
                  <a:pt x="5107" y="645"/>
                </a:lnTo>
                <a:lnTo>
                  <a:pt x="5131" y="645"/>
                </a:lnTo>
                <a:lnTo>
                  <a:pt x="5167" y="670"/>
                </a:lnTo>
                <a:lnTo>
                  <a:pt x="5204" y="670"/>
                </a:lnTo>
                <a:lnTo>
                  <a:pt x="5240" y="682"/>
                </a:lnTo>
                <a:lnTo>
                  <a:pt x="5276" y="694"/>
                </a:lnTo>
                <a:lnTo>
                  <a:pt x="5252" y="731"/>
                </a:lnTo>
                <a:lnTo>
                  <a:pt x="5240" y="755"/>
                </a:lnTo>
                <a:lnTo>
                  <a:pt x="5228" y="779"/>
                </a:lnTo>
                <a:lnTo>
                  <a:pt x="5228" y="828"/>
                </a:lnTo>
                <a:lnTo>
                  <a:pt x="5228" y="852"/>
                </a:lnTo>
                <a:lnTo>
                  <a:pt x="5240" y="877"/>
                </a:lnTo>
                <a:lnTo>
                  <a:pt x="5240" y="913"/>
                </a:lnTo>
                <a:lnTo>
                  <a:pt x="5240" y="937"/>
                </a:lnTo>
                <a:lnTo>
                  <a:pt x="5240" y="962"/>
                </a:lnTo>
                <a:lnTo>
                  <a:pt x="5240" y="998"/>
                </a:lnTo>
                <a:lnTo>
                  <a:pt x="5240" y="1035"/>
                </a:lnTo>
                <a:lnTo>
                  <a:pt x="5240" y="1059"/>
                </a:lnTo>
                <a:lnTo>
                  <a:pt x="5204" y="1071"/>
                </a:lnTo>
                <a:lnTo>
                  <a:pt x="5192" y="1096"/>
                </a:lnTo>
                <a:lnTo>
                  <a:pt x="5167" y="1096"/>
                </a:lnTo>
                <a:lnTo>
                  <a:pt x="5131" y="1120"/>
                </a:lnTo>
                <a:lnTo>
                  <a:pt x="5095" y="1144"/>
                </a:lnTo>
                <a:lnTo>
                  <a:pt x="5071" y="1132"/>
                </a:lnTo>
                <a:lnTo>
                  <a:pt x="5034" y="1108"/>
                </a:lnTo>
                <a:lnTo>
                  <a:pt x="5010" y="1108"/>
                </a:lnTo>
                <a:lnTo>
                  <a:pt x="4974" y="1108"/>
                </a:lnTo>
                <a:lnTo>
                  <a:pt x="4950" y="1096"/>
                </a:lnTo>
                <a:lnTo>
                  <a:pt x="4913" y="1096"/>
                </a:lnTo>
                <a:lnTo>
                  <a:pt x="4877" y="1096"/>
                </a:lnTo>
                <a:lnTo>
                  <a:pt x="4841" y="1096"/>
                </a:lnTo>
                <a:lnTo>
                  <a:pt x="4841" y="1144"/>
                </a:lnTo>
                <a:lnTo>
                  <a:pt x="4841" y="1169"/>
                </a:lnTo>
                <a:lnTo>
                  <a:pt x="4817" y="1193"/>
                </a:lnTo>
                <a:lnTo>
                  <a:pt x="4804" y="1229"/>
                </a:lnTo>
                <a:lnTo>
                  <a:pt x="4780" y="1254"/>
                </a:lnTo>
                <a:lnTo>
                  <a:pt x="4780" y="1278"/>
                </a:lnTo>
                <a:lnTo>
                  <a:pt x="4756" y="1302"/>
                </a:lnTo>
                <a:lnTo>
                  <a:pt x="4720" y="1290"/>
                </a:lnTo>
                <a:lnTo>
                  <a:pt x="4696" y="1290"/>
                </a:lnTo>
                <a:lnTo>
                  <a:pt x="4659" y="1290"/>
                </a:lnTo>
                <a:lnTo>
                  <a:pt x="4623" y="1290"/>
                </a:lnTo>
                <a:lnTo>
                  <a:pt x="4599" y="1290"/>
                </a:lnTo>
                <a:lnTo>
                  <a:pt x="4562" y="1315"/>
                </a:lnTo>
                <a:lnTo>
                  <a:pt x="4562" y="1327"/>
                </a:lnTo>
                <a:lnTo>
                  <a:pt x="4611" y="1351"/>
                </a:lnTo>
                <a:lnTo>
                  <a:pt x="4635" y="1351"/>
                </a:lnTo>
                <a:lnTo>
                  <a:pt x="4671" y="1351"/>
                </a:lnTo>
                <a:lnTo>
                  <a:pt x="4683" y="1375"/>
                </a:lnTo>
                <a:lnTo>
                  <a:pt x="4696" y="1412"/>
                </a:lnTo>
                <a:lnTo>
                  <a:pt x="4696" y="1436"/>
                </a:lnTo>
                <a:lnTo>
                  <a:pt x="4720" y="1461"/>
                </a:lnTo>
                <a:lnTo>
                  <a:pt x="4720" y="1497"/>
                </a:lnTo>
                <a:lnTo>
                  <a:pt x="4720" y="1521"/>
                </a:lnTo>
                <a:lnTo>
                  <a:pt x="4720" y="1558"/>
                </a:lnTo>
                <a:lnTo>
                  <a:pt x="4720" y="1595"/>
                </a:lnTo>
                <a:lnTo>
                  <a:pt x="4720" y="1619"/>
                </a:lnTo>
                <a:lnTo>
                  <a:pt x="4720" y="1643"/>
                </a:lnTo>
                <a:lnTo>
                  <a:pt x="4720" y="1680"/>
                </a:lnTo>
                <a:lnTo>
                  <a:pt x="4720" y="1704"/>
                </a:lnTo>
                <a:lnTo>
                  <a:pt x="4708" y="1741"/>
                </a:lnTo>
                <a:lnTo>
                  <a:pt x="4696" y="1777"/>
                </a:lnTo>
                <a:lnTo>
                  <a:pt x="4671" y="1801"/>
                </a:lnTo>
                <a:lnTo>
                  <a:pt x="4671" y="1826"/>
                </a:lnTo>
                <a:lnTo>
                  <a:pt x="4671" y="1862"/>
                </a:lnTo>
                <a:lnTo>
                  <a:pt x="4671" y="1887"/>
                </a:lnTo>
                <a:lnTo>
                  <a:pt x="4659" y="1923"/>
                </a:lnTo>
                <a:lnTo>
                  <a:pt x="4623" y="1947"/>
                </a:lnTo>
                <a:lnTo>
                  <a:pt x="4599" y="1947"/>
                </a:lnTo>
                <a:lnTo>
                  <a:pt x="4562" y="1947"/>
                </a:lnTo>
                <a:lnTo>
                  <a:pt x="4550" y="1984"/>
                </a:lnTo>
                <a:lnTo>
                  <a:pt x="4538" y="2008"/>
                </a:lnTo>
                <a:lnTo>
                  <a:pt x="4538" y="2045"/>
                </a:lnTo>
                <a:lnTo>
                  <a:pt x="4514" y="2069"/>
                </a:lnTo>
                <a:lnTo>
                  <a:pt x="4502" y="2106"/>
                </a:lnTo>
                <a:lnTo>
                  <a:pt x="4478" y="2106"/>
                </a:lnTo>
                <a:lnTo>
                  <a:pt x="4441" y="2106"/>
                </a:lnTo>
                <a:lnTo>
                  <a:pt x="4405" y="2106"/>
                </a:lnTo>
                <a:lnTo>
                  <a:pt x="4381" y="2106"/>
                </a:lnTo>
                <a:lnTo>
                  <a:pt x="4345" y="2106"/>
                </a:lnTo>
                <a:lnTo>
                  <a:pt x="4320" y="2106"/>
                </a:lnTo>
                <a:lnTo>
                  <a:pt x="4296" y="2130"/>
                </a:lnTo>
                <a:lnTo>
                  <a:pt x="4284" y="2154"/>
                </a:lnTo>
                <a:lnTo>
                  <a:pt x="4260" y="2191"/>
                </a:lnTo>
                <a:lnTo>
                  <a:pt x="4260" y="2227"/>
                </a:lnTo>
                <a:lnTo>
                  <a:pt x="4260" y="2252"/>
                </a:lnTo>
                <a:lnTo>
                  <a:pt x="4272" y="2288"/>
                </a:lnTo>
                <a:lnTo>
                  <a:pt x="4320" y="2300"/>
                </a:lnTo>
                <a:lnTo>
                  <a:pt x="4357" y="2300"/>
                </a:lnTo>
                <a:lnTo>
                  <a:pt x="4381" y="2288"/>
                </a:lnTo>
                <a:lnTo>
                  <a:pt x="4393" y="2264"/>
                </a:lnTo>
                <a:lnTo>
                  <a:pt x="4441" y="2264"/>
                </a:lnTo>
                <a:lnTo>
                  <a:pt x="4466" y="2264"/>
                </a:lnTo>
                <a:lnTo>
                  <a:pt x="4466" y="2300"/>
                </a:lnTo>
                <a:lnTo>
                  <a:pt x="4502" y="2337"/>
                </a:lnTo>
                <a:lnTo>
                  <a:pt x="4502" y="2361"/>
                </a:lnTo>
                <a:lnTo>
                  <a:pt x="4526" y="2385"/>
                </a:lnTo>
                <a:lnTo>
                  <a:pt x="4526" y="2422"/>
                </a:lnTo>
                <a:lnTo>
                  <a:pt x="4550" y="2446"/>
                </a:lnTo>
                <a:lnTo>
                  <a:pt x="4550" y="2471"/>
                </a:lnTo>
                <a:lnTo>
                  <a:pt x="4550" y="2519"/>
                </a:lnTo>
                <a:lnTo>
                  <a:pt x="4575" y="2544"/>
                </a:lnTo>
                <a:lnTo>
                  <a:pt x="4611" y="2568"/>
                </a:lnTo>
                <a:lnTo>
                  <a:pt x="4611" y="2605"/>
                </a:lnTo>
                <a:lnTo>
                  <a:pt x="4635" y="2617"/>
                </a:lnTo>
                <a:lnTo>
                  <a:pt x="4659" y="2653"/>
                </a:lnTo>
                <a:lnTo>
                  <a:pt x="4683" y="2678"/>
                </a:lnTo>
                <a:lnTo>
                  <a:pt x="4696" y="2702"/>
                </a:lnTo>
                <a:lnTo>
                  <a:pt x="4720" y="2726"/>
                </a:lnTo>
                <a:lnTo>
                  <a:pt x="4720" y="2751"/>
                </a:lnTo>
                <a:lnTo>
                  <a:pt x="4720" y="2787"/>
                </a:lnTo>
                <a:lnTo>
                  <a:pt x="4744" y="2811"/>
                </a:lnTo>
                <a:lnTo>
                  <a:pt x="4708" y="2836"/>
                </a:lnTo>
                <a:lnTo>
                  <a:pt x="4671" y="2836"/>
                </a:lnTo>
                <a:lnTo>
                  <a:pt x="4623" y="2836"/>
                </a:lnTo>
                <a:lnTo>
                  <a:pt x="4599" y="2824"/>
                </a:lnTo>
                <a:lnTo>
                  <a:pt x="4587" y="2787"/>
                </a:lnTo>
                <a:lnTo>
                  <a:pt x="4562" y="2763"/>
                </a:lnTo>
                <a:lnTo>
                  <a:pt x="4538" y="2763"/>
                </a:lnTo>
                <a:lnTo>
                  <a:pt x="4502" y="2763"/>
                </a:lnTo>
                <a:lnTo>
                  <a:pt x="4478" y="2763"/>
                </a:lnTo>
                <a:lnTo>
                  <a:pt x="4441" y="2763"/>
                </a:lnTo>
                <a:lnTo>
                  <a:pt x="4405" y="2763"/>
                </a:lnTo>
                <a:lnTo>
                  <a:pt x="4381" y="2738"/>
                </a:lnTo>
                <a:lnTo>
                  <a:pt x="4345" y="2726"/>
                </a:lnTo>
                <a:lnTo>
                  <a:pt x="4345" y="2690"/>
                </a:lnTo>
                <a:lnTo>
                  <a:pt x="4320" y="2690"/>
                </a:lnTo>
                <a:lnTo>
                  <a:pt x="4284" y="2690"/>
                </a:lnTo>
                <a:lnTo>
                  <a:pt x="4260" y="2653"/>
                </a:lnTo>
                <a:lnTo>
                  <a:pt x="4236" y="2653"/>
                </a:lnTo>
                <a:lnTo>
                  <a:pt x="4212" y="2617"/>
                </a:lnTo>
                <a:lnTo>
                  <a:pt x="4212" y="2592"/>
                </a:lnTo>
                <a:lnTo>
                  <a:pt x="4175" y="2580"/>
                </a:lnTo>
                <a:lnTo>
                  <a:pt x="4151" y="2580"/>
                </a:lnTo>
                <a:lnTo>
                  <a:pt x="4103" y="2580"/>
                </a:lnTo>
                <a:lnTo>
                  <a:pt x="4078" y="2580"/>
                </a:lnTo>
                <a:lnTo>
                  <a:pt x="4042" y="2605"/>
                </a:lnTo>
                <a:lnTo>
                  <a:pt x="4018" y="2605"/>
                </a:lnTo>
                <a:lnTo>
                  <a:pt x="3982" y="2617"/>
                </a:lnTo>
                <a:lnTo>
                  <a:pt x="3957" y="2629"/>
                </a:lnTo>
                <a:lnTo>
                  <a:pt x="3921" y="2629"/>
                </a:lnTo>
                <a:lnTo>
                  <a:pt x="3885" y="2629"/>
                </a:lnTo>
                <a:lnTo>
                  <a:pt x="3873" y="2653"/>
                </a:lnTo>
                <a:lnTo>
                  <a:pt x="3848" y="2678"/>
                </a:lnTo>
                <a:lnTo>
                  <a:pt x="3812" y="2678"/>
                </a:lnTo>
                <a:lnTo>
                  <a:pt x="3776" y="2678"/>
                </a:lnTo>
                <a:lnTo>
                  <a:pt x="3740" y="2678"/>
                </a:lnTo>
                <a:lnTo>
                  <a:pt x="3715" y="2678"/>
                </a:lnTo>
                <a:lnTo>
                  <a:pt x="3679" y="2678"/>
                </a:lnTo>
                <a:lnTo>
                  <a:pt x="3655" y="2665"/>
                </a:lnTo>
                <a:lnTo>
                  <a:pt x="3631" y="2653"/>
                </a:lnTo>
                <a:lnTo>
                  <a:pt x="3594" y="2653"/>
                </a:lnTo>
                <a:lnTo>
                  <a:pt x="3558" y="2653"/>
                </a:lnTo>
                <a:lnTo>
                  <a:pt x="3546" y="2690"/>
                </a:lnTo>
                <a:lnTo>
                  <a:pt x="3522" y="2726"/>
                </a:lnTo>
                <a:lnTo>
                  <a:pt x="3498" y="2751"/>
                </a:lnTo>
                <a:lnTo>
                  <a:pt x="3498" y="2787"/>
                </a:lnTo>
                <a:lnTo>
                  <a:pt x="3485" y="2811"/>
                </a:lnTo>
                <a:lnTo>
                  <a:pt x="3461" y="2836"/>
                </a:lnTo>
                <a:lnTo>
                  <a:pt x="3449" y="2872"/>
                </a:lnTo>
                <a:lnTo>
                  <a:pt x="3413" y="2884"/>
                </a:lnTo>
                <a:lnTo>
                  <a:pt x="3389" y="2884"/>
                </a:lnTo>
                <a:lnTo>
                  <a:pt x="3352" y="2884"/>
                </a:lnTo>
                <a:lnTo>
                  <a:pt x="3328" y="2921"/>
                </a:lnTo>
                <a:lnTo>
                  <a:pt x="3292" y="2933"/>
                </a:lnTo>
                <a:lnTo>
                  <a:pt x="3280" y="2970"/>
                </a:lnTo>
                <a:lnTo>
                  <a:pt x="3243" y="2994"/>
                </a:lnTo>
                <a:lnTo>
                  <a:pt x="3243" y="3018"/>
                </a:lnTo>
                <a:lnTo>
                  <a:pt x="3219" y="3018"/>
                </a:lnTo>
                <a:lnTo>
                  <a:pt x="3183" y="3018"/>
                </a:lnTo>
                <a:lnTo>
                  <a:pt x="3159" y="3018"/>
                </a:lnTo>
                <a:lnTo>
                  <a:pt x="3110" y="3018"/>
                </a:lnTo>
                <a:lnTo>
                  <a:pt x="3086" y="3018"/>
                </a:lnTo>
                <a:lnTo>
                  <a:pt x="3050" y="3018"/>
                </a:lnTo>
                <a:lnTo>
                  <a:pt x="3050" y="3043"/>
                </a:lnTo>
                <a:lnTo>
                  <a:pt x="3050" y="3067"/>
                </a:lnTo>
                <a:lnTo>
                  <a:pt x="3050" y="3103"/>
                </a:lnTo>
                <a:lnTo>
                  <a:pt x="3050" y="3128"/>
                </a:lnTo>
                <a:lnTo>
                  <a:pt x="3062" y="3152"/>
                </a:lnTo>
                <a:lnTo>
                  <a:pt x="3074" y="3189"/>
                </a:lnTo>
                <a:lnTo>
                  <a:pt x="3074" y="3213"/>
                </a:lnTo>
                <a:lnTo>
                  <a:pt x="3098" y="3249"/>
                </a:lnTo>
                <a:lnTo>
                  <a:pt x="3110" y="3286"/>
                </a:lnTo>
                <a:lnTo>
                  <a:pt x="3110" y="3310"/>
                </a:lnTo>
                <a:lnTo>
                  <a:pt x="3098" y="3335"/>
                </a:lnTo>
                <a:lnTo>
                  <a:pt x="3074" y="3359"/>
                </a:lnTo>
                <a:lnTo>
                  <a:pt x="3050" y="3383"/>
                </a:lnTo>
                <a:lnTo>
                  <a:pt x="3050" y="3420"/>
                </a:lnTo>
                <a:lnTo>
                  <a:pt x="3026" y="3444"/>
                </a:lnTo>
                <a:lnTo>
                  <a:pt x="2989" y="3469"/>
                </a:lnTo>
                <a:lnTo>
                  <a:pt x="2965" y="3481"/>
                </a:lnTo>
                <a:lnTo>
                  <a:pt x="2929" y="3481"/>
                </a:lnTo>
                <a:lnTo>
                  <a:pt x="2893" y="3481"/>
                </a:lnTo>
                <a:lnTo>
                  <a:pt x="2868" y="3469"/>
                </a:lnTo>
                <a:lnTo>
                  <a:pt x="2832" y="3469"/>
                </a:lnTo>
                <a:lnTo>
                  <a:pt x="2808" y="3469"/>
                </a:lnTo>
                <a:lnTo>
                  <a:pt x="2772" y="3481"/>
                </a:lnTo>
                <a:lnTo>
                  <a:pt x="2747" y="3493"/>
                </a:lnTo>
                <a:lnTo>
                  <a:pt x="2723" y="3517"/>
                </a:lnTo>
                <a:lnTo>
                  <a:pt x="2699" y="3529"/>
                </a:lnTo>
                <a:lnTo>
                  <a:pt x="2663" y="3529"/>
                </a:lnTo>
                <a:lnTo>
                  <a:pt x="2638" y="3554"/>
                </a:lnTo>
                <a:lnTo>
                  <a:pt x="2602" y="3554"/>
                </a:lnTo>
                <a:lnTo>
                  <a:pt x="2566" y="3554"/>
                </a:lnTo>
                <a:lnTo>
                  <a:pt x="2529" y="3542"/>
                </a:lnTo>
                <a:lnTo>
                  <a:pt x="2505" y="3542"/>
                </a:lnTo>
                <a:lnTo>
                  <a:pt x="2481" y="3529"/>
                </a:lnTo>
                <a:lnTo>
                  <a:pt x="2445" y="3529"/>
                </a:lnTo>
                <a:lnTo>
                  <a:pt x="2421" y="3517"/>
                </a:lnTo>
                <a:lnTo>
                  <a:pt x="2384" y="3517"/>
                </a:lnTo>
                <a:lnTo>
                  <a:pt x="2348" y="3505"/>
                </a:lnTo>
                <a:lnTo>
                  <a:pt x="2312" y="3469"/>
                </a:lnTo>
                <a:lnTo>
                  <a:pt x="2287" y="3456"/>
                </a:lnTo>
                <a:lnTo>
                  <a:pt x="2251" y="3456"/>
                </a:lnTo>
                <a:lnTo>
                  <a:pt x="2227" y="3432"/>
                </a:lnTo>
                <a:lnTo>
                  <a:pt x="2191" y="3432"/>
                </a:lnTo>
                <a:lnTo>
                  <a:pt x="2166" y="3432"/>
                </a:lnTo>
                <a:lnTo>
                  <a:pt x="2130" y="3408"/>
                </a:lnTo>
                <a:lnTo>
                  <a:pt x="2094" y="3408"/>
                </a:lnTo>
                <a:lnTo>
                  <a:pt x="2070" y="3396"/>
                </a:lnTo>
                <a:lnTo>
                  <a:pt x="2033" y="3396"/>
                </a:lnTo>
                <a:lnTo>
                  <a:pt x="2009" y="3383"/>
                </a:lnTo>
                <a:lnTo>
                  <a:pt x="1985" y="3347"/>
                </a:lnTo>
                <a:lnTo>
                  <a:pt x="1973" y="3323"/>
                </a:lnTo>
                <a:lnTo>
                  <a:pt x="1949" y="3286"/>
                </a:lnTo>
                <a:lnTo>
                  <a:pt x="1924" y="3286"/>
                </a:lnTo>
                <a:lnTo>
                  <a:pt x="1900" y="3274"/>
                </a:lnTo>
                <a:lnTo>
                  <a:pt x="1864" y="3249"/>
                </a:lnTo>
                <a:lnTo>
                  <a:pt x="1840" y="3225"/>
                </a:lnTo>
                <a:lnTo>
                  <a:pt x="1791" y="3213"/>
                </a:lnTo>
                <a:lnTo>
                  <a:pt x="1767" y="3201"/>
                </a:lnTo>
                <a:lnTo>
                  <a:pt x="1731" y="3189"/>
                </a:lnTo>
                <a:lnTo>
                  <a:pt x="1707" y="3152"/>
                </a:lnTo>
                <a:lnTo>
                  <a:pt x="1670" y="3140"/>
                </a:lnTo>
                <a:lnTo>
                  <a:pt x="1646" y="3116"/>
                </a:lnTo>
                <a:lnTo>
                  <a:pt x="1610" y="3116"/>
                </a:lnTo>
                <a:lnTo>
                  <a:pt x="1574" y="3116"/>
                </a:lnTo>
                <a:lnTo>
                  <a:pt x="1549" y="3116"/>
                </a:lnTo>
                <a:lnTo>
                  <a:pt x="1513" y="3116"/>
                </a:lnTo>
                <a:lnTo>
                  <a:pt x="1489" y="3152"/>
                </a:lnTo>
                <a:lnTo>
                  <a:pt x="1453" y="3176"/>
                </a:lnTo>
                <a:lnTo>
                  <a:pt x="1428" y="3201"/>
                </a:lnTo>
                <a:lnTo>
                  <a:pt x="1428" y="3237"/>
                </a:lnTo>
                <a:lnTo>
                  <a:pt x="1404" y="3262"/>
                </a:lnTo>
                <a:lnTo>
                  <a:pt x="1368" y="3262"/>
                </a:lnTo>
                <a:lnTo>
                  <a:pt x="1344" y="3262"/>
                </a:lnTo>
                <a:lnTo>
                  <a:pt x="1319" y="3262"/>
                </a:lnTo>
                <a:lnTo>
                  <a:pt x="1283" y="3262"/>
                </a:lnTo>
                <a:lnTo>
                  <a:pt x="1247" y="3262"/>
                </a:lnTo>
                <a:lnTo>
                  <a:pt x="1210" y="3262"/>
                </a:lnTo>
                <a:lnTo>
                  <a:pt x="1186" y="3262"/>
                </a:lnTo>
                <a:lnTo>
                  <a:pt x="1150" y="3262"/>
                </a:lnTo>
                <a:lnTo>
                  <a:pt x="1126" y="3262"/>
                </a:lnTo>
                <a:lnTo>
                  <a:pt x="1089" y="3262"/>
                </a:lnTo>
                <a:lnTo>
                  <a:pt x="1065" y="3286"/>
                </a:lnTo>
                <a:lnTo>
                  <a:pt x="1029" y="3323"/>
                </a:lnTo>
                <a:lnTo>
                  <a:pt x="993" y="3335"/>
                </a:lnTo>
                <a:lnTo>
                  <a:pt x="968" y="3335"/>
                </a:lnTo>
                <a:lnTo>
                  <a:pt x="932" y="3359"/>
                </a:lnTo>
                <a:lnTo>
                  <a:pt x="908" y="3359"/>
                </a:lnTo>
                <a:lnTo>
                  <a:pt x="872" y="3359"/>
                </a:lnTo>
                <a:lnTo>
                  <a:pt x="847" y="3371"/>
                </a:lnTo>
                <a:lnTo>
                  <a:pt x="799" y="3371"/>
                </a:lnTo>
                <a:lnTo>
                  <a:pt x="775" y="3383"/>
                </a:lnTo>
                <a:lnTo>
                  <a:pt x="739" y="3396"/>
                </a:lnTo>
                <a:lnTo>
                  <a:pt x="714" y="3420"/>
                </a:lnTo>
                <a:lnTo>
                  <a:pt x="678" y="3432"/>
                </a:lnTo>
                <a:lnTo>
                  <a:pt x="654" y="3432"/>
                </a:lnTo>
                <a:lnTo>
                  <a:pt x="618" y="3432"/>
                </a:lnTo>
                <a:lnTo>
                  <a:pt x="581" y="3432"/>
                </a:lnTo>
                <a:lnTo>
                  <a:pt x="557" y="3408"/>
                </a:lnTo>
                <a:lnTo>
                  <a:pt x="521" y="3396"/>
                </a:lnTo>
                <a:lnTo>
                  <a:pt x="497" y="3396"/>
                </a:lnTo>
                <a:lnTo>
                  <a:pt x="460" y="3383"/>
                </a:lnTo>
                <a:lnTo>
                  <a:pt x="484" y="3347"/>
                </a:lnTo>
                <a:lnTo>
                  <a:pt x="484" y="3323"/>
                </a:lnTo>
                <a:lnTo>
                  <a:pt x="509" y="3286"/>
                </a:lnTo>
                <a:lnTo>
                  <a:pt x="509" y="3249"/>
                </a:lnTo>
                <a:lnTo>
                  <a:pt x="497" y="3225"/>
                </a:lnTo>
                <a:lnTo>
                  <a:pt x="472" y="3201"/>
                </a:lnTo>
                <a:lnTo>
                  <a:pt x="460" y="3164"/>
                </a:lnTo>
                <a:lnTo>
                  <a:pt x="460" y="3140"/>
                </a:lnTo>
                <a:lnTo>
                  <a:pt x="460" y="3116"/>
                </a:lnTo>
                <a:lnTo>
                  <a:pt x="460" y="3079"/>
                </a:lnTo>
                <a:lnTo>
                  <a:pt x="460" y="3043"/>
                </a:lnTo>
                <a:lnTo>
                  <a:pt x="460" y="3018"/>
                </a:lnTo>
                <a:lnTo>
                  <a:pt x="472" y="2982"/>
                </a:lnTo>
                <a:lnTo>
                  <a:pt x="484" y="2957"/>
                </a:lnTo>
                <a:lnTo>
                  <a:pt x="509" y="2933"/>
                </a:lnTo>
                <a:lnTo>
                  <a:pt x="509" y="2909"/>
                </a:lnTo>
                <a:lnTo>
                  <a:pt x="509" y="2884"/>
                </a:lnTo>
                <a:lnTo>
                  <a:pt x="497" y="2848"/>
                </a:lnTo>
                <a:lnTo>
                  <a:pt x="460" y="2836"/>
                </a:lnTo>
                <a:lnTo>
                  <a:pt x="436" y="2824"/>
                </a:lnTo>
                <a:lnTo>
                  <a:pt x="400" y="2799"/>
                </a:lnTo>
                <a:lnTo>
                  <a:pt x="400" y="2775"/>
                </a:lnTo>
                <a:lnTo>
                  <a:pt x="388" y="2738"/>
                </a:lnTo>
                <a:lnTo>
                  <a:pt x="363" y="2714"/>
                </a:lnTo>
                <a:lnTo>
                  <a:pt x="363" y="2690"/>
                </a:lnTo>
                <a:lnTo>
                  <a:pt x="363" y="2653"/>
                </a:lnTo>
                <a:lnTo>
                  <a:pt x="363" y="2617"/>
                </a:lnTo>
                <a:lnTo>
                  <a:pt x="351" y="2592"/>
                </a:lnTo>
                <a:lnTo>
                  <a:pt x="351" y="2568"/>
                </a:lnTo>
                <a:lnTo>
                  <a:pt x="339" y="2532"/>
                </a:lnTo>
                <a:lnTo>
                  <a:pt x="303" y="2519"/>
                </a:lnTo>
                <a:lnTo>
                  <a:pt x="279" y="2507"/>
                </a:lnTo>
                <a:lnTo>
                  <a:pt x="242" y="2483"/>
                </a:lnTo>
                <a:lnTo>
                  <a:pt x="218" y="2483"/>
                </a:lnTo>
                <a:lnTo>
                  <a:pt x="182" y="2459"/>
                </a:lnTo>
                <a:lnTo>
                  <a:pt x="146" y="2446"/>
                </a:lnTo>
                <a:lnTo>
                  <a:pt x="134" y="2410"/>
                </a:lnTo>
                <a:lnTo>
                  <a:pt x="85" y="2373"/>
                </a:lnTo>
                <a:lnTo>
                  <a:pt x="73" y="2349"/>
                </a:lnTo>
                <a:lnTo>
                  <a:pt x="37" y="2337"/>
                </a:lnTo>
                <a:lnTo>
                  <a:pt x="37" y="2300"/>
                </a:lnTo>
                <a:lnTo>
                  <a:pt x="25" y="2276"/>
                </a:lnTo>
                <a:lnTo>
                  <a:pt x="25" y="2239"/>
                </a:lnTo>
                <a:lnTo>
                  <a:pt x="25" y="2215"/>
                </a:lnTo>
                <a:lnTo>
                  <a:pt x="25" y="2191"/>
                </a:lnTo>
                <a:lnTo>
                  <a:pt x="25" y="2154"/>
                </a:lnTo>
                <a:lnTo>
                  <a:pt x="0" y="2130"/>
                </a:lnTo>
                <a:lnTo>
                  <a:pt x="37" y="2093"/>
                </a:lnTo>
                <a:lnTo>
                  <a:pt x="49" y="2057"/>
                </a:lnTo>
                <a:lnTo>
                  <a:pt x="61" y="2033"/>
                </a:lnTo>
                <a:lnTo>
                  <a:pt x="61" y="2008"/>
                </a:lnTo>
                <a:lnTo>
                  <a:pt x="61" y="1972"/>
                </a:lnTo>
                <a:lnTo>
                  <a:pt x="61" y="1923"/>
                </a:lnTo>
                <a:lnTo>
                  <a:pt x="49" y="1874"/>
                </a:lnTo>
                <a:lnTo>
                  <a:pt x="61" y="1850"/>
                </a:lnTo>
                <a:lnTo>
                  <a:pt x="61" y="1826"/>
                </a:lnTo>
                <a:lnTo>
                  <a:pt x="61" y="1789"/>
                </a:lnTo>
                <a:lnTo>
                  <a:pt x="61" y="1765"/>
                </a:lnTo>
                <a:lnTo>
                  <a:pt x="61" y="1741"/>
                </a:lnTo>
                <a:lnTo>
                  <a:pt x="61" y="1704"/>
                </a:lnTo>
                <a:lnTo>
                  <a:pt x="61" y="1668"/>
                </a:lnTo>
                <a:lnTo>
                  <a:pt x="97" y="1643"/>
                </a:lnTo>
                <a:lnTo>
                  <a:pt x="109" y="1607"/>
                </a:lnTo>
                <a:lnTo>
                  <a:pt x="121" y="1582"/>
                </a:lnTo>
                <a:lnTo>
                  <a:pt x="158" y="1582"/>
                </a:lnTo>
                <a:lnTo>
                  <a:pt x="182" y="1582"/>
                </a:lnTo>
                <a:lnTo>
                  <a:pt x="218" y="1558"/>
                </a:lnTo>
                <a:lnTo>
                  <a:pt x="255" y="1558"/>
                </a:lnTo>
                <a:lnTo>
                  <a:pt x="279" y="1558"/>
                </a:lnTo>
                <a:lnTo>
                  <a:pt x="315" y="1558"/>
                </a:lnTo>
                <a:lnTo>
                  <a:pt x="339" y="1558"/>
                </a:lnTo>
                <a:lnTo>
                  <a:pt x="376" y="1558"/>
                </a:lnTo>
                <a:lnTo>
                  <a:pt x="400" y="1521"/>
                </a:lnTo>
                <a:lnTo>
                  <a:pt x="424" y="1509"/>
                </a:lnTo>
                <a:lnTo>
                  <a:pt x="436" y="1473"/>
                </a:lnTo>
                <a:lnTo>
                  <a:pt x="448" y="1448"/>
                </a:lnTo>
                <a:lnTo>
                  <a:pt x="472" y="1424"/>
                </a:lnTo>
                <a:lnTo>
                  <a:pt x="484" y="1388"/>
                </a:lnTo>
                <a:lnTo>
                  <a:pt x="509" y="1351"/>
                </a:lnTo>
                <a:lnTo>
                  <a:pt x="509" y="1327"/>
                </a:lnTo>
                <a:lnTo>
                  <a:pt x="533" y="1290"/>
                </a:lnTo>
                <a:lnTo>
                  <a:pt x="521" y="1266"/>
                </a:lnTo>
                <a:lnTo>
                  <a:pt x="497" y="1229"/>
                </a:lnTo>
                <a:lnTo>
                  <a:pt x="472" y="1205"/>
                </a:lnTo>
                <a:lnTo>
                  <a:pt x="460" y="1181"/>
                </a:lnTo>
                <a:lnTo>
                  <a:pt x="448" y="1144"/>
                </a:lnTo>
                <a:lnTo>
                  <a:pt x="448" y="1108"/>
                </a:lnTo>
                <a:lnTo>
                  <a:pt x="436" y="1083"/>
                </a:lnTo>
                <a:lnTo>
                  <a:pt x="412" y="1059"/>
                </a:lnTo>
                <a:lnTo>
                  <a:pt x="388" y="1035"/>
                </a:lnTo>
                <a:lnTo>
                  <a:pt x="363" y="998"/>
                </a:lnTo>
                <a:lnTo>
                  <a:pt x="339" y="998"/>
                </a:lnTo>
                <a:lnTo>
                  <a:pt x="303" y="998"/>
                </a:lnTo>
                <a:lnTo>
                  <a:pt x="291" y="962"/>
                </a:lnTo>
                <a:lnTo>
                  <a:pt x="279" y="925"/>
                </a:lnTo>
                <a:lnTo>
                  <a:pt x="242" y="901"/>
                </a:lnTo>
                <a:lnTo>
                  <a:pt x="218" y="864"/>
                </a:lnTo>
                <a:lnTo>
                  <a:pt x="194" y="864"/>
                </a:lnTo>
                <a:lnTo>
                  <a:pt x="182" y="828"/>
                </a:lnTo>
                <a:lnTo>
                  <a:pt x="146" y="816"/>
                </a:lnTo>
                <a:lnTo>
                  <a:pt x="146" y="779"/>
                </a:lnTo>
                <a:lnTo>
                  <a:pt x="109" y="755"/>
                </a:lnTo>
                <a:lnTo>
                  <a:pt x="109" y="718"/>
                </a:lnTo>
                <a:lnTo>
                  <a:pt x="85" y="682"/>
                </a:lnTo>
                <a:lnTo>
                  <a:pt x="73" y="657"/>
                </a:lnTo>
                <a:lnTo>
                  <a:pt x="49" y="633"/>
                </a:lnTo>
                <a:lnTo>
                  <a:pt x="37" y="597"/>
                </a:lnTo>
                <a:lnTo>
                  <a:pt x="25" y="572"/>
                </a:lnTo>
                <a:lnTo>
                  <a:pt x="0" y="548"/>
                </a:lnTo>
                <a:lnTo>
                  <a:pt x="0" y="511"/>
                </a:lnTo>
                <a:lnTo>
                  <a:pt x="0" y="475"/>
                </a:lnTo>
                <a:lnTo>
                  <a:pt x="0" y="451"/>
                </a:lnTo>
                <a:lnTo>
                  <a:pt x="0" y="414"/>
                </a:lnTo>
                <a:lnTo>
                  <a:pt x="0" y="390"/>
                </a:lnTo>
                <a:lnTo>
                  <a:pt x="13" y="365"/>
                </a:lnTo>
                <a:lnTo>
                  <a:pt x="37" y="329"/>
                </a:lnTo>
                <a:lnTo>
                  <a:pt x="37" y="292"/>
                </a:lnTo>
                <a:lnTo>
                  <a:pt x="37" y="268"/>
                </a:lnTo>
                <a:lnTo>
                  <a:pt x="37" y="232"/>
                </a:lnTo>
                <a:lnTo>
                  <a:pt x="61" y="232"/>
                </a:lnTo>
                <a:lnTo>
                  <a:pt x="97" y="207"/>
                </a:lnTo>
                <a:lnTo>
                  <a:pt x="109" y="183"/>
                </a:lnTo>
                <a:lnTo>
                  <a:pt x="121" y="146"/>
                </a:lnTo>
                <a:lnTo>
                  <a:pt x="158" y="134"/>
                </a:lnTo>
                <a:lnTo>
                  <a:pt x="182" y="122"/>
                </a:lnTo>
                <a:lnTo>
                  <a:pt x="206" y="86"/>
                </a:lnTo>
                <a:lnTo>
                  <a:pt x="218" y="49"/>
                </a:lnTo>
                <a:lnTo>
                  <a:pt x="230" y="25"/>
                </a:lnTo>
                <a:lnTo>
                  <a:pt x="255" y="0"/>
                </a:lnTo>
                <a:lnTo>
                  <a:pt x="267" y="0"/>
                </a:lnTo>
                <a:close/>
              </a:path>
            </a:pathLst>
          </a:custGeom>
          <a:gradFill rotWithShape="0">
            <a:gsLst>
              <a:gs pos="0">
                <a:srgbClr val="E5FDB5"/>
              </a:gs>
              <a:gs pos="50000">
                <a:srgbClr val="F5FFEB"/>
              </a:gs>
              <a:gs pos="100000">
                <a:srgbClr val="E5FDB5"/>
              </a:gs>
            </a:gsLst>
            <a:lin ang="5400000" scaled="1"/>
          </a:gradFill>
          <a:ln w="9525">
            <a:round/>
            <a:headEnd/>
            <a:tailEnd/>
          </a:ln>
          <a:scene3d>
            <a:camera prst="legacyObliqueTopRight"/>
            <a:lightRig rig="legacyFlat3" dir="l"/>
          </a:scene3d>
          <a:sp3d extrusionH="430200" prstMaterial="legacyMatte">
            <a:bevelT w="13500" h="13500" prst="angle"/>
            <a:bevelB w="13500" h="13500" prst="angle"/>
            <a:extrusionClr>
              <a:srgbClr val="E5FDB5"/>
            </a:extrusionClr>
            <a:contourClr>
              <a:srgbClr val="E5FDB5"/>
            </a:contourClr>
          </a:sp3d>
        </p:spPr>
        <p:txBody>
          <a:bodyPr>
            <a:flatTx/>
          </a:bodyPr>
          <a:lstStyle/>
          <a:p>
            <a:endParaRPr lang="bg-BG"/>
          </a:p>
        </p:txBody>
      </p:sp>
      <p:sp>
        <p:nvSpPr>
          <p:cNvPr id="39942" name="Rectangle 5">
            <a:extLst>
              <a:ext uri="{FF2B5EF4-FFF2-40B4-BE49-F238E27FC236}">
                <a16:creationId xmlns:a16="http://schemas.microsoft.com/office/drawing/2014/main" id="{143B798F-6643-4B78-9987-EAAC771C0A1F}"/>
              </a:ext>
            </a:extLst>
          </p:cNvPr>
          <p:cNvSpPr>
            <a:spLocks noChangeArrowheads="1"/>
          </p:cNvSpPr>
          <p:nvPr/>
        </p:nvSpPr>
        <p:spPr bwMode="auto">
          <a:xfrm>
            <a:off x="304800" y="11430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bg-BG" b="1">
              <a:latin typeface="Times New Roman" panose="02020603050405020304" pitchFamily="18" charset="0"/>
            </a:endParaRPr>
          </a:p>
        </p:txBody>
      </p:sp>
      <p:sp>
        <p:nvSpPr>
          <p:cNvPr id="39943" name="Rectangle 6">
            <a:extLst>
              <a:ext uri="{FF2B5EF4-FFF2-40B4-BE49-F238E27FC236}">
                <a16:creationId xmlns:a16="http://schemas.microsoft.com/office/drawing/2014/main" id="{B426AC4E-6F43-4420-AFDD-00FB6D62F10E}"/>
              </a:ext>
            </a:extLst>
          </p:cNvPr>
          <p:cNvSpPr>
            <a:spLocks noChangeArrowheads="1"/>
          </p:cNvSpPr>
          <p:nvPr/>
        </p:nvSpPr>
        <p:spPr bwMode="auto">
          <a:xfrm>
            <a:off x="0" y="1143000"/>
            <a:ext cx="9144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2400" i="1">
                <a:solidFill>
                  <a:schemeClr val="tx2"/>
                </a:solidFill>
                <a:latin typeface="Arial" panose="020B0604020202020204" pitchFamily="34" charset="0"/>
              </a:rPr>
              <a:t>Първия детайлизиран</a:t>
            </a:r>
            <a:r>
              <a:rPr lang="en-US" altLang="bg-BG" sz="2400">
                <a:solidFill>
                  <a:schemeClr val="tx2"/>
                </a:solidFill>
                <a:latin typeface="Arial" panose="020B0604020202020204" pitchFamily="34" charset="0"/>
              </a:rPr>
              <a:t> </a:t>
            </a:r>
            <a:r>
              <a:rPr lang="bg-BG" altLang="bg-BG" sz="2400">
                <a:solidFill>
                  <a:schemeClr val="tx2"/>
                </a:solidFill>
                <a:latin typeface="Arial" panose="020B0604020202020204" pitchFamily="34" charset="0"/>
              </a:rPr>
              <a:t>ПЛАН ЗА МОДЕРНИЗАЦИЯ НА ВЪОРЪЖЕНИТЕ СИЛИ НА РЕПУБЛИКА БЪЛГАРИЯ </a:t>
            </a:r>
            <a:r>
              <a:rPr lang="bg-BG" altLang="bg-BG" sz="2400" i="1">
                <a:solidFill>
                  <a:schemeClr val="tx2"/>
                </a:solidFill>
                <a:latin typeface="Arial" panose="020B0604020202020204" pitchFamily="34" charset="0"/>
              </a:rPr>
              <a:t>2002</a:t>
            </a:r>
            <a:r>
              <a:rPr lang="bg-BG" altLang="bg-BG" sz="2400">
                <a:solidFill>
                  <a:schemeClr val="tx2"/>
                </a:solidFill>
                <a:latin typeface="Arial" panose="020B0604020202020204" pitchFamily="34" charset="0"/>
              </a:rPr>
              <a:t> – 2015 г.</a:t>
            </a:r>
            <a:r>
              <a:rPr lang="en-US" altLang="bg-BG" sz="2400">
                <a:solidFill>
                  <a:schemeClr val="tx2"/>
                </a:solidFill>
                <a:latin typeface="Arial" panose="020B0604020202020204" pitchFamily="34" charset="0"/>
              </a:rPr>
              <a:t> </a:t>
            </a:r>
            <a:r>
              <a:rPr lang="en-US" altLang="bg-BG" sz="2400" i="1">
                <a:solidFill>
                  <a:schemeClr val="tx2"/>
                </a:solidFill>
                <a:latin typeface="Arial" panose="020B0604020202020204" pitchFamily="34" charset="0"/>
              </a:rPr>
              <a:t>е съобразен с </a:t>
            </a:r>
            <a:r>
              <a:rPr lang="en-GB" altLang="bg-BG" sz="2400" i="1">
                <a:solidFill>
                  <a:schemeClr val="tx2"/>
                </a:solidFill>
                <a:latin typeface="Arial" panose="020B0604020202020204" pitchFamily="34" charset="0"/>
                <a:cs typeface="Arial" panose="020B0604020202020204" pitchFamily="34" charset="0"/>
              </a:rPr>
              <a:t>"Плана за организационно изграждане на ВС на Република България до 2004 г.", приет с Постановление № 200 на Министерския съвет от 4 ноември 1999 г. и актуализиран с Постановление № 301 на Министерския съвет на Република България от 21 декември 2001 г. </a:t>
            </a:r>
            <a:br>
              <a:rPr lang="en-GB" altLang="bg-BG" sz="2400" i="1">
                <a:solidFill>
                  <a:schemeClr val="tx2"/>
                </a:solidFill>
                <a:latin typeface="Arial" panose="020B0604020202020204" pitchFamily="34" charset="0"/>
                <a:cs typeface="Arial" panose="020B0604020202020204" pitchFamily="34" charset="0"/>
              </a:rPr>
            </a:br>
            <a:r>
              <a:rPr lang="bg-BG" altLang="bg-BG" sz="2400">
                <a:solidFill>
                  <a:schemeClr val="tx2"/>
                </a:solidFill>
                <a:latin typeface="Arial" panose="020B0604020202020204" pitchFamily="34" charset="0"/>
                <a:cs typeface="Arial" panose="020B0604020202020204" pitchFamily="34" charset="0"/>
              </a:rPr>
              <a:t>	</a:t>
            </a:r>
            <a:r>
              <a:rPr lang="en-US" altLang="bg-BG" sz="2800" b="1">
                <a:solidFill>
                  <a:srgbClr val="FF0000"/>
                </a:solidFill>
                <a:latin typeface="Arial" panose="020B0604020202020204" pitchFamily="34" charset="0"/>
              </a:rPr>
              <a:t>Н</a:t>
            </a:r>
            <a:r>
              <a:rPr lang="bg-BG" altLang="bg-BG" sz="2800" b="1">
                <a:solidFill>
                  <a:srgbClr val="FF0000"/>
                </a:solidFill>
                <a:latin typeface="Arial" panose="020B0604020202020204" pitchFamily="34" charset="0"/>
              </a:rPr>
              <a:t>а 27.05.2004 г. Министерският съвет одобри приоритетните инвестиционни проекти за модернизация на въоръжените сили</a:t>
            </a:r>
            <a:endParaRPr lang="en-US" altLang="bg-BG" sz="2800" b="1">
              <a:solidFill>
                <a:srgbClr val="FF0000"/>
              </a:solidFill>
              <a:latin typeface="Arial" panose="020B0604020202020204" pitchFamily="34" charset="0"/>
            </a:endParaRPr>
          </a:p>
          <a:p>
            <a:pPr algn="ctr" eaLnBrk="1" hangingPunct="1">
              <a:spcBef>
                <a:spcPct val="0"/>
              </a:spcBef>
              <a:buFontTx/>
              <a:buNone/>
            </a:pPr>
            <a:r>
              <a:rPr lang="en-US" altLang="bg-BG" sz="2400">
                <a:solidFill>
                  <a:schemeClr val="tx2"/>
                </a:solidFill>
                <a:latin typeface="Arial" panose="020B0604020202020204" pitchFamily="34" charset="0"/>
              </a:rPr>
              <a:t> Съобразно тези проекти се прие </a:t>
            </a:r>
            <a:r>
              <a:rPr lang="bg-BG" altLang="bg-BG" sz="2400">
                <a:solidFill>
                  <a:schemeClr val="tx2"/>
                </a:solidFill>
                <a:latin typeface="Arial" panose="020B0604020202020204" pitchFamily="34" charset="0"/>
              </a:rPr>
              <a:t>ПЛАН ЗА ОРГАНИЗАЦИОННО ИЗГРАЖДАНЕ И МОДЕРНИЗАЦИЯ НА ВЪОРЪЖЕНИТЕ СИЛИ ДО 2015 г. </a:t>
            </a:r>
            <a:r>
              <a:rPr lang="en-US" altLang="bg-BG" sz="2400">
                <a:solidFill>
                  <a:schemeClr val="tx2"/>
                </a:solidFill>
                <a:latin typeface="Arial" panose="020B0604020202020204" pitchFamily="34" charset="0"/>
              </a:rPr>
              <a:t>през 2004 г., неговите актуализации от 2008г. и новия план за развитие от 2010 г.</a:t>
            </a:r>
            <a:r>
              <a:rPr lang="en-US" altLang="bg-BG" sz="2400" b="1">
                <a:solidFill>
                  <a:schemeClr val="tx2"/>
                </a:solidFill>
                <a:latin typeface="Arial" panose="020B0604020202020204" pitchFamily="34" charset="0"/>
              </a:rPr>
              <a:t> </a:t>
            </a:r>
            <a:endParaRPr lang="en-GB" altLang="bg-BG" sz="2400" b="1">
              <a:solidFill>
                <a:schemeClr val="tx2"/>
              </a:solidFill>
              <a:latin typeface="Arial" panose="020B0604020202020204" pitchFamily="34" charset="0"/>
            </a:endParaRPr>
          </a:p>
        </p:txBody>
      </p:sp>
      <p:sp>
        <p:nvSpPr>
          <p:cNvPr id="39944" name="Text Box 7">
            <a:extLst>
              <a:ext uri="{FF2B5EF4-FFF2-40B4-BE49-F238E27FC236}">
                <a16:creationId xmlns:a16="http://schemas.microsoft.com/office/drawing/2014/main" id="{3D17FA94-0CB7-4C25-9F69-02CD160BCA7C}"/>
              </a:ext>
            </a:extLst>
          </p:cNvPr>
          <p:cNvSpPr txBox="1">
            <a:spLocks noChangeArrowheads="1"/>
          </p:cNvSpPr>
          <p:nvPr/>
        </p:nvSpPr>
        <p:spPr bwMode="auto">
          <a:xfrm>
            <a:off x="304800" y="304800"/>
            <a:ext cx="8397875" cy="711200"/>
          </a:xfrm>
          <a:prstGeom prst="rect">
            <a:avLst/>
          </a:prstGeom>
          <a:solidFill>
            <a:srgbClr val="FFFF00"/>
          </a:solidFill>
          <a:ln w="9525">
            <a:solidFill>
              <a:srgbClr val="3333FF"/>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2000" b="1">
                <a:solidFill>
                  <a:srgbClr val="FF0066"/>
                </a:solidFill>
                <a:latin typeface="Arial" panose="020B0604020202020204" pitchFamily="34" charset="0"/>
              </a:rPr>
              <a:t>3.1</a:t>
            </a:r>
            <a:r>
              <a:rPr lang="bg-BG" altLang="bg-BG" sz="2000" b="1">
                <a:solidFill>
                  <a:srgbClr val="FF0066"/>
                </a:solidFill>
                <a:latin typeface="Arial" panose="020B0604020202020204" pitchFamily="34" charset="0"/>
              </a:rPr>
              <a:t>. МОДЕРНИЗАЦИЯ НА ВЪОРЪЖЕНИТЕ СИЛИ НА РЕПУБЛИКА БЪЛГАРИЯ</a:t>
            </a:r>
            <a:endParaRPr lang="en-US" altLang="bg-BG" sz="2000" b="1">
              <a:solidFill>
                <a:srgbClr val="FF0066"/>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37DC3BB2-2E7F-45AB-8A4C-F00E280BFA56}"/>
              </a:ext>
            </a:extLst>
          </p:cNvPr>
          <p:cNvSpPr>
            <a:spLocks noGrp="1"/>
          </p:cNvSpPr>
          <p:nvPr>
            <p:ph type="dt" sz="quarter" idx="10"/>
          </p:nvPr>
        </p:nvSpPr>
        <p:spPr/>
        <p:txBody>
          <a:bodyPr/>
          <a:lstStyle/>
          <a:p>
            <a:pPr>
              <a:defRPr/>
            </a:pPr>
            <a:fld id="{2DBD8CC2-6C28-4D88-AA3A-BB9D602F60B0}" type="datetime1">
              <a:rPr lang="bg-BG"/>
              <a:pPr>
                <a:defRPr/>
              </a:pPr>
              <a:t>15.2.2021 г.</a:t>
            </a:fld>
            <a:endParaRPr lang="en-GB"/>
          </a:p>
        </p:txBody>
      </p:sp>
      <p:sp>
        <p:nvSpPr>
          <p:cNvPr id="40963" name="Text Box 2">
            <a:extLst>
              <a:ext uri="{FF2B5EF4-FFF2-40B4-BE49-F238E27FC236}">
                <a16:creationId xmlns:a16="http://schemas.microsoft.com/office/drawing/2014/main" id="{D6F5DB85-79EB-4670-98DD-79A4591064CA}"/>
              </a:ext>
            </a:extLst>
          </p:cNvPr>
          <p:cNvSpPr txBox="1">
            <a:spLocks noChangeArrowheads="1"/>
          </p:cNvSpPr>
          <p:nvPr/>
        </p:nvSpPr>
        <p:spPr bwMode="auto">
          <a:xfrm>
            <a:off x="228600" y="655638"/>
            <a:ext cx="8686800" cy="6197600"/>
          </a:xfrm>
          <a:prstGeom prst="rect">
            <a:avLst/>
          </a:prstGeom>
          <a:solidFill>
            <a:srgbClr val="CCFFFF"/>
          </a:solidFill>
          <a:ln w="9525">
            <a:solidFill>
              <a:srgbClr val="FF0066"/>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000" b="1">
                <a:latin typeface="Arial" panose="020B0604020202020204" pitchFamily="34" charset="0"/>
              </a:rPr>
              <a:t>Постигането на тази цел е свързана с реализирането на следните проекти:</a:t>
            </a:r>
            <a:br>
              <a:rPr lang="bg-BG" altLang="bg-BG" sz="2000" b="1">
                <a:latin typeface="Arial" panose="020B0604020202020204" pitchFamily="34" charset="0"/>
              </a:rPr>
            </a:br>
            <a:r>
              <a:rPr lang="bg-BG" altLang="bg-BG" sz="2000" b="1">
                <a:latin typeface="Arial" panose="020B0604020202020204" pitchFamily="34" charset="0"/>
              </a:rPr>
              <a:t>- Превъоръжаване на Българската армия с </a:t>
            </a:r>
            <a:r>
              <a:rPr lang="bg-BG" altLang="bg-BG" sz="2000" b="1">
                <a:solidFill>
                  <a:srgbClr val="FF0066"/>
                </a:solidFill>
                <a:latin typeface="Arial" panose="020B0604020202020204" pitchFamily="34" charset="0"/>
              </a:rPr>
              <a:t>автомобилна техника</a:t>
            </a:r>
            <a:br>
              <a:rPr lang="bg-BG" altLang="bg-BG" sz="2000" b="1">
                <a:solidFill>
                  <a:srgbClr val="FF0066"/>
                </a:solidFill>
                <a:latin typeface="Arial" panose="020B0604020202020204" pitchFamily="34" charset="0"/>
              </a:rPr>
            </a:br>
            <a:r>
              <a:rPr lang="bg-BG" altLang="bg-BG" sz="2000" b="1">
                <a:latin typeface="Arial" panose="020B0604020202020204" pitchFamily="34" charset="0"/>
              </a:rPr>
              <a:t>- Придобиване на </a:t>
            </a:r>
            <a:r>
              <a:rPr lang="bg-BG" altLang="bg-BG" sz="2000" b="1">
                <a:solidFill>
                  <a:srgbClr val="FF0066"/>
                </a:solidFill>
                <a:latin typeface="Arial" panose="020B0604020202020204" pitchFamily="34" charset="0"/>
              </a:rPr>
              <a:t>нови и възстановяване и модернизация на вертолетите</a:t>
            </a:r>
            <a:r>
              <a:rPr lang="bg-BG" altLang="bg-BG" sz="2000" b="1">
                <a:latin typeface="Arial" panose="020B0604020202020204" pitchFamily="34" charset="0"/>
              </a:rPr>
              <a:t> от състава на ВВС на Българската армия</a:t>
            </a:r>
            <a:br>
              <a:rPr lang="bg-BG" altLang="bg-BG" sz="2000" b="1">
                <a:latin typeface="Arial" panose="020B0604020202020204" pitchFamily="34" charset="0"/>
              </a:rPr>
            </a:br>
            <a:r>
              <a:rPr lang="bg-BG" altLang="bg-BG" sz="2000" b="1">
                <a:latin typeface="Arial" panose="020B0604020202020204" pitchFamily="34" charset="0"/>
              </a:rPr>
              <a:t>- Придобиване на </a:t>
            </a:r>
            <a:r>
              <a:rPr lang="bg-BG" altLang="bg-BG" sz="2000" b="1">
                <a:solidFill>
                  <a:srgbClr val="FF0066"/>
                </a:solidFill>
                <a:latin typeface="Arial" panose="020B0604020202020204" pitchFamily="34" charset="0"/>
              </a:rPr>
              <a:t>нови многоцелеви изтребители</a:t>
            </a:r>
            <a:br>
              <a:rPr lang="bg-BG" altLang="bg-BG" sz="2000" b="1">
                <a:latin typeface="Arial" panose="020B0604020202020204" pitchFamily="34" charset="0"/>
              </a:rPr>
            </a:br>
            <a:r>
              <a:rPr lang="bg-BG" altLang="bg-BG" sz="2000" b="1">
                <a:latin typeface="Arial" panose="020B0604020202020204" pitchFamily="34" charset="0"/>
              </a:rPr>
              <a:t>- Придобиване на </a:t>
            </a:r>
            <a:r>
              <a:rPr lang="bg-BG" altLang="bg-BG" sz="2000" b="1">
                <a:solidFill>
                  <a:srgbClr val="FF0066"/>
                </a:solidFill>
                <a:latin typeface="Arial" panose="020B0604020202020204" pitchFamily="34" charset="0"/>
              </a:rPr>
              <a:t>нови транспортни самолети</a:t>
            </a:r>
            <a:br>
              <a:rPr lang="bg-BG" altLang="bg-BG" sz="2000" b="1">
                <a:latin typeface="Arial" panose="020B0604020202020204" pitchFamily="34" charset="0"/>
              </a:rPr>
            </a:br>
            <a:r>
              <a:rPr lang="bg-BG" altLang="bg-BG" sz="2000" b="1">
                <a:latin typeface="Arial" panose="020B0604020202020204" pitchFamily="34" charset="0"/>
              </a:rPr>
              <a:t>- Проектиране и строителство на </a:t>
            </a:r>
            <a:r>
              <a:rPr lang="bg-BG" altLang="bg-BG" sz="2000" b="1">
                <a:solidFill>
                  <a:srgbClr val="FF0066"/>
                </a:solidFill>
                <a:latin typeface="Arial" panose="020B0604020202020204" pitchFamily="34" charset="0"/>
              </a:rPr>
              <a:t>кораби клас "Многоцелева корвета"</a:t>
            </a:r>
            <a:br>
              <a:rPr lang="bg-BG" altLang="bg-BG" sz="2000" b="1">
                <a:solidFill>
                  <a:srgbClr val="FF0066"/>
                </a:solidFill>
                <a:latin typeface="Arial" panose="020B0604020202020204" pitchFamily="34" charset="0"/>
              </a:rPr>
            </a:br>
            <a:r>
              <a:rPr lang="bg-BG" altLang="bg-BG" sz="2000" b="1">
                <a:latin typeface="Arial" panose="020B0604020202020204" pitchFamily="34" charset="0"/>
              </a:rPr>
              <a:t>- </a:t>
            </a:r>
            <a:r>
              <a:rPr lang="bg-BG" altLang="bg-BG" sz="2000" b="1">
                <a:solidFill>
                  <a:srgbClr val="FF0066"/>
                </a:solidFill>
                <a:latin typeface="Arial" panose="020B0604020202020204" pitchFamily="34" charset="0"/>
              </a:rPr>
              <a:t>Брегова радиолокационна система</a:t>
            </a:r>
            <a:r>
              <a:rPr lang="bg-BG" altLang="bg-BG" sz="2000" b="1">
                <a:latin typeface="Arial" panose="020B0604020202020204" pitchFamily="34" charset="0"/>
              </a:rPr>
              <a:t> за контрол на корабоплаването и охрана на морската граница-</a:t>
            </a:r>
            <a:r>
              <a:rPr lang="bg-BG" altLang="bg-BG" sz="2000" b="1">
                <a:solidFill>
                  <a:srgbClr val="FF0066"/>
                </a:solidFill>
                <a:latin typeface="Arial" panose="020B0604020202020204" pitchFamily="34" charset="0"/>
              </a:rPr>
              <a:t>Екран</a:t>
            </a:r>
            <a:br>
              <a:rPr lang="bg-BG" altLang="bg-BG" sz="2000" b="1">
                <a:latin typeface="Arial" panose="020B0604020202020204" pitchFamily="34" charset="0"/>
              </a:rPr>
            </a:br>
            <a:r>
              <a:rPr lang="bg-BG" altLang="bg-BG" sz="2000" b="1">
                <a:latin typeface="Arial" panose="020B0604020202020204" pitchFamily="34" charset="0"/>
              </a:rPr>
              <a:t>- Модернизация и придобиване на </a:t>
            </a:r>
            <a:r>
              <a:rPr lang="bg-BG" altLang="bg-BG" sz="2000" b="1">
                <a:solidFill>
                  <a:srgbClr val="FF0066"/>
                </a:solidFill>
                <a:latin typeface="Arial" panose="020B0604020202020204" pitchFamily="34" charset="0"/>
              </a:rPr>
              <a:t>кораби "second hand"</a:t>
            </a:r>
            <a:br>
              <a:rPr lang="bg-BG" altLang="bg-BG" sz="2000" b="1">
                <a:solidFill>
                  <a:srgbClr val="FF0066"/>
                </a:solidFill>
                <a:latin typeface="Arial" panose="020B0604020202020204" pitchFamily="34" charset="0"/>
              </a:rPr>
            </a:br>
            <a:r>
              <a:rPr lang="bg-BG" altLang="bg-BG" sz="2000" b="1">
                <a:latin typeface="Arial" panose="020B0604020202020204" pitchFamily="34" charset="0"/>
              </a:rPr>
              <a:t>- </a:t>
            </a:r>
            <a:r>
              <a:rPr lang="bg-BG" altLang="bg-BG" sz="2000" b="1">
                <a:solidFill>
                  <a:srgbClr val="FF0066"/>
                </a:solidFill>
                <a:latin typeface="Arial" panose="020B0604020202020204" pitchFamily="34" charset="0"/>
              </a:rPr>
              <a:t>Осигуряване на подразделенията</a:t>
            </a:r>
            <a:r>
              <a:rPr lang="bg-BG" altLang="bg-BG" sz="2000" b="1">
                <a:latin typeface="Arial" panose="020B0604020202020204" pitchFamily="34" charset="0"/>
              </a:rPr>
              <a:t>, изпълняващи мисии и задачи </a:t>
            </a:r>
            <a:r>
              <a:rPr lang="bg-BG" altLang="bg-BG" sz="2000" b="1">
                <a:solidFill>
                  <a:srgbClr val="FF0066"/>
                </a:solidFill>
                <a:latin typeface="Arial" panose="020B0604020202020204" pitchFamily="34" charset="0"/>
              </a:rPr>
              <a:t>извън страната</a:t>
            </a:r>
            <a:r>
              <a:rPr lang="bg-BG" altLang="bg-BG" sz="2000" b="1">
                <a:latin typeface="Arial" panose="020B0604020202020204" pitchFamily="34" charset="0"/>
              </a:rPr>
              <a:t> със снаряжение и лагерно-походно имущество</a:t>
            </a:r>
            <a:br>
              <a:rPr lang="bg-BG" altLang="bg-BG" sz="2000" b="1">
                <a:latin typeface="Arial" panose="020B0604020202020204" pitchFamily="34" charset="0"/>
              </a:rPr>
            </a:br>
            <a:r>
              <a:rPr lang="bg-BG" altLang="bg-BG" sz="2000" b="1">
                <a:latin typeface="Arial" panose="020B0604020202020204" pitchFamily="34" charset="0"/>
              </a:rPr>
              <a:t>- Развитие на </a:t>
            </a:r>
            <a:r>
              <a:rPr lang="bg-BG" altLang="bg-BG" sz="2000" b="1">
                <a:solidFill>
                  <a:srgbClr val="FF0066"/>
                </a:solidFill>
                <a:latin typeface="Arial" panose="020B0604020202020204" pitchFamily="34" charset="0"/>
              </a:rPr>
              <a:t>средствата за комуникационно-информационно осигуряване</a:t>
            </a:r>
            <a:br>
              <a:rPr lang="bg-BG" altLang="bg-BG" sz="2000" b="1">
                <a:solidFill>
                  <a:srgbClr val="FF0066"/>
                </a:solidFill>
                <a:latin typeface="Arial" panose="020B0604020202020204" pitchFamily="34" charset="0"/>
              </a:rPr>
            </a:br>
            <a:r>
              <a:rPr lang="bg-BG" altLang="bg-BG" sz="2000" b="1">
                <a:latin typeface="Arial" panose="020B0604020202020204" pitchFamily="34" charset="0"/>
              </a:rPr>
              <a:t>- Национална програма за </a:t>
            </a:r>
            <a:r>
              <a:rPr lang="bg-BG" altLang="bg-BG" sz="2000" b="1">
                <a:solidFill>
                  <a:srgbClr val="FF0066"/>
                </a:solidFill>
                <a:latin typeface="Arial" panose="020B0604020202020204" pitchFamily="34" charset="0"/>
              </a:rPr>
              <a:t>утилизация и унищожаване на излишните бойни припаси</a:t>
            </a:r>
            <a:br>
              <a:rPr lang="bg-BG" altLang="bg-BG" sz="2000" b="1">
                <a:solidFill>
                  <a:srgbClr val="FF0066"/>
                </a:solidFill>
                <a:latin typeface="Arial" panose="020B0604020202020204" pitchFamily="34" charset="0"/>
              </a:rPr>
            </a:br>
            <a:r>
              <a:rPr lang="bg-BG" altLang="bg-BG" sz="2000" b="1">
                <a:latin typeface="Arial" panose="020B0604020202020204" pitchFamily="34" charset="0"/>
              </a:rPr>
              <a:t>- Придобиване на </a:t>
            </a:r>
            <a:r>
              <a:rPr lang="bg-BG" altLang="bg-BG" sz="2000" b="1">
                <a:solidFill>
                  <a:srgbClr val="FF0066"/>
                </a:solidFill>
                <a:latin typeface="Arial" panose="020B0604020202020204" pitchFamily="34" charset="0"/>
              </a:rPr>
              <a:t>системи за разузнаване, ранно предупреждение и мониторинг на ядрени, химически и биологически агенти. </a:t>
            </a:r>
            <a:endParaRPr lang="en-US" altLang="bg-BG" sz="2000" b="1">
              <a:solidFill>
                <a:srgbClr val="FF0066"/>
              </a:solidFill>
              <a:latin typeface="Arial" panose="020B0604020202020204" pitchFamily="34" charset="0"/>
            </a:endParaRPr>
          </a:p>
        </p:txBody>
      </p:sp>
      <p:sp>
        <p:nvSpPr>
          <p:cNvPr id="40964" name="Text Box 3">
            <a:extLst>
              <a:ext uri="{FF2B5EF4-FFF2-40B4-BE49-F238E27FC236}">
                <a16:creationId xmlns:a16="http://schemas.microsoft.com/office/drawing/2014/main" id="{795D9FE4-0458-4C7B-8D63-6C76A6B9AD0A}"/>
              </a:ext>
            </a:extLst>
          </p:cNvPr>
          <p:cNvSpPr txBox="1">
            <a:spLocks noChangeArrowheads="1"/>
          </p:cNvSpPr>
          <p:nvPr/>
        </p:nvSpPr>
        <p:spPr bwMode="auto">
          <a:xfrm>
            <a:off x="228600" y="0"/>
            <a:ext cx="8686800" cy="711200"/>
          </a:xfrm>
          <a:prstGeom prst="rect">
            <a:avLst/>
          </a:prstGeom>
          <a:solidFill>
            <a:srgbClr val="FFFF00"/>
          </a:solidFill>
          <a:ln w="9525">
            <a:solidFill>
              <a:schemeClr val="accent2"/>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2000" b="1">
                <a:solidFill>
                  <a:srgbClr val="FF0066"/>
                </a:solidFill>
                <a:latin typeface="Arial" panose="020B0604020202020204" pitchFamily="34" charset="0"/>
              </a:rPr>
              <a:t>3.1</a:t>
            </a:r>
            <a:r>
              <a:rPr lang="bg-BG" altLang="bg-BG" sz="2000" b="1">
                <a:solidFill>
                  <a:srgbClr val="FF0066"/>
                </a:solidFill>
                <a:latin typeface="Arial" panose="020B0604020202020204" pitchFamily="34" charset="0"/>
              </a:rPr>
              <a:t>. МОДЕРНИЗАЦИЯ НА ВЪОРЪЖЕНИТЕ СИЛИ НА РЕПУБЛИКА БЪЛГАРИЯ</a:t>
            </a:r>
            <a:endParaRPr lang="en-US" altLang="bg-BG" sz="2000" b="1">
              <a:solidFill>
                <a:srgbClr val="FF0066"/>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3C6CF989-3A19-4284-98FD-2776F6780F48}"/>
              </a:ext>
            </a:extLst>
          </p:cNvPr>
          <p:cNvSpPr>
            <a:spLocks noGrp="1"/>
          </p:cNvSpPr>
          <p:nvPr>
            <p:ph type="dt" sz="quarter" idx="10"/>
          </p:nvPr>
        </p:nvSpPr>
        <p:spPr/>
        <p:txBody>
          <a:bodyPr/>
          <a:lstStyle/>
          <a:p>
            <a:pPr>
              <a:defRPr/>
            </a:pPr>
            <a:fld id="{93E2FF88-AAF9-490F-BB0E-17200F576095}" type="datetime1">
              <a:rPr lang="bg-BG"/>
              <a:pPr>
                <a:defRPr/>
              </a:pPr>
              <a:t>15.2.2021 г.</a:t>
            </a:fld>
            <a:endParaRPr lang="en-GB"/>
          </a:p>
        </p:txBody>
      </p:sp>
      <p:sp>
        <p:nvSpPr>
          <p:cNvPr id="1114114" name="Rectangle 2">
            <a:extLst>
              <a:ext uri="{FF2B5EF4-FFF2-40B4-BE49-F238E27FC236}">
                <a16:creationId xmlns:a16="http://schemas.microsoft.com/office/drawing/2014/main" id="{5D2D6B45-C4D9-40B2-A898-02A64EB7ED25}"/>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1114115" name="Rectangle 3">
            <a:extLst>
              <a:ext uri="{FF2B5EF4-FFF2-40B4-BE49-F238E27FC236}">
                <a16:creationId xmlns:a16="http://schemas.microsoft.com/office/drawing/2014/main" id="{60C83F6D-25B2-4D10-9C31-DCCCB40EF91E}"/>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1114116" name="Rectangle 4">
            <a:extLst>
              <a:ext uri="{FF2B5EF4-FFF2-40B4-BE49-F238E27FC236}">
                <a16:creationId xmlns:a16="http://schemas.microsoft.com/office/drawing/2014/main" id="{327C93D2-8313-4D28-97B9-DB2A1679B696}"/>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41990" name="Rectangle 7">
            <a:extLst>
              <a:ext uri="{FF2B5EF4-FFF2-40B4-BE49-F238E27FC236}">
                <a16:creationId xmlns:a16="http://schemas.microsoft.com/office/drawing/2014/main" id="{1BEB6740-6B99-4746-8872-4EA25D79F9DE}"/>
              </a:ext>
            </a:extLst>
          </p:cNvPr>
          <p:cNvSpPr>
            <a:spLocks noChangeArrowheads="1"/>
          </p:cNvSpPr>
          <p:nvPr/>
        </p:nvSpPr>
        <p:spPr bwMode="auto">
          <a:xfrm>
            <a:off x="0" y="130175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bg-BG" sz="2800" b="1">
                <a:solidFill>
                  <a:srgbClr val="0000CC"/>
                </a:solidFill>
                <a:latin typeface="Arial" panose="020B0604020202020204" pitchFamily="34" charset="0"/>
              </a:rPr>
              <a:t>-</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Приоритетни</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инвестиционни</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проекти</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(ИП);</a:t>
            </a:r>
          </a:p>
          <a:p>
            <a:pPr eaLnBrk="1" hangingPunct="1">
              <a:spcBef>
                <a:spcPct val="0"/>
              </a:spcBef>
              <a:buFontTx/>
              <a:buNone/>
            </a:pPr>
            <a:r>
              <a:rPr lang="ru-RU" altLang="bg-BG" sz="2800" b="1">
                <a:solidFill>
                  <a:srgbClr val="FF0000"/>
                </a:solidFill>
                <a:latin typeface="Arial" panose="020B0604020202020204" pitchFamily="34" charset="0"/>
              </a:rPr>
              <a:t>-</a:t>
            </a:r>
            <a:r>
              <a:rPr lang="en-US" altLang="bg-BG" sz="2800" b="1">
                <a:solidFill>
                  <a:srgbClr val="FF0000"/>
                </a:solidFill>
                <a:latin typeface="Arial" panose="020B0604020202020204" pitchFamily="34" charset="0"/>
              </a:rPr>
              <a:t> </a:t>
            </a:r>
            <a:r>
              <a:rPr lang="ru-RU" altLang="bg-BG" sz="2800" b="1">
                <a:solidFill>
                  <a:srgbClr val="FF0000"/>
                </a:solidFill>
                <a:latin typeface="Arial" panose="020B0604020202020204" pitchFamily="34" charset="0"/>
              </a:rPr>
              <a:t>Проекти</a:t>
            </a:r>
            <a:r>
              <a:rPr lang="en-US" altLang="bg-BG" sz="2800" b="1">
                <a:solidFill>
                  <a:srgbClr val="FF0000"/>
                </a:solidFill>
                <a:latin typeface="Arial" panose="020B0604020202020204" pitchFamily="34" charset="0"/>
              </a:rPr>
              <a:t> </a:t>
            </a:r>
            <a:r>
              <a:rPr lang="ru-RU" altLang="bg-BG" sz="2800" b="1">
                <a:solidFill>
                  <a:srgbClr val="FF0000"/>
                </a:solidFill>
                <a:latin typeface="Arial" panose="020B0604020202020204" pitchFamily="34" charset="0"/>
              </a:rPr>
              <a:t>с</a:t>
            </a:r>
            <a:r>
              <a:rPr lang="en-US" altLang="bg-BG" sz="2800" b="1">
                <a:solidFill>
                  <a:srgbClr val="FF0000"/>
                </a:solidFill>
                <a:latin typeface="Arial" panose="020B0604020202020204" pitchFamily="34" charset="0"/>
              </a:rPr>
              <a:t> </a:t>
            </a:r>
            <a:r>
              <a:rPr lang="ru-RU" altLang="bg-BG" sz="2800" b="1">
                <a:solidFill>
                  <a:srgbClr val="FF0000"/>
                </a:solidFill>
                <a:latin typeface="Arial" panose="020B0604020202020204" pitchFamily="34" charset="0"/>
              </a:rPr>
              <a:t>вече</a:t>
            </a:r>
            <a:r>
              <a:rPr lang="en-US" altLang="bg-BG" sz="2800" b="1">
                <a:solidFill>
                  <a:srgbClr val="FF0000"/>
                </a:solidFill>
                <a:latin typeface="Arial" panose="020B0604020202020204" pitchFamily="34" charset="0"/>
              </a:rPr>
              <a:t> </a:t>
            </a:r>
            <a:r>
              <a:rPr lang="ru-RU" altLang="bg-BG" sz="2800" b="1">
                <a:solidFill>
                  <a:srgbClr val="FF0000"/>
                </a:solidFill>
                <a:latin typeface="Arial" panose="020B0604020202020204" pitchFamily="34" charset="0"/>
              </a:rPr>
              <a:t>сключени</a:t>
            </a:r>
            <a:r>
              <a:rPr lang="en-US" altLang="bg-BG" sz="2800" b="1">
                <a:solidFill>
                  <a:srgbClr val="FF0000"/>
                </a:solidFill>
                <a:latin typeface="Arial" panose="020B0604020202020204" pitchFamily="34" charset="0"/>
              </a:rPr>
              <a:t> </a:t>
            </a:r>
            <a:r>
              <a:rPr lang="ru-RU" altLang="bg-BG" sz="2800" b="1">
                <a:solidFill>
                  <a:srgbClr val="FF0000"/>
                </a:solidFill>
                <a:latin typeface="Arial" panose="020B0604020202020204" pitchFamily="34" charset="0"/>
              </a:rPr>
              <a:t>договори;</a:t>
            </a:r>
          </a:p>
          <a:p>
            <a:pPr eaLnBrk="1" hangingPunct="1">
              <a:spcBef>
                <a:spcPct val="0"/>
              </a:spcBef>
              <a:buFontTx/>
              <a:buNone/>
            </a:pPr>
            <a:r>
              <a:rPr lang="ru-RU" altLang="bg-BG" sz="2800" b="1">
                <a:latin typeface="Arial" panose="020B0604020202020204" pitchFamily="34" charset="0"/>
              </a:rPr>
              <a:t>-</a:t>
            </a:r>
            <a:r>
              <a:rPr lang="en-US" altLang="bg-BG" sz="2800" b="1">
                <a:latin typeface="Arial" panose="020B0604020202020204" pitchFamily="34" charset="0"/>
              </a:rPr>
              <a:t> </a:t>
            </a:r>
            <a:r>
              <a:rPr lang="ru-RU" altLang="bg-BG" sz="2800" b="1">
                <a:latin typeface="Arial" panose="020B0604020202020204" pitchFamily="34" charset="0"/>
              </a:rPr>
              <a:t>Други</a:t>
            </a:r>
            <a:r>
              <a:rPr lang="en-US" altLang="bg-BG" sz="2800" b="1">
                <a:latin typeface="Arial" panose="020B0604020202020204" pitchFamily="34" charset="0"/>
              </a:rPr>
              <a:t> </a:t>
            </a:r>
            <a:r>
              <a:rPr lang="ru-RU" altLang="bg-BG" sz="2800" b="1">
                <a:latin typeface="Arial" panose="020B0604020202020204" pitchFamily="34" charset="0"/>
              </a:rPr>
              <a:t>проекти</a:t>
            </a:r>
            <a:r>
              <a:rPr lang="en-US" altLang="bg-BG" sz="2800" b="1">
                <a:latin typeface="Arial" panose="020B0604020202020204" pitchFamily="34" charset="0"/>
              </a:rPr>
              <a:t> </a:t>
            </a:r>
            <a:r>
              <a:rPr lang="ru-RU" altLang="bg-BG" sz="2800" b="1">
                <a:latin typeface="Arial" panose="020B0604020202020204" pitchFamily="34" charset="0"/>
              </a:rPr>
              <a:t>(които</a:t>
            </a:r>
            <a:r>
              <a:rPr lang="en-US" altLang="bg-BG" sz="2800" b="1">
                <a:latin typeface="Arial" panose="020B0604020202020204" pitchFamily="34" charset="0"/>
              </a:rPr>
              <a:t> </a:t>
            </a:r>
            <a:r>
              <a:rPr lang="ru-RU" altLang="bg-BG" sz="2800" b="1">
                <a:latin typeface="Arial" panose="020B0604020202020204" pitchFamily="34" charset="0"/>
              </a:rPr>
              <a:t>ще</a:t>
            </a:r>
            <a:r>
              <a:rPr lang="en-US" altLang="bg-BG" sz="2800" b="1">
                <a:latin typeface="Arial" panose="020B0604020202020204" pitchFamily="34" charset="0"/>
              </a:rPr>
              <a:t> </a:t>
            </a:r>
            <a:r>
              <a:rPr lang="ru-RU" altLang="bg-BG" sz="2800" b="1">
                <a:latin typeface="Arial" panose="020B0604020202020204" pitchFamily="34" charset="0"/>
              </a:rPr>
              <a:t>бъдат</a:t>
            </a:r>
            <a:r>
              <a:rPr lang="en-US" altLang="bg-BG" sz="2800" b="1">
                <a:latin typeface="Arial" panose="020B0604020202020204" pitchFamily="34" charset="0"/>
              </a:rPr>
              <a:t> </a:t>
            </a:r>
            <a:r>
              <a:rPr lang="ru-RU" altLang="bg-BG" sz="2800" b="1">
                <a:latin typeface="Arial" panose="020B0604020202020204" pitchFamily="34" charset="0"/>
              </a:rPr>
              <a:t>реализирани</a:t>
            </a:r>
            <a:r>
              <a:rPr lang="en-US" altLang="bg-BG" sz="2800" b="1">
                <a:latin typeface="Arial" panose="020B0604020202020204" pitchFamily="34" charset="0"/>
              </a:rPr>
              <a:t> </a:t>
            </a:r>
            <a:r>
              <a:rPr lang="ru-RU" altLang="bg-BG" sz="2800" b="1">
                <a:latin typeface="Arial" panose="020B0604020202020204" pitchFamily="34" charset="0"/>
              </a:rPr>
              <a:t>при</a:t>
            </a:r>
            <a:r>
              <a:rPr lang="en-US" altLang="bg-BG" sz="2800" b="1">
                <a:latin typeface="Arial" panose="020B0604020202020204" pitchFamily="34" charset="0"/>
              </a:rPr>
              <a:t> </a:t>
            </a:r>
            <a:r>
              <a:rPr lang="ru-RU" altLang="bg-BG" sz="2800" b="1">
                <a:latin typeface="Arial" panose="020B0604020202020204" pitchFamily="34" charset="0"/>
              </a:rPr>
              <a:t>наличие</a:t>
            </a:r>
            <a:r>
              <a:rPr lang="en-US" altLang="bg-BG" sz="2800" b="1">
                <a:latin typeface="Arial" panose="020B0604020202020204" pitchFamily="34" charset="0"/>
              </a:rPr>
              <a:t> </a:t>
            </a:r>
            <a:r>
              <a:rPr lang="ru-RU" altLang="bg-BG" sz="2800" b="1">
                <a:latin typeface="Arial" panose="020B0604020202020204" pitchFamily="34" charset="0"/>
              </a:rPr>
              <a:t>на</a:t>
            </a:r>
            <a:r>
              <a:rPr lang="en-US" altLang="bg-BG" sz="2800" b="1">
                <a:latin typeface="Arial" panose="020B0604020202020204" pitchFamily="34" charset="0"/>
              </a:rPr>
              <a:t> </a:t>
            </a:r>
            <a:r>
              <a:rPr lang="ru-RU" altLang="bg-BG" sz="2800" b="1">
                <a:latin typeface="Arial" panose="020B0604020202020204" pitchFamily="34" charset="0"/>
              </a:rPr>
              <a:t>финансов</a:t>
            </a:r>
            <a:r>
              <a:rPr lang="en-US" altLang="bg-BG" sz="2800" b="1">
                <a:latin typeface="Arial" panose="020B0604020202020204" pitchFamily="34" charset="0"/>
              </a:rPr>
              <a:t> </a:t>
            </a:r>
            <a:r>
              <a:rPr lang="ru-RU" altLang="bg-BG" sz="2800" b="1">
                <a:latin typeface="Arial" panose="020B0604020202020204" pitchFamily="34" charset="0"/>
              </a:rPr>
              <a:t>ресурс);</a:t>
            </a:r>
          </a:p>
          <a:p>
            <a:pPr eaLnBrk="1" hangingPunct="1">
              <a:spcBef>
                <a:spcPct val="0"/>
              </a:spcBef>
              <a:buFontTx/>
              <a:buNone/>
            </a:pPr>
            <a:r>
              <a:rPr lang="ru-RU" altLang="bg-BG" sz="2800" b="1">
                <a:solidFill>
                  <a:srgbClr val="006600"/>
                </a:solidFill>
                <a:latin typeface="Arial" panose="020B0604020202020204" pitchFamily="34" charset="0"/>
              </a:rPr>
              <a:t>-</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Проекти</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финансирани</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от</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Програмата</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на</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САЩ</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за</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подпомагане</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в</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областта</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на</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сигурността</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и</a:t>
            </a:r>
            <a:r>
              <a:rPr lang="en-US" altLang="bg-BG" sz="2800" b="1">
                <a:solidFill>
                  <a:srgbClr val="006600"/>
                </a:solidFill>
                <a:latin typeface="Arial" panose="020B0604020202020204" pitchFamily="34" charset="0"/>
              </a:rPr>
              <a:t> </a:t>
            </a:r>
            <a:r>
              <a:rPr lang="ru-RU" altLang="bg-BG" sz="2800" b="1">
                <a:solidFill>
                  <a:srgbClr val="006600"/>
                </a:solidFill>
                <a:latin typeface="Arial" panose="020B0604020202020204" pitchFamily="34" charset="0"/>
              </a:rPr>
              <a:t>отбраната;</a:t>
            </a:r>
          </a:p>
          <a:p>
            <a:pPr eaLnBrk="1" hangingPunct="1">
              <a:spcBef>
                <a:spcPct val="0"/>
              </a:spcBef>
              <a:buFontTx/>
              <a:buNone/>
            </a:pPr>
            <a:r>
              <a:rPr lang="ru-RU" altLang="bg-BG" sz="2800" b="1">
                <a:solidFill>
                  <a:srgbClr val="660066"/>
                </a:solidFill>
                <a:latin typeface="Arial" panose="020B0604020202020204" pitchFamily="34" charset="0"/>
              </a:rPr>
              <a:t>-</a:t>
            </a:r>
            <a:r>
              <a:rPr lang="en-US" altLang="bg-BG" sz="2800" b="1">
                <a:solidFill>
                  <a:srgbClr val="660066"/>
                </a:solidFill>
                <a:latin typeface="Arial" panose="020B0604020202020204" pitchFamily="34" charset="0"/>
              </a:rPr>
              <a:t> </a:t>
            </a:r>
            <a:r>
              <a:rPr lang="ru-RU" altLang="bg-BG" sz="2800" b="1">
                <a:solidFill>
                  <a:srgbClr val="660066"/>
                </a:solidFill>
                <a:latin typeface="Arial" panose="020B0604020202020204" pitchFamily="34" charset="0"/>
              </a:rPr>
              <a:t>Инфраструктурни</a:t>
            </a:r>
            <a:r>
              <a:rPr lang="en-US" altLang="bg-BG" sz="2800" b="1">
                <a:solidFill>
                  <a:srgbClr val="660066"/>
                </a:solidFill>
                <a:latin typeface="Arial" panose="020B0604020202020204" pitchFamily="34" charset="0"/>
              </a:rPr>
              <a:t> </a:t>
            </a:r>
            <a:r>
              <a:rPr lang="ru-RU" altLang="bg-BG" sz="2800" b="1">
                <a:solidFill>
                  <a:srgbClr val="660066"/>
                </a:solidFill>
                <a:latin typeface="Arial" panose="020B0604020202020204" pitchFamily="34" charset="0"/>
              </a:rPr>
              <a:t>инвестиционни</a:t>
            </a:r>
            <a:r>
              <a:rPr lang="en-US" altLang="bg-BG" sz="2800" b="1">
                <a:solidFill>
                  <a:srgbClr val="660066"/>
                </a:solidFill>
                <a:latin typeface="Arial" panose="020B0604020202020204" pitchFamily="34" charset="0"/>
              </a:rPr>
              <a:t> </a:t>
            </a:r>
            <a:r>
              <a:rPr lang="ru-RU" altLang="bg-BG" sz="2800" b="1">
                <a:solidFill>
                  <a:srgbClr val="660066"/>
                </a:solidFill>
                <a:latin typeface="Arial" panose="020B0604020202020204" pitchFamily="34" charset="0"/>
              </a:rPr>
              <a:t>проекти;</a:t>
            </a:r>
          </a:p>
          <a:p>
            <a:pPr eaLnBrk="1" hangingPunct="1">
              <a:spcBef>
                <a:spcPct val="0"/>
              </a:spcBef>
              <a:buFontTx/>
              <a:buNone/>
            </a:pPr>
            <a:r>
              <a:rPr lang="ru-RU" altLang="bg-BG" sz="2800" b="1">
                <a:solidFill>
                  <a:srgbClr val="0000CC"/>
                </a:solidFill>
                <a:latin typeface="Arial" panose="020B0604020202020204" pitchFamily="34" charset="0"/>
              </a:rPr>
              <a:t>-</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Инфраструктурни</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проекти,</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финансирани</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по</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Програма</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на</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НАТО</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за</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инвестиции</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в</a:t>
            </a:r>
            <a:r>
              <a:rPr lang="en-US" altLang="bg-BG" sz="2800" b="1">
                <a:solidFill>
                  <a:srgbClr val="0000CC"/>
                </a:solidFill>
                <a:latin typeface="Arial" panose="020B0604020202020204" pitchFamily="34" charset="0"/>
              </a:rPr>
              <a:t> </a:t>
            </a:r>
            <a:r>
              <a:rPr lang="ru-RU" altLang="bg-BG" sz="2800" b="1">
                <a:solidFill>
                  <a:srgbClr val="0000CC"/>
                </a:solidFill>
                <a:latin typeface="Arial" panose="020B0604020202020204" pitchFamily="34" charset="0"/>
              </a:rPr>
              <a:t>сигурността;</a:t>
            </a:r>
          </a:p>
          <a:p>
            <a:pPr eaLnBrk="1" hangingPunct="1">
              <a:spcBef>
                <a:spcPct val="0"/>
              </a:spcBef>
              <a:buFontTx/>
              <a:buNone/>
            </a:pPr>
            <a:r>
              <a:rPr lang="ru-RU" altLang="bg-BG" sz="2800" b="1">
                <a:latin typeface="Arial" panose="020B0604020202020204" pitchFamily="34" charset="0"/>
              </a:rPr>
              <a:t>-</a:t>
            </a:r>
            <a:r>
              <a:rPr lang="en-US" altLang="bg-BG" sz="2800" b="1">
                <a:latin typeface="Arial" panose="020B0604020202020204" pitchFamily="34" charset="0"/>
              </a:rPr>
              <a:t> </a:t>
            </a:r>
            <a:r>
              <a:rPr lang="ru-RU" altLang="bg-BG" sz="2800" b="1">
                <a:latin typeface="Arial" panose="020B0604020202020204" pitchFamily="34" charset="0"/>
              </a:rPr>
              <a:t>Период</a:t>
            </a:r>
            <a:r>
              <a:rPr lang="en-US" altLang="bg-BG" sz="2800" b="1">
                <a:latin typeface="Arial" panose="020B0604020202020204" pitchFamily="34" charset="0"/>
              </a:rPr>
              <a:t> </a:t>
            </a:r>
            <a:r>
              <a:rPr lang="ru-RU" altLang="bg-BG" sz="2800" b="1">
                <a:latin typeface="Arial" panose="020B0604020202020204" pitchFamily="34" charset="0"/>
              </a:rPr>
              <a:t>за</a:t>
            </a:r>
            <a:r>
              <a:rPr lang="en-US" altLang="bg-BG" sz="2800" b="1">
                <a:latin typeface="Arial" panose="020B0604020202020204" pitchFamily="34" charset="0"/>
              </a:rPr>
              <a:t> </a:t>
            </a:r>
            <a:r>
              <a:rPr lang="ru-RU" altLang="bg-BG" sz="2800" b="1">
                <a:latin typeface="Arial" panose="020B0604020202020204" pitchFamily="34" charset="0"/>
              </a:rPr>
              <a:t>реализация</a:t>
            </a:r>
            <a:r>
              <a:rPr lang="en-US" altLang="bg-BG" sz="2800" b="1">
                <a:latin typeface="Arial" panose="020B0604020202020204" pitchFamily="34" charset="0"/>
              </a:rPr>
              <a:t> </a:t>
            </a:r>
            <a:r>
              <a:rPr lang="ru-RU" altLang="bg-BG" sz="2800" b="1">
                <a:latin typeface="Arial" panose="020B0604020202020204" pitchFamily="34" charset="0"/>
              </a:rPr>
              <a:t>–</a:t>
            </a:r>
            <a:r>
              <a:rPr lang="en-US" altLang="bg-BG" sz="2800" b="1">
                <a:latin typeface="Arial" panose="020B0604020202020204" pitchFamily="34" charset="0"/>
              </a:rPr>
              <a:t> </a:t>
            </a:r>
            <a:r>
              <a:rPr lang="ru-RU" altLang="bg-BG" sz="2800" b="1">
                <a:latin typeface="Arial" panose="020B0604020202020204" pitchFamily="34" charset="0"/>
              </a:rPr>
              <a:t>2011</a:t>
            </a:r>
            <a:r>
              <a:rPr lang="en-US" altLang="bg-BG" sz="2800" b="1">
                <a:latin typeface="Arial" panose="020B0604020202020204" pitchFamily="34" charset="0"/>
              </a:rPr>
              <a:t> </a:t>
            </a:r>
            <a:r>
              <a:rPr lang="ru-RU" altLang="bg-BG" sz="2800" b="1">
                <a:latin typeface="Arial" panose="020B0604020202020204" pitchFamily="34" charset="0"/>
              </a:rPr>
              <a:t>–</a:t>
            </a:r>
            <a:r>
              <a:rPr lang="en-US" altLang="bg-BG" sz="2800" b="1">
                <a:latin typeface="Arial" panose="020B0604020202020204" pitchFamily="34" charset="0"/>
              </a:rPr>
              <a:t> </a:t>
            </a:r>
            <a:r>
              <a:rPr lang="ru-RU" altLang="bg-BG" sz="2800" b="1">
                <a:latin typeface="Arial" panose="020B0604020202020204" pitchFamily="34" charset="0"/>
              </a:rPr>
              <a:t>2020г.</a:t>
            </a:r>
            <a:br>
              <a:rPr lang="en-GB" altLang="bg-BG" sz="2800" b="1">
                <a:latin typeface="Arial" panose="020B0604020202020204" pitchFamily="34" charset="0"/>
                <a:cs typeface="Arial" panose="020B0604020202020204" pitchFamily="34" charset="0"/>
              </a:rPr>
            </a:br>
            <a:endParaRPr lang="en-GB" altLang="bg-BG" sz="2800" b="1">
              <a:latin typeface="Arial" panose="020B0604020202020204" pitchFamily="34" charset="0"/>
              <a:cs typeface="Arial" panose="020B0604020202020204" pitchFamily="34" charset="0"/>
            </a:endParaRPr>
          </a:p>
        </p:txBody>
      </p:sp>
      <p:sp>
        <p:nvSpPr>
          <p:cNvPr id="41991" name="Text Box 8">
            <a:extLst>
              <a:ext uri="{FF2B5EF4-FFF2-40B4-BE49-F238E27FC236}">
                <a16:creationId xmlns:a16="http://schemas.microsoft.com/office/drawing/2014/main" id="{97113AC3-DB13-4A7B-B638-E42F17475E07}"/>
              </a:ext>
            </a:extLst>
          </p:cNvPr>
          <p:cNvSpPr txBox="1">
            <a:spLocks noChangeArrowheads="1"/>
          </p:cNvSpPr>
          <p:nvPr/>
        </p:nvSpPr>
        <p:spPr bwMode="auto">
          <a:xfrm>
            <a:off x="393700" y="187325"/>
            <a:ext cx="8397875" cy="406400"/>
          </a:xfrm>
          <a:prstGeom prst="rect">
            <a:avLst/>
          </a:prstGeom>
          <a:solidFill>
            <a:srgbClr val="FFFF00"/>
          </a:solidFill>
          <a:ln w="9525">
            <a:solidFill>
              <a:srgbClr val="3333FF"/>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2000" b="1">
                <a:latin typeface="Arial" panose="020B0604020202020204" pitchFamily="34" charset="0"/>
              </a:rPr>
              <a:t>3.1. ОБХВАТ НА ИНВЕСТИЦИОННИЯ ПЛАН-ПРОГРАМА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od.bg/bg/fn/uploads/IMG_0612.jpg">
            <a:extLst>
              <a:ext uri="{FF2B5EF4-FFF2-40B4-BE49-F238E27FC236}">
                <a16:creationId xmlns:a16="http://schemas.microsoft.com/office/drawing/2014/main" id="{FA6C76BB-0BA0-4E56-8C74-EEE32C281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508500"/>
            <a:ext cx="35639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3E387329-4CAB-4D63-9028-1A6EEAFECC59}"/>
              </a:ext>
            </a:extLst>
          </p:cNvPr>
          <p:cNvSpPr>
            <a:spLocks noChangeArrowheads="1"/>
          </p:cNvSpPr>
          <p:nvPr/>
        </p:nvSpPr>
        <p:spPr bwMode="auto">
          <a:xfrm>
            <a:off x="250825" y="0"/>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b="1">
                <a:latin typeface="Arial" panose="020B0604020202020204" pitchFamily="34" charset="0"/>
                <a:cs typeface="Arial" panose="020B0604020202020204" pitchFamily="34" charset="0"/>
              </a:rPr>
              <a:t>новите приоритети регламентирани от</a:t>
            </a:r>
            <a:r>
              <a:rPr lang="en-US" altLang="bg-BG" b="1">
                <a:latin typeface="Arial" panose="020B0604020202020204" pitchFamily="34" charset="0"/>
                <a:cs typeface="Arial" panose="020B0604020202020204" pitchFamily="34" charset="0"/>
              </a:rPr>
              <a:t>:</a:t>
            </a:r>
            <a:endParaRPr lang="bg-BG" altLang="bg-BG" b="1">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3ED6C2A7-79F5-49F9-BAFE-FD0855E37A81}"/>
              </a:ext>
            </a:extLst>
          </p:cNvPr>
          <p:cNvSpPr>
            <a:spLocks noChangeArrowheads="1"/>
          </p:cNvSpPr>
          <p:nvPr/>
        </p:nvSpPr>
        <p:spPr bwMode="auto">
          <a:xfrm>
            <a:off x="323850" y="620713"/>
            <a:ext cx="882015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Tx/>
              <a:buNone/>
            </a:pPr>
            <a:r>
              <a:rPr lang="bg-BG" altLang="bg-BG" sz="2400" b="1">
                <a:solidFill>
                  <a:srgbClr val="FF00FF"/>
                </a:solidFill>
                <a:latin typeface="Arial" panose="020B0604020202020204" pitchFamily="34" charset="0"/>
                <a:cs typeface="Arial" panose="020B0604020202020204" pitchFamily="34" charset="0"/>
              </a:rPr>
              <a:t>•</a:t>
            </a:r>
            <a:r>
              <a:rPr lang="en-US" altLang="bg-BG" sz="2400" b="1">
                <a:solidFill>
                  <a:srgbClr val="FF00FF"/>
                </a:solidFill>
                <a:latin typeface="Arial" panose="020B0604020202020204" pitchFamily="34" charset="0"/>
                <a:cs typeface="Arial" panose="020B0604020202020204" pitchFamily="34" charset="0"/>
              </a:rPr>
              <a:t> </a:t>
            </a:r>
            <a:r>
              <a:rPr lang="bg-BG" altLang="bg-BG" sz="2400" b="1">
                <a:solidFill>
                  <a:srgbClr val="FF00FF"/>
                </a:solidFill>
                <a:latin typeface="Arial" panose="020B0604020202020204" pitchFamily="34" charset="0"/>
                <a:cs typeface="Arial" panose="020B0604020202020204" pitchFamily="34" charset="0"/>
              </a:rPr>
              <a:t>Бяла книга за отбраната и въоръжените сили;</a:t>
            </a:r>
            <a:endParaRPr lang="en-US" altLang="bg-BG" sz="2400" b="1">
              <a:solidFill>
                <a:srgbClr val="FF00FF"/>
              </a:solidFill>
              <a:latin typeface="Arial" panose="020B0604020202020204" pitchFamily="34" charset="0"/>
              <a:cs typeface="Arial" panose="020B0604020202020204" pitchFamily="34" charset="0"/>
            </a:endParaRPr>
          </a:p>
          <a:p>
            <a:pPr eaLnBrk="1" hangingPunct="1">
              <a:spcBef>
                <a:spcPct val="0"/>
              </a:spcBef>
              <a:spcAft>
                <a:spcPts val="300"/>
              </a:spcAft>
              <a:buFontTx/>
              <a:buNone/>
            </a:pPr>
            <a:r>
              <a:rPr lang="bg-BG" altLang="bg-BG" sz="2400" b="1">
                <a:solidFill>
                  <a:srgbClr val="FF0000"/>
                </a:solidFill>
                <a:latin typeface="Arial" panose="020B0604020202020204" pitchFamily="34" charset="0"/>
                <a:cs typeface="Arial" panose="020B0604020202020204" pitchFamily="34" charset="0"/>
              </a:rPr>
              <a:t>• Стратегия на национална сигурност на Република </a:t>
            </a:r>
            <a:r>
              <a:rPr lang="en-US" altLang="bg-BG" sz="2400" b="1">
                <a:solidFill>
                  <a:srgbClr val="FF0000"/>
                </a:solidFill>
                <a:latin typeface="Arial" panose="020B0604020202020204" pitchFamily="34" charset="0"/>
                <a:cs typeface="Arial" panose="020B0604020202020204" pitchFamily="34" charset="0"/>
              </a:rPr>
              <a:t>   </a:t>
            </a:r>
            <a:r>
              <a:rPr lang="bg-BG" altLang="bg-BG" sz="2400" b="1">
                <a:solidFill>
                  <a:srgbClr val="FF0000"/>
                </a:solidFill>
                <a:latin typeface="Arial" panose="020B0604020202020204" pitchFamily="34" charset="0"/>
                <a:cs typeface="Arial" panose="020B0604020202020204" pitchFamily="34" charset="0"/>
              </a:rPr>
              <a:t>България;</a:t>
            </a:r>
            <a:endParaRPr lang="en-US" altLang="bg-BG" sz="2400" b="1">
              <a:solidFill>
                <a:srgbClr val="FF0000"/>
              </a:solidFill>
              <a:latin typeface="Arial" panose="020B0604020202020204" pitchFamily="34" charset="0"/>
              <a:cs typeface="Arial" panose="020B0604020202020204" pitchFamily="34" charset="0"/>
            </a:endParaRPr>
          </a:p>
          <a:p>
            <a:pPr eaLnBrk="1" hangingPunct="1">
              <a:spcBef>
                <a:spcPct val="0"/>
              </a:spcBef>
              <a:spcAft>
                <a:spcPts val="300"/>
              </a:spcAft>
              <a:buFontTx/>
              <a:buNone/>
            </a:pPr>
            <a:r>
              <a:rPr lang="bg-BG" altLang="bg-BG" sz="2400" b="1">
                <a:solidFill>
                  <a:srgbClr val="002060"/>
                </a:solidFill>
                <a:latin typeface="Arial" panose="020B0604020202020204" pitchFamily="34" charset="0"/>
                <a:cs typeface="Arial" panose="020B0604020202020204" pitchFamily="34" charset="0"/>
              </a:rPr>
              <a:t>• Национална отбранителна стратегия на Република България;</a:t>
            </a:r>
            <a:endParaRPr lang="en-US" altLang="bg-BG" sz="2400" b="1">
              <a:solidFill>
                <a:srgbClr val="002060"/>
              </a:solidFill>
              <a:latin typeface="Arial" panose="020B0604020202020204" pitchFamily="34" charset="0"/>
              <a:cs typeface="Arial" panose="020B0604020202020204" pitchFamily="34" charset="0"/>
            </a:endParaRPr>
          </a:p>
          <a:p>
            <a:pPr eaLnBrk="1" hangingPunct="1">
              <a:spcBef>
                <a:spcPct val="0"/>
              </a:spcBef>
              <a:spcAft>
                <a:spcPts val="300"/>
              </a:spcAft>
              <a:buFontTx/>
              <a:buNone/>
            </a:pPr>
            <a:r>
              <a:rPr lang="bg-BG" altLang="bg-BG" sz="2400" b="1">
                <a:solidFill>
                  <a:srgbClr val="00FF00"/>
                </a:solidFill>
                <a:latin typeface="Arial" panose="020B0604020202020204" pitchFamily="34" charset="0"/>
                <a:cs typeface="Arial" panose="020B0604020202020204" pitchFamily="34" charset="0"/>
              </a:rPr>
              <a:t>• План за развитие на въоръжените сили на Република България (до края на 2014 г.);</a:t>
            </a:r>
            <a:endParaRPr lang="en-US" altLang="bg-BG" sz="2400" b="1">
              <a:solidFill>
                <a:srgbClr val="00FF00"/>
              </a:solidFill>
              <a:latin typeface="Arial" panose="020B0604020202020204" pitchFamily="34" charset="0"/>
              <a:cs typeface="Arial" panose="020B0604020202020204" pitchFamily="34" charset="0"/>
            </a:endParaRPr>
          </a:p>
          <a:p>
            <a:pPr eaLnBrk="1" hangingPunct="1">
              <a:spcBef>
                <a:spcPct val="0"/>
              </a:spcBef>
              <a:spcAft>
                <a:spcPts val="300"/>
              </a:spcAft>
              <a:buFontTx/>
              <a:buNone/>
            </a:pPr>
            <a:r>
              <a:rPr lang="bg-BG" altLang="bg-BG" sz="2400" b="1">
                <a:solidFill>
                  <a:srgbClr val="0000FF"/>
                </a:solidFill>
                <a:latin typeface="Arial" panose="020B0604020202020204" pitchFamily="34" charset="0"/>
                <a:cs typeface="Arial" panose="020B0604020202020204" pitchFamily="34" charset="0"/>
              </a:rPr>
              <a:t>• Инвестиционен план-програма на Министерството на отбраната до 2020 г.;</a:t>
            </a:r>
            <a:endParaRPr lang="en-US" altLang="bg-BG" sz="2400" b="1">
              <a:solidFill>
                <a:srgbClr val="0000FF"/>
              </a:solidFill>
              <a:latin typeface="Arial" panose="020B0604020202020204" pitchFamily="34" charset="0"/>
              <a:cs typeface="Arial" panose="020B0604020202020204" pitchFamily="34" charset="0"/>
            </a:endParaRPr>
          </a:p>
          <a:p>
            <a:pPr eaLnBrk="1" hangingPunct="1">
              <a:spcBef>
                <a:spcPct val="0"/>
              </a:spcBef>
              <a:spcAft>
                <a:spcPts val="300"/>
              </a:spcAft>
              <a:buFontTx/>
              <a:buNone/>
            </a:pPr>
            <a:r>
              <a:rPr lang="bg-BG" altLang="bg-BG" sz="2400" b="1">
                <a:solidFill>
                  <a:srgbClr val="00B0F0"/>
                </a:solidFill>
                <a:latin typeface="Arial" panose="020B0604020202020204" pitchFamily="34" charset="0"/>
                <a:cs typeface="Arial" panose="020B0604020202020204" pitchFamily="34" charset="0"/>
              </a:rPr>
              <a:t>• Доктрина на Въоръжените сили</a:t>
            </a:r>
            <a:r>
              <a:rPr lang="en-US" altLang="bg-BG" sz="2400" b="1">
                <a:solidFill>
                  <a:srgbClr val="00B0F0"/>
                </a:solidFill>
                <a:latin typeface="Arial" panose="020B0604020202020204" pitchFamily="34" charset="0"/>
                <a:cs typeface="Arial" panose="020B0604020202020204" pitchFamily="34" charset="0"/>
              </a:rPr>
              <a:t> на Р</a:t>
            </a:r>
            <a:r>
              <a:rPr lang="bg-BG" altLang="bg-BG" sz="2400" b="1">
                <a:solidFill>
                  <a:srgbClr val="00B0F0"/>
                </a:solidFill>
                <a:latin typeface="Arial" panose="020B0604020202020204" pitchFamily="34" charset="0"/>
                <a:cs typeface="Arial" panose="020B0604020202020204" pitchFamily="34" charset="0"/>
              </a:rPr>
              <a:t>.</a:t>
            </a:r>
            <a:r>
              <a:rPr lang="en-US" altLang="bg-BG" sz="2400" b="1">
                <a:solidFill>
                  <a:srgbClr val="00B0F0"/>
                </a:solidFill>
                <a:latin typeface="Arial" panose="020B0604020202020204" pitchFamily="34" charset="0"/>
                <a:cs typeface="Arial" panose="020B0604020202020204" pitchFamily="34" charset="0"/>
              </a:rPr>
              <a:t> България</a:t>
            </a:r>
            <a:endParaRPr lang="bg-BG" altLang="bg-BG" sz="2400" b="1">
              <a:solidFill>
                <a:srgbClr val="00B0F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9A1B58BF-E1D2-490F-A2EF-161F80F6E119}"/>
              </a:ext>
            </a:extLst>
          </p:cNvPr>
          <p:cNvSpPr>
            <a:spLocks noGrp="1"/>
          </p:cNvSpPr>
          <p:nvPr>
            <p:ph type="dt" sz="quarter" idx="10"/>
          </p:nvPr>
        </p:nvSpPr>
        <p:spPr/>
        <p:txBody>
          <a:bodyPr/>
          <a:lstStyle/>
          <a:p>
            <a:pPr>
              <a:defRPr/>
            </a:pPr>
            <a:fld id="{A7ACF548-117A-455C-83AB-3D770581AEA7}" type="datetime1">
              <a:rPr lang="bg-BG"/>
              <a:pPr>
                <a:defRPr/>
              </a:pPr>
              <a:t>15.2.2021 г.</a:t>
            </a:fld>
            <a:endParaRPr lang="en-GB"/>
          </a:p>
        </p:txBody>
      </p:sp>
      <p:sp>
        <p:nvSpPr>
          <p:cNvPr id="1117186" name="Rectangle 2">
            <a:extLst>
              <a:ext uri="{FF2B5EF4-FFF2-40B4-BE49-F238E27FC236}">
                <a16:creationId xmlns:a16="http://schemas.microsoft.com/office/drawing/2014/main" id="{C61CDB61-EA79-45AF-A3DB-0D2F377FA10C}"/>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1117187" name="Rectangle 3">
            <a:extLst>
              <a:ext uri="{FF2B5EF4-FFF2-40B4-BE49-F238E27FC236}">
                <a16:creationId xmlns:a16="http://schemas.microsoft.com/office/drawing/2014/main" id="{0A0C3D98-D6DC-4ECC-B79A-6EB5A2A546C9}"/>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1117188" name="Rectangle 4">
            <a:extLst>
              <a:ext uri="{FF2B5EF4-FFF2-40B4-BE49-F238E27FC236}">
                <a16:creationId xmlns:a16="http://schemas.microsoft.com/office/drawing/2014/main" id="{B9C5A2A3-BF5A-4468-B458-220F5302DCB6}"/>
              </a:ext>
            </a:extLst>
          </p:cNvPr>
          <p:cNvSpPr>
            <a:spLocks noChangeArrowheads="1"/>
          </p:cNvSpPr>
          <p:nvPr/>
        </p:nvSpPr>
        <p:spPr bwMode="auto">
          <a:xfrm>
            <a:off x="0" y="0"/>
            <a:ext cx="9144000" cy="6858000"/>
          </a:xfrm>
          <a:prstGeom prst="rect">
            <a:avLst/>
          </a:prstGeom>
          <a:gradFill rotWithShape="0">
            <a:gsLst>
              <a:gs pos="0">
                <a:schemeClr val="bg1"/>
              </a:gs>
              <a:gs pos="50000">
                <a:srgbClr val="D6F7FE"/>
              </a:gs>
              <a:gs pos="100000">
                <a:schemeClr val="bg1"/>
              </a:gs>
            </a:gsLst>
            <a:lin ang="5400000" scaled="1"/>
          </a:gradFill>
          <a:ln w="9525">
            <a:noFill/>
            <a:miter lim="800000"/>
            <a:headEnd/>
            <a:tailEnd/>
          </a:ln>
          <a:effectLst/>
        </p:spPr>
        <p:txBody>
          <a:bodyPr/>
          <a:lstStyle/>
          <a:p>
            <a:pPr marL="342900" indent="-342900" algn="ctr">
              <a:spcBef>
                <a:spcPct val="20000"/>
              </a:spcBef>
              <a:defRPr/>
            </a:pPr>
            <a:r>
              <a:rPr lang="bg-BG" sz="3200">
                <a:latin typeface="Times New Roman" pitchFamily="18" charset="0"/>
              </a:rPr>
              <a:t>      </a:t>
            </a:r>
            <a:endParaRPr lang="en-GB" sz="2800" b="1" u="sng">
              <a:latin typeface="Times New Roman" pitchFamily="18" charset="0"/>
            </a:endParaRPr>
          </a:p>
        </p:txBody>
      </p:sp>
      <p:sp>
        <p:nvSpPr>
          <p:cNvPr id="43014" name="Rectangle 6">
            <a:extLst>
              <a:ext uri="{FF2B5EF4-FFF2-40B4-BE49-F238E27FC236}">
                <a16:creationId xmlns:a16="http://schemas.microsoft.com/office/drawing/2014/main" id="{5ACF2027-91A5-4627-BA39-D0D3BDD3EC10}"/>
              </a:ext>
            </a:extLst>
          </p:cNvPr>
          <p:cNvSpPr>
            <a:spLocks noChangeArrowheads="1"/>
          </p:cNvSpPr>
          <p:nvPr/>
        </p:nvSpPr>
        <p:spPr bwMode="auto">
          <a:xfrm>
            <a:off x="304800" y="11430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bg-BG" b="1">
              <a:latin typeface="Times New Roman" panose="02020603050405020304" pitchFamily="18" charset="0"/>
            </a:endParaRPr>
          </a:p>
        </p:txBody>
      </p:sp>
      <p:sp>
        <p:nvSpPr>
          <p:cNvPr id="43015" name="Rectangle 7">
            <a:extLst>
              <a:ext uri="{FF2B5EF4-FFF2-40B4-BE49-F238E27FC236}">
                <a16:creationId xmlns:a16="http://schemas.microsoft.com/office/drawing/2014/main" id="{C51F0BDC-F39C-4136-BC9E-E3E992A3F346}"/>
              </a:ext>
            </a:extLst>
          </p:cNvPr>
          <p:cNvSpPr>
            <a:spLocks noChangeArrowheads="1"/>
          </p:cNvSpPr>
          <p:nvPr/>
        </p:nvSpPr>
        <p:spPr bwMode="auto">
          <a:xfrm>
            <a:off x="0" y="130175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bg-BG" altLang="bg-BG" sz="2000" b="1">
                <a:solidFill>
                  <a:srgbClr val="FF0000"/>
                </a:solidFill>
                <a:latin typeface="Arial" panose="020B0604020202020204" pitchFamily="34" charset="0"/>
                <a:cs typeface="Arial" panose="020B0604020202020204" pitchFamily="34" charset="0"/>
              </a:rPr>
              <a:t>	</a:t>
            </a:r>
            <a:br>
              <a:rPr lang="en-GB" altLang="bg-BG" sz="2000" b="1">
                <a:latin typeface="Arial" panose="020B0604020202020204" pitchFamily="34" charset="0"/>
                <a:cs typeface="Arial" panose="020B0604020202020204" pitchFamily="34" charset="0"/>
              </a:rPr>
            </a:br>
            <a:endParaRPr lang="en-GB" altLang="bg-BG" sz="2000" b="1">
              <a:latin typeface="Arial" panose="020B0604020202020204" pitchFamily="34" charset="0"/>
              <a:cs typeface="Arial" panose="020B0604020202020204" pitchFamily="34" charset="0"/>
            </a:endParaRPr>
          </a:p>
        </p:txBody>
      </p:sp>
      <p:sp>
        <p:nvSpPr>
          <p:cNvPr id="43016" name="Text Box 11">
            <a:extLst>
              <a:ext uri="{FF2B5EF4-FFF2-40B4-BE49-F238E27FC236}">
                <a16:creationId xmlns:a16="http://schemas.microsoft.com/office/drawing/2014/main" id="{CB1C1A71-A056-4397-98CB-171CA2187C87}"/>
              </a:ext>
            </a:extLst>
          </p:cNvPr>
          <p:cNvSpPr txBox="1">
            <a:spLocks noChangeArrowheads="1"/>
          </p:cNvSpPr>
          <p:nvPr/>
        </p:nvSpPr>
        <p:spPr bwMode="auto">
          <a:xfrm>
            <a:off x="395288" y="333375"/>
            <a:ext cx="8204200" cy="528638"/>
          </a:xfrm>
          <a:prstGeom prst="rect">
            <a:avLst/>
          </a:prstGeom>
          <a:solidFill>
            <a:srgbClr val="FFFF00"/>
          </a:solidFill>
          <a:ln w="9525">
            <a:solidFill>
              <a:schemeClr val="tx1"/>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bg-BG" sz="2800" b="1">
                <a:latin typeface="Arial" panose="020B0604020202020204" pitchFamily="34" charset="0"/>
              </a:rPr>
              <a:t>ПРИОРИТЕТНИ ИНВЕСТИЦИОННИ ПРОЕКТИ:</a:t>
            </a:r>
          </a:p>
        </p:txBody>
      </p:sp>
      <p:sp>
        <p:nvSpPr>
          <p:cNvPr id="43017" name="Rectangle 12">
            <a:extLst>
              <a:ext uri="{FF2B5EF4-FFF2-40B4-BE49-F238E27FC236}">
                <a16:creationId xmlns:a16="http://schemas.microsoft.com/office/drawing/2014/main" id="{6E6DBF90-B9B1-4AB2-A07D-D8BD871C048D}"/>
              </a:ext>
            </a:extLst>
          </p:cNvPr>
          <p:cNvSpPr>
            <a:spLocks noChangeArrowheads="1"/>
          </p:cNvSpPr>
          <p:nvPr/>
        </p:nvSpPr>
        <p:spPr bwMode="auto">
          <a:xfrm>
            <a:off x="177800" y="857250"/>
            <a:ext cx="8966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bg-BG" sz="1800" b="1">
                <a:solidFill>
                  <a:srgbClr val="003300"/>
                </a:solidFill>
                <a:latin typeface="Arial" panose="020B0604020202020204" pitchFamily="34" charset="0"/>
              </a:rPr>
              <a:t>Изграждане на Батальонна бойна група (ББГ) от състава на  механизирана бригада;</a:t>
            </a:r>
            <a:r>
              <a:rPr lang="en-US" altLang="bg-BG" sz="1800" b="1">
                <a:solidFill>
                  <a:srgbClr val="0000CC"/>
                </a:solidFill>
                <a:latin typeface="Arial" panose="020B0604020202020204" pitchFamily="34" charset="0"/>
              </a:rPr>
              <a:t> </a:t>
            </a:r>
          </a:p>
          <a:p>
            <a:pPr eaLnBrk="1" hangingPunct="1">
              <a:spcBef>
                <a:spcPct val="0"/>
              </a:spcBef>
              <a:buFontTx/>
              <a:buAutoNum type="arabicPeriod"/>
            </a:pPr>
            <a:r>
              <a:rPr lang="en-US" altLang="bg-BG" sz="1800" b="1">
                <a:solidFill>
                  <a:srgbClr val="0000CC"/>
                </a:solidFill>
                <a:latin typeface="Arial" panose="020B0604020202020204" pitchFamily="34" charset="0"/>
              </a:rPr>
              <a:t>Модернизация на фрегати клас E-71 (модернизация на противокорабен ракетен комплекс);</a:t>
            </a:r>
          </a:p>
          <a:p>
            <a:pPr eaLnBrk="1" hangingPunct="1">
              <a:spcBef>
                <a:spcPct val="0"/>
              </a:spcBef>
              <a:buFontTx/>
              <a:buAutoNum type="arabicPeriod"/>
            </a:pPr>
            <a:r>
              <a:rPr lang="en-US" altLang="bg-BG" sz="1800" b="1">
                <a:solidFill>
                  <a:srgbClr val="003366"/>
                </a:solidFill>
                <a:latin typeface="Arial" panose="020B0604020202020204" pitchFamily="34" charset="0"/>
              </a:rPr>
              <a:t>Придобиване на нов тип основен боен самолет и осигуряване на интегрирана логистична поддръжка;</a:t>
            </a:r>
            <a:endParaRPr lang="en-US" altLang="bg-BG" sz="1800">
              <a:solidFill>
                <a:srgbClr val="003366"/>
              </a:solidFill>
              <a:latin typeface="Arial" panose="020B0604020202020204" pitchFamily="34" charset="0"/>
            </a:endParaRPr>
          </a:p>
          <a:p>
            <a:pPr eaLnBrk="1" hangingPunct="1">
              <a:spcBef>
                <a:spcPct val="0"/>
              </a:spcBef>
              <a:buFontTx/>
              <a:buAutoNum type="arabicPeriod"/>
            </a:pPr>
            <a:r>
              <a:rPr lang="en-US" altLang="bg-BG" sz="1800" b="1">
                <a:solidFill>
                  <a:srgbClr val="660066"/>
                </a:solidFill>
                <a:latin typeface="Arial" panose="020B0604020202020204" pitchFamily="34" charset="0"/>
              </a:rPr>
              <a:t>Осигуряване на летателна годност на самолети Миг-29;</a:t>
            </a:r>
          </a:p>
          <a:p>
            <a:pPr eaLnBrk="1" hangingPunct="1">
              <a:spcBef>
                <a:spcPct val="0"/>
              </a:spcBef>
              <a:buFontTx/>
              <a:buAutoNum type="arabicPeriod"/>
            </a:pPr>
            <a:r>
              <a:rPr lang="en-US" altLang="bg-BG" sz="1800" b="1">
                <a:solidFill>
                  <a:srgbClr val="663300"/>
                </a:solidFill>
                <a:latin typeface="Arial" panose="020B0604020202020204" pitchFamily="34" charset="0"/>
              </a:rPr>
              <a:t>Интегрирана логистична поддръжка на вертолети “Кугър” и “Пантер”;</a:t>
            </a:r>
          </a:p>
          <a:p>
            <a:pPr eaLnBrk="1" hangingPunct="1">
              <a:spcBef>
                <a:spcPct val="0"/>
              </a:spcBef>
              <a:buFontTx/>
              <a:buAutoNum type="arabicPeriod"/>
            </a:pPr>
            <a:r>
              <a:rPr lang="en-US" altLang="bg-BG" sz="1800" b="1">
                <a:solidFill>
                  <a:srgbClr val="0000CC"/>
                </a:solidFill>
                <a:latin typeface="Arial" panose="020B0604020202020204" pitchFamily="34" charset="0"/>
              </a:rPr>
              <a:t>Модернизация на навигационни системи на кораби от ВМС;</a:t>
            </a:r>
          </a:p>
          <a:p>
            <a:pPr eaLnBrk="1" hangingPunct="1">
              <a:spcBef>
                <a:spcPct val="0"/>
              </a:spcBef>
              <a:buFontTx/>
              <a:buAutoNum type="arabicPeriod"/>
            </a:pPr>
            <a:r>
              <a:rPr lang="en-US" altLang="bg-BG" sz="1800" b="1">
                <a:solidFill>
                  <a:srgbClr val="FF0066"/>
                </a:solidFill>
                <a:latin typeface="Arial" panose="020B0604020202020204" pitchFamily="34" charset="0"/>
              </a:rPr>
              <a:t> Придобиване на модул за комуникационно-информационна поддръжка </a:t>
            </a:r>
            <a:r>
              <a:rPr lang="en-US" altLang="bg-BG" sz="1800">
                <a:solidFill>
                  <a:srgbClr val="FF0066"/>
                </a:solidFill>
                <a:latin typeface="Arial" panose="020B0604020202020204" pitchFamily="34" charset="0"/>
              </a:rPr>
              <a:t>(</a:t>
            </a:r>
            <a:r>
              <a:rPr lang="en-US" altLang="bg-BG" sz="1800" b="1">
                <a:solidFill>
                  <a:srgbClr val="FF0066"/>
                </a:solidFill>
                <a:latin typeface="Arial" panose="020B0604020202020204" pitchFamily="34" charset="0"/>
              </a:rPr>
              <a:t>КИП) на контингент;</a:t>
            </a:r>
          </a:p>
          <a:p>
            <a:pPr eaLnBrk="1" hangingPunct="1">
              <a:spcBef>
                <a:spcPct val="0"/>
              </a:spcBef>
              <a:buFontTx/>
              <a:buAutoNum type="arabicPeriod"/>
            </a:pPr>
            <a:r>
              <a:rPr lang="en-US" altLang="bg-BG" sz="1800" b="1">
                <a:solidFill>
                  <a:srgbClr val="0000CC"/>
                </a:solidFill>
                <a:latin typeface="Arial" panose="020B0604020202020204" pitchFamily="34" charset="0"/>
              </a:rPr>
              <a:t> Придобиване на наземен терминал по програмата на НАТО за съюзно земно наблюдение (AGS);</a:t>
            </a:r>
          </a:p>
          <a:p>
            <a:pPr eaLnBrk="1" hangingPunct="1">
              <a:spcBef>
                <a:spcPct val="0"/>
              </a:spcBef>
              <a:buFontTx/>
              <a:buAutoNum type="arabicPeriod"/>
            </a:pPr>
            <a:r>
              <a:rPr lang="en-US" altLang="bg-BG" sz="1800" b="1">
                <a:solidFill>
                  <a:srgbClr val="663300"/>
                </a:solidFill>
                <a:latin typeface="Arial" panose="020B0604020202020204" pitchFamily="34" charset="0"/>
              </a:rPr>
              <a:t> Развитие на технически системи за водене на стратегическо разузнаване;</a:t>
            </a:r>
          </a:p>
          <a:p>
            <a:pPr eaLnBrk="1" hangingPunct="1">
              <a:spcBef>
                <a:spcPct val="0"/>
              </a:spcBef>
              <a:buFontTx/>
              <a:buAutoNum type="arabicPeriod"/>
            </a:pPr>
            <a:r>
              <a:rPr lang="en-US" altLang="bg-BG" sz="1800" b="1">
                <a:solidFill>
                  <a:srgbClr val="0000CC"/>
                </a:solidFill>
                <a:latin typeface="Arial" panose="020B0604020202020204" pitchFamily="34" charset="0"/>
              </a:rPr>
              <a:t> Доизграждане на Силите за специални операции (ССО);</a:t>
            </a:r>
          </a:p>
          <a:p>
            <a:pPr eaLnBrk="1" hangingPunct="1">
              <a:spcBef>
                <a:spcPct val="0"/>
              </a:spcBef>
              <a:buFontTx/>
              <a:buAutoNum type="arabicPeriod"/>
            </a:pPr>
            <a:r>
              <a:rPr lang="en-US" altLang="bg-BG" sz="1800" b="1">
                <a:solidFill>
                  <a:srgbClr val="CC0099"/>
                </a:solidFill>
                <a:latin typeface="Arial" panose="020B0604020202020204" pitchFamily="34" charset="0"/>
              </a:rPr>
              <a:t> Изграждане на Съвместен оперативен център (СОЦ) на Съвместно  командване на силите (СКС);</a:t>
            </a:r>
          </a:p>
          <a:p>
            <a:pPr eaLnBrk="1" hangingPunct="1">
              <a:spcBef>
                <a:spcPct val="0"/>
              </a:spcBef>
              <a:buFontTx/>
              <a:buAutoNum type="arabicPeriod"/>
            </a:pPr>
            <a:r>
              <a:rPr lang="en-US" altLang="bg-BG" sz="1800" b="1">
                <a:solidFill>
                  <a:srgbClr val="CC0000"/>
                </a:solidFill>
                <a:latin typeface="Arial" panose="020B0604020202020204" pitchFamily="34" charset="0"/>
              </a:rPr>
              <a:t> Проект “Кибернетична защита”;</a:t>
            </a:r>
          </a:p>
          <a:p>
            <a:pPr eaLnBrk="1" hangingPunct="1">
              <a:spcBef>
                <a:spcPct val="0"/>
              </a:spcBef>
              <a:buFontTx/>
              <a:buAutoNum type="arabicPeriod"/>
            </a:pPr>
            <a:r>
              <a:rPr lang="en-US" altLang="bg-BG" sz="1800" b="1">
                <a:solidFill>
                  <a:srgbClr val="0000CC"/>
                </a:solidFill>
                <a:latin typeface="Arial" panose="020B0604020202020204" pitchFamily="34" charset="0"/>
              </a:rPr>
              <a:t> Развитие на АИС на МО, БА, оперативните и тактически щабове. </a:t>
            </a:r>
          </a:p>
          <a:p>
            <a:pPr eaLnBrk="1" hangingPunct="1">
              <a:spcBef>
                <a:spcPct val="0"/>
              </a:spcBef>
              <a:buFontTx/>
              <a:buNone/>
            </a:pPr>
            <a:r>
              <a:rPr lang="en-US" altLang="bg-BG" sz="1800" b="1">
                <a:latin typeface="Arial" panose="020B0604020202020204" pitchFamily="34" charset="0"/>
              </a:rPr>
              <a:t>+ 14. </a:t>
            </a:r>
            <a:r>
              <a:rPr lang="bg-BG" altLang="bg-BG" sz="1800" b="1">
                <a:latin typeface="Arial" panose="020B0604020202020204" pitchFamily="34" charset="0"/>
              </a:rPr>
              <a:t>„Интегрирана логистична поддръжка на самолети „Спартан”</a:t>
            </a:r>
            <a:endParaRPr lang="en-US" altLang="bg-BG" sz="1800" b="1">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Date Placeholder 2">
            <a:extLst>
              <a:ext uri="{FF2B5EF4-FFF2-40B4-BE49-F238E27FC236}">
                <a16:creationId xmlns:a16="http://schemas.microsoft.com/office/drawing/2014/main" id="{A0C4F5EE-2C2A-4771-B2F1-E0C60B422431}"/>
              </a:ext>
            </a:extLst>
          </p:cNvPr>
          <p:cNvSpPr>
            <a:spLocks noGrp="1"/>
          </p:cNvSpPr>
          <p:nvPr>
            <p:ph type="dt" sz="quarter" idx="10"/>
          </p:nvPr>
        </p:nvSpPr>
        <p:spPr/>
        <p:txBody>
          <a:bodyPr/>
          <a:lstStyle/>
          <a:p>
            <a:pPr>
              <a:defRPr/>
            </a:pPr>
            <a:fld id="{674E81C3-1005-4E15-93B0-E29C72A0EC12}" type="datetime1">
              <a:rPr lang="bg-BG"/>
              <a:pPr>
                <a:defRPr/>
              </a:pPr>
              <a:t>15.2.2021 г.</a:t>
            </a:fld>
            <a:endParaRPr lang="en-GB"/>
          </a:p>
        </p:txBody>
      </p:sp>
      <p:sp>
        <p:nvSpPr>
          <p:cNvPr id="44035" name="Rectangle 2">
            <a:extLst>
              <a:ext uri="{FF2B5EF4-FFF2-40B4-BE49-F238E27FC236}">
                <a16:creationId xmlns:a16="http://schemas.microsoft.com/office/drawing/2014/main" id="{1EC145A7-161C-46FE-9E85-010976C54C35}"/>
              </a:ext>
            </a:extLst>
          </p:cNvPr>
          <p:cNvSpPr>
            <a:spLocks noChangeArrowheads="1"/>
          </p:cNvSpPr>
          <p:nvPr/>
        </p:nvSpPr>
        <p:spPr bwMode="auto">
          <a:xfrm>
            <a:off x="-17463" y="-25400"/>
            <a:ext cx="9161463" cy="6413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bg-BG" sz="1800" b="1">
                <a:latin typeface="Arial" panose="020B0604020202020204" pitchFamily="34" charset="0"/>
              </a:rPr>
              <a:t>3.</a:t>
            </a:r>
            <a:r>
              <a:rPr lang="ru-RU" altLang="bg-BG" sz="1800" b="1">
                <a:latin typeface="Arial" panose="020B0604020202020204" pitchFamily="34" charset="0"/>
              </a:rPr>
              <a:t>2. КОМПЛЕКТУВАНЕ НА БЪЛГАРСКАТА АРМИЧ С ОСНОВНО ВЪОРЪЖЕНИЕ И БОЙНА ТЕХНИКА В ОПЕРАТИВНА ГОТОВНОСТ</a:t>
            </a:r>
            <a:endParaRPr lang="en-GB" altLang="bg-BG" sz="1800" b="1">
              <a:latin typeface="Arial" panose="020B0604020202020204" pitchFamily="34" charset="0"/>
            </a:endParaRPr>
          </a:p>
        </p:txBody>
      </p:sp>
      <p:graphicFrame>
        <p:nvGraphicFramePr>
          <p:cNvPr id="945096" name="Group 968">
            <a:extLst>
              <a:ext uri="{FF2B5EF4-FFF2-40B4-BE49-F238E27FC236}">
                <a16:creationId xmlns:a16="http://schemas.microsoft.com/office/drawing/2014/main" id="{73BB8345-3C2D-44ED-BC36-7292B1716094}"/>
              </a:ext>
            </a:extLst>
          </p:cNvPr>
          <p:cNvGraphicFramePr>
            <a:graphicFrameLocks noGrp="1"/>
          </p:cNvGraphicFramePr>
          <p:nvPr>
            <p:ph/>
          </p:nvPr>
        </p:nvGraphicFramePr>
        <p:xfrm>
          <a:off x="0" y="533400"/>
          <a:ext cx="9144000" cy="6283325"/>
        </p:xfrm>
        <a:graphic>
          <a:graphicData uri="http://schemas.openxmlformats.org/drawingml/2006/table">
            <a:tbl>
              <a:tblPr/>
              <a:tblGrid>
                <a:gridCol w="1274694">
                  <a:extLst>
                    <a:ext uri="{9D8B030D-6E8A-4147-A177-3AD203B41FA5}">
                      <a16:colId xmlns:a16="http://schemas.microsoft.com/office/drawing/2014/main" val="20000"/>
                    </a:ext>
                  </a:extLst>
                </a:gridCol>
                <a:gridCol w="6112565">
                  <a:extLst>
                    <a:ext uri="{9D8B030D-6E8A-4147-A177-3AD203B41FA5}">
                      <a16:colId xmlns:a16="http://schemas.microsoft.com/office/drawing/2014/main" val="20001"/>
                    </a:ext>
                  </a:extLst>
                </a:gridCol>
                <a:gridCol w="1756741">
                  <a:extLst>
                    <a:ext uri="{9D8B030D-6E8A-4147-A177-3AD203B41FA5}">
                      <a16:colId xmlns:a16="http://schemas.microsoft.com/office/drawing/2014/main" val="20002"/>
                    </a:ext>
                  </a:extLst>
                </a:gridCol>
              </a:tblGrid>
              <a:tr h="55089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pitchFamily="34" charset="0"/>
                          <a:cs typeface="Arial" pitchFamily="34" charset="0"/>
                        </a:rPr>
                        <a:t>Основно</a:t>
                      </a:r>
                      <a:r>
                        <a:rPr kumimoji="0" lang="en-US" sz="1800" b="1" i="0" u="none" strike="noStrike" cap="none" normalizeH="0" baseline="0" dirty="0">
                          <a:ln>
                            <a:noFill/>
                          </a:ln>
                          <a:solidFill>
                            <a:schemeClr val="tx1"/>
                          </a:solidFill>
                          <a:effectLst/>
                          <a:latin typeface="Arial" pitchFamily="34" charset="0"/>
                          <a:cs typeface="Arial" pitchFamily="34" charset="0"/>
                        </a:rPr>
                        <a:t> </a:t>
                      </a:r>
                      <a:r>
                        <a:rPr kumimoji="0" lang="en-US" sz="1800" b="1" i="0" u="none" strike="noStrike" cap="none" normalizeH="0" baseline="0" dirty="0" err="1">
                          <a:ln>
                            <a:noFill/>
                          </a:ln>
                          <a:solidFill>
                            <a:schemeClr val="tx1"/>
                          </a:solidFill>
                          <a:effectLst/>
                          <a:latin typeface="Arial" pitchFamily="34" charset="0"/>
                          <a:cs typeface="Arial" pitchFamily="34" charset="0"/>
                        </a:rPr>
                        <a:t>въоръжение</a:t>
                      </a:r>
                      <a:r>
                        <a:rPr kumimoji="0" lang="en-US" sz="1800" b="1" i="0" u="none" strike="noStrike" cap="none" normalizeH="0" baseline="0" dirty="0">
                          <a:ln>
                            <a:noFill/>
                          </a:ln>
                          <a:solidFill>
                            <a:schemeClr val="tx1"/>
                          </a:solidFill>
                          <a:effectLst/>
                          <a:latin typeface="Arial" pitchFamily="34" charset="0"/>
                          <a:cs typeface="Arial" pitchFamily="34" charset="0"/>
                        </a:rPr>
                        <a:t> и </a:t>
                      </a:r>
                      <a:r>
                        <a:rPr kumimoji="0" lang="en-US" sz="1800" b="1" i="0" u="none" strike="noStrike" cap="none" normalizeH="0" baseline="0" dirty="0" err="1">
                          <a:ln>
                            <a:noFill/>
                          </a:ln>
                          <a:solidFill>
                            <a:schemeClr val="tx1"/>
                          </a:solidFill>
                          <a:effectLst/>
                          <a:latin typeface="Arial" pitchFamily="34" charset="0"/>
                          <a:cs typeface="Arial" pitchFamily="34" charset="0"/>
                        </a:rPr>
                        <a:t>техника</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bg-BG"/>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Arial" charset="0"/>
                          <a:cs typeface="Times New Roman" pitchFamily="18" charset="0"/>
                        </a:rPr>
                        <a:t>31.12.2014</a:t>
                      </a:r>
                      <a:endParaRPr kumimoji="0" lang="en-GB"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04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a:t>
                      </a:r>
                      <a:endParaRPr kumimoji="0" lang="en-US"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Сухопътни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войски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танкове</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cs typeface="Times New Roman" pitchFamily="18" charset="0"/>
                        </a:rPr>
                        <a:t>80</a:t>
                      </a:r>
                      <a:endParaRPr kumimoji="0" lang="en-US"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бойни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бронирани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машини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Arial" charset="0"/>
                          <a:cs typeface="Times New Roman" pitchFamily="18" charset="0"/>
                        </a:rPr>
                        <a:t>280</a:t>
                      </a:r>
                      <a:endParaRPr kumimoji="0" lang="en-GB"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428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Arial" pitchFamily="34" charset="0"/>
                          <a:cs typeface="Arial" pitchFamily="34" charset="0"/>
                        </a:rPr>
                        <a:t>артилерийски системи над100 мм (без минохвъргачната артилерия</a:t>
                      </a:r>
                      <a:endParaRPr kumimoji="0" lang="ru-RU"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cs typeface="Times New Roman" pitchFamily="18" charset="0"/>
                        </a:rPr>
                        <a:t>96</a:t>
                      </a:r>
                      <a:endParaRPr kumimoji="0" lang="en-US"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304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2.</a:t>
                      </a:r>
                      <a:endParaRPr kumimoji="0" lang="en-US"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Военновъздушни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сили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5"/>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бойни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самолети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lumMod val="50000"/>
                            </a:schemeClr>
                          </a:solidFill>
                          <a:effectLst/>
                          <a:latin typeface="Arial" charset="0"/>
                          <a:cs typeface="Times New Roman" pitchFamily="18" charset="0"/>
                        </a:rPr>
                        <a:t>16</a:t>
                      </a:r>
                      <a:r>
                        <a:rPr kumimoji="0" lang="bg-BG" sz="1200" b="1" i="0" u="none" strike="noStrike" cap="none" normalizeH="0" baseline="0" dirty="0">
                          <a:ln>
                            <a:noFill/>
                          </a:ln>
                          <a:solidFill>
                            <a:srgbClr val="FF0000"/>
                          </a:solidFill>
                          <a:effectLst/>
                          <a:latin typeface="Arial" charset="0"/>
                          <a:cs typeface="Times New Roman" pitchFamily="18" charset="0"/>
                        </a:rPr>
                        <a:t>/35</a:t>
                      </a:r>
                      <a:endParaRPr kumimoji="0" lang="en-US"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учебно-бойни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самолети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cs typeface="Times New Roman" pitchFamily="18" charset="0"/>
                        </a:rPr>
                        <a:t>0</a:t>
                      </a:r>
                      <a:endParaRPr kumimoji="0" lang="en-US"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7"/>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транспортни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самолети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cs typeface="Times New Roman" pitchFamily="18" charset="0"/>
                        </a:rPr>
                        <a:t>7</a:t>
                      </a:r>
                      <a:endParaRPr kumimoji="0" lang="en-US" sz="2400" b="1" i="0" u="none" strike="noStrike" cap="none" normalizeH="0" baseline="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8"/>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учебни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самолети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cs typeface="Times New Roman" pitchFamily="18" charset="0"/>
                        </a:rPr>
                        <a:t>12</a:t>
                      </a:r>
                      <a:endParaRPr kumimoji="0" lang="en-US"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9"/>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бойни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вертолети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cs typeface="Times New Roman" pitchFamily="18" charset="0"/>
                        </a:rPr>
                        <a:t>6</a:t>
                      </a:r>
                      <a:endParaRPr kumimoji="0" lang="en-US"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0"/>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транспортни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вертолети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cs typeface="Times New Roman" pitchFamily="18" charset="0"/>
                        </a:rPr>
                        <a:t>16</a:t>
                      </a:r>
                      <a:endParaRPr kumimoji="0" lang="en-US"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1"/>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Arial" pitchFamily="34" charset="0"/>
                          <a:cs typeface="Arial" pitchFamily="34" charset="0"/>
                        </a:rPr>
                        <a:t>Учебни вертолети</a:t>
                      </a:r>
                      <a:endParaRPr kumimoji="0" lang="ru-RU"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Arial" charset="0"/>
                          <a:cs typeface="Times New Roman" pitchFamily="18" charset="0"/>
                        </a:rPr>
                        <a:t>4</a:t>
                      </a:r>
                      <a:endParaRPr kumimoji="0" lang="en-GB"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2"/>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Зенитноракетни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дивизиони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Arial" charset="0"/>
                          <a:cs typeface="Times New Roman" pitchFamily="18" charset="0"/>
                        </a:rPr>
                        <a:t>5</a:t>
                      </a:r>
                      <a:endParaRPr kumimoji="0" lang="en-GB"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3"/>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Радиолокационни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системи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Arial" charset="0"/>
                          <a:cs typeface="Times New Roman" pitchFamily="18" charset="0"/>
                        </a:rPr>
                        <a:t>20</a:t>
                      </a:r>
                      <a:endParaRPr kumimoji="0" lang="en-GB"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4"/>
                  </a:ext>
                </a:extLst>
              </a:tr>
              <a:tr h="304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Times New Roman" pitchFamily="18" charset="0"/>
                          <a:cs typeface="Times New Roman" pitchFamily="18" charset="0"/>
                        </a:rPr>
                        <a:t>3.</a:t>
                      </a:r>
                      <a:endParaRPr kumimoji="0" lang="en-US" sz="2400" b="0" i="0" u="none" strike="noStrike" cap="none" normalizeH="0" baseline="0">
                        <a:ln>
                          <a:noFill/>
                        </a:ln>
                        <a:solidFill>
                          <a:schemeClr val="bg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bg1"/>
                          </a:solidFill>
                          <a:effectLst/>
                          <a:latin typeface="Arial" pitchFamily="34" charset="0"/>
                          <a:cs typeface="Arial" pitchFamily="34" charset="0"/>
                        </a:rPr>
                        <a:t>Военноморски</a:t>
                      </a:r>
                      <a:r>
                        <a:rPr kumimoji="0" lang="en-US" sz="1200" b="1" i="0" u="none" strike="noStrike" cap="none" normalizeH="0" baseline="0" dirty="0">
                          <a:ln>
                            <a:noFill/>
                          </a:ln>
                          <a:solidFill>
                            <a:schemeClr val="bg1"/>
                          </a:solidFill>
                          <a:effectLst/>
                          <a:latin typeface="Arial" pitchFamily="34" charset="0"/>
                          <a:cs typeface="Arial" pitchFamily="34" charset="0"/>
                        </a:rPr>
                        <a:t> </a:t>
                      </a:r>
                      <a:r>
                        <a:rPr kumimoji="0" lang="en-US" sz="1200" b="1" i="0" u="none" strike="noStrike" cap="none" normalizeH="0" baseline="0" dirty="0" err="1">
                          <a:ln>
                            <a:noFill/>
                          </a:ln>
                          <a:solidFill>
                            <a:schemeClr val="bg1"/>
                          </a:solidFill>
                          <a:effectLst/>
                          <a:latin typeface="Arial" pitchFamily="34" charset="0"/>
                          <a:cs typeface="Arial" pitchFamily="34" charset="0"/>
                        </a:rPr>
                        <a:t>сили</a:t>
                      </a:r>
                      <a:endParaRPr kumimoji="0" lang="en-US" sz="1200" b="0" i="0" u="none" strike="noStrike" cap="none" normalizeH="0" baseline="0" dirty="0">
                        <a:ln>
                          <a:noFill/>
                        </a:ln>
                        <a:solidFill>
                          <a:schemeClr val="bg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15"/>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бойни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кораби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cs typeface="Times New Roman" pitchFamily="18" charset="0"/>
                        </a:rPr>
                        <a:t>6</a:t>
                      </a:r>
                      <a:endParaRPr kumimoji="0" lang="en-US"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6"/>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кораби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за</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бойна</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поддръжка</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Arial" charset="0"/>
                          <a:cs typeface="Times New Roman" pitchFamily="18" charset="0"/>
                        </a:rPr>
                        <a:t>6</a:t>
                      </a:r>
                      <a:endParaRPr kumimoji="0" lang="en-GB"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7"/>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спомагателни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кораби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Arial" charset="0"/>
                          <a:cs typeface="Times New Roman" pitchFamily="18" charset="0"/>
                        </a:rPr>
                        <a:t>5</a:t>
                      </a:r>
                      <a:endParaRPr kumimoji="0" lang="en-GB"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8"/>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Плаващи</a:t>
                      </a:r>
                      <a:r>
                        <a:rPr kumimoji="0" lang="en-US" sz="1200" b="1" i="0" u="none" strike="noStrike" cap="none" normalizeH="0" baseline="0" dirty="0">
                          <a:ln>
                            <a:noFill/>
                          </a:ln>
                          <a:solidFill>
                            <a:schemeClr val="tx1"/>
                          </a:solidFill>
                          <a:effectLst/>
                          <a:latin typeface="Arial" pitchFamily="34" charset="0"/>
                          <a:cs typeface="Arial" pitchFamily="34" charset="0"/>
                        </a:rPr>
                        <a:t> </a:t>
                      </a:r>
                      <a:r>
                        <a:rPr kumimoji="0" lang="en-US" sz="1200" b="1" i="0" u="none" strike="noStrike" cap="none" normalizeH="0" baseline="0" dirty="0" err="1">
                          <a:ln>
                            <a:noFill/>
                          </a:ln>
                          <a:solidFill>
                            <a:schemeClr val="tx1"/>
                          </a:solidFill>
                          <a:effectLst/>
                          <a:latin typeface="Arial" pitchFamily="34" charset="0"/>
                          <a:cs typeface="Arial" pitchFamily="34" charset="0"/>
                        </a:rPr>
                        <a:t>средства</a:t>
                      </a:r>
                      <a:r>
                        <a:rPr kumimoji="0" lang="en-US" sz="1200" b="1" i="0" u="none" strike="noStrike" cap="none" normalizeH="0" baseline="0" dirty="0">
                          <a:ln>
                            <a:noFill/>
                          </a:ln>
                          <a:solidFill>
                            <a:schemeClr val="tx1"/>
                          </a:solidFill>
                          <a:effectLst/>
                          <a:latin typeface="Arial" pitchFamily="34" charset="0"/>
                          <a:cs typeface="Arial" pitchFamily="34" charset="0"/>
                        </a:rPr>
                        <a:t> и </a:t>
                      </a:r>
                      <a:r>
                        <a:rPr kumimoji="0" lang="en-US" sz="1200" b="1" i="0" u="none" strike="noStrike" cap="none" normalizeH="0" baseline="0" dirty="0" err="1">
                          <a:ln>
                            <a:noFill/>
                          </a:ln>
                          <a:solidFill>
                            <a:schemeClr val="tx1"/>
                          </a:solidFill>
                          <a:effectLst/>
                          <a:latin typeface="Arial" pitchFamily="34" charset="0"/>
                          <a:cs typeface="Arial" pitchFamily="34" charset="0"/>
                        </a:rPr>
                        <a:t>съоръжения</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Arial" charset="0"/>
                          <a:cs typeface="Times New Roman" pitchFamily="18" charset="0"/>
                        </a:rPr>
                        <a:t>18</a:t>
                      </a:r>
                      <a:endParaRPr kumimoji="0" lang="en-GB"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9"/>
                  </a:ext>
                </a:extLst>
              </a:tr>
              <a:tr h="27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t>
                      </a:r>
                      <a:endParaRPr kumimoji="0" lang="en-GB" sz="2400" b="0" i="0" u="none" strike="noStrike" cap="none" normalizeH="0" baseline="0">
                        <a:ln>
                          <a:noFill/>
                        </a:ln>
                        <a:solidFill>
                          <a:schemeClr val="tx1"/>
                        </a:solidFill>
                        <a:effectLst/>
                        <a:latin typeface="Times New Roman"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rial" pitchFamily="34" charset="0"/>
                          <a:cs typeface="Arial" pitchFamily="34" charset="0"/>
                        </a:rPr>
                        <a:t>вертолети</a:t>
                      </a:r>
                      <a:endParaRPr kumimoji="0" lang="en-US" sz="1200" b="0" i="0" u="none" strike="noStrike" cap="none" normalizeH="0" baseline="0" dirty="0">
                        <a:ln>
                          <a:noFill/>
                        </a:ln>
                        <a:solidFill>
                          <a:schemeClr val="tx1"/>
                        </a:solidFill>
                        <a:effectLst/>
                        <a:latin typeface="Arial" pitchFamily="34" charset="0"/>
                        <a:cs typeface="Arial"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cs typeface="Times New Roman" pitchFamily="18" charset="0"/>
                        </a:rPr>
                        <a:t>3</a:t>
                      </a:r>
                      <a:endParaRPr kumimoji="0" lang="en-US" sz="2400" b="1" i="0" u="none" strike="noStrike" cap="none" normalizeH="0" baseline="0" dirty="0">
                        <a:ln>
                          <a:noFill/>
                        </a:ln>
                        <a:solidFill>
                          <a:srgbClr val="FF0000"/>
                        </a:solidFill>
                        <a:effectLst/>
                        <a:latin typeface="Arial"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71A90A6-463E-4BE9-A1AF-EBE9678E9B9A}"/>
              </a:ext>
            </a:extLst>
          </p:cNvPr>
          <p:cNvSpPr txBox="1">
            <a:spLocks noGrp="1"/>
          </p:cNvSpPr>
          <p:nvPr/>
        </p:nvSpPr>
        <p:spPr bwMode="auto">
          <a:xfrm>
            <a:off x="685800" y="6248400"/>
            <a:ext cx="1905000" cy="457200"/>
          </a:xfrm>
          <a:prstGeom prst="rect">
            <a:avLst/>
          </a:prstGeom>
          <a:noFill/>
          <a:ln>
            <a:miter lim="800000"/>
            <a:headEnd/>
            <a:tailEnd/>
          </a:ln>
        </p:spPr>
        <p:txBody>
          <a:bodyPr/>
          <a:lstStyle/>
          <a:p>
            <a:pPr>
              <a:defRPr/>
            </a:pPr>
            <a:fld id="{C9622F96-7532-465D-9279-242E508C7DE7}" type="datetime1">
              <a:rPr lang="bg-BG" sz="1400">
                <a:latin typeface="+mn-lt"/>
              </a:rPr>
              <a:pPr>
                <a:defRPr/>
              </a:pPr>
              <a:t>15.2.2021 г.</a:t>
            </a:fld>
            <a:endParaRPr lang="en-GB" sz="1400">
              <a:latin typeface="+mn-lt"/>
            </a:endParaRPr>
          </a:p>
        </p:txBody>
      </p:sp>
      <p:sp>
        <p:nvSpPr>
          <p:cNvPr id="45059" name="Rectangle 3">
            <a:extLst>
              <a:ext uri="{FF2B5EF4-FFF2-40B4-BE49-F238E27FC236}">
                <a16:creationId xmlns:a16="http://schemas.microsoft.com/office/drawing/2014/main" id="{C6D30BF0-DA07-4F3D-8B6A-2A41A4A4868A}"/>
              </a:ext>
            </a:extLst>
          </p:cNvPr>
          <p:cNvSpPr>
            <a:spLocks noGrp="1" noChangeArrowheads="1"/>
          </p:cNvSpPr>
          <p:nvPr>
            <p:ph type="body" idx="4294967295"/>
          </p:nvPr>
        </p:nvSpPr>
        <p:spPr>
          <a:xfrm>
            <a:off x="0" y="1112838"/>
            <a:ext cx="9144000" cy="5745162"/>
          </a:xfrm>
          <a:noFill/>
          <a:ln>
            <a:solidFill>
              <a:srgbClr val="FF0066"/>
            </a:solidFill>
            <a:miter lim="800000"/>
            <a:headEnd/>
            <a:tailEnd/>
          </a:ln>
        </p:spPr>
        <p:txBody>
          <a:bodyPr/>
          <a:lstStyle/>
          <a:p>
            <a:pPr marL="609600" indent="-609600" algn="just" eaLnBrk="1" hangingPunct="1">
              <a:buFontTx/>
              <a:buNone/>
            </a:pPr>
            <a:r>
              <a:rPr lang="en-US" altLang="bg-BG" sz="2800" b="1"/>
              <a:t>		</a:t>
            </a:r>
            <a:r>
              <a:rPr lang="bg-BG" altLang="bg-BG" sz="2800" b="1">
                <a:latin typeface="Arial" panose="020B0604020202020204" pitchFamily="34" charset="0"/>
              </a:rPr>
              <a:t>Изграждането и развитието на въоръжените сили е сложен и крайно противоречив процес, който следва трудното развитие на България от времето на нейното възстановяване през 1878 г. до днес. В този процес главните действащи лица са две. От една страна военното ръководство, а от другата, държавата с нейните структури и механизми за управление. От военните се изисква да проявят воля и прозорливост и рационално да използуват средствата за отбрана, а от държавата – да осигури максимално необходимите средства.</a:t>
            </a:r>
          </a:p>
        </p:txBody>
      </p:sp>
      <p:sp>
        <p:nvSpPr>
          <p:cNvPr id="45060" name="Rectangle 4">
            <a:extLst>
              <a:ext uri="{FF2B5EF4-FFF2-40B4-BE49-F238E27FC236}">
                <a16:creationId xmlns:a16="http://schemas.microsoft.com/office/drawing/2014/main" id="{D7E7D16F-305A-4B1D-B8FE-EFD59C876D6A}"/>
              </a:ext>
            </a:extLst>
          </p:cNvPr>
          <p:cNvSpPr>
            <a:spLocks noChangeArrowheads="1"/>
          </p:cNvSpPr>
          <p:nvPr/>
        </p:nvSpPr>
        <p:spPr bwMode="auto">
          <a:xfrm>
            <a:off x="0" y="184150"/>
            <a:ext cx="9144000" cy="793750"/>
          </a:xfrm>
          <a:prstGeom prst="rect">
            <a:avLst/>
          </a:prstGeom>
          <a:solidFill>
            <a:srgbClr val="FFCCFF"/>
          </a:solidFill>
          <a:ln w="9525">
            <a:solidFill>
              <a:srgbClr val="FF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2800" b="1">
                <a:solidFill>
                  <a:srgbClr val="0000FF"/>
                </a:solidFill>
                <a:latin typeface="Arial" panose="020B0604020202020204" pitchFamily="34" charset="0"/>
              </a:rPr>
              <a:t>ЗАКЛЮЧЕНИЕ</a:t>
            </a:r>
            <a:endParaRPr lang="en-GB" altLang="bg-BG" sz="2800" b="1">
              <a:solidFill>
                <a:srgbClr val="0000FF"/>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C926BE-BCF1-4EB3-937D-A6DBA454ED1A}"/>
              </a:ext>
            </a:extLst>
          </p:cNvPr>
          <p:cNvSpPr>
            <a:spLocks noGrp="1"/>
          </p:cNvSpPr>
          <p:nvPr>
            <p:ph type="subTitle" idx="1"/>
          </p:nvPr>
        </p:nvSpPr>
        <p:spPr>
          <a:xfrm>
            <a:off x="0" y="1844675"/>
            <a:ext cx="9144000" cy="5013325"/>
          </a:xfrm>
        </p:spPr>
        <p:txBody>
          <a:bodyPr rtlCol="0">
            <a:normAutofit/>
          </a:bodyPr>
          <a:lstStyle/>
          <a:p>
            <a:pPr marL="609600" indent="-609600">
              <a:buFont typeface="Arial" charset="0"/>
              <a:buNone/>
              <a:defRPr/>
            </a:pPr>
            <a:r>
              <a:rPr lang="en-US" sz="3600" b="1" i="1" dirty="0">
                <a:solidFill>
                  <a:srgbClr val="FF0066"/>
                </a:solidFill>
                <a:latin typeface="Arial" charset="0"/>
              </a:rPr>
              <a:t>“</a:t>
            </a:r>
            <a:r>
              <a:rPr lang="sr-Cyrl-CS" sz="3600" b="1" i="1" dirty="0">
                <a:solidFill>
                  <a:srgbClr val="FF0066"/>
                </a:solidFill>
                <a:latin typeface="Arial" charset="0"/>
              </a:rPr>
              <a:t>Народ който не си храни собствена армия, ще трябва да храни чужда!“</a:t>
            </a:r>
            <a:r>
              <a:rPr lang="en-US" sz="3600" b="1" dirty="0">
                <a:solidFill>
                  <a:srgbClr val="FF0066"/>
                </a:solidFill>
                <a:latin typeface="Arial" charset="0"/>
              </a:rPr>
              <a:t> </a:t>
            </a:r>
            <a:r>
              <a:rPr lang="en-US" sz="3600" b="1" dirty="0">
                <a:latin typeface="Arial" charset="0"/>
              </a:rPr>
              <a:t>- </a:t>
            </a:r>
            <a:r>
              <a:rPr lang="sr-Cyrl-CS" sz="3600" b="1" dirty="0">
                <a:latin typeface="Arial" charset="0"/>
              </a:rPr>
              <a:t>стара Славянска поговорка”</a:t>
            </a:r>
            <a:endParaRPr lang="en-US" sz="3600" b="1" dirty="0">
              <a:latin typeface="Arial" charset="0"/>
            </a:endParaRPr>
          </a:p>
          <a:p>
            <a:pPr marL="609600" indent="-609600">
              <a:buFont typeface="Arial" charset="0"/>
              <a:buNone/>
              <a:defRPr/>
            </a:pPr>
            <a:endParaRPr lang="ru-RU" sz="1600" b="1" dirty="0">
              <a:latin typeface="Arial" charset="0"/>
            </a:endParaRPr>
          </a:p>
          <a:p>
            <a:pPr marL="609600" indent="-609600">
              <a:buFont typeface="Arial" charset="0"/>
              <a:buNone/>
              <a:defRPr/>
            </a:pPr>
            <a:r>
              <a:rPr lang="ru-RU" sz="3600" b="1" dirty="0">
                <a:latin typeface="Arial" charset="0"/>
              </a:rPr>
              <a:t>И д</a:t>
            </a:r>
            <a:r>
              <a:rPr lang="sr-Cyrl-CS" sz="3600" b="1" dirty="0">
                <a:latin typeface="Arial" charset="0"/>
              </a:rPr>
              <a:t>ревна</a:t>
            </a:r>
            <a:r>
              <a:rPr lang="ru-RU" sz="3600" b="1" dirty="0">
                <a:latin typeface="Arial" charset="0"/>
              </a:rPr>
              <a:t>та</a:t>
            </a:r>
            <a:r>
              <a:rPr lang="sr-Cyrl-CS" sz="3600" b="1" dirty="0">
                <a:latin typeface="Arial" charset="0"/>
              </a:rPr>
              <a:t> сентенция</a:t>
            </a:r>
            <a:r>
              <a:rPr lang="ru-RU" sz="3600" b="1" dirty="0">
                <a:latin typeface="Arial" charset="0"/>
              </a:rPr>
              <a:t>: </a:t>
            </a:r>
            <a:endParaRPr lang="en-US" sz="3600" b="1" dirty="0">
              <a:latin typeface="Arial" charset="0"/>
            </a:endParaRPr>
          </a:p>
          <a:p>
            <a:pPr marL="609600" indent="-609600">
              <a:buFont typeface="Arial" charset="0"/>
              <a:buNone/>
              <a:defRPr/>
            </a:pPr>
            <a:r>
              <a:rPr lang="ru-RU" sz="3600" b="1" dirty="0">
                <a:solidFill>
                  <a:srgbClr val="0000FF"/>
                </a:solidFill>
                <a:latin typeface="Arial" charset="0"/>
              </a:rPr>
              <a:t>“</a:t>
            </a:r>
            <a:r>
              <a:rPr lang="sr-Cyrl-CS" sz="3600" b="1" dirty="0">
                <a:solidFill>
                  <a:srgbClr val="0000FF"/>
                </a:solidFill>
                <a:latin typeface="Arial" charset="0"/>
              </a:rPr>
              <a:t>Тези, които изковаха от мечовете си рала, сега орат за онези, които си запазиха мечовете</a:t>
            </a:r>
            <a:r>
              <a:rPr lang="ru-RU" sz="3600" b="1" dirty="0">
                <a:solidFill>
                  <a:srgbClr val="0000FF"/>
                </a:solidFill>
                <a:latin typeface="Arial" charset="0"/>
              </a:rPr>
              <a:t>.”</a:t>
            </a:r>
            <a:endParaRPr lang="bg-BG" sz="3600" b="1" dirty="0">
              <a:solidFill>
                <a:srgbClr val="0000FF"/>
              </a:solidFill>
              <a:latin typeface="Arial" pitchFamily="34" charset="0"/>
              <a:cs typeface="Arial" pitchFamily="34" charset="0"/>
            </a:endParaRPr>
          </a:p>
        </p:txBody>
      </p:sp>
      <p:sp>
        <p:nvSpPr>
          <p:cNvPr id="46083" name="Rectangle 3">
            <a:extLst>
              <a:ext uri="{FF2B5EF4-FFF2-40B4-BE49-F238E27FC236}">
                <a16:creationId xmlns:a16="http://schemas.microsoft.com/office/drawing/2014/main" id="{53397181-FA31-4E0C-92F6-891213F0FD11}"/>
              </a:ext>
            </a:extLst>
          </p:cNvPr>
          <p:cNvSpPr>
            <a:spLocks noChangeArrowheads="1"/>
          </p:cNvSpPr>
          <p:nvPr/>
        </p:nvSpPr>
        <p:spPr bwMode="auto">
          <a:xfrm>
            <a:off x="214313" y="14287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bg-BG" b="1">
                <a:solidFill>
                  <a:srgbClr val="008000"/>
                </a:solidFill>
                <a:latin typeface="Arial" panose="020B0604020202020204" pitchFamily="34" charset="0"/>
              </a:rPr>
              <a:t>Гражд</a:t>
            </a:r>
            <a:r>
              <a:rPr lang="en-US" altLang="bg-BG" b="1">
                <a:solidFill>
                  <a:srgbClr val="008000"/>
                </a:solidFill>
                <a:latin typeface="Arial" panose="020B0604020202020204" pitchFamily="34" charset="0"/>
              </a:rPr>
              <a:t>а</a:t>
            </a:r>
            <a:r>
              <a:rPr lang="ru-RU" altLang="bg-BG" b="1">
                <a:solidFill>
                  <a:srgbClr val="008000"/>
                </a:solidFill>
                <a:latin typeface="Arial" panose="020B0604020202020204" pitchFamily="34" charset="0"/>
              </a:rPr>
              <a:t>ните на страната ни трябва да помнят историческите факти свързани с мъдростите:</a:t>
            </a:r>
            <a:endParaRPr lang="bg-BG" altLang="bg-BG" b="1">
              <a:solidFill>
                <a:srgbClr val="008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B95793C-3A09-4226-AD3A-0EE77360C2E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AC2CC3-4077-4D25-9917-14CBC61CCE3C}" type="slidenum">
              <a:rPr lang="bg-BG" altLang="bg-BG">
                <a:solidFill>
                  <a:srgbClr val="898989"/>
                </a:solidFill>
                <a:latin typeface="Calibri" panose="020F0502020204030204" pitchFamily="34" charset="0"/>
              </a:rPr>
              <a:pPr eaLnBrk="1" hangingPunct="1"/>
              <a:t>43</a:t>
            </a:fld>
            <a:endParaRPr lang="bg-BG" altLang="bg-BG">
              <a:solidFill>
                <a:srgbClr val="898989"/>
              </a:solidFill>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airgroup2000.com/gallery/albums/userpics/31050/P1020178.JPG">
            <a:extLst>
              <a:ext uri="{FF2B5EF4-FFF2-40B4-BE49-F238E27FC236}">
                <a16:creationId xmlns:a16="http://schemas.microsoft.com/office/drawing/2014/main" id="{438EBE36-5346-448D-BAF6-0D76CCF22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7988"/>
            <a:ext cx="86423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BCCE12F-6DB5-4C6A-A732-35D322260AEB}"/>
              </a:ext>
            </a:extLst>
          </p:cNvPr>
          <p:cNvSpPr/>
          <p:nvPr/>
        </p:nvSpPr>
        <p:spPr>
          <a:xfrm>
            <a:off x="1314540" y="332656"/>
            <a:ext cx="6514925" cy="1107996"/>
          </a:xfrm>
          <a:prstGeom prst="rect">
            <a:avLst/>
          </a:prstGeom>
          <a:noFill/>
        </p:spPr>
        <p:txBody>
          <a:bodyPr wrap="none">
            <a:spAutoFit/>
          </a:bodyPr>
          <a:lstStyle/>
          <a:p>
            <a:pPr algn="ctr">
              <a:defRPr/>
            </a:pPr>
            <a:r>
              <a:rPr lang="bg-BG"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Ъ П Р О С И !</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0 ВС на РБ история и настояще\1~25.jpg">
            <a:extLst>
              <a:ext uri="{FF2B5EF4-FFF2-40B4-BE49-F238E27FC236}">
                <a16:creationId xmlns:a16="http://schemas.microsoft.com/office/drawing/2014/main" id="{94DF7DA1-EA25-4AC5-A7CD-2054522B1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5A858FF-9E11-48B9-9A93-0A5AF5F2612C}"/>
              </a:ext>
            </a:extLst>
          </p:cNvPr>
          <p:cNvSpPr txBox="1">
            <a:spLocks/>
          </p:cNvSpPr>
          <p:nvPr/>
        </p:nvSpPr>
        <p:spPr bwMode="auto">
          <a:xfrm>
            <a:off x="250825" y="0"/>
            <a:ext cx="8569325" cy="1470025"/>
          </a:xfrm>
          <a:prstGeom prst="rect">
            <a:avLst/>
          </a:prstGeom>
          <a:noFill/>
          <a:ln w="9525">
            <a:noFill/>
            <a:miter lim="800000"/>
            <a:headEnd/>
            <a:tailEnd/>
          </a:ln>
        </p:spPr>
        <p:txBody>
          <a:bodyPr anchor="ctr"/>
          <a:lstStyle/>
          <a:p>
            <a:pPr algn="ctr">
              <a:defRPr/>
            </a:pPr>
            <a:r>
              <a:rPr lang="bg-BG" sz="2800" b="1">
                <a:latin typeface="+mj-lt"/>
                <a:ea typeface="+mj-ea"/>
                <a:cs typeface="+mj-cs"/>
              </a:rPr>
              <a:t>В О Е Н Н А  А К А Д Е М И Я  “Г. С. Р А К О В С К И”</a:t>
            </a:r>
            <a:br>
              <a:rPr lang="bg-BG" sz="2800" b="1" u="sng">
                <a:latin typeface="+mj-lt"/>
                <a:ea typeface="+mj-ea"/>
                <a:cs typeface="+mj-cs"/>
              </a:rPr>
            </a:br>
            <a:r>
              <a:rPr lang="bg-BG" sz="2400" b="1" u="sng">
                <a:latin typeface="+mj-lt"/>
                <a:ea typeface="+mj-ea"/>
                <a:cs typeface="+mj-cs"/>
              </a:rPr>
              <a:t>ФАКУЛТЕТ “НАЦИОНАЛНА СИГУРНОСТ И ОТБРАНА”</a:t>
            </a:r>
            <a:br>
              <a:rPr lang="bg-BG" sz="2000" b="1">
                <a:latin typeface="+mj-lt"/>
                <a:ea typeface="+mj-ea"/>
                <a:cs typeface="+mj-cs"/>
              </a:rPr>
            </a:br>
            <a:r>
              <a:rPr lang="bg-BG" sz="2000" b="1" i="1">
                <a:latin typeface="+mj-lt"/>
                <a:ea typeface="+mj-ea"/>
                <a:cs typeface="+mj-cs"/>
              </a:rPr>
              <a:t>К А Т Е Д Р А  “ВОЕННА СТРАТЕГИЯ”</a:t>
            </a:r>
            <a:endParaRPr lang="bg-BG" sz="2000" b="1">
              <a:latin typeface="+mj-lt"/>
              <a:ea typeface="+mj-ea"/>
              <a:cs typeface="+mj-cs"/>
            </a:endParaRPr>
          </a:p>
        </p:txBody>
      </p:sp>
      <p:sp>
        <p:nvSpPr>
          <p:cNvPr id="6" name="Subtitle 2">
            <a:extLst>
              <a:ext uri="{FF2B5EF4-FFF2-40B4-BE49-F238E27FC236}">
                <a16:creationId xmlns:a16="http://schemas.microsoft.com/office/drawing/2014/main" id="{451A8DDC-93CB-4E4B-AA83-F8E79F11EEC0}"/>
              </a:ext>
            </a:extLst>
          </p:cNvPr>
          <p:cNvSpPr txBox="1">
            <a:spLocks/>
          </p:cNvSpPr>
          <p:nvPr/>
        </p:nvSpPr>
        <p:spPr bwMode="auto">
          <a:xfrm>
            <a:off x="0" y="1844675"/>
            <a:ext cx="9144000" cy="1152525"/>
          </a:xfrm>
          <a:prstGeom prst="rect">
            <a:avLst/>
          </a:prstGeom>
          <a:noFill/>
          <a:ln w="9525">
            <a:noFill/>
            <a:miter lim="800000"/>
            <a:headEnd/>
            <a:tailEnd/>
          </a:ln>
        </p:spPr>
        <p:txBody>
          <a:bodyPr/>
          <a:lstStyle/>
          <a:p>
            <a:pPr marL="342900" indent="-342900" algn="ctr" fontAlgn="auto">
              <a:spcBef>
                <a:spcPct val="20000"/>
              </a:spcBef>
              <a:spcAft>
                <a:spcPts val="0"/>
              </a:spcAft>
              <a:buFont typeface="Arial" pitchFamily="34" charset="0"/>
              <a:buNone/>
              <a:defRPr/>
            </a:pPr>
            <a:r>
              <a:rPr lang="bg-BG" sz="4400" b="1" dirty="0">
                <a:solidFill>
                  <a:srgbClr val="0000FF"/>
                </a:solidFill>
                <a:latin typeface="+mn-lt"/>
              </a:rPr>
              <a:t>СЪВРЕМЕННИ ВЪОРЪЖЕНИ СИЛИ НА РЕПУБЛИКА БЪЛГАРИЯ</a:t>
            </a:r>
          </a:p>
          <a:p>
            <a:pPr marL="342900" indent="-342900" algn="ctr" fontAlgn="auto">
              <a:spcBef>
                <a:spcPct val="20000"/>
              </a:spcBef>
              <a:spcAft>
                <a:spcPts val="0"/>
              </a:spcAft>
              <a:buFont typeface="Arial" pitchFamily="34" charset="0"/>
              <a:buNone/>
              <a:defRPr/>
            </a:pPr>
            <a:endParaRPr lang="bg-BG" sz="4000" b="1" dirty="0">
              <a:solidFill>
                <a:srgbClr val="002060"/>
              </a:solidFill>
              <a:latin typeface="+mn-lt"/>
            </a:endParaRPr>
          </a:p>
        </p:txBody>
      </p:sp>
      <p:sp>
        <p:nvSpPr>
          <p:cNvPr id="48133" name="Rectangle 3">
            <a:extLst>
              <a:ext uri="{FF2B5EF4-FFF2-40B4-BE49-F238E27FC236}">
                <a16:creationId xmlns:a16="http://schemas.microsoft.com/office/drawing/2014/main" id="{77333319-45FC-456C-86BB-0D36A9C2B9CC}"/>
              </a:ext>
            </a:extLst>
          </p:cNvPr>
          <p:cNvSpPr>
            <a:spLocks noChangeArrowheads="1"/>
          </p:cNvSpPr>
          <p:nvPr/>
        </p:nvSpPr>
        <p:spPr bwMode="auto">
          <a:xfrm>
            <a:off x="0" y="565785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bg-BG" altLang="bg-BG" sz="1800" b="1"/>
              <a:t>20</a:t>
            </a:r>
            <a:r>
              <a:rPr lang="en-US" altLang="bg-BG" sz="1800" b="1"/>
              <a:t>13</a:t>
            </a:r>
            <a:endParaRPr lang="bg-BG" altLang="bg-BG" sz="1800"/>
          </a:p>
        </p:txBody>
      </p:sp>
      <p:sp>
        <p:nvSpPr>
          <p:cNvPr id="8" name="Rectangle 7">
            <a:extLst>
              <a:ext uri="{FF2B5EF4-FFF2-40B4-BE49-F238E27FC236}">
                <a16:creationId xmlns:a16="http://schemas.microsoft.com/office/drawing/2014/main" id="{AA9D3F31-21CB-4C9F-8FB2-63AE5EFAB927}"/>
              </a:ext>
            </a:extLst>
          </p:cNvPr>
          <p:cNvSpPr/>
          <p:nvPr/>
        </p:nvSpPr>
        <p:spPr>
          <a:xfrm rot="20380451">
            <a:off x="694492" y="3896283"/>
            <a:ext cx="8517039" cy="1446550"/>
          </a:xfrm>
          <a:prstGeom prst="rect">
            <a:avLst/>
          </a:prstGeom>
          <a:noFill/>
        </p:spPr>
        <p:txBody>
          <a:bodyPr>
            <a:spAutoFit/>
          </a:bodyPr>
          <a:lstStyle/>
          <a:p>
            <a:pPr algn="ctr" fontAlgn="auto">
              <a:spcBef>
                <a:spcPts val="0"/>
              </a:spcBef>
              <a:spcAft>
                <a:spcPts val="0"/>
              </a:spcAft>
              <a:defRPr/>
            </a:pPr>
            <a:r>
              <a:rPr lang="bg-BG" sz="88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latin typeface="+mn-lt"/>
              </a:rPr>
              <a:t>В</a:t>
            </a:r>
            <a:r>
              <a:rPr lang="en-US" sz="88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latin typeface="+mn-lt"/>
              </a:rPr>
              <a:t> Ъ П Р О С И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new.sliven.net/res/news/87833/resize_20121002094019_5_1_.jpg">
            <a:extLst>
              <a:ext uri="{FF2B5EF4-FFF2-40B4-BE49-F238E27FC236}">
                <a16:creationId xmlns:a16="http://schemas.microsoft.com/office/drawing/2014/main" id="{B270E1E2-3836-416F-AEC4-1CEE82E98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388" y="3284538"/>
            <a:ext cx="48212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E580183A-1A71-41BE-963C-56516705327F}"/>
              </a:ext>
            </a:extLst>
          </p:cNvPr>
          <p:cNvSpPr>
            <a:spLocks noGrp="1"/>
          </p:cNvSpPr>
          <p:nvPr>
            <p:ph type="title"/>
          </p:nvPr>
        </p:nvSpPr>
        <p:spPr/>
        <p:txBody>
          <a:bodyPr/>
          <a:lstStyle/>
          <a:p>
            <a:pPr eaLnBrk="1" hangingPunct="1"/>
            <a:r>
              <a:rPr lang="bg-BG" altLang="bg-BG" sz="2800" b="1">
                <a:latin typeface="Arial" panose="020B0604020202020204" pitchFamily="34" charset="0"/>
                <a:cs typeface="Arial" panose="020B0604020202020204" pitchFamily="34" charset="0"/>
              </a:rPr>
              <a:t>I. ВЪОРЪЖЕНИ СИЛИ</a:t>
            </a:r>
            <a:br>
              <a:rPr lang="bg-BG" altLang="bg-BG" sz="2800">
                <a:latin typeface="Arial" panose="020B0604020202020204" pitchFamily="34" charset="0"/>
                <a:cs typeface="Arial" panose="020B0604020202020204" pitchFamily="34" charset="0"/>
              </a:rPr>
            </a:br>
            <a:r>
              <a:rPr lang="bg-BG" altLang="bg-BG" sz="2800" b="1">
                <a:latin typeface="Arial" panose="020B0604020202020204" pitchFamily="34" charset="0"/>
                <a:cs typeface="Arial" panose="020B0604020202020204" pitchFamily="34" charset="0"/>
              </a:rPr>
              <a:t>1.1. Основни понятия за Въоръжените сили</a:t>
            </a:r>
            <a:br>
              <a:rPr lang="bg-BG" altLang="bg-BG" sz="2800">
                <a:latin typeface="Arial" panose="020B0604020202020204" pitchFamily="34" charset="0"/>
                <a:cs typeface="Arial" panose="020B0604020202020204" pitchFamily="34" charset="0"/>
              </a:rPr>
            </a:br>
            <a:endParaRPr lang="bg-BG" altLang="bg-BG" sz="280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3B40DD5F-CB00-4FB8-9F3B-C24392CB0937}"/>
              </a:ext>
            </a:extLst>
          </p:cNvPr>
          <p:cNvSpPr>
            <a:spLocks noGrp="1"/>
          </p:cNvSpPr>
          <p:nvPr>
            <p:ph idx="1"/>
          </p:nvPr>
        </p:nvSpPr>
        <p:spPr>
          <a:xfrm>
            <a:off x="34925" y="1125538"/>
            <a:ext cx="8229600" cy="3052762"/>
          </a:xfrm>
        </p:spPr>
        <p:txBody>
          <a:bodyPr/>
          <a:lstStyle/>
          <a:p>
            <a:pPr eaLnBrk="1" hangingPunct="1"/>
            <a:r>
              <a:rPr lang="bg-BG" altLang="bg-BG" sz="2800" b="1">
                <a:solidFill>
                  <a:srgbClr val="FF0066"/>
                </a:solidFill>
                <a:latin typeface="Arial" panose="020B0604020202020204" pitchFamily="34" charset="0"/>
                <a:cs typeface="Arial" panose="020B0604020202020204" pitchFamily="34" charset="0"/>
              </a:rPr>
              <a:t>А</a:t>
            </a:r>
            <a:r>
              <a:rPr lang="en-US" altLang="bg-BG" sz="2800" b="1">
                <a:solidFill>
                  <a:srgbClr val="FF0066"/>
                </a:solidFill>
                <a:latin typeface="Arial" panose="020B0604020202020204" pitchFamily="34" charset="0"/>
                <a:cs typeface="Arial" panose="020B0604020202020204" pitchFamily="34" charset="0"/>
              </a:rPr>
              <a:t>рмия;</a:t>
            </a:r>
          </a:p>
          <a:p>
            <a:pPr eaLnBrk="1" hangingPunct="1"/>
            <a:r>
              <a:rPr lang="bg-BG" altLang="bg-BG" sz="2800" b="1">
                <a:solidFill>
                  <a:srgbClr val="00B0F0"/>
                </a:solidFill>
                <a:latin typeface="Arial" panose="020B0604020202020204" pitchFamily="34" charset="0"/>
                <a:cs typeface="Arial" panose="020B0604020202020204" pitchFamily="34" charset="0"/>
              </a:rPr>
              <a:t>Въоръжените сили</a:t>
            </a:r>
            <a:r>
              <a:rPr lang="bg-BG" altLang="bg-BG" sz="2800">
                <a:solidFill>
                  <a:srgbClr val="00B0F0"/>
                </a:solidFill>
                <a:latin typeface="Arial" panose="020B0604020202020204" pitchFamily="34" charset="0"/>
                <a:cs typeface="Arial" panose="020B0604020202020204" pitchFamily="34" charset="0"/>
              </a:rPr>
              <a:t> (</a:t>
            </a:r>
            <a:r>
              <a:rPr lang="bg-BG" altLang="bg-BG" sz="2800" b="1">
                <a:solidFill>
                  <a:srgbClr val="00B0F0"/>
                </a:solidFill>
                <a:latin typeface="Arial" panose="020B0604020202020204" pitchFamily="34" charset="0"/>
                <a:cs typeface="Arial" panose="020B0604020202020204" pitchFamily="34" charset="0"/>
              </a:rPr>
              <a:t>войска</a:t>
            </a:r>
            <a:r>
              <a:rPr lang="bg-BG" altLang="bg-BG" sz="2800">
                <a:solidFill>
                  <a:srgbClr val="00B0F0"/>
                </a:solidFill>
                <a:latin typeface="Arial" panose="020B0604020202020204" pitchFamily="34" charset="0"/>
                <a:cs typeface="Arial" panose="020B0604020202020204" pitchFamily="34" charset="0"/>
              </a:rPr>
              <a:t>, </a:t>
            </a:r>
            <a:r>
              <a:rPr lang="bg-BG" altLang="bg-BG" sz="2800" b="1">
                <a:solidFill>
                  <a:srgbClr val="00B0F0"/>
                </a:solidFill>
                <a:latin typeface="Arial" panose="020B0604020202020204" pitchFamily="34" charset="0"/>
                <a:cs typeface="Arial" panose="020B0604020202020204" pitchFamily="34" charset="0"/>
              </a:rPr>
              <a:t>армия</a:t>
            </a:r>
            <a:r>
              <a:rPr lang="bg-BG" altLang="bg-BG" sz="2800">
                <a:solidFill>
                  <a:srgbClr val="00B0F0"/>
                </a:solidFill>
                <a:latin typeface="Arial" panose="020B0604020202020204" pitchFamily="34" charset="0"/>
                <a:cs typeface="Arial" panose="020B0604020202020204" pitchFamily="34" charset="0"/>
              </a:rPr>
              <a:t>)</a:t>
            </a:r>
            <a:r>
              <a:rPr lang="en-US" altLang="bg-BG" sz="2800" b="1">
                <a:solidFill>
                  <a:srgbClr val="00B0F0"/>
                </a:solidFill>
                <a:latin typeface="Arial" panose="020B0604020202020204" pitchFamily="34" charset="0"/>
                <a:cs typeface="Arial" panose="020B0604020202020204" pitchFamily="34" charset="0"/>
              </a:rPr>
              <a:t>;</a:t>
            </a:r>
          </a:p>
          <a:p>
            <a:pPr eaLnBrk="1" hangingPunct="1"/>
            <a:r>
              <a:rPr lang="bg-BG" altLang="bg-BG" sz="2800" b="1">
                <a:solidFill>
                  <a:srgbClr val="00FF00"/>
                </a:solidFill>
                <a:latin typeface="Arial" panose="020B0604020202020204" pitchFamily="34" charset="0"/>
                <a:cs typeface="Arial" panose="020B0604020202020204" pitchFamily="34" charset="0"/>
              </a:rPr>
              <a:t>Видът въоръжени сили</a:t>
            </a:r>
            <a:r>
              <a:rPr lang="en-US" altLang="bg-BG" sz="2800" b="1">
                <a:solidFill>
                  <a:srgbClr val="00FF00"/>
                </a:solidFill>
                <a:latin typeface="Arial" panose="020B0604020202020204" pitchFamily="34" charset="0"/>
                <a:cs typeface="Arial" panose="020B0604020202020204" pitchFamily="34" charset="0"/>
              </a:rPr>
              <a:t>;</a:t>
            </a:r>
          </a:p>
          <a:p>
            <a:pPr eaLnBrk="1" hangingPunct="1"/>
            <a:r>
              <a:rPr lang="bg-BG" altLang="bg-BG" sz="2800" b="1">
                <a:solidFill>
                  <a:srgbClr val="006600"/>
                </a:solidFill>
                <a:latin typeface="Arial" panose="020B0604020202020204" pitchFamily="34" charset="0"/>
                <a:cs typeface="Arial" panose="020B0604020202020204" pitchFamily="34" charset="0"/>
              </a:rPr>
              <a:t>Родът войска</a:t>
            </a:r>
            <a:r>
              <a:rPr lang="en-US" altLang="bg-BG" sz="2800" b="1">
                <a:solidFill>
                  <a:srgbClr val="006600"/>
                </a:solidFill>
                <a:latin typeface="Arial" panose="020B0604020202020204" pitchFamily="34" charset="0"/>
                <a:cs typeface="Arial" panose="020B0604020202020204" pitchFamily="34" charset="0"/>
              </a:rPr>
              <a:t>;</a:t>
            </a:r>
          </a:p>
          <a:p>
            <a:pPr eaLnBrk="1" hangingPunct="1"/>
            <a:r>
              <a:rPr lang="bg-BG" altLang="bg-BG" sz="2800" b="1">
                <a:solidFill>
                  <a:srgbClr val="FF9900"/>
                </a:solidFill>
                <a:latin typeface="Arial" panose="020B0604020202020204" pitchFamily="34" charset="0"/>
                <a:cs typeface="Arial" panose="020B0604020202020204" pitchFamily="34" charset="0"/>
              </a:rPr>
              <a:t>Специалните войски</a:t>
            </a:r>
            <a:r>
              <a:rPr lang="en-US" altLang="bg-BG" sz="2800" b="1">
                <a:solidFill>
                  <a:srgbClr val="FF9900"/>
                </a:solidFill>
                <a:latin typeface="Arial" panose="020B0604020202020204" pitchFamily="34" charset="0"/>
                <a:cs typeface="Arial" panose="020B0604020202020204" pitchFamily="34" charset="0"/>
              </a:rPr>
              <a:t>;</a:t>
            </a:r>
          </a:p>
          <a:p>
            <a:pPr eaLnBrk="1" hangingPunct="1"/>
            <a:r>
              <a:rPr lang="bg-BG" altLang="bg-BG" sz="2800" b="1">
                <a:solidFill>
                  <a:srgbClr val="FF00FF"/>
                </a:solidFill>
                <a:latin typeface="Arial" panose="020B0604020202020204" pitchFamily="34" charset="0"/>
                <a:cs typeface="Arial" panose="020B0604020202020204" pitchFamily="34" charset="0"/>
              </a:rPr>
              <a:t>Резервите</a:t>
            </a:r>
            <a:r>
              <a:rPr lang="en-US" altLang="bg-BG" sz="2800" b="1">
                <a:solidFill>
                  <a:srgbClr val="FF00FF"/>
                </a:solidFill>
                <a:latin typeface="Arial" panose="020B0604020202020204" pitchFamily="34" charset="0"/>
                <a:cs typeface="Arial" panose="020B0604020202020204" pitchFamily="34" charset="0"/>
              </a:rPr>
              <a:t>.</a:t>
            </a:r>
            <a:endParaRPr lang="bg-BG" altLang="bg-BG"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ox(in)">
                                      <p:cBhvr>
                                        <p:cTn id="13" dur="500"/>
                                        <p:tgtEl>
                                          <p:spTgt spid="6">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heckerboard(across)">
                                      <p:cBhvr>
                                        <p:cTn id="24" dur="500"/>
                                        <p:tgtEl>
                                          <p:spTgt spid="6">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diamond(in)">
                                      <p:cBhvr>
                                        <p:cTn id="29" dur="2000"/>
                                        <p:tgtEl>
                                          <p:spTgt spid="6">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edge">
                                      <p:cBhvr>
                                        <p:cTn id="34"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B0A9293-42D5-453D-8AD9-3B11560461CE}"/>
              </a:ext>
            </a:extLst>
          </p:cNvPr>
          <p:cNvSpPr>
            <a:spLocks noGrp="1"/>
          </p:cNvSpPr>
          <p:nvPr>
            <p:ph type="title"/>
          </p:nvPr>
        </p:nvSpPr>
        <p:spPr>
          <a:xfrm>
            <a:off x="457200" y="142875"/>
            <a:ext cx="8229600" cy="785813"/>
          </a:xfrm>
          <a:solidFill>
            <a:srgbClr val="99FF66"/>
          </a:solidFill>
        </p:spPr>
        <p:txBody>
          <a:bodyPr/>
          <a:lstStyle/>
          <a:p>
            <a:r>
              <a:rPr lang="en-US" altLang="bg-BG" sz="3200" b="1">
                <a:solidFill>
                  <a:srgbClr val="FF0000"/>
                </a:solidFill>
                <a:latin typeface="Arial" panose="020B0604020202020204" pitchFamily="34" charset="0"/>
                <a:cs typeface="Arial" panose="020B0604020202020204" pitchFamily="34" charset="0"/>
              </a:rPr>
              <a:t>1.2. </a:t>
            </a:r>
            <a:r>
              <a:rPr lang="bg-BG" altLang="bg-BG" sz="3200" b="1">
                <a:solidFill>
                  <a:srgbClr val="FF0000"/>
                </a:solidFill>
                <a:latin typeface="Arial" panose="020B0604020202020204" pitchFamily="34" charset="0"/>
                <a:cs typeface="Arial" panose="020B0604020202020204" pitchFamily="34" charset="0"/>
              </a:rPr>
              <a:t>Военни формирования</a:t>
            </a:r>
            <a:endParaRPr lang="bg-BG" altLang="bg-BG" sz="320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3F7DFCA-C220-4E37-88A5-48CBA49BE62C}"/>
              </a:ext>
            </a:extLst>
          </p:cNvPr>
          <p:cNvSpPr>
            <a:spLocks noGrp="1"/>
          </p:cNvSpPr>
          <p:nvPr>
            <p:ph idx="1"/>
          </p:nvPr>
        </p:nvSpPr>
        <p:spPr>
          <a:xfrm>
            <a:off x="468313" y="782638"/>
            <a:ext cx="8229600" cy="342900"/>
          </a:xfrm>
          <a:solidFill>
            <a:schemeClr val="accent6"/>
          </a:solidFill>
        </p:spPr>
        <p:txBody>
          <a:bodyPr/>
          <a:lstStyle/>
          <a:p>
            <a:pPr>
              <a:buFont typeface="Arial" charset="0"/>
              <a:buChar char="•"/>
              <a:defRPr/>
            </a:pPr>
            <a:r>
              <a:rPr lang="bg-BG" sz="1800" b="1" dirty="0">
                <a:solidFill>
                  <a:schemeClr val="tx2"/>
                </a:solidFill>
                <a:latin typeface="Arial" pitchFamily="34" charset="0"/>
                <a:cs typeface="Arial" pitchFamily="34" charset="0"/>
              </a:rPr>
              <a:t>1.2.1 . Йерархична подредба на войсковите формирования</a:t>
            </a:r>
          </a:p>
          <a:p>
            <a:pPr>
              <a:buFont typeface="Arial" panose="020B0604020202020204" pitchFamily="34" charset="0"/>
              <a:buNone/>
              <a:defRPr/>
            </a:pPr>
            <a:endParaRPr lang="bg-BG" sz="1800" b="1" dirty="0">
              <a:solidFill>
                <a:schemeClr val="tx2"/>
              </a:solidFill>
              <a:latin typeface="Arial" pitchFamily="34" charset="0"/>
              <a:cs typeface="Arial" pitchFamily="34" charset="0"/>
            </a:endParaRPr>
          </a:p>
        </p:txBody>
      </p:sp>
      <p:pic>
        <p:nvPicPr>
          <p:cNvPr id="8196" name="Picture 9" descr="http://www.portal-silistra.eu/images/news/64b0dc782524bb4586da20da043df454.jpg">
            <a:extLst>
              <a:ext uri="{FF2B5EF4-FFF2-40B4-BE49-F238E27FC236}">
                <a16:creationId xmlns:a16="http://schemas.microsoft.com/office/drawing/2014/main" id="{73890F7B-D811-43AE-A1D3-2F7665D61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68413"/>
            <a:ext cx="8323262"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24" name="Group 112">
            <a:extLst>
              <a:ext uri="{FF2B5EF4-FFF2-40B4-BE49-F238E27FC236}">
                <a16:creationId xmlns:a16="http://schemas.microsoft.com/office/drawing/2014/main" id="{9BD22C06-C199-468C-82B2-9551E6E989DA}"/>
              </a:ext>
            </a:extLst>
          </p:cNvPr>
          <p:cNvGraphicFramePr>
            <a:graphicFrameLocks noGrp="1"/>
          </p:cNvGraphicFramePr>
          <p:nvPr/>
        </p:nvGraphicFramePr>
        <p:xfrm>
          <a:off x="71438" y="-31750"/>
          <a:ext cx="9001125" cy="6889750"/>
        </p:xfrm>
        <a:graphic>
          <a:graphicData uri="http://schemas.openxmlformats.org/drawingml/2006/table">
            <a:tbl>
              <a:tblPr/>
              <a:tblGrid>
                <a:gridCol w="945577">
                  <a:extLst>
                    <a:ext uri="{9D8B030D-6E8A-4147-A177-3AD203B41FA5}">
                      <a16:colId xmlns:a16="http://schemas.microsoft.com/office/drawing/2014/main" val="20000"/>
                    </a:ext>
                  </a:extLst>
                </a:gridCol>
                <a:gridCol w="1932195">
                  <a:extLst>
                    <a:ext uri="{9D8B030D-6E8A-4147-A177-3AD203B41FA5}">
                      <a16:colId xmlns:a16="http://schemas.microsoft.com/office/drawing/2014/main" val="20001"/>
                    </a:ext>
                  </a:extLst>
                </a:gridCol>
                <a:gridCol w="880853">
                  <a:extLst>
                    <a:ext uri="{9D8B030D-6E8A-4147-A177-3AD203B41FA5}">
                      <a16:colId xmlns:a16="http://schemas.microsoft.com/office/drawing/2014/main" val="20002"/>
                    </a:ext>
                  </a:extLst>
                </a:gridCol>
                <a:gridCol w="1769600">
                  <a:extLst>
                    <a:ext uri="{9D8B030D-6E8A-4147-A177-3AD203B41FA5}">
                      <a16:colId xmlns:a16="http://schemas.microsoft.com/office/drawing/2014/main" val="20003"/>
                    </a:ext>
                  </a:extLst>
                </a:gridCol>
                <a:gridCol w="3472900">
                  <a:extLst>
                    <a:ext uri="{9D8B030D-6E8A-4147-A177-3AD203B41FA5}">
                      <a16:colId xmlns:a16="http://schemas.microsoft.com/office/drawing/2014/main" val="20004"/>
                    </a:ext>
                  </a:extLst>
                </a:gridCol>
              </a:tblGrid>
              <a:tr h="473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rgbClr val="000066"/>
                          </a:solidFill>
                          <a:effectLst/>
                          <a:latin typeface="Arial" charset="0"/>
                          <a:ea typeface="Times New Roman" pitchFamily="18" charset="0"/>
                          <a:cs typeface="Arial" charset="0"/>
                        </a:rPr>
                        <a:t>Символ</a:t>
                      </a:r>
                    </a:p>
                  </a:txBody>
                  <a:tcPr marT="45722" marB="45722"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Arial" charset="0"/>
                          <a:ea typeface="Times New Roman" pitchFamily="18" charset="0"/>
                          <a:cs typeface="Arial" charset="0"/>
                        </a:rPr>
                        <a:t>Название </a:t>
                      </a:r>
                      <a:r>
                        <a:rPr kumimoji="0" lang="en-US" sz="1200" b="1" i="0" u="none" strike="noStrike" cap="none" normalizeH="0" baseline="0" dirty="0" err="1">
                          <a:ln>
                            <a:noFill/>
                          </a:ln>
                          <a:solidFill>
                            <a:schemeClr val="tx1"/>
                          </a:solidFill>
                          <a:effectLst/>
                          <a:latin typeface="Arial" charset="0"/>
                          <a:ea typeface="Times New Roman" pitchFamily="18" charset="0"/>
                          <a:cs typeface="Arial" charset="0"/>
                        </a:rPr>
                        <a:t>на</a:t>
                      </a: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 </a:t>
                      </a:r>
                      <a:r>
                        <a:rPr kumimoji="0" lang="bg-BG" sz="1200" b="1" i="0" u="none" strike="noStrike" cap="none" normalizeH="0" baseline="0" dirty="0">
                          <a:ln>
                            <a:noFill/>
                          </a:ln>
                          <a:solidFill>
                            <a:schemeClr val="tx1"/>
                          </a:solidFill>
                          <a:effectLst/>
                          <a:latin typeface="Arial" charset="0"/>
                          <a:ea typeface="Times New Roman" pitchFamily="18" charset="0"/>
                          <a:cs typeface="Arial" charset="0"/>
                        </a:rPr>
                        <a:t>армейск</a:t>
                      </a:r>
                      <a:r>
                        <a:rPr kumimoji="0" lang="en-US" sz="1200" b="1" i="0" u="none" strike="noStrike" cap="none" normalizeH="0" baseline="0" dirty="0" err="1">
                          <a:ln>
                            <a:noFill/>
                          </a:ln>
                          <a:solidFill>
                            <a:schemeClr val="tx1"/>
                          </a:solidFill>
                          <a:effectLst/>
                          <a:latin typeface="Arial" charset="0"/>
                          <a:ea typeface="Times New Roman" pitchFamily="18" charset="0"/>
                          <a:cs typeface="Arial" charset="0"/>
                        </a:rPr>
                        <a:t>ата</a:t>
                      </a:r>
                      <a:r>
                        <a:rPr kumimoji="0" lang="bg-BG" sz="1200" b="1" i="0" u="none" strike="noStrike" cap="none" normalizeH="0" baseline="0" dirty="0">
                          <a:ln>
                            <a:noFill/>
                          </a:ln>
                          <a:solidFill>
                            <a:schemeClr val="tx1"/>
                          </a:solidFill>
                          <a:effectLst/>
                          <a:latin typeface="Arial" charset="0"/>
                          <a:ea typeface="Times New Roman" pitchFamily="18" charset="0"/>
                          <a:cs typeface="Arial" charset="0"/>
                        </a:rPr>
                        <a:t> единиц</a:t>
                      </a: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а</a:t>
                      </a:r>
                    </a:p>
                  </a:txBody>
                  <a:tcPr marT="45722" marB="45722"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Кол</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ичест</a:t>
                      </a:r>
                      <a:r>
                        <a:rPr kumimoji="0" lang="bg-BG" sz="1200" b="1" i="0" u="none" strike="noStrike" cap="none" normalizeH="0" baseline="0">
                          <a:ln>
                            <a:noFill/>
                          </a:ln>
                          <a:solidFill>
                            <a:schemeClr val="tx1"/>
                          </a:solidFill>
                          <a:effectLst/>
                          <a:latin typeface="Arial" charset="0"/>
                          <a:ea typeface="Times New Roman" pitchFamily="18" charset="0"/>
                          <a:cs typeface="Arial" charset="0"/>
                        </a:rPr>
                        <a:t>во </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л.с.</a:t>
                      </a:r>
                    </a:p>
                  </a:txBody>
                  <a:tcPr marT="45722" marB="45722"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Кол</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ичест</a:t>
                      </a:r>
                      <a:r>
                        <a:rPr kumimoji="0" lang="bg-BG" sz="1200" b="1" i="0" u="none" strike="noStrike" cap="none" normalizeH="0" baseline="0">
                          <a:ln>
                            <a:noFill/>
                          </a:ln>
                          <a:solidFill>
                            <a:schemeClr val="tx1"/>
                          </a:solidFill>
                          <a:effectLst/>
                          <a:latin typeface="Arial" charset="0"/>
                          <a:ea typeface="Times New Roman" pitchFamily="18" charset="0"/>
                          <a:cs typeface="Arial" charset="0"/>
                        </a:rPr>
                        <a:t>во подчинен</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a:t>
                      </a:r>
                      <a:r>
                        <a:rPr kumimoji="0" lang="bg-BG" sz="1200" b="1" i="0" u="none" strike="noStrike" cap="none" normalizeH="0" baseline="0">
                          <a:ln>
                            <a:noFill/>
                          </a:ln>
                          <a:solidFill>
                            <a:schemeClr val="tx1"/>
                          </a:solidFill>
                          <a:effectLst/>
                          <a:latin typeface="Arial" charset="0"/>
                          <a:ea typeface="Times New Roman" pitchFamily="18" charset="0"/>
                          <a:cs typeface="Arial" charset="0"/>
                        </a:rPr>
                        <a:t> единиц</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a:t>
                      </a:r>
                      <a:endParaRPr kumimoji="0" lang="bg-BG" sz="1200" b="1" i="0" u="none" strike="noStrike" cap="none" normalizeH="0" baseline="0">
                        <a:ln>
                          <a:noFill/>
                        </a:ln>
                        <a:solidFill>
                          <a:schemeClr val="tx1"/>
                        </a:solidFill>
                        <a:effectLst/>
                        <a:latin typeface="Arial" charset="0"/>
                        <a:ea typeface="Times New Roman" pitchFamily="18" charset="0"/>
                        <a:cs typeface="Arial" charset="0"/>
                      </a:endParaRPr>
                    </a:p>
                  </a:txBody>
                  <a:tcPr marT="45722" marB="45722"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Командване</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 </a:t>
                      </a:r>
                      <a:r>
                        <a:rPr kumimoji="0" lang="en-US" sz="1200" b="1" i="0" u="none" strike="noStrike" cap="none" normalizeH="0" baseline="0" dirty="0" err="1">
                          <a:ln>
                            <a:noFill/>
                          </a:ln>
                          <a:solidFill>
                            <a:schemeClr val="tx1"/>
                          </a:solidFill>
                          <a:effectLst/>
                          <a:latin typeface="Calibri" pitchFamily="34" charset="0"/>
                          <a:ea typeface="Times New Roman" pitchFamily="18" charset="0"/>
                          <a:cs typeface="Arial" charset="0"/>
                        </a:rPr>
                        <a:t>на</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 армейск</a:t>
                      </a:r>
                      <a:r>
                        <a:rPr kumimoji="0" lang="en-US" sz="1200" b="1" i="0" u="none" strike="noStrike" cap="none" normalizeH="0" baseline="0" dirty="0" err="1">
                          <a:ln>
                            <a:noFill/>
                          </a:ln>
                          <a:solidFill>
                            <a:schemeClr val="tx1"/>
                          </a:solidFill>
                          <a:effectLst/>
                          <a:latin typeface="Calibri" pitchFamily="34" charset="0"/>
                          <a:ea typeface="Times New Roman" pitchFamily="18" charset="0"/>
                          <a:cs typeface="Arial" charset="0"/>
                        </a:rPr>
                        <a:t>ата</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 единиц</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а</a:t>
                      </a:r>
                    </a:p>
                  </a:txBody>
                  <a:tcPr marT="45722" marB="45722"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XXXXXXX</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1" u="none" strike="noStrike" cap="none" normalizeH="0" baseline="0">
                          <a:ln>
                            <a:noFill/>
                          </a:ln>
                          <a:solidFill>
                            <a:schemeClr val="tx1"/>
                          </a:solidFill>
                          <a:effectLst/>
                          <a:latin typeface="Arial" charset="0"/>
                          <a:ea typeface="Times New Roman" pitchFamily="18" charset="0"/>
                          <a:cs typeface="Arial" charset="0"/>
                        </a:rPr>
                        <a:t>регион или теат</a:t>
                      </a:r>
                      <a:r>
                        <a:rPr kumimoji="0" lang="ru-RU" sz="1200" b="1" i="1" u="none" strike="noStrike" cap="none" normalizeH="0" baseline="0">
                          <a:ln>
                            <a:noFill/>
                          </a:ln>
                          <a:solidFill>
                            <a:schemeClr val="tx1"/>
                          </a:solidFill>
                          <a:effectLst/>
                          <a:latin typeface="Arial" charset="0"/>
                          <a:ea typeface="Times New Roman" pitchFamily="18" charset="0"/>
                          <a:cs typeface="Arial" charset="0"/>
                        </a:rPr>
                        <a:t>ъ</a:t>
                      </a:r>
                      <a:r>
                        <a:rPr kumimoji="0" lang="bg-BG" sz="1200" b="1" i="1" u="none" strike="noStrike" cap="none" normalizeH="0" baseline="0">
                          <a:ln>
                            <a:noFill/>
                          </a:ln>
                          <a:solidFill>
                            <a:schemeClr val="tx1"/>
                          </a:solidFill>
                          <a:effectLst/>
                          <a:latin typeface="Arial" charset="0"/>
                          <a:ea typeface="Times New Roman" pitchFamily="18" charset="0"/>
                          <a:cs typeface="Arial" charset="0"/>
                        </a:rPr>
                        <a:t>р</a:t>
                      </a:r>
                      <a:r>
                        <a:rPr kumimoji="0" lang="ru-RU" sz="1200" b="1" i="1" u="none" strike="noStrike" cap="none" normalizeH="0" baseline="0">
                          <a:ln>
                            <a:noFill/>
                          </a:ln>
                          <a:solidFill>
                            <a:schemeClr val="tx1"/>
                          </a:solidFill>
                          <a:effectLst/>
                          <a:latin typeface="Arial" charset="0"/>
                          <a:ea typeface="Times New Roman" pitchFamily="18" charset="0"/>
                          <a:cs typeface="Arial" charset="0"/>
                        </a:rPr>
                        <a:t> на</a:t>
                      </a:r>
                      <a:r>
                        <a:rPr kumimoji="0" lang="bg-BG" sz="1200" b="1" i="1" u="none" strike="noStrike" cap="none" normalizeH="0" baseline="0">
                          <a:ln>
                            <a:noFill/>
                          </a:ln>
                          <a:solidFill>
                            <a:schemeClr val="tx1"/>
                          </a:solidFill>
                          <a:effectLst/>
                          <a:latin typeface="Arial" charset="0"/>
                          <a:ea typeface="Times New Roman" pitchFamily="18" charset="0"/>
                          <a:cs typeface="Arial" charset="0"/>
                        </a:rPr>
                        <a:t> военн</a:t>
                      </a:r>
                      <a:r>
                        <a:rPr kumimoji="0" lang="ru-RU" sz="1200" b="1" i="1" u="none" strike="noStrike" cap="none" normalizeH="0" baseline="0">
                          <a:ln>
                            <a:noFill/>
                          </a:ln>
                          <a:solidFill>
                            <a:schemeClr val="tx1"/>
                          </a:solidFill>
                          <a:effectLst/>
                          <a:latin typeface="Arial" charset="0"/>
                          <a:ea typeface="Times New Roman" pitchFamily="18" charset="0"/>
                          <a:cs typeface="Arial" charset="0"/>
                        </a:rPr>
                        <a:t>ите</a:t>
                      </a:r>
                      <a:r>
                        <a:rPr kumimoji="0" lang="bg-BG" sz="1200" b="1" i="1" u="none" strike="noStrike" cap="none" normalizeH="0" baseline="0">
                          <a:ln>
                            <a:noFill/>
                          </a:ln>
                          <a:solidFill>
                            <a:schemeClr val="tx1"/>
                          </a:solidFill>
                          <a:effectLst/>
                          <a:latin typeface="Arial" charset="0"/>
                          <a:ea typeface="Times New Roman" pitchFamily="18" charset="0"/>
                          <a:cs typeface="Arial" charset="0"/>
                        </a:rPr>
                        <a:t> действи</a:t>
                      </a:r>
                      <a:r>
                        <a:rPr kumimoji="0" lang="ru-RU" sz="1200" b="1" i="1" u="none" strike="noStrike" cap="none" normalizeH="0" baseline="0">
                          <a:ln>
                            <a:noFill/>
                          </a:ln>
                          <a:solidFill>
                            <a:schemeClr val="tx1"/>
                          </a:solidFill>
                          <a:effectLst/>
                          <a:latin typeface="Arial" charset="0"/>
                          <a:ea typeface="Times New Roman" pitchFamily="18" charset="0"/>
                          <a:cs typeface="Arial" charset="0"/>
                        </a:rPr>
                        <a:t>я</a:t>
                      </a:r>
                      <a:endParaRPr kumimoji="0" lang="ru-RU" sz="1200" b="1" i="0" u="none" strike="noStrike" cap="none" normalizeH="0" baseline="0">
                        <a:ln>
                          <a:noFill/>
                        </a:ln>
                        <a:solidFill>
                          <a:schemeClr val="tx1"/>
                        </a:solidFill>
                        <a:effectLst/>
                        <a:latin typeface="Arial" charset="0"/>
                        <a:ea typeface="Times New Roman" pitchFamily="18"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300 000 +</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 фронт</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а</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м</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аршал</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a:t>
                      </a:r>
                      <a:r>
                        <a:rPr kumimoji="0" lang="ru-RU" sz="1200" b="1" i="0" u="none" strike="noStrike" cap="none" normalizeH="0" baseline="0" dirty="0">
                          <a:ln>
                            <a:noFill/>
                          </a:ln>
                          <a:solidFill>
                            <a:schemeClr val="tx1"/>
                          </a:solidFill>
                          <a:effectLst/>
                          <a:latin typeface="Calibri" pitchFamily="34" charset="0"/>
                          <a:ea typeface="Times New Roman" pitchFamily="18" charset="0"/>
                          <a:cs typeface="Arial" charset="0"/>
                        </a:rPr>
                        <a:t> петзвезден генерал</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 или главнокоманд</a:t>
                      </a:r>
                      <a:r>
                        <a:rPr kumimoji="0" lang="ru-RU" sz="1200" b="1" i="0" u="none" strike="noStrike" cap="none" normalizeH="0" baseline="0" dirty="0">
                          <a:ln>
                            <a:noFill/>
                          </a:ln>
                          <a:solidFill>
                            <a:schemeClr val="tx1"/>
                          </a:solidFill>
                          <a:effectLst/>
                          <a:latin typeface="Calibri" pitchFamily="34" charset="0"/>
                          <a:ea typeface="Times New Roman" pitchFamily="18" charset="0"/>
                          <a:cs typeface="Arial" charset="0"/>
                        </a:rPr>
                        <a:t>ва</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щ</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69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XXXXXX</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фронт, окр</a:t>
                      </a:r>
                      <a:r>
                        <a:rPr kumimoji="0" lang="en-US" sz="1200" b="1" i="0" u="none" strike="noStrike" cap="none" normalizeH="0" baseline="0">
                          <a:ln>
                            <a:noFill/>
                          </a:ln>
                          <a:solidFill>
                            <a:schemeClr val="tx1"/>
                          </a:solidFill>
                          <a:effectLst/>
                          <a:latin typeface="Arial" charset="0"/>
                          <a:ea typeface="Times New Roman" pitchFamily="18" charset="0"/>
                          <a:cs typeface="Arial" charset="0"/>
                        </a:rPr>
                        <a:t>ъ</a:t>
                      </a:r>
                      <a:r>
                        <a:rPr kumimoji="0" lang="bg-BG" sz="1200" b="1" i="0" u="none" strike="noStrike" cap="none" normalizeH="0" baseline="0">
                          <a:ln>
                            <a:noFill/>
                          </a:ln>
                          <a:solidFill>
                            <a:schemeClr val="tx1"/>
                          </a:solidFill>
                          <a:effectLst/>
                          <a:latin typeface="Arial" charset="0"/>
                          <a:ea typeface="Times New Roman" pitchFamily="18" charset="0"/>
                          <a:cs typeface="Arial" charset="0"/>
                        </a:rPr>
                        <a:t>г</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200 000 +</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 груп</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а</a:t>
                      </a:r>
                      <a:r>
                        <a:rPr kumimoji="0" lang="bg-BG" sz="1200" b="1" i="0" u="none" strike="noStrike" cap="none" normalizeH="0" baseline="0">
                          <a:ln>
                            <a:noFill/>
                          </a:ln>
                          <a:solidFill>
                            <a:schemeClr val="tx1"/>
                          </a:solidFill>
                          <a:effectLst/>
                          <a:latin typeface="Arial" charset="0"/>
                          <a:ea typeface="Times New Roman" pitchFamily="18" charset="0"/>
                          <a:cs typeface="Arial" charset="0"/>
                        </a:rPr>
                        <a:t> арми</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м</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аршал</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a:t>
                      </a:r>
                      <a:r>
                        <a:rPr kumimoji="0" lang="ru-RU" sz="1200" b="1" i="0" u="none" strike="noStrike" cap="none" normalizeH="0" baseline="0" dirty="0">
                          <a:ln>
                            <a:noFill/>
                          </a:ln>
                          <a:solidFill>
                            <a:schemeClr val="tx1"/>
                          </a:solidFill>
                          <a:effectLst/>
                          <a:latin typeface="Calibri" pitchFamily="34" charset="0"/>
                          <a:ea typeface="Times New Roman" pitchFamily="18" charset="0"/>
                          <a:cs typeface="Arial" charset="0"/>
                        </a:rPr>
                        <a:t> петзвезден генерал,  армейски генерал</a:t>
                      </a:r>
                      <a:endPar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XXXXX</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група арми</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 флотилия</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100 000 +</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 армии</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1"/>
                          </a:solidFill>
                          <a:effectLst/>
                          <a:latin typeface="Calibri" pitchFamily="34" charset="0"/>
                          <a:cs typeface="Arial" charset="0"/>
                        </a:rPr>
                        <a:t>армейски генерал</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 маршал</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a:t>
                      </a:r>
                      <a:r>
                        <a:rPr kumimoji="0" lang="ru-RU" sz="1200" b="1" i="0" u="none" strike="noStrike" cap="none" normalizeH="0" baseline="0" dirty="0">
                          <a:ln>
                            <a:noFill/>
                          </a:ln>
                          <a:solidFill>
                            <a:schemeClr val="tx1"/>
                          </a:solidFill>
                          <a:effectLst/>
                          <a:latin typeface="Calibri" pitchFamily="34" charset="0"/>
                          <a:ea typeface="Times New Roman" pitchFamily="18" charset="0"/>
                          <a:cs typeface="Arial" charset="0"/>
                        </a:rPr>
                        <a:t> петзвезден генерал</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62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XXXX</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армия</a:t>
                      </a:r>
                      <a:r>
                        <a:rPr kumimoji="0" lang="en-US" sz="1200" b="1" i="0" u="none" strike="noStrike" cap="none" normalizeH="0" baseline="0">
                          <a:ln>
                            <a:noFill/>
                          </a:ln>
                          <a:solidFill>
                            <a:schemeClr val="tx1"/>
                          </a:solidFill>
                          <a:effectLst/>
                          <a:latin typeface="Arial" charset="0"/>
                          <a:ea typeface="Times New Roman" pitchFamily="18" charset="0"/>
                          <a:cs typeface="Arial" charset="0"/>
                        </a:rPr>
                        <a:t>, СОК /СКС/</a:t>
                      </a:r>
                      <a:endParaRPr kumimoji="0" lang="bg-BG" sz="12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Флотилия, флот</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50 000 — 60 000+</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 корпус</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генерал, генерал-полковник</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 </a:t>
                      </a:r>
                      <a:r>
                        <a:rPr kumimoji="0" lang="en-US" sz="1200" b="1" i="0" u="none" strike="noStrike" cap="none" normalizeH="0" baseline="0" dirty="0" err="1">
                          <a:ln>
                            <a:noFill/>
                          </a:ln>
                          <a:solidFill>
                            <a:schemeClr val="tx1"/>
                          </a:solidFill>
                          <a:effectLst/>
                          <a:latin typeface="Calibri" pitchFamily="34" charset="0"/>
                          <a:ea typeface="Times New Roman" pitchFamily="18" charset="0"/>
                          <a:cs typeface="Arial" charset="0"/>
                        </a:rPr>
                        <a:t>адмирал</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 </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XXX</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корпус</a:t>
                      </a:r>
                      <a:r>
                        <a:rPr kumimoji="0" lang="en-US" sz="1200" b="1" i="0" u="none" strike="noStrike" cap="none" normalizeH="0" baseline="0">
                          <a:ln>
                            <a:noFill/>
                          </a:ln>
                          <a:solidFill>
                            <a:schemeClr val="tx1"/>
                          </a:solidFill>
                          <a:effectLst/>
                          <a:latin typeface="Arial" charset="0"/>
                          <a:ea typeface="Times New Roman" pitchFamily="18" charset="0"/>
                          <a:cs typeface="Arial" charset="0"/>
                        </a:rPr>
                        <a:t>, КОС,</a:t>
                      </a:r>
                      <a:endParaRPr kumimoji="0" lang="bg-BG" sz="12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флот</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30 000 — 50 000</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2-4 дивизии</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генерал-лейтенант</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Calibri" pitchFamily="34" charset="0"/>
                          <a:ea typeface="Times New Roman" pitchFamily="18" charset="0"/>
                          <a:cs typeface="Arial" charset="0"/>
                        </a:rPr>
                        <a:t>вицеадмирал</a:t>
                      </a:r>
                      <a:endPar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XX</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Дивизия</a:t>
                      </a:r>
                      <a:r>
                        <a:rPr kumimoji="0" lang="en-US" sz="1200" b="1" i="0" u="none" strike="noStrike" cap="none" normalizeH="0" baseline="0">
                          <a:ln>
                            <a:noFill/>
                          </a:ln>
                          <a:solidFill>
                            <a:schemeClr val="tx1"/>
                          </a:solidFill>
                          <a:effectLst/>
                          <a:latin typeface="Arial" charset="0"/>
                          <a:ea typeface="Times New Roman" pitchFamily="18" charset="0"/>
                          <a:cs typeface="Arial" charset="0"/>
                        </a:rPr>
                        <a:t>,</a:t>
                      </a:r>
                      <a:r>
                        <a:rPr kumimoji="0" lang="ru-RU" sz="1200" b="1" i="0" u="none" strike="noStrike" cap="none" normalizeH="0" baseline="0">
                          <a:ln>
                            <a:noFill/>
                          </a:ln>
                          <a:solidFill>
                            <a:schemeClr val="tx1"/>
                          </a:solidFill>
                          <a:effectLst/>
                          <a:latin typeface="Arial" charset="0"/>
                          <a:ea typeface="Times New Roman" pitchFamily="18" charset="0"/>
                          <a:cs typeface="Arial" charset="0"/>
                        </a:rPr>
                        <a:t> авиобаза, военноморска база, авиокрило</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10 000 — 20 000</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2-4 бригад</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генерал-майор</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Calibri" pitchFamily="34" charset="0"/>
                          <a:ea typeface="Times New Roman" pitchFamily="18" charset="0"/>
                          <a:cs typeface="Arial" charset="0"/>
                        </a:rPr>
                        <a:t>контраадмирал</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 </a:t>
                      </a:r>
                      <a:r>
                        <a:rPr kumimoji="0" lang="ru-RU" sz="1200" b="1" i="0" u="none" strike="noStrike" cap="none" normalizeH="0" baseline="0" dirty="0">
                          <a:ln>
                            <a:noFill/>
                          </a:ln>
                          <a:solidFill>
                            <a:schemeClr val="tx1"/>
                          </a:solidFill>
                          <a:effectLst/>
                          <a:latin typeface="Calibri" pitchFamily="34" charset="0"/>
                          <a:ea typeface="Times New Roman" pitchFamily="18" charset="0"/>
                          <a:cs typeface="Arial" charset="0"/>
                        </a:rPr>
                        <a:t>комодор/ бригаден адмирал</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X</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бригада</a:t>
                      </a:r>
                      <a:r>
                        <a:rPr kumimoji="0" lang="ru-RU" sz="1200" b="1" i="0" u="none" strike="noStrike" cap="none" normalizeH="0" baseline="0">
                          <a:ln>
                            <a:noFill/>
                          </a:ln>
                          <a:solidFill>
                            <a:schemeClr val="tx1"/>
                          </a:solidFill>
                          <a:effectLst/>
                          <a:latin typeface="Arial" charset="0"/>
                          <a:ea typeface="Times New Roman" pitchFamily="18" charset="0"/>
                          <a:cs typeface="Arial" charset="0"/>
                        </a:rPr>
                        <a:t>, авиобаза, военноморска база, </a:t>
                      </a:r>
                      <a:endParaRPr kumimoji="0" lang="bg-BG" sz="12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a:ln>
                            <a:noFill/>
                          </a:ln>
                          <a:solidFill>
                            <a:schemeClr val="tx1"/>
                          </a:solidFill>
                          <a:effectLst/>
                          <a:latin typeface="Arial" charset="0"/>
                          <a:ea typeface="Times New Roman" pitchFamily="18" charset="0"/>
                          <a:cs typeface="Arial" charset="0"/>
                        </a:rPr>
                        <a:t>авиокрило</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3000-5000</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 полк</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а</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3</a:t>
                      </a:r>
                      <a:r>
                        <a:rPr kumimoji="0" lang="bg-BG" sz="1200" b="1" i="0" u="none" strike="noStrike" cap="none" normalizeH="0" baseline="0">
                          <a:ln>
                            <a:noFill/>
                          </a:ln>
                          <a:solidFill>
                            <a:schemeClr val="tx1"/>
                          </a:solidFill>
                          <a:effectLst/>
                          <a:latin typeface="Arial" charset="0"/>
                          <a:ea typeface="Times New Roman" pitchFamily="18" charset="0"/>
                          <a:cs typeface="Arial" charset="0"/>
                        </a:rPr>
                        <a:t>-</a:t>
                      </a:r>
                      <a:r>
                        <a:rPr kumimoji="0" lang="en-US" sz="1200" b="1" i="0" u="none" strike="noStrike" cap="none" normalizeH="0" baseline="0">
                          <a:ln>
                            <a:noFill/>
                          </a:ln>
                          <a:solidFill>
                            <a:schemeClr val="tx1"/>
                          </a:solidFill>
                          <a:effectLst/>
                          <a:latin typeface="Arial" charset="0"/>
                          <a:ea typeface="Times New Roman" pitchFamily="18" charset="0"/>
                          <a:cs typeface="Arial" charset="0"/>
                        </a:rPr>
                        <a:t>5</a:t>
                      </a:r>
                      <a:r>
                        <a:rPr kumimoji="0" lang="bg-BG" sz="1200" b="1" i="0" u="none" strike="noStrike" cap="none" normalizeH="0" baseline="0">
                          <a:ln>
                            <a:noFill/>
                          </a:ln>
                          <a:solidFill>
                            <a:schemeClr val="tx1"/>
                          </a:solidFill>
                          <a:effectLst/>
                          <a:latin typeface="Arial" charset="0"/>
                          <a:ea typeface="Times New Roman" pitchFamily="18" charset="0"/>
                          <a:cs typeface="Arial" charset="0"/>
                        </a:rPr>
                        <a:t> батальона</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Полковник</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 </a:t>
                      </a:r>
                      <a:r>
                        <a:rPr kumimoji="0" lang="ru-RU" sz="1200" b="1" i="0" u="none" strike="noStrike" cap="none" normalizeH="0" baseline="0" dirty="0">
                          <a:ln>
                            <a:noFill/>
                          </a:ln>
                          <a:solidFill>
                            <a:schemeClr val="tx1"/>
                          </a:solidFill>
                          <a:effectLst/>
                          <a:latin typeface="Calibri" pitchFamily="34" charset="0"/>
                          <a:ea typeface="Times New Roman" pitchFamily="18" charset="0"/>
                          <a:cs typeface="Arial" charset="0"/>
                        </a:rPr>
                        <a:t>бригаден –генерал, </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генерал-майор</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 </a:t>
                      </a:r>
                      <a:r>
                        <a:rPr kumimoji="0" lang="ru-RU" sz="1200" b="1" i="0" u="none" strike="noStrike" cap="none" normalizeH="0" baseline="0" dirty="0">
                          <a:ln>
                            <a:noFill/>
                          </a:ln>
                          <a:solidFill>
                            <a:schemeClr val="tx1"/>
                          </a:solidFill>
                          <a:effectLst/>
                          <a:latin typeface="Calibri" pitchFamily="34" charset="0"/>
                          <a:ea typeface="Times New Roman" pitchFamily="18" charset="0"/>
                          <a:cs typeface="Arial" charset="0"/>
                        </a:rPr>
                        <a:t>комодор/ бригаден адмирал</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83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III</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полк</a:t>
                      </a:r>
                      <a:r>
                        <a:rPr kumimoji="0" lang="en-US" sz="1200" b="1" i="0" u="none" strike="noStrike" cap="none" normalizeH="0" baseline="0">
                          <a:ln>
                            <a:noFill/>
                          </a:ln>
                          <a:solidFill>
                            <a:schemeClr val="tx1"/>
                          </a:solidFill>
                          <a:effectLst/>
                          <a:latin typeface="Arial" charset="0"/>
                          <a:ea typeface="Times New Roman" pitchFamily="18" charset="0"/>
                          <a:cs typeface="Arial" charset="0"/>
                        </a:rPr>
                        <a:t>, </a:t>
                      </a:r>
                      <a:endParaRPr kumimoji="0" lang="bg-BG" sz="12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кораб</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2000-3000</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2-3 батальона</a:t>
                      </a:r>
                      <a:r>
                        <a:rPr kumimoji="0" lang="en-US" sz="1200" b="1" i="0" u="none" strike="noStrike" cap="none" normalizeH="0" baseline="0">
                          <a:ln>
                            <a:noFill/>
                          </a:ln>
                          <a:solidFill>
                            <a:schemeClr val="tx1"/>
                          </a:solidFill>
                          <a:effectLst/>
                          <a:latin typeface="Arial" charset="0"/>
                          <a:ea typeface="Times New Roman" pitchFamily="18" charset="0"/>
                          <a:cs typeface="Arial" charset="0"/>
                        </a:rPr>
                        <a:t>,</a:t>
                      </a:r>
                      <a:endParaRPr kumimoji="0" lang="bg-BG" sz="12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6-12 роти</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п</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олковник</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  </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подполковник </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40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II</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б</a:t>
                      </a:r>
                      <a:r>
                        <a:rPr kumimoji="0" lang="bg-BG" sz="1200" b="1" i="0" u="none" strike="noStrike" cap="none" normalizeH="0" baseline="0">
                          <a:ln>
                            <a:noFill/>
                          </a:ln>
                          <a:solidFill>
                            <a:schemeClr val="tx1"/>
                          </a:solidFill>
                          <a:effectLst/>
                          <a:latin typeface="Arial" charset="0"/>
                          <a:ea typeface="Times New Roman" pitchFamily="18" charset="0"/>
                          <a:cs typeface="Arial" charset="0"/>
                        </a:rPr>
                        <a:t>атальон</a:t>
                      </a:r>
                      <a:r>
                        <a:rPr kumimoji="0" lang="en-US" sz="1200" b="1" i="0" u="none" strike="noStrike" cap="none" normalizeH="0" baseline="0">
                          <a:ln>
                            <a:noFill/>
                          </a:ln>
                          <a:solidFill>
                            <a:schemeClr val="tx1"/>
                          </a:solidFill>
                          <a:effectLst/>
                          <a:latin typeface="Arial" charset="0"/>
                          <a:ea typeface="Times New Roman" pitchFamily="18" charset="0"/>
                          <a:cs typeface="Arial" charset="0"/>
                        </a:rPr>
                        <a:t>,</a:t>
                      </a:r>
                      <a:r>
                        <a:rPr kumimoji="0" lang="ru-RU" sz="1200" b="1" i="0" u="none" strike="noStrike" cap="none" normalizeH="0" baseline="0">
                          <a:ln>
                            <a:noFill/>
                          </a:ln>
                          <a:solidFill>
                            <a:schemeClr val="tx1"/>
                          </a:solidFill>
                          <a:effectLst/>
                          <a:latin typeface="Arial" charset="0"/>
                          <a:ea typeface="Times New Roman" pitchFamily="18" charset="0"/>
                          <a:cs typeface="Arial" charset="0"/>
                        </a:rPr>
                        <a:t> дивизион, ескадрон, кораб, ескадрила /дружина/</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300—1000</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2-6 рот</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a:t>
                      </a:r>
                      <a:endParaRPr kumimoji="0" lang="bg-BG" sz="12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батареи</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м</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айор</a:t>
                      </a:r>
                      <a:r>
                        <a:rPr kumimoji="0" lang="en-US" sz="1200" b="1" i="0" u="none" strike="noStrike" cap="none" normalizeH="0" baseline="0" dirty="0">
                          <a:ln>
                            <a:noFill/>
                          </a:ln>
                          <a:solidFill>
                            <a:schemeClr val="tx1"/>
                          </a:solidFill>
                          <a:effectLst/>
                          <a:latin typeface="Calibri" pitchFamily="34" charset="0"/>
                          <a:ea typeface="Times New Roman" pitchFamily="18" charset="0"/>
                          <a:cs typeface="Arial" charset="0"/>
                        </a:rPr>
                        <a:t>,</a:t>
                      </a: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 подполковник</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62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I</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рота</a:t>
                      </a:r>
                      <a:r>
                        <a:rPr kumimoji="0" lang="en-US" sz="1200" b="1" i="0" u="none" strike="noStrike" cap="none" normalizeH="0" baseline="0">
                          <a:ln>
                            <a:noFill/>
                          </a:ln>
                          <a:solidFill>
                            <a:schemeClr val="tx1"/>
                          </a:solidFill>
                          <a:effectLst/>
                          <a:latin typeface="Arial" charset="0"/>
                          <a:ea typeface="Times New Roman" pitchFamily="18" charset="0"/>
                          <a:cs typeface="Arial" charset="0"/>
                        </a:rPr>
                        <a:t>, батарея,</a:t>
                      </a:r>
                      <a:endParaRPr kumimoji="0" lang="bg-BG" sz="12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полуескадрон</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70-250</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2-8 взводов</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е</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старши лейтенант или капитан</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572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взвод, отряд</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25-60</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3-4 отделения</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младши лейтенант, лейтенант или старши лейтенант</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95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отделение</a:t>
                      </a:r>
                      <a:r>
                        <a:rPr kumimoji="0" lang="en-US" sz="1200" b="1" i="0" u="none" strike="noStrike" cap="none" normalizeH="0" baseline="0">
                          <a:ln>
                            <a:noFill/>
                          </a:ln>
                          <a:solidFill>
                            <a:schemeClr val="tx1"/>
                          </a:solidFill>
                          <a:effectLst/>
                          <a:latin typeface="Arial" charset="0"/>
                          <a:ea typeface="Times New Roman" pitchFamily="18" charset="0"/>
                          <a:cs typeface="Arial" charset="0"/>
                        </a:rPr>
                        <a:t>, </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8-16</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2 груп</a:t>
                      </a:r>
                      <a:r>
                        <a:rPr kumimoji="0" lang="en-US" sz="1200" b="1" i="0" u="none" strike="noStrike" cap="none" normalizeH="0" baseline="0">
                          <a:ln>
                            <a:noFill/>
                          </a:ln>
                          <a:solidFill>
                            <a:schemeClr val="tx1"/>
                          </a:solidFill>
                          <a:effectLst/>
                          <a:latin typeface="Arial" charset="0"/>
                          <a:ea typeface="Times New Roman" pitchFamily="18" charset="0"/>
                          <a:cs typeface="Arial" charset="0"/>
                        </a:rPr>
                        <a:t>и</a:t>
                      </a:r>
                      <a:r>
                        <a:rPr kumimoji="0" lang="bg-BG" sz="1200" b="1" i="0" u="none" strike="noStrike" cap="none" normalizeH="0" baseline="0">
                          <a:ln>
                            <a:noFill/>
                          </a:ln>
                          <a:solidFill>
                            <a:schemeClr val="tx1"/>
                          </a:solidFill>
                          <a:effectLst/>
                          <a:latin typeface="Arial" charset="0"/>
                          <a:ea typeface="Times New Roman" pitchFamily="18" charset="0"/>
                          <a:cs typeface="Arial" charset="0"/>
                        </a:rPr>
                        <a:t>, звена</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младши сержант, сержант, старши сержант</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572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sz="1300" b="1" i="0" u="none" strike="noStrike" cap="none" normalizeH="0" baseline="0">
                          <a:ln>
                            <a:noFill/>
                          </a:ln>
                          <a:solidFill>
                            <a:srgbClr val="000066"/>
                          </a:solidFill>
                          <a:effectLst/>
                          <a:latin typeface="Arial" charset="0"/>
                          <a:ea typeface="Times New Roman" pitchFamily="18" charset="0"/>
                          <a:cs typeface="Arial" charset="0"/>
                        </a:rPr>
                        <a:t>•</a:t>
                      </a:r>
                    </a:p>
                  </a:txBody>
                  <a:tcPr marT="45722" marB="45722"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звено, група, команда</a:t>
                      </a:r>
                      <a:r>
                        <a:rPr kumimoji="0" lang="ru-RU" sz="1200" b="1" i="0" u="none" strike="noStrike" cap="none" normalizeH="0" baseline="0">
                          <a:ln>
                            <a:noFill/>
                          </a:ln>
                          <a:solidFill>
                            <a:schemeClr val="tx1"/>
                          </a:solidFill>
                          <a:effectLst/>
                          <a:latin typeface="Arial" charset="0"/>
                          <a:ea typeface="Times New Roman" pitchFamily="18" charset="0"/>
                          <a:cs typeface="Arial" charset="0"/>
                        </a:rPr>
                        <a:t>, екипаж, разчет</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4-8</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a:ln>
                            <a:noFill/>
                          </a:ln>
                          <a:solidFill>
                            <a:schemeClr val="tx1"/>
                          </a:solidFill>
                          <a:effectLst/>
                          <a:latin typeface="Arial" charset="0"/>
                          <a:ea typeface="Times New Roman" pitchFamily="18" charset="0"/>
                          <a:cs typeface="Arial" charset="0"/>
                        </a:rPr>
                        <a:t>0</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sz="1200" b="1" i="0" u="none" strike="noStrike" cap="none" normalizeH="0" baseline="0" dirty="0">
                          <a:ln>
                            <a:noFill/>
                          </a:ln>
                          <a:solidFill>
                            <a:schemeClr val="tx1"/>
                          </a:solidFill>
                          <a:effectLst/>
                          <a:latin typeface="Calibri" pitchFamily="34" charset="0"/>
                          <a:ea typeface="Times New Roman" pitchFamily="18" charset="0"/>
                          <a:cs typeface="Arial" charset="0"/>
                        </a:rPr>
                        <a:t>ефрейтор, младши сержант,</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424"/>
                                        </p:tgtEl>
                                        <p:attrNameLst>
                                          <p:attrName>style.visibility</p:attrName>
                                        </p:attrNameLst>
                                      </p:cBhvr>
                                      <p:to>
                                        <p:strVal val="visible"/>
                                      </p:to>
                                    </p:set>
                                    <p:animEffect transition="in" filter="circle(in)">
                                      <p:cBhvr>
                                        <p:cTn id="7" dur="2000"/>
                                        <p:tgtEl>
                                          <p:spTgt spid="13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46AF4F1-887C-4A23-BC07-E94FA6CE4B82}"/>
              </a:ext>
            </a:extLst>
          </p:cNvPr>
          <p:cNvSpPr>
            <a:spLocks noGrp="1"/>
          </p:cNvSpPr>
          <p:nvPr>
            <p:ph type="title"/>
          </p:nvPr>
        </p:nvSpPr>
        <p:spPr>
          <a:xfrm>
            <a:off x="179388" y="142875"/>
            <a:ext cx="8713787" cy="785813"/>
          </a:xfrm>
          <a:solidFill>
            <a:srgbClr val="99FF66"/>
          </a:solidFill>
        </p:spPr>
        <p:txBody>
          <a:bodyPr/>
          <a:lstStyle/>
          <a:p>
            <a:r>
              <a:rPr lang="en-US" altLang="bg-BG" sz="2800" b="1">
                <a:solidFill>
                  <a:srgbClr val="FF0000"/>
                </a:solidFill>
                <a:latin typeface="Arial" panose="020B0604020202020204" pitchFamily="34" charset="0"/>
                <a:cs typeface="Arial" panose="020B0604020202020204" pitchFamily="34" charset="0"/>
              </a:rPr>
              <a:t>1.2.</a:t>
            </a:r>
            <a:r>
              <a:rPr lang="bg-BG" altLang="bg-BG" sz="2800" b="1">
                <a:solidFill>
                  <a:srgbClr val="FF0000"/>
                </a:solidFill>
                <a:latin typeface="Arial" panose="020B0604020202020204" pitchFamily="34" charset="0"/>
                <a:cs typeface="Arial" panose="020B0604020202020204" pitchFamily="34" charset="0"/>
              </a:rPr>
              <a:t>2.</a:t>
            </a:r>
            <a:r>
              <a:rPr lang="en-US" altLang="bg-BG" sz="2800" b="1">
                <a:solidFill>
                  <a:srgbClr val="FF0000"/>
                </a:solidFill>
                <a:latin typeface="Arial" panose="020B0604020202020204" pitchFamily="34" charset="0"/>
                <a:cs typeface="Arial" panose="020B0604020202020204" pitchFamily="34" charset="0"/>
              </a:rPr>
              <a:t> </a:t>
            </a:r>
            <a:r>
              <a:rPr lang="bg-BG" altLang="bg-BG" sz="2800" b="1">
                <a:solidFill>
                  <a:srgbClr val="FF0000"/>
                </a:solidFill>
                <a:latin typeface="Arial" panose="020B0604020202020204" pitchFamily="34" charset="0"/>
                <a:cs typeface="Arial" panose="020B0604020202020204" pitchFamily="34" charset="0"/>
              </a:rPr>
              <a:t>Военни формирования във въоръжените сили на Република България</a:t>
            </a:r>
            <a:endParaRPr lang="bg-BG" altLang="bg-BG" sz="280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B81CAD-227A-4665-8547-7B0A66F5D3AC}"/>
              </a:ext>
            </a:extLst>
          </p:cNvPr>
          <p:cNvSpPr>
            <a:spLocks noGrp="1"/>
          </p:cNvSpPr>
          <p:nvPr>
            <p:ph idx="1"/>
          </p:nvPr>
        </p:nvSpPr>
        <p:spPr>
          <a:xfrm>
            <a:off x="179512" y="1124744"/>
            <a:ext cx="8712968" cy="5590404"/>
          </a:xfr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path path="circle">
              <a:fillToRect l="50000" t="50000" r="50000" b="50000"/>
            </a:path>
            <a:tileRect/>
          </a:gradFill>
          <a:ln>
            <a:miter lim="800000"/>
            <a:headEnd/>
            <a:tailEnd/>
          </a:ln>
        </p:spPr>
        <p:txBody>
          <a:bodyPr/>
          <a:lstStyle/>
          <a:p>
            <a:pPr algn="just">
              <a:buFont typeface="Arial" charset="0"/>
              <a:buChar char="•"/>
              <a:defRPr/>
            </a:pPr>
            <a:r>
              <a:rPr lang="ru-RU" b="1" dirty="0">
                <a:solidFill>
                  <a:srgbClr val="002060"/>
                </a:solidFill>
                <a:latin typeface="Arial" pitchFamily="34" charset="0"/>
                <a:cs typeface="Arial" pitchFamily="34" charset="0"/>
              </a:rPr>
              <a:t>„Военно формирование” е </a:t>
            </a:r>
            <a:r>
              <a:rPr lang="ru-RU" b="1" dirty="0">
                <a:solidFill>
                  <a:srgbClr val="0000FF"/>
                </a:solidFill>
                <a:latin typeface="Arial" pitchFamily="34" charset="0"/>
                <a:cs typeface="Arial" pitchFamily="34" charset="0"/>
              </a:rPr>
              <a:t>взвод, рота, батарея, батальон, дивизион, ескадрила, полк, бригада, база или друга структура от въоръжените сили,</a:t>
            </a:r>
            <a:r>
              <a:rPr lang="ru-RU" b="1" dirty="0">
                <a:solidFill>
                  <a:srgbClr val="002060"/>
                </a:solidFill>
                <a:latin typeface="Arial" pitchFamily="34" charset="0"/>
                <a:cs typeface="Arial" pitchFamily="34" charset="0"/>
              </a:rPr>
              <a:t> която е организационно и икономически обособена. В зависимост от организационната си структура военното формирование може да бъде самостоятелно и/или в състава на по-голямо военно формирование. </a:t>
            </a:r>
            <a:endParaRPr lang="en-US" b="1" dirty="0">
              <a:solidFill>
                <a:srgbClr val="002060"/>
              </a:solidFill>
              <a:latin typeface="Arial" pitchFamily="34" charset="0"/>
              <a:cs typeface="Arial" pitchFamily="34" charset="0"/>
            </a:endParaRPr>
          </a:p>
          <a:p>
            <a:pPr algn="just">
              <a:buFont typeface="Arial" charset="0"/>
              <a:buChar char="•"/>
              <a:defRPr/>
            </a:pPr>
            <a:r>
              <a:rPr lang="en-US" sz="1800" b="1" dirty="0">
                <a:solidFill>
                  <a:schemeClr val="tx2"/>
                </a:solidFill>
                <a:latin typeface="Arial" pitchFamily="34" charset="0"/>
                <a:cs typeface="Arial" pitchFamily="34" charset="0"/>
              </a:rPr>
              <a:t>(</a:t>
            </a:r>
            <a:r>
              <a:rPr lang="bg-BG" sz="1800" b="1" dirty="0">
                <a:solidFill>
                  <a:schemeClr val="tx2"/>
                </a:solidFill>
                <a:latin typeface="Arial" pitchFamily="34" charset="0"/>
                <a:cs typeface="Arial" pitchFamily="34" charset="0"/>
              </a:rPr>
              <a:t>чл.3 ал.1 на Устав за войсковата служба на въоръжените сили на Република България)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BEBDC22-BBCF-4158-B675-0557387B6351}"/>
              </a:ext>
            </a:extLst>
          </p:cNvPr>
          <p:cNvSpPr>
            <a:spLocks noGrp="1" noChangeArrowheads="1"/>
          </p:cNvSpPr>
          <p:nvPr>
            <p:ph type="title"/>
          </p:nvPr>
        </p:nvSpPr>
        <p:spPr>
          <a:xfrm>
            <a:off x="468313" y="260350"/>
            <a:ext cx="8229600" cy="647700"/>
          </a:xfrm>
          <a:gradFill rotWithShape="1">
            <a:gsLst>
              <a:gs pos="0">
                <a:srgbClr val="CCFF66"/>
              </a:gs>
              <a:gs pos="50000">
                <a:schemeClr val="bg1"/>
              </a:gs>
              <a:gs pos="100000">
                <a:srgbClr val="CCFF66"/>
              </a:gs>
            </a:gsLst>
            <a:lin ang="5400000" scaled="1"/>
          </a:gradFill>
        </p:spPr>
        <p:txBody>
          <a:bodyPr/>
          <a:lstStyle/>
          <a:p>
            <a:pPr eaLnBrk="1" hangingPunct="1">
              <a:defRPr/>
            </a:pPr>
            <a:r>
              <a:rPr lang="en-US" sz="3200" b="1" dirty="0">
                <a:latin typeface="Arial" pitchFamily="34" charset="0"/>
                <a:cs typeface="Arial" pitchFamily="34" charset="0"/>
              </a:rPr>
              <a:t>1.2. </a:t>
            </a:r>
            <a:r>
              <a:rPr lang="bg-BG" sz="3200" b="1" dirty="0">
                <a:latin typeface="Arial" pitchFamily="34" charset="0"/>
                <a:cs typeface="Arial" pitchFamily="34" charset="0"/>
              </a:rPr>
              <a:t>Йерархия на званията в армиите </a:t>
            </a:r>
          </a:p>
        </p:txBody>
      </p:sp>
      <p:sp>
        <p:nvSpPr>
          <p:cNvPr id="93187" name="Rectangle 3">
            <a:extLst>
              <a:ext uri="{FF2B5EF4-FFF2-40B4-BE49-F238E27FC236}">
                <a16:creationId xmlns:a16="http://schemas.microsoft.com/office/drawing/2014/main" id="{3523A406-ADB1-478B-9AC5-12CE079C5972}"/>
              </a:ext>
            </a:extLst>
          </p:cNvPr>
          <p:cNvSpPr>
            <a:spLocks noGrp="1" noChangeArrowheads="1"/>
          </p:cNvSpPr>
          <p:nvPr>
            <p:ph type="body" idx="1"/>
          </p:nvPr>
        </p:nvSpPr>
        <p:spPr>
          <a:xfrm>
            <a:off x="468313" y="1196975"/>
            <a:ext cx="8229600" cy="5400675"/>
          </a:xfrm>
          <a:gradFill rotWithShape="1">
            <a:gsLst>
              <a:gs pos="0">
                <a:schemeClr val="accent1"/>
              </a:gs>
              <a:gs pos="50000">
                <a:schemeClr val="bg1"/>
              </a:gs>
              <a:gs pos="100000">
                <a:schemeClr val="accent1"/>
              </a:gs>
            </a:gsLst>
            <a:lin ang="5400000" scaled="1"/>
          </a:gradFill>
        </p:spPr>
        <p:txBody>
          <a:bodyPr/>
          <a:lstStyle/>
          <a:p>
            <a:pPr eaLnBrk="1" hangingPunct="1">
              <a:lnSpc>
                <a:spcPct val="80000"/>
              </a:lnSpc>
              <a:buFont typeface="Arial" charset="0"/>
              <a:buChar char="•"/>
              <a:defRPr/>
            </a:pPr>
            <a:r>
              <a:rPr lang="ru-RU" sz="3600" b="1" i="1" dirty="0">
                <a:solidFill>
                  <a:srgbClr val="FF0000"/>
                </a:solidFill>
                <a:latin typeface="Arial" pitchFamily="34" charset="0"/>
                <a:cs typeface="Arial" pitchFamily="34" charset="0"/>
              </a:rPr>
              <a:t>Длъжност</a:t>
            </a:r>
            <a:r>
              <a:rPr lang="ru-RU" sz="3600" b="1" dirty="0">
                <a:solidFill>
                  <a:srgbClr val="FF0000"/>
                </a:solidFill>
                <a:latin typeface="Arial" pitchFamily="34" charset="0"/>
                <a:cs typeface="Arial" pitchFamily="34" charset="0"/>
              </a:rPr>
              <a:t> -</a:t>
            </a:r>
            <a:r>
              <a:rPr lang="ru-RU" sz="3600" b="1" dirty="0">
                <a:latin typeface="Arial" pitchFamily="34" charset="0"/>
                <a:cs typeface="Arial" pitchFamily="34" charset="0"/>
              </a:rPr>
              <a:t> възложенните на офицера задължения по командването на конкретни </a:t>
            </a:r>
            <a:r>
              <a:rPr lang="bg-BG" sz="3600" b="1" dirty="0">
                <a:latin typeface="Arial" pitchFamily="34" charset="0"/>
                <a:cs typeface="Arial" pitchFamily="34" charset="0"/>
              </a:rPr>
              <a:t>военни формирования.</a:t>
            </a:r>
          </a:p>
          <a:p>
            <a:pPr eaLnBrk="1" hangingPunct="1">
              <a:lnSpc>
                <a:spcPct val="80000"/>
              </a:lnSpc>
              <a:buFont typeface="Arial" charset="0"/>
              <a:buChar char="•"/>
              <a:defRPr/>
            </a:pPr>
            <a:endParaRPr lang="bg-BG" sz="3600" b="1" dirty="0">
              <a:latin typeface="Arial" pitchFamily="34" charset="0"/>
              <a:cs typeface="Arial" pitchFamily="34" charset="0"/>
            </a:endParaRPr>
          </a:p>
          <a:p>
            <a:pPr eaLnBrk="1" hangingPunct="1">
              <a:lnSpc>
                <a:spcPct val="80000"/>
              </a:lnSpc>
              <a:buFont typeface="Arial" charset="0"/>
              <a:buChar char="•"/>
              <a:defRPr/>
            </a:pPr>
            <a:r>
              <a:rPr lang="ru-RU" sz="3600" b="1" i="1" dirty="0">
                <a:solidFill>
                  <a:srgbClr val="000099"/>
                </a:solidFill>
                <a:latin typeface="Arial" pitchFamily="34" charset="0"/>
                <a:cs typeface="Arial" pitchFamily="34" charset="0"/>
              </a:rPr>
              <a:t>Звание</a:t>
            </a:r>
            <a:r>
              <a:rPr lang="ru-RU" sz="3600" b="1" dirty="0">
                <a:latin typeface="Arial" pitchFamily="34" charset="0"/>
                <a:cs typeface="Arial" pitchFamily="34" charset="0"/>
              </a:rPr>
              <a:t> - длъжностна квалификация, умение на офицера да командва, ръководи рота, батальон, полк и други, право да заема определенни длъжности.</a:t>
            </a:r>
            <a:endParaRPr lang="en-US" sz="3600" b="1" dirty="0">
              <a:latin typeface="Arial" pitchFamily="34" charset="0"/>
              <a:cs typeface="Arial" pitchFamily="34" charset="0"/>
            </a:endParaRPr>
          </a:p>
          <a:p>
            <a:pPr eaLnBrk="1" hangingPunct="1">
              <a:lnSpc>
                <a:spcPct val="80000"/>
              </a:lnSpc>
              <a:buFont typeface="Arial" charset="0"/>
              <a:buChar char="•"/>
              <a:defRPr/>
            </a:pPr>
            <a:endParaRPr lang="en-US" sz="3600" b="1" dirty="0">
              <a:latin typeface="Arial" pitchFamily="34" charset="0"/>
              <a:cs typeface="Arial" pitchFamily="34" charset="0"/>
            </a:endParaRPr>
          </a:p>
          <a:p>
            <a:pPr eaLnBrk="1" hangingPunct="1">
              <a:lnSpc>
                <a:spcPct val="80000"/>
              </a:lnSpc>
              <a:buFont typeface="Arial" charset="0"/>
              <a:buChar char="•"/>
              <a:defRPr/>
            </a:pPr>
            <a:endParaRPr lang="en-US" sz="3600" b="1"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5706</Words>
  <Application>Microsoft Office PowerPoint</Application>
  <PresentationFormat>Презентация на цял екран (4:3)</PresentationFormat>
  <Paragraphs>724</Paragraphs>
  <Slides>45</Slides>
  <Notes>16</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45</vt:i4>
      </vt:variant>
    </vt:vector>
  </HeadingPairs>
  <TitlesOfParts>
    <vt:vector size="51" baseType="lpstr">
      <vt:lpstr>Arial</vt:lpstr>
      <vt:lpstr>Calibri</vt:lpstr>
      <vt:lpstr>Times New Roman</vt:lpstr>
      <vt:lpstr>Wingdings</vt:lpstr>
      <vt:lpstr>HebarU</vt:lpstr>
      <vt:lpstr>Office Theme</vt:lpstr>
      <vt:lpstr>Презентация на PowerPoint</vt:lpstr>
      <vt:lpstr>УВОД</vt:lpstr>
      <vt:lpstr>Презентация на PowerPoint</vt:lpstr>
      <vt:lpstr>Презентация на PowerPoint</vt:lpstr>
      <vt:lpstr>I. ВЪОРЪЖЕНИ СИЛИ 1.1. Основни понятия за Въоръжените сили </vt:lpstr>
      <vt:lpstr>1.2. Военни формирования</vt:lpstr>
      <vt:lpstr>Презентация на PowerPoint</vt:lpstr>
      <vt:lpstr>1.2.2. Военни формирования във въоръжените сили на Република България</vt:lpstr>
      <vt:lpstr>1.2. Йерархия на званията в армиите </vt:lpstr>
      <vt:lpstr>1.3. Званията на военнослужещите от въоръжените сили</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Извод: </vt:lpstr>
      <vt:lpstr>II. ВЪОРЪЖЕНИТЕ СИЛИ НА БЪЛГАРИЯ  2.1. Въоръжените сили на Република България след демократичните промени 1990 г. </vt:lpstr>
      <vt:lpstr>2.1. ВЪОРЪЖЕНИТЕ СИЛИ НА РЕПУБЛИКА БЪЛГАРИЯ СЛЕД ДЕМОКРАТИЧНИТЕ ПРОМЕНИ 1990 Г.  </vt:lpstr>
      <vt:lpstr>2.1. ВЪОРЪЖЕНИТЕ СИЛИ НА РЕПУБЛИКА БЪЛГАРИЯ СЛЕД ДЕМОКРАТИЧНИТЕ ПРОМЕНИ 1990 Г.</vt:lpstr>
      <vt:lpstr> 2.1. ВЪОРЪЖЕНИТЕ СИЛИ НА РЕПУБЛИКА БЪЛГАРИЯ СЛЕД ДЕМОКРАТИЧНИТЕ ПРОМЕНИ 1990 Г. </vt:lpstr>
      <vt:lpstr>Презентация на PowerPoint</vt:lpstr>
      <vt:lpstr>Презентация на PowerPoint</vt:lpstr>
      <vt:lpstr>Извод: </vt:lpstr>
      <vt:lpstr>Презентация на PowerPoint</vt:lpstr>
      <vt:lpstr>2.3. Организационна структура на въоръжените сили на Република България 2.3.1. Организационна структура на министерството на отбраната и пряко подчинените структури на министъра на отбраната </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О Е Н Н А  А К А Д Е М И Я  “Г. С. Р А К О В С К И” ФАКУЛТЕТ “НАЦИОНАЛНА СИГУРНОСТ И ОТБРАНА” К А Т Е Д Р А  “ВОЕННА СТРАТЕГИЯ”</dc:title>
  <dc:creator>DOBRE</dc:creator>
  <cp:lastModifiedBy>Динко Динев</cp:lastModifiedBy>
  <cp:revision>131</cp:revision>
  <dcterms:created xsi:type="dcterms:W3CDTF">2013-06-04T16:47:55Z</dcterms:created>
  <dcterms:modified xsi:type="dcterms:W3CDTF">2021-02-14T23:10:50Z</dcterms:modified>
</cp:coreProperties>
</file>