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6" r:id="rId2"/>
    <p:sldId id="257" r:id="rId3"/>
    <p:sldId id="388" r:id="rId4"/>
    <p:sldId id="393" r:id="rId5"/>
    <p:sldId id="390" r:id="rId6"/>
    <p:sldId id="391" r:id="rId7"/>
    <p:sldId id="382" r:id="rId8"/>
    <p:sldId id="387" r:id="rId9"/>
    <p:sldId id="383" r:id="rId10"/>
    <p:sldId id="384" r:id="rId11"/>
    <p:sldId id="386" r:id="rId12"/>
    <p:sldId id="392" r:id="rId13"/>
    <p:sldId id="296" r:id="rId14"/>
    <p:sldId id="297" r:id="rId15"/>
    <p:sldId id="298" r:id="rId16"/>
    <p:sldId id="299" r:id="rId17"/>
    <p:sldId id="300" r:id="rId18"/>
    <p:sldId id="337" r:id="rId19"/>
    <p:sldId id="301" r:id="rId20"/>
    <p:sldId id="302" r:id="rId21"/>
    <p:sldId id="334" r:id="rId22"/>
    <p:sldId id="305" r:id="rId23"/>
    <p:sldId id="306" r:id="rId24"/>
    <p:sldId id="303" r:id="rId25"/>
    <p:sldId id="304" r:id="rId26"/>
    <p:sldId id="258" r:id="rId27"/>
    <p:sldId id="284" r:id="rId28"/>
    <p:sldId id="261" r:id="rId29"/>
    <p:sldId id="266" r:id="rId30"/>
    <p:sldId id="267" r:id="rId31"/>
    <p:sldId id="281" r:id="rId32"/>
    <p:sldId id="293" r:id="rId33"/>
    <p:sldId id="282" r:id="rId34"/>
    <p:sldId id="280" r:id="rId35"/>
    <p:sldId id="273" r:id="rId36"/>
    <p:sldId id="268" r:id="rId37"/>
    <p:sldId id="269" r:id="rId38"/>
    <p:sldId id="270" r:id="rId39"/>
    <p:sldId id="276" r:id="rId40"/>
    <p:sldId id="287" r:id="rId41"/>
    <p:sldId id="289" r:id="rId42"/>
    <p:sldId id="316" r:id="rId43"/>
    <p:sldId id="320" r:id="rId44"/>
    <p:sldId id="318" r:id="rId45"/>
    <p:sldId id="340" r:id="rId46"/>
    <p:sldId id="341" r:id="rId47"/>
    <p:sldId id="342" r:id="rId48"/>
    <p:sldId id="343" r:id="rId49"/>
    <p:sldId id="344" r:id="rId50"/>
    <p:sldId id="339" r:id="rId51"/>
    <p:sldId id="345" r:id="rId52"/>
    <p:sldId id="346" r:id="rId53"/>
    <p:sldId id="322" r:id="rId54"/>
    <p:sldId id="348" r:id="rId55"/>
    <p:sldId id="324" r:id="rId56"/>
    <p:sldId id="349" r:id="rId57"/>
    <p:sldId id="326" r:id="rId58"/>
    <p:sldId id="350" r:id="rId59"/>
    <p:sldId id="351" r:id="rId60"/>
    <p:sldId id="361" r:id="rId61"/>
    <p:sldId id="365" r:id="rId62"/>
    <p:sldId id="366" r:id="rId63"/>
    <p:sldId id="347" r:id="rId64"/>
    <p:sldId id="360" r:id="rId65"/>
    <p:sldId id="367" r:id="rId66"/>
    <p:sldId id="369" r:id="rId67"/>
    <p:sldId id="370" r:id="rId68"/>
    <p:sldId id="371" r:id="rId69"/>
    <p:sldId id="373" r:id="rId70"/>
    <p:sldId id="368" r:id="rId71"/>
    <p:sldId id="372" r:id="rId72"/>
    <p:sldId id="374" r:id="rId73"/>
    <p:sldId id="376" r:id="rId74"/>
    <p:sldId id="330" r:id="rId75"/>
    <p:sldId id="378" r:id="rId76"/>
    <p:sldId id="377" r:id="rId77"/>
    <p:sldId id="380" r:id="rId78"/>
    <p:sldId id="381" r:id="rId79"/>
    <p:sldId id="379" r:id="rId80"/>
    <p:sldId id="394" r:id="rId81"/>
    <p:sldId id="307" r:id="rId82"/>
    <p:sldId id="308" r:id="rId83"/>
    <p:sldId id="309" r:id="rId84"/>
    <p:sldId id="310" r:id="rId85"/>
    <p:sldId id="311" r:id="rId86"/>
    <p:sldId id="312" r:id="rId87"/>
    <p:sldId id="313" r:id="rId88"/>
    <p:sldId id="314" r:id="rId89"/>
    <p:sldId id="315" r:id="rId90"/>
    <p:sldId id="396" r:id="rId91"/>
    <p:sldId id="398" r:id="rId9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42" autoAdjust="0"/>
  </p:normalViewPr>
  <p:slideViewPr>
    <p:cSldViewPr>
      <p:cViewPr varScale="1">
        <p:scale>
          <a:sx n="40" d="100"/>
          <a:sy n="4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592143-69FC-48F6-B148-E17FCA4F67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B89B14-103A-4A83-AF1E-9EDA2B67226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34CF146-9D0C-4D2A-816A-E565809A63DC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022A12D-5BDF-40FB-81F8-ADE1527360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07CB1B5-8995-495B-91C8-C883316F9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348BB-BC9F-40C5-A864-6E5E77F02A8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EC02E-B515-40F3-AB1D-495BB02180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6D713A1-9B33-42E9-8901-8310805B0280}" type="slidenum">
              <a:rPr lang="en-US" altLang="bg-BG"/>
              <a:pPr/>
              <a:t>‹#›</a:t>
            </a:fld>
            <a:endParaRPr lang="en-US" alt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2B20DFFE-A987-4A67-A4FF-7E881BDCA4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87D6ECB-DBDB-4FC8-8635-8895F88C28FE}" type="slidenum">
              <a:rPr lang="bg-BG" altLang="bg-BG"/>
              <a:pPr eaLnBrk="1" hangingPunct="1"/>
              <a:t>53</a:t>
            </a:fld>
            <a:endParaRPr lang="bg-BG" altLang="bg-BG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58B0C4BA-833D-4731-868D-ECF1CF2E8F2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4F5A7371-3FE2-4DE0-8E4A-1C6641A567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bg-BG" altLang="bg-BG">
                <a:solidFill>
                  <a:srgbClr val="FFFF00"/>
                </a:solidFill>
              </a:rPr>
              <a:t>Автомобилна техника:</a:t>
            </a:r>
          </a:p>
          <a:p>
            <a:pPr eaLnBrk="1" hangingPunct="1">
              <a:spcBef>
                <a:spcPct val="0"/>
              </a:spcBef>
            </a:pPr>
            <a:endParaRPr lang="bg-BG" altLang="bg-BG">
              <a:solidFill>
                <a:srgbClr val="FFFF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1489C4F6-3EE1-4528-A919-D55D9FB3A8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9FFD178-DC49-426A-AA01-AED9470A0328}" type="slidenum">
              <a:rPr lang="bg-BG" altLang="bg-BG"/>
              <a:pPr eaLnBrk="1" hangingPunct="1"/>
              <a:t>74</a:t>
            </a:fld>
            <a:endParaRPr lang="bg-BG" altLang="bg-BG"/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BC756BD5-F600-4D46-B870-5E73FE77DB7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95CA064D-F637-46D3-8303-6D87DD3921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bg-BG" altLang="bg-BG">
                <a:solidFill>
                  <a:srgbClr val="FFFF00"/>
                </a:solidFill>
              </a:rPr>
              <a:t>Автомобилна техника:</a:t>
            </a:r>
          </a:p>
          <a:p>
            <a:pPr eaLnBrk="1" hangingPunct="1">
              <a:spcBef>
                <a:spcPct val="0"/>
              </a:spcBef>
            </a:pPr>
            <a:endParaRPr lang="bg-BG" altLang="bg-BG">
              <a:solidFill>
                <a:srgbClr val="FFFF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>
            <a:extLst>
              <a:ext uri="{FF2B5EF4-FFF2-40B4-BE49-F238E27FC236}">
                <a16:creationId xmlns:a16="http://schemas.microsoft.com/office/drawing/2014/main" id="{82A6FE22-F1DB-4EE2-99ED-695186FBE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bg-BG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107523" name="Text Box 3">
            <a:extLst>
              <a:ext uri="{FF2B5EF4-FFF2-40B4-BE49-F238E27FC236}">
                <a16:creationId xmlns:a16="http://schemas.microsoft.com/office/drawing/2014/main" id="{3EF4EDA7-1743-45E7-8D72-207F6EB1B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3917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bg-BG" sz="1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3</a:t>
            </a:r>
            <a:r>
              <a:rPr lang="bg-BG" altLang="bg-BG" sz="1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2</a:t>
            </a:r>
            <a:r>
              <a:rPr lang="en-GB" altLang="bg-BG" sz="1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/3</a:t>
            </a:r>
            <a:r>
              <a:rPr lang="bg-BG" altLang="bg-BG" sz="1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9</a:t>
            </a:r>
            <a:endParaRPr lang="en-GB" altLang="bg-BG" sz="1200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107524" name="Rectangle 4">
            <a:extLst>
              <a:ext uri="{FF2B5EF4-FFF2-40B4-BE49-F238E27FC236}">
                <a16:creationId xmlns:a16="http://schemas.microsoft.com/office/drawing/2014/main" id="{71C07EB5-995B-40E1-8208-76656AD2F2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814513" y="685800"/>
            <a:ext cx="2206625" cy="16541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5" name="Rectangle 5">
            <a:extLst>
              <a:ext uri="{FF2B5EF4-FFF2-40B4-BE49-F238E27FC236}">
                <a16:creationId xmlns:a16="http://schemas.microsoft.com/office/drawing/2014/main" id="{9B8AAE32-3ED3-4617-BD6A-A570823C0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" y="3913188"/>
            <a:ext cx="5676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bg-BG" altLang="bg-BG" sz="140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107526" name="Rectangle 6">
            <a:extLst>
              <a:ext uri="{FF2B5EF4-FFF2-40B4-BE49-F238E27FC236}">
                <a16:creationId xmlns:a16="http://schemas.microsoft.com/office/drawing/2014/main" id="{34D49102-B5BE-4CDA-B0D2-D86859DDA6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4813" y="2411413"/>
            <a:ext cx="6015037" cy="6505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ct val="0"/>
              </a:spcBef>
            </a:pPr>
            <a:r>
              <a:rPr lang="bg-BG" altLang="bg-BG" sz="1400">
                <a:latin typeface="Times New Roman" panose="02020603050405020304" pitchFamily="18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1CAE8449-08F4-481A-9E28-2F2D01A45F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F60267-D5AB-4153-865F-9567AED60F6A}" type="slidenum">
              <a:rPr lang="bg-BG" altLang="bg-BG"/>
              <a:pPr eaLnBrk="1" hangingPunct="1"/>
              <a:t>55</a:t>
            </a:fld>
            <a:endParaRPr lang="bg-BG" altLang="bg-BG"/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68FD0B52-64FC-4F39-9651-9E6344011E0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F88D94FF-D898-47C2-A200-11436C21DA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bg-BG" altLang="bg-BG">
                <a:solidFill>
                  <a:srgbClr val="FFFF00"/>
                </a:solidFill>
              </a:rPr>
              <a:t>Автомобилна техника:</a:t>
            </a:r>
          </a:p>
          <a:p>
            <a:pPr eaLnBrk="1" hangingPunct="1">
              <a:spcBef>
                <a:spcPct val="0"/>
              </a:spcBef>
            </a:pPr>
            <a:endParaRPr lang="bg-BG" altLang="bg-BG">
              <a:solidFill>
                <a:srgbClr val="FFFF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FB6C05E9-3B45-4C4B-A2BB-DE7C711949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1AD107C-B8F3-474A-8B31-EBF6BCCA4498}" type="slidenum">
              <a:rPr lang="bg-BG" altLang="bg-BG"/>
              <a:pPr eaLnBrk="1" hangingPunct="1"/>
              <a:t>57</a:t>
            </a:fld>
            <a:endParaRPr lang="bg-BG" altLang="bg-BG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27C691FD-EE75-4CB2-B984-D4E0815F33B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40988A20-A4FF-4354-918C-0EF445529F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bg-BG" altLang="bg-BG">
                <a:solidFill>
                  <a:srgbClr val="FFFF00"/>
                </a:solidFill>
              </a:rPr>
              <a:t>Автомобилна техника:</a:t>
            </a:r>
          </a:p>
          <a:p>
            <a:pPr eaLnBrk="1" hangingPunct="1">
              <a:spcBef>
                <a:spcPct val="0"/>
              </a:spcBef>
            </a:pPr>
            <a:endParaRPr lang="bg-BG" altLang="bg-BG">
              <a:solidFill>
                <a:srgbClr val="FFFF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A7D338F1-104B-48EA-A16D-DC4D80222C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id="{A606FCE2-7555-478D-BBCD-D11621F31A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355600" algn="just"/>
            <a:endParaRPr lang="bg-BG" altLang="bg-BG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>
            <a:extLst>
              <a:ext uri="{FF2B5EF4-FFF2-40B4-BE49-F238E27FC236}">
                <a16:creationId xmlns:a16="http://schemas.microsoft.com/office/drawing/2014/main" id="{D202175F-49D1-4948-AC61-1753766D7C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185988" y="114300"/>
            <a:ext cx="2617787" cy="1963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>
            <a:extLst>
              <a:ext uri="{FF2B5EF4-FFF2-40B4-BE49-F238E27FC236}">
                <a16:creationId xmlns:a16="http://schemas.microsoft.com/office/drawing/2014/main" id="{DBD1D53D-BFFF-4A9F-8290-E9E106C548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38188" y="2162175"/>
            <a:ext cx="581025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687" tIns="45843" rIns="91687" bIns="45843" numCol="1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ct val="10000"/>
              </a:spcBef>
            </a:pPr>
            <a:r>
              <a:rPr lang="bg-BG" altLang="bg-BG" sz="1400">
                <a:latin typeface="Times New Roman" panose="02020603050405020304" pitchFamily="18" charset="0"/>
              </a:rPr>
              <a:t>	</a:t>
            </a:r>
            <a:endParaRPr lang="en-US" altLang="bg-BG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8262CFED-7161-4448-BDF6-ECDBE1FC6F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3C889836-CF9A-4BBA-9CBA-88980E475E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bg-BG" altLang="bg-BG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1F4828B2-7173-4F5A-8306-2E7F8F7A6D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C4A1C7AE-0742-48AD-9B08-CAA3D7781A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bg-BG" altLang="bg-BG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B8D48356-AFD7-40AB-BFE2-9495F24E6C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8E5F9E4B-7C0D-4DBB-8F29-686005F94D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bg-BG" altLang="bg-BG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8CA6EF4C-F1DB-4FDC-AE6E-0E51298F81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4E27C160-E262-4BD9-9ADC-9A68071333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bg-BG" altLang="bg-B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71C52-07E7-41BB-A212-F1DAFE839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E43D7-3787-4DB5-9CE1-3868E2329CF1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D0D3C-1FF9-4C7B-9FF1-8FB1C6D97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4FB54-C11C-49ED-9F17-33340BD05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9EAD3-A8E5-494F-BA65-36B0A499C1EF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239078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F4FB6-8124-4C3F-8B86-1C9502F53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186FE-97EC-4CC0-9C7E-F6808338E542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F1CA0-3022-40B7-A2FB-9B6C6FCFF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656F2-054A-4FFD-A5E8-A395ABA6C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030910-2682-4A8E-969E-68100CADBF7A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630394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D9EBF-0207-43D6-B20C-0F1DB4691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E014D-6702-49E3-8C26-7E6CBF0DC6F2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DDC47-4F24-44C2-B13B-1FDA2806E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DC835-61CD-49B5-A70E-2C5A44E5B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85361-9FB7-4EFF-9BDB-8F909BB23470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351965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246396-D85F-4B65-BF86-1F28D2D48A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F40448-12D6-4623-87E7-EC0E53130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6F2122-97CB-4B6A-A5DF-8616FAE2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2C87634-B704-4F0B-8495-B9474244B6C9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372564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44974-A941-4A5A-B733-FCA0259AF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B69B7-1258-48CB-9F4B-B73005FCBE5C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C7B8B-04FB-46CD-A119-72C2F57F4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F132E-8762-4121-89C3-CDD6B158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570CE-758F-4445-8E66-4324ED2BCFD2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56341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B32E8-CD5F-453E-836B-0FC968545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661A4-A5BE-4871-9115-5F70BD62E90D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A83F3-A6C5-4831-93BC-C7FEAABCC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24460-03E8-4B3E-A368-FC780CD09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C24D6E-B188-4DD5-9944-D20A98569ED4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456125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7CD9DB-A447-4BDC-ACD8-27DA00BAC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A76E9-6EAD-4767-88D6-D69D2AE9B62D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5DAF1CE-5BA1-43FE-8825-3B29177A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0202FE-7256-4145-B7CC-8DB31DEA5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17E4E-3D72-4C73-91D6-B44175828767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811776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C046DCC-8E92-4D96-84D0-9ADB3FD12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CE995-E5F1-40F0-8FCC-69EDA0DDC541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881790-015A-47CE-BB60-E09376DA5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B2EA0A-5B12-4B34-9A4B-4342D7309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A62790-EE23-4A20-9158-6AAEA4A8FD4C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51593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C5E17FA-A40D-4510-A56F-88302AC16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1AD98-82A5-498C-84DB-A09149E5D473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C695240-BB2B-4A2B-9791-2D7EF07D3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1A49A53-4F6C-4B8A-A7DE-833E8D08F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38C2DC-1816-49FA-9501-D62285C8DA4D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995979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8FE3979-4DB5-46DD-A6E4-8E4D46C1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D6EB9-33DE-484F-BCC1-451AE0953766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F32935A-A597-4F3A-B104-7EAB54C76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33E1C-1432-482B-8486-65371C7EB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A3EB4-7752-44DD-A069-1A10888D905D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4156134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3F009B-D2CB-4ED9-BF14-A12C51BE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BEF81-C2F2-4B8A-9D60-6E0A4AE6183D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7F873D-AA28-4813-B1A7-CDFCE9DDE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DE8F5C-C173-4620-82B7-B50405B49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94909-B041-4970-AC75-CF26EB9E45E0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941240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27F149-BF71-4873-842B-686F5D2A7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73554-5E77-475F-9440-0D9220FCBBB0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E73B2E-084B-4A25-AA31-4FC3E56EA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40E037-CFBD-4C41-AB0B-231E5DCB7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B3C15-20AE-4AAF-9EB3-48CC9FED53BC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882651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40B3686-2276-49DD-89E1-B0C8B2EA54C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48A222B-E127-4CD8-A265-F69AEF0F9F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/>
              <a:t>Click to edit Master text styles</a:t>
            </a:r>
          </a:p>
          <a:p>
            <a:pPr lvl="1"/>
            <a:r>
              <a:rPr lang="en-US" altLang="bg-BG"/>
              <a:t>Second level</a:t>
            </a:r>
          </a:p>
          <a:p>
            <a:pPr lvl="2"/>
            <a:r>
              <a:rPr lang="en-US" altLang="bg-BG"/>
              <a:t>Third level</a:t>
            </a:r>
          </a:p>
          <a:p>
            <a:pPr lvl="3"/>
            <a:r>
              <a:rPr lang="en-US" altLang="bg-BG"/>
              <a:t>Fourth level</a:t>
            </a:r>
          </a:p>
          <a:p>
            <a:pPr lvl="4"/>
            <a:r>
              <a:rPr lang="en-US" altLang="bg-BG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D3F46-9EF4-4BCA-92B2-344BFCADD0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42A974-3E06-457F-BD8A-88EDF6E2CE94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670FB-F1F1-4ADE-9E5B-B56FE23A6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EC9D7-9520-402A-8EFB-85E8702E8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0D32AF7-8976-4BCA-9699-0DB194F75715}" type="slidenum">
              <a:rPr lang="en-US" altLang="bg-BG"/>
              <a:pPr/>
              <a:t>‹#›</a:t>
            </a:fld>
            <a:endParaRPr lang="en-US" alt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bg.wikipedia.org/wiki/%D0%A1%D1%8A%D1%8E%D0%B7_%D0%BD%D0%B0_%D1%81%D1%8A%D0%B2%D0%B5%D1%82%D1%81%D0%BA%D0%B8%D1%82%D0%B5_%D1%81%D0%BE%D1%86%D0%B8%D0%B0%D0%BB%D0%B8%D1%81%D1%82%D0%B8%D1%87%D0%B5%D1%81%D0%BA%D0%B8_%D1%80%D0%B5%D0%BF%D1%83%D0%B1%D0%BB%D0%B8%D0%BA%D0%B8" TargetMode="External"/><Relationship Id="rId2" Type="http://schemas.openxmlformats.org/officeDocument/2006/relationships/hyperlink" Target="http://bg.wikipedia.org/wiki/%D0%A0%D1%83%D1%81%D0%B8%D1%8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g.wikipedia.org/w/index.php?title=7,62_x_39_%D0%BC%D0%BC&amp;action=edit&amp;redlink=1" TargetMode="External"/><Relationship Id="rId5" Type="http://schemas.openxmlformats.org/officeDocument/2006/relationships/hyperlink" Target="http://bg.wikipedia.org/wiki/%D0%93%D0%B0%D0%B7%D0%BE%D0%B2%D0%BE-%D0%B2%D1%8A%D0%B7%D0%B2%D1%80%D0%B0%D1%82%D0%BD%D0%BE" TargetMode="External"/><Relationship Id="rId4" Type="http://schemas.openxmlformats.org/officeDocument/2006/relationships/hyperlink" Target="http://bg.wikipedia.org/wiki/%D0%90%D0%B2%D1%82%D0%BE%D0%BC%D0%B0%D1%82_(%D0%BE%D1%80%D1%8A%D0%B6%D0%B8%D0%B5)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bg.wikipedia.org/w/index.php?title=%D0%9E%D0%B3%D0%BD%D0%B5%D1%81%D1%82%D1%80%D0%B5%D0%BB%D0%BD%D0%BE_%D0%B4%D0%B5%D0%B9%D1%81%D1%82%D0%B2%D0%B8%D0%B5&amp;action=edit&amp;redlink=1" TargetMode="External"/><Relationship Id="rId13" Type="http://schemas.openxmlformats.org/officeDocument/2006/relationships/image" Target="http://upload.wikimedia.org/wikipedia/commons/thumb/1/1c/Hungarian_soldier.JPEG/300px-Hungarian_soldier.JPEG" TargetMode="External"/><Relationship Id="rId3" Type="http://schemas.openxmlformats.org/officeDocument/2006/relationships/hyperlink" Target="http://bg.wikipedia.org/wiki/%D0%9A%D0%B0%D1%80%D1%82%D0%B5%D1%87%D0%BD%D0%B8%D1%86%D0%B0" TargetMode="External"/><Relationship Id="rId7" Type="http://schemas.openxmlformats.org/officeDocument/2006/relationships/hyperlink" Target="http://bg.wikipedia.org/w/index.php?title=7,62%C3%9754_%D0%BC%D0%BC_R&amp;action=edit&amp;redlink=1" TargetMode="External"/><Relationship Id="rId12" Type="http://schemas.openxmlformats.org/officeDocument/2006/relationships/image" Target="../media/image22.jpeg"/><Relationship Id="rId2" Type="http://schemas.openxmlformats.org/officeDocument/2006/relationships/hyperlink" Target="http://bg.wikipedia.org/wiki/%D0%A1%D1%8A%D0%B2%D0%B5%D1%82%D1%81%D0%BA%D0%B8_%D0%A1%D1%8A%D1%8E%D0%B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g.wikipedia.org/wiki/%D0%91%D0%BE%D0%B5%D0%BF%D1%80%D0%B8%D0%BF%D0%B0%D1%81" TargetMode="External"/><Relationship Id="rId11" Type="http://schemas.openxmlformats.org/officeDocument/2006/relationships/hyperlink" Target="http://bg.wikipedia.org/wiki/%D0%A4%D0%B0%D0%B9%D0%BB:Hungarian_soldier.JPEG" TargetMode="External"/><Relationship Id="rId5" Type="http://schemas.openxmlformats.org/officeDocument/2006/relationships/hyperlink" Target="http://bg.wikipedia.org/wiki/1960" TargetMode="External"/><Relationship Id="rId10" Type="http://schemas.openxmlformats.org/officeDocument/2006/relationships/hyperlink" Target="http://bg.wikipedia.org/w/index.php?title=%D0%9D%D0%B0%D1%87%D0%B0%D0%BB%D0%BD%D0%B0_%D1%81%D0%BA%D0%BE%D1%80%D0%BE%D1%81%D1%82&amp;action=edit&amp;redlink=1" TargetMode="External"/><Relationship Id="rId4" Type="http://schemas.openxmlformats.org/officeDocument/2006/relationships/hyperlink" Target="http://bg.wikipedia.org/wiki/%D0%9C%D0%B8%D1%85%D0%B0%D0%B8%D0%BB_%D0%9A%D0%B0%D0%BB%D0%B0%D1%88%D0%BD%D0%B8%D0%BA%D0%BE%D0%B2" TargetMode="External"/><Relationship Id="rId9" Type="http://schemas.openxmlformats.org/officeDocument/2006/relationships/hyperlink" Target="http://bg.wikipedia.org/w/index.php?title=%D0%A1%D0%BA%D0%BE%D1%80%D0%BE%D1%81%D1%82%D1%80%D0%B5%D0%BB%D0%BD%D0%BE%D1%81%D1%82&amp;action=edit&amp;redlink=1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bg.wikipedia.org/w/index.php?title=%D0%95%D0%B2%D0%B3%D0%B5%D0%BD%D0%B8%D0%B9_%D0%94%D1%80%D0%B0%D0%B3%D1%83%D0%BD%D0%BE%D0%B2&amp;action=edit&amp;redlink=1" TargetMode="External"/><Relationship Id="rId13" Type="http://schemas.openxmlformats.org/officeDocument/2006/relationships/hyperlink" Target="http://bg.wikipedia.org/wiki/%D0%93%D0%B0%D0%B7%D0%BE%D0%B2%D0%BE-%D0%B2%D1%8A%D0%B7%D0%B2%D1%80%D0%B0%D1%82%D0%BD%D0%BE" TargetMode="External"/><Relationship Id="rId3" Type="http://schemas.openxmlformats.org/officeDocument/2006/relationships/image" Target="../media/image24.jpeg"/><Relationship Id="rId7" Type="http://schemas.openxmlformats.org/officeDocument/2006/relationships/hyperlink" Target="http://bg.wikipedia.org/wiki/%D0%A1%D0%BD%D0%B0%D0%B9%D0%BF%D0%B5%D1%80%D0%BE%D0%B2%D0%B0_%D0%BF%D1%83%D1%88%D0%BA%D0%B0" TargetMode="External"/><Relationship Id="rId12" Type="http://schemas.openxmlformats.org/officeDocument/2006/relationships/hyperlink" Target="http://bg.wikipedia.org/w/index.php?title=%D0%9E%D0%B3%D0%BD%D0%B5%D1%81%D1%82%D1%80%D0%B5%D0%BB%D0%BD%D0%BE_%D0%B4%D0%B5%D0%B9%D1%81%D1%82%D0%B2%D0%B8%D0%B5&amp;action=edit&amp;redlink=1" TargetMode="External"/><Relationship Id="rId17" Type="http://schemas.openxmlformats.org/officeDocument/2006/relationships/hyperlink" Target="http://bg.wikipedia.org/w/index.php?title=%D0%9F%D0%A1%D0%9E-1&amp;action=edit&amp;redlink=1" TargetMode="External"/><Relationship Id="rId2" Type="http://schemas.openxmlformats.org/officeDocument/2006/relationships/hyperlink" Target="http://bg.wikipedia.org/wiki/%D0%A4%D0%B0%D0%B9%D0%BB:Sniper_rifle_SWD.jpg" TargetMode="External"/><Relationship Id="rId16" Type="http://schemas.openxmlformats.org/officeDocument/2006/relationships/hyperlink" Target="http://bg.wikipedia.org/w/index.php?title=%D0%9E%D0%BF%D1%82%D0%B8%D1%87%D0%B5%D1%81%D0%BA%D0%B8_%D0%BC%D0%B5%D1%80%D0%BD%D0%B8%D0%BA&amp;action=edit&amp;redlink=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g.wikipedia.org/wiki/%D0%A1%D1%8A%D1%8E%D0%B7_%D0%BD%D0%B0_%D1%81%D1%8A%D0%B2%D0%B5%D1%82%D1%81%D0%BA%D0%B8%D1%82%D0%B5_%D1%81%D0%BE%D1%86%D0%B8%D0%B0%D0%BB%D0%B8%D1%81%D1%82%D0%B8%D1%87%D0%B5%D1%81%D0%BA%D0%B8_%D1%80%D0%B5%D0%BF%D1%83%D0%B1%D0%BB%D0%B8%D0%BA%D0%B8" TargetMode="External"/><Relationship Id="rId11" Type="http://schemas.openxmlformats.org/officeDocument/2006/relationships/hyperlink" Target="http://bg.wikipedia.org/w/index.php?title=7,62x54R&amp;action=edit&amp;redlink=1" TargetMode="External"/><Relationship Id="rId5" Type="http://schemas.openxmlformats.org/officeDocument/2006/relationships/hyperlink" Target="http://bg.wikipedia.org/wiki/%D0%A0%D1%83%D1%81%D0%B8%D1%8F" TargetMode="External"/><Relationship Id="rId15" Type="http://schemas.openxmlformats.org/officeDocument/2006/relationships/hyperlink" Target="http://bg.wikipedia.org/w/index.php?title=%D0%9D%D0%B0%D1%87%D0%B0%D0%BB%D0%BD%D0%B0_%D1%81%D0%BA%D0%BE%D1%80%D0%BE%D1%81%D1%82&amp;action=edit&amp;redlink=1" TargetMode="External"/><Relationship Id="rId10" Type="http://schemas.openxmlformats.org/officeDocument/2006/relationships/hyperlink" Target="http://bg.wikipedia.org/wiki/%D0%91%D0%BE%D0%B5%D0%BF%D1%80%D0%B8%D0%BF%D0%B0%D1%81" TargetMode="External"/><Relationship Id="rId4" Type="http://schemas.openxmlformats.org/officeDocument/2006/relationships/image" Target="http://upload.wikimedia.org/wikipedia/commons/thumb/8/81/Sniper_rifle_SWD.jpg/300px-Sniper_rifle_SWD.jpg" TargetMode="External"/><Relationship Id="rId9" Type="http://schemas.openxmlformats.org/officeDocument/2006/relationships/hyperlink" Target="http://bg.wikipedia.org/wiki/1963" TargetMode="External"/><Relationship Id="rId14" Type="http://schemas.openxmlformats.org/officeDocument/2006/relationships/hyperlink" Target="http://bg.wikipedia.org/w/index.php?title=%D0%A1%D0%BA%D0%BE%D1%80%D0%BE%D1%81%D1%82%D1%80%D0%B5%D0%BB%D0%BD%D0%BE%D1%81%D1%82&amp;action=edit&amp;redlink=1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bg.wikipedia.org/wiki/%D0%9C%D0%B5%D1%82%D1%8A%D1%80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g.wikipedia.org/wiki/%D0%9A%D0%BE%D0%BD%D1%81%D0%BA%D0%B0_%D1%81%D0%B8%D0%BB%D0%B0" TargetMode="External"/><Relationship Id="rId5" Type="http://schemas.openxmlformats.org/officeDocument/2006/relationships/hyperlink" Target="http://bg.wikipedia.org/w/index.php?title=2%D0%9018&amp;action=edit&amp;redlink=1" TargetMode="External"/><Relationship Id="rId4" Type="http://schemas.openxmlformats.org/officeDocument/2006/relationships/hyperlink" Target="http://bg.wikipedia.org/wiki/%D0%A2%D0%BE%D0%BD_(%D0%BC%D1%8F%D1%80%D0%BA%D0%B0)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3">
            <a:extLst>
              <a:ext uri="{FF2B5EF4-FFF2-40B4-BE49-F238E27FC236}">
                <a16:creationId xmlns:a16="http://schemas.microsoft.com/office/drawing/2014/main" id="{1ED3B821-6377-4180-9515-AFAA51258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bg-BG" altLang="bg-BG" sz="2000" b="1">
                <a:latin typeface="Times New Roman" panose="02020603050405020304" pitchFamily="18" charset="0"/>
              </a:rPr>
              <a:t>ВОЕННА АКАДЕМИЯ “Г. С. РАКОВСКИ”</a:t>
            </a:r>
            <a:endParaRPr lang="en-US" altLang="bg-BG" sz="2000" b="1">
              <a:latin typeface="Times New Roman" panose="02020603050405020304" pitchFamily="18" charset="0"/>
            </a:endParaRPr>
          </a:p>
        </p:txBody>
      </p:sp>
      <p:sp>
        <p:nvSpPr>
          <p:cNvPr id="3075" name="Content Placeholder 4">
            <a:extLst>
              <a:ext uri="{FF2B5EF4-FFF2-40B4-BE49-F238E27FC236}">
                <a16:creationId xmlns:a16="http://schemas.microsoft.com/office/drawing/2014/main" id="{18852B93-63D8-4A43-B32E-45209A712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  <a:solidFill>
            <a:srgbClr val="FFFF99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bg-BG" altLang="bg-BG" sz="270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bg-BG" altLang="bg-BG" sz="2700"/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bg-BG" altLang="bg-BG" b="1"/>
              <a:t>“БЪЛГАРСКА АРМИЯ- СТРУКТУРА</a:t>
            </a:r>
            <a:r>
              <a:rPr lang="en-US" altLang="bg-BG"/>
              <a:t>, </a:t>
            </a:r>
            <a:r>
              <a:rPr lang="bg-BG" altLang="bg-BG" b="1"/>
              <a:t>ВЪОРЪЖЕНИЕ, ЕКИПИРОВКА”</a:t>
            </a: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bg-BG" altLang="bg-BG" b="1"/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bg-BG" altLang="bg-BG" sz="2700" b="1" u="sng"/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bg-BG" altLang="bg-BG" sz="2700" b="1"/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bg-BG" altLang="bg-BG" sz="2700" b="1"/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bg-BG" altLang="bg-BG" sz="2700" b="1"/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bg-BG" altLang="bg-BG" sz="2700" b="1"/>
              <a:t>201</a:t>
            </a:r>
            <a:r>
              <a:rPr lang="en-US" altLang="bg-BG" sz="2700" b="1"/>
              <a:t>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D5AB5AA0-1868-4BEB-8DDE-A062283FCD1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838200" indent="-838200"/>
            <a:r>
              <a:rPr lang="en-US" altLang="bg-BG"/>
              <a:t>1.</a:t>
            </a:r>
            <a:r>
              <a:rPr lang="bg-BG" altLang="bg-BG"/>
              <a:t>4</a:t>
            </a:r>
            <a:r>
              <a:rPr lang="en-US" altLang="bg-BG"/>
              <a:t>.</a:t>
            </a:r>
            <a:r>
              <a:rPr lang="bg-BG" altLang="bg-BG"/>
              <a:t>СТРУКТУРА НА ВВС.</a:t>
            </a:r>
            <a:br>
              <a:rPr lang="en-US" altLang="bg-BG"/>
            </a:br>
            <a:endParaRPr lang="en-US" altLang="bg-BG"/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E58513A7-E74B-4A76-9443-03093E163D6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marL="715963" indent="-715963">
              <a:buFont typeface="Arial" panose="020B0604020202020204" pitchFamily="34" charset="0"/>
              <a:buNone/>
            </a:pPr>
            <a:endParaRPr lang="bg-BG" altLang="bg-BG"/>
          </a:p>
          <a:p>
            <a:pPr marL="715963" indent="-715963" algn="ctr">
              <a:buFont typeface="Arial" panose="020B0604020202020204" pitchFamily="34" charset="0"/>
              <a:buNone/>
            </a:pPr>
            <a:r>
              <a:rPr lang="bg-BG" altLang="bg-BG">
                <a:latin typeface="Times New Roman" panose="02020603050405020304" pitchFamily="18" charset="0"/>
              </a:rPr>
              <a:t>1.4.1. Родове войски във ВВС</a:t>
            </a:r>
            <a:endParaRPr lang="ru-RU" altLang="bg-BG">
              <a:latin typeface="Times New Roman" panose="02020603050405020304" pitchFamily="18" charset="0"/>
            </a:endParaRPr>
          </a:p>
          <a:p>
            <a:pPr marL="715963" indent="-715963" algn="just">
              <a:buFont typeface="Arial" panose="020B0604020202020204" pitchFamily="34" charset="0"/>
              <a:buNone/>
            </a:pPr>
            <a:r>
              <a:rPr lang="ru-RU" altLang="bg-BG">
                <a:latin typeface="Times New Roman" panose="02020603050405020304" pitchFamily="18" charset="0"/>
              </a:rPr>
              <a:t>- </a:t>
            </a:r>
            <a:r>
              <a:rPr lang="bg-BG" altLang="bg-BG">
                <a:latin typeface="Times New Roman" panose="02020603050405020304" pitchFamily="18" charset="0"/>
              </a:rPr>
              <a:t>Авиация</a:t>
            </a:r>
            <a:r>
              <a:rPr lang="ru-RU" altLang="bg-BG">
                <a:latin typeface="Times New Roman" panose="02020603050405020304" pitchFamily="18" charset="0"/>
              </a:rPr>
              <a:t>;</a:t>
            </a:r>
          </a:p>
          <a:p>
            <a:pPr marL="715963" indent="-715963" algn="just">
              <a:buFont typeface="Arial" panose="020B0604020202020204" pitchFamily="34" charset="0"/>
              <a:buNone/>
            </a:pPr>
            <a:r>
              <a:rPr lang="ru-RU" altLang="bg-BG">
                <a:latin typeface="Times New Roman" panose="02020603050405020304" pitchFamily="18" charset="0"/>
              </a:rPr>
              <a:t>- </a:t>
            </a:r>
            <a:r>
              <a:rPr lang="bg-BG" altLang="bg-BG">
                <a:latin typeface="Times New Roman" panose="02020603050405020304" pitchFamily="18" charset="0"/>
              </a:rPr>
              <a:t>Зенитно-ракетни войски</a:t>
            </a:r>
            <a:r>
              <a:rPr lang="ru-RU" altLang="bg-BG">
                <a:latin typeface="Times New Roman" panose="02020603050405020304" pitchFamily="18" charset="0"/>
              </a:rPr>
              <a:t>;</a:t>
            </a:r>
          </a:p>
          <a:p>
            <a:pPr marL="715963" indent="-715963" algn="just">
              <a:buFont typeface="Arial" panose="020B0604020202020204" pitchFamily="34" charset="0"/>
              <a:buNone/>
            </a:pPr>
            <a:r>
              <a:rPr lang="ru-RU" altLang="bg-BG">
                <a:latin typeface="Times New Roman" panose="02020603050405020304" pitchFamily="18" charset="0"/>
              </a:rPr>
              <a:t>- </a:t>
            </a:r>
            <a:r>
              <a:rPr lang="bg-BG" altLang="bg-BG">
                <a:latin typeface="Times New Roman" panose="02020603050405020304" pitchFamily="18" charset="0"/>
              </a:rPr>
              <a:t>Радиотехнически войски</a:t>
            </a:r>
            <a:r>
              <a:rPr lang="ru-RU" altLang="bg-BG">
                <a:latin typeface="Times New Roman" panose="02020603050405020304" pitchFamily="18" charset="0"/>
              </a:rPr>
              <a:t>;</a:t>
            </a:r>
          </a:p>
          <a:p>
            <a:pPr marL="715963" indent="-715963" algn="just">
              <a:buFont typeface="Arial" panose="020B0604020202020204" pitchFamily="34" charset="0"/>
              <a:buNone/>
            </a:pPr>
            <a:r>
              <a:rPr lang="ru-RU" altLang="bg-BG">
                <a:latin typeface="Times New Roman" panose="02020603050405020304" pitchFamily="18" charset="0"/>
              </a:rPr>
              <a:t>- </a:t>
            </a:r>
            <a:r>
              <a:rPr lang="bg-BG" altLang="bg-BG">
                <a:latin typeface="Times New Roman" panose="02020603050405020304" pitchFamily="18" charset="0"/>
              </a:rPr>
              <a:t>Сили за логистично осигуряване</a:t>
            </a:r>
            <a:r>
              <a:rPr lang="ru-RU" altLang="bg-BG">
                <a:latin typeface="Times New Roman" panose="02020603050405020304" pitchFamily="18" charset="0"/>
              </a:rPr>
              <a:t>;</a:t>
            </a:r>
          </a:p>
          <a:p>
            <a:pPr marL="715963" indent="-715963" algn="just">
              <a:buFont typeface="Arial" panose="020B0604020202020204" pitchFamily="34" charset="0"/>
              <a:buNone/>
            </a:pPr>
            <a:r>
              <a:rPr lang="ru-RU" altLang="bg-BG">
                <a:latin typeface="Times New Roman" panose="02020603050405020304" pitchFamily="18" charset="0"/>
              </a:rPr>
              <a:t>- </a:t>
            </a:r>
            <a:r>
              <a:rPr lang="bg-BG" altLang="bg-BG">
                <a:latin typeface="Times New Roman" panose="02020603050405020304" pitchFamily="18" charset="0"/>
              </a:rPr>
              <a:t>Сили за комуникационна, информационна и навигационна  поддръжка (КИНП)</a:t>
            </a:r>
            <a:r>
              <a:rPr lang="ru-RU" altLang="bg-BG">
                <a:latin typeface="Times New Roman" panose="02020603050405020304" pitchFamily="18" charset="0"/>
              </a:rPr>
              <a:t>.</a:t>
            </a:r>
            <a:endParaRPr lang="en-US" altLang="bg-BG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928A9835-E657-4713-8CA4-CF906F80C4E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838200" indent="-838200"/>
            <a:r>
              <a:rPr lang="bg-BG" altLang="bg-BG" sz="3600">
                <a:latin typeface="Times New Roman" panose="02020603050405020304" pitchFamily="18" charset="0"/>
              </a:rPr>
              <a:t>1.4.2. Структура за командване и управление</a:t>
            </a:r>
            <a:endParaRPr lang="en-US" altLang="bg-BG" sz="3600">
              <a:latin typeface="Times New Roman" panose="02020603050405020304" pitchFamily="18" charset="0"/>
            </a:endParaRPr>
          </a:p>
        </p:txBody>
      </p:sp>
      <p:pic>
        <p:nvPicPr>
          <p:cNvPr id="13315" name="Picture 4" descr="Untitled - 5">
            <a:extLst>
              <a:ext uri="{FF2B5EF4-FFF2-40B4-BE49-F238E27FC236}">
                <a16:creationId xmlns:a16="http://schemas.microsoft.com/office/drawing/2014/main" id="{756FF89B-EDC5-4FA6-BA29-42C086E927D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7162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>
            <a:extLst>
              <a:ext uri="{FF2B5EF4-FFF2-40B4-BE49-F238E27FC236}">
                <a16:creationId xmlns:a16="http://schemas.microsoft.com/office/drawing/2014/main" id="{F787CCDF-B4D8-46E9-AD8A-9BCD72CBD0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609600"/>
          </a:xfrm>
        </p:spPr>
        <p:txBody>
          <a:bodyPr/>
          <a:lstStyle/>
          <a:p>
            <a:r>
              <a:rPr lang="bg-BG" altLang="bg-BG"/>
              <a:t>Изводи:</a:t>
            </a:r>
            <a:endParaRPr lang="en-US" altLang="bg-BG"/>
          </a:p>
        </p:txBody>
      </p:sp>
      <p:sp>
        <p:nvSpPr>
          <p:cNvPr id="14339" name="Subtitle 4">
            <a:extLst>
              <a:ext uri="{FF2B5EF4-FFF2-40B4-BE49-F238E27FC236}">
                <a16:creationId xmlns:a16="http://schemas.microsoft.com/office/drawing/2014/main" id="{04C52116-28EC-4D51-BCE1-51F0CC2F0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2286000"/>
            <a:ext cx="8305800" cy="4267200"/>
          </a:xfrm>
        </p:spPr>
        <p:txBody>
          <a:bodyPr/>
          <a:lstStyle/>
          <a:p>
            <a:r>
              <a:rPr lang="bg-BG" altLang="bg-BG">
                <a:solidFill>
                  <a:schemeClr val="tx1"/>
                </a:solidFill>
              </a:rPr>
              <a:t>1.Българската армия в структурно отношение е изградена на стратегическо, оперативно и тактическо ниво със структурирани щабове и подчинени на тях военни формирования </a:t>
            </a:r>
            <a:endParaRPr lang="en-US" altLang="bg-BG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CDA08590-F663-4515-AA2D-C413B17B8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bg-BG"/>
              <a:t>2</a:t>
            </a:r>
            <a:r>
              <a:rPr lang="bg-BG" altLang="bg-BG"/>
              <a:t>.ВЪОРЪЖЕНИЕ НА ВОЕННОСЛУЖЕЩИТЕ</a:t>
            </a:r>
            <a:endParaRPr lang="en-US" altLang="bg-BG"/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87004F51-37A2-4BB1-B5BE-B2A5F06D4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15963" indent="-715963">
              <a:buFont typeface="Arial" panose="020B0604020202020204" pitchFamily="34" charset="0"/>
              <a:buNone/>
            </a:pPr>
            <a:endParaRPr lang="bg-BG" altLang="bg-BG"/>
          </a:p>
          <a:p>
            <a:pPr marL="715963" indent="-715963">
              <a:buFont typeface="Arial" panose="020B0604020202020204" pitchFamily="34" charset="0"/>
              <a:buNone/>
            </a:pPr>
            <a:r>
              <a:rPr lang="bg-BG" altLang="bg-BG"/>
              <a:t>     КЛАСИФИКАЦИЯ НА ВЪОРЪЖЕНИЕТО</a:t>
            </a:r>
          </a:p>
          <a:p>
            <a:pPr marL="715963" indent="-715963">
              <a:buFont typeface="Arial" panose="020B0604020202020204" pitchFamily="34" charset="0"/>
              <a:buNone/>
            </a:pPr>
            <a:r>
              <a:rPr lang="en-US" altLang="bg-BG"/>
              <a:t>-</a:t>
            </a:r>
            <a:r>
              <a:rPr lang="bg-BG" altLang="bg-BG"/>
              <a:t> ЛИЧНО ВЪОРЪЖЕНИЕ</a:t>
            </a:r>
          </a:p>
          <a:p>
            <a:pPr marL="715963" indent="-715963">
              <a:buFont typeface="Arial" panose="020B0604020202020204" pitchFamily="34" charset="0"/>
              <a:buNone/>
            </a:pPr>
            <a:r>
              <a:rPr lang="en-US" altLang="bg-BG"/>
              <a:t>-</a:t>
            </a:r>
            <a:r>
              <a:rPr lang="bg-BG" altLang="bg-BG"/>
              <a:t> ИНДИВИДУАЛНО ВЪОРЪЖЕНИЕ</a:t>
            </a:r>
          </a:p>
          <a:p>
            <a:pPr marL="715963" indent="-715963">
              <a:buFont typeface="Arial" panose="020B0604020202020204" pitchFamily="34" charset="0"/>
              <a:buNone/>
            </a:pPr>
            <a:r>
              <a:rPr lang="en-US" altLang="bg-BG"/>
              <a:t>-</a:t>
            </a:r>
            <a:r>
              <a:rPr lang="bg-BG" altLang="bg-BG"/>
              <a:t> КОЛЕКТИВНО (ВЪОРЪЖЕНИЕ НА  ПОДРАЗДЕЛЕНИЯТА) ВЪОРЪЖЕНИЕ </a:t>
            </a:r>
            <a:endParaRPr lang="en-US" altLang="bg-BG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24F291B9-A891-44EF-BAE4-4832013CC97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FF00"/>
          </a:solidFill>
        </p:spPr>
        <p:txBody>
          <a:bodyPr/>
          <a:lstStyle/>
          <a:p>
            <a:r>
              <a:rPr lang="bg-BG" altLang="bg-BG"/>
              <a:t>ЛИЧНО ВЪОРЪЖЕНИЕ НА ВОЕННОСЛУЖЕЩИТЕ</a:t>
            </a:r>
            <a:endParaRPr lang="en-US" altLang="bg-BG"/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9A793C13-1FAC-4A0C-9C4C-E83DA25D3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09600"/>
          </a:xfrm>
        </p:spPr>
        <p:txBody>
          <a:bodyPr/>
          <a:lstStyle/>
          <a:p>
            <a:r>
              <a:rPr lang="bg-BG" altLang="bg-BG"/>
              <a:t>ПИСТОЛЕТ “МАКАРОВ”</a:t>
            </a:r>
            <a:endParaRPr lang="en-US" altLang="bg-BG"/>
          </a:p>
        </p:txBody>
      </p:sp>
      <p:pic>
        <p:nvPicPr>
          <p:cNvPr id="16388" name="Picture 3">
            <a:extLst>
              <a:ext uri="{FF2B5EF4-FFF2-40B4-BE49-F238E27FC236}">
                <a16:creationId xmlns:a16="http://schemas.microsoft.com/office/drawing/2014/main" id="{6A64D841-0F71-4393-AF21-4A4AF2C11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00"/>
            <a:ext cx="5029200" cy="39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AE465D96-8323-44F2-BF4E-7FFE4E2C5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/>
              <a:t>УСТРОЙСТВО</a:t>
            </a:r>
            <a:endParaRPr lang="en-US" altLang="bg-BG"/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77FE1617-6FDD-4627-82AC-43654A90C7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47800"/>
            <a:ext cx="4170363" cy="3214688"/>
          </a:xfrm>
          <a:noFill/>
        </p:spPr>
      </p:pic>
      <p:pic>
        <p:nvPicPr>
          <p:cNvPr id="17412" name="Picture 3">
            <a:extLst>
              <a:ext uri="{FF2B5EF4-FFF2-40B4-BE49-F238E27FC236}">
                <a16:creationId xmlns:a16="http://schemas.microsoft.com/office/drawing/2014/main" id="{B8A805A5-EAEB-4D0B-9A4A-9C7221D9F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1447800"/>
            <a:ext cx="4329112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4">
            <a:extLst>
              <a:ext uri="{FF2B5EF4-FFF2-40B4-BE49-F238E27FC236}">
                <a16:creationId xmlns:a16="http://schemas.microsoft.com/office/drawing/2014/main" id="{DF27A306-E699-4BE1-B51B-94C9FE660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105400"/>
            <a:ext cx="66008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bg-BG" sz="2000">
                <a:latin typeface="Times New Roman" panose="02020603050405020304" pitchFamily="18" charset="0"/>
                <a:cs typeface="Times New Roman" panose="02020603050405020304" pitchFamily="18" charset="0"/>
              </a:rPr>
              <a:t>Легенда:1) Затвор;  2) Изхвърляч;  3) Възвратна пружина;  </a:t>
            </a:r>
          </a:p>
          <a:p>
            <a:pPr algn="just"/>
            <a:r>
              <a:rPr lang="ru-RU" altLang="bg-BG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4) Спусък; 5) Спускателен лост; 6) Пълнител; </a:t>
            </a:r>
          </a:p>
          <a:p>
            <a:pPr algn="just"/>
            <a:r>
              <a:rPr lang="ru-RU" altLang="bg-BG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7) Бойна пружина; 8) Шептало; 9) Разединител;  </a:t>
            </a:r>
          </a:p>
          <a:p>
            <a:pPr algn="just"/>
            <a:r>
              <a:rPr lang="ru-RU" altLang="bg-BG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10) Чукче; </a:t>
            </a:r>
            <a:endParaRPr lang="ru-RU" altLang="bg-BG"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DD1B1B14-D22C-4CA9-9E79-B2ED2164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28600"/>
            <a:ext cx="6019800" cy="1143000"/>
          </a:xfrm>
        </p:spPr>
        <p:txBody>
          <a:bodyPr/>
          <a:lstStyle/>
          <a:p>
            <a:r>
              <a:rPr lang="bg-BG" altLang="bg-BG" sz="3600"/>
              <a:t>ОСНОВНИ ХАРАКТЕРИСТИКИ</a:t>
            </a:r>
            <a:endParaRPr lang="en-US" altLang="bg-BG" sz="3600"/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DDFE2766-726B-4FCE-96EC-203C79EE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43000"/>
            <a:ext cx="6324600" cy="5715000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bg-BG" sz="2400"/>
              <a:t>Маса – 0.73 кг (празен) / 0.81 кг (зареден);</a:t>
            </a:r>
            <a:endParaRPr lang="en-US" altLang="bg-BG" sz="2400"/>
          </a:p>
          <a:p>
            <a:r>
              <a:rPr lang="ru-RU" altLang="bg-BG" sz="2400"/>
              <a:t>Дължина – 161.5 мм;</a:t>
            </a:r>
            <a:endParaRPr lang="en-US" altLang="bg-BG" sz="2400"/>
          </a:p>
          <a:p>
            <a:r>
              <a:rPr lang="ru-RU" altLang="bg-BG" sz="2400"/>
              <a:t>Дължина на цевта – 93.5 мм;</a:t>
            </a:r>
            <a:endParaRPr lang="en-US" altLang="bg-BG" sz="2400"/>
          </a:p>
          <a:p>
            <a:endParaRPr lang="en-US" altLang="bg-BG" sz="2400"/>
          </a:p>
          <a:p>
            <a:pPr>
              <a:buFont typeface="Arial" panose="020B0604020202020204" pitchFamily="34" charset="0"/>
              <a:buNone/>
            </a:pPr>
            <a:endParaRPr lang="bg-BG" altLang="bg-BG" sz="2400"/>
          </a:p>
          <a:p>
            <a:r>
              <a:rPr lang="ru-RU" altLang="bg-BG" sz="2400"/>
              <a:t>Пълнител – 8 патрона;</a:t>
            </a:r>
            <a:endParaRPr lang="en-US" altLang="bg-BG" sz="2400"/>
          </a:p>
          <a:p>
            <a:r>
              <a:rPr lang="ru-RU" altLang="bg-BG" sz="2400"/>
              <a:t>Боеприпаси – 9 х 18 мм ПМ;</a:t>
            </a:r>
          </a:p>
          <a:p>
            <a:endParaRPr lang="ru-RU" altLang="bg-BG" sz="2400"/>
          </a:p>
          <a:p>
            <a:pPr>
              <a:buFont typeface="Arial" panose="020B0604020202020204" pitchFamily="34" charset="0"/>
              <a:buNone/>
            </a:pPr>
            <a:endParaRPr lang="ru-RU" altLang="bg-BG" sz="2400"/>
          </a:p>
          <a:p>
            <a:r>
              <a:rPr lang="ru-RU" altLang="bg-BG" sz="2400"/>
              <a:t>Скорострелност – 25 изстрела в минута;</a:t>
            </a:r>
            <a:endParaRPr lang="en-US" altLang="bg-BG" sz="2400"/>
          </a:p>
          <a:p>
            <a:r>
              <a:rPr lang="ru-RU" altLang="bg-BG" sz="2400"/>
              <a:t>Начална скорост на куршума при цевта – 315 метра в секунда;</a:t>
            </a:r>
            <a:endParaRPr lang="en-US" altLang="bg-BG" sz="2400"/>
          </a:p>
          <a:p>
            <a:r>
              <a:rPr lang="ru-RU" altLang="bg-BG" sz="2400"/>
              <a:t>Ефективна стрелба – 50 метра.</a:t>
            </a:r>
            <a:endParaRPr lang="en-US" altLang="bg-BG"/>
          </a:p>
        </p:txBody>
      </p:sp>
      <p:pic>
        <p:nvPicPr>
          <p:cNvPr id="18436" name="Picture 5">
            <a:extLst>
              <a:ext uri="{FF2B5EF4-FFF2-40B4-BE49-F238E27FC236}">
                <a16:creationId xmlns:a16="http://schemas.microsoft.com/office/drawing/2014/main" id="{E8B05462-3A1A-4044-BE11-D3B77B972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52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>
            <a:extLst>
              <a:ext uri="{FF2B5EF4-FFF2-40B4-BE49-F238E27FC236}">
                <a16:creationId xmlns:a16="http://schemas.microsoft.com/office/drawing/2014/main" id="{361E32AF-FF9B-41DF-9FD2-FCDC328E5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>
            <a:extLst>
              <a:ext uri="{FF2B5EF4-FFF2-40B4-BE49-F238E27FC236}">
                <a16:creationId xmlns:a16="http://schemas.microsoft.com/office/drawing/2014/main" id="{1C2437DC-71D4-4386-BAB8-F0F899F05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695950"/>
            <a:ext cx="16764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9">
            <a:extLst>
              <a:ext uri="{FF2B5EF4-FFF2-40B4-BE49-F238E27FC236}">
                <a16:creationId xmlns:a16="http://schemas.microsoft.com/office/drawing/2014/main" id="{F8B2BEBC-B056-4B38-BD8E-03FEA978C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962400"/>
            <a:ext cx="16764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2">
            <a:extLst>
              <a:ext uri="{FF2B5EF4-FFF2-40B4-BE49-F238E27FC236}">
                <a16:creationId xmlns:a16="http://schemas.microsoft.com/office/drawing/2014/main" id="{CBCEF41E-E51D-4F47-9F67-B7BBF4B0D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1143000"/>
            <a:ext cx="16637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3">
            <a:extLst>
              <a:ext uri="{FF2B5EF4-FFF2-40B4-BE49-F238E27FC236}">
                <a16:creationId xmlns:a16="http://schemas.microsoft.com/office/drawing/2014/main" id="{A2821989-D31D-4862-9AF4-DA020C3A1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819400"/>
            <a:ext cx="16764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828213F2-BCD4-4C36-ABEC-D74144F49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  <a:solidFill>
            <a:srgbClr val="00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bg-BG" altLang="bg-BG" sz="3600" b="1"/>
              <a:t>ИНДИВИДУАЛНО ВЪОРЪЖЕНИЕ НА ВОЕННОСЛУЖЕЩИТЕ</a:t>
            </a:r>
            <a:endParaRPr lang="en-US" altLang="bg-BG" sz="3600" b="1"/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E45A637B-B74A-427B-930A-3889FC886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524000"/>
            <a:ext cx="5181600" cy="685800"/>
          </a:xfrm>
        </p:spPr>
        <p:txBody>
          <a:bodyPr/>
          <a:lstStyle/>
          <a:p>
            <a:r>
              <a:rPr lang="bg-BG" altLang="bg-BG"/>
              <a:t>АВТОМАТ “КАЛАШНИКОВ”</a:t>
            </a:r>
            <a:endParaRPr lang="en-US" altLang="bg-BG"/>
          </a:p>
        </p:txBody>
      </p:sp>
      <p:pic>
        <p:nvPicPr>
          <p:cNvPr id="19460" name="Picture 7">
            <a:extLst>
              <a:ext uri="{FF2B5EF4-FFF2-40B4-BE49-F238E27FC236}">
                <a16:creationId xmlns:a16="http://schemas.microsoft.com/office/drawing/2014/main" id="{1FC6A1C7-A071-4DAB-90DC-DF0D29ABA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2552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8">
            <a:extLst>
              <a:ext uri="{FF2B5EF4-FFF2-40B4-BE49-F238E27FC236}">
                <a16:creationId xmlns:a16="http://schemas.microsoft.com/office/drawing/2014/main" id="{4A8E331C-79C8-43F4-80F4-F1387554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205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9">
            <a:extLst>
              <a:ext uri="{FF2B5EF4-FFF2-40B4-BE49-F238E27FC236}">
                <a16:creationId xmlns:a16="http://schemas.microsoft.com/office/drawing/2014/main" id="{97FFAE87-6DCA-4118-9879-F3A5F8DD7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151438"/>
            <a:ext cx="26670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0">
            <a:extLst>
              <a:ext uri="{FF2B5EF4-FFF2-40B4-BE49-F238E27FC236}">
                <a16:creationId xmlns:a16="http://schemas.microsoft.com/office/drawing/2014/main" id="{1F462656-3D15-4A46-A35C-00A25A26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971800"/>
            <a:ext cx="3571875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3">
            <a:extLst>
              <a:ext uri="{FF2B5EF4-FFF2-40B4-BE49-F238E27FC236}">
                <a16:creationId xmlns:a16="http://schemas.microsoft.com/office/drawing/2014/main" id="{9FF5BDBD-8182-4BDE-8115-AEEE9B3F8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1828800"/>
            <a:ext cx="24669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>
            <a:extLst>
              <a:ext uri="{FF2B5EF4-FFF2-40B4-BE49-F238E27FC236}">
                <a16:creationId xmlns:a16="http://schemas.microsoft.com/office/drawing/2014/main" id="{3888C785-1394-4B7F-8E4A-17C93413C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00575"/>
            <a:ext cx="7888288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6">
            <a:extLst>
              <a:ext uri="{FF2B5EF4-FFF2-40B4-BE49-F238E27FC236}">
                <a16:creationId xmlns:a16="http://schemas.microsoft.com/office/drawing/2014/main" id="{CC652533-5C1B-40D0-9BBF-6E4F23F26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7961313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7">
            <a:extLst>
              <a:ext uri="{FF2B5EF4-FFF2-40B4-BE49-F238E27FC236}">
                <a16:creationId xmlns:a16="http://schemas.microsoft.com/office/drawing/2014/main" id="{52B7FEED-373E-4661-8CE6-012CDE7EF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7935913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8">
            <a:extLst>
              <a:ext uri="{FF2B5EF4-FFF2-40B4-BE49-F238E27FC236}">
                <a16:creationId xmlns:a16="http://schemas.microsoft.com/office/drawing/2014/main" id="{B0E2EFE5-5F6A-4D35-B763-BD80FBC00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7942263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9">
            <a:extLst>
              <a:ext uri="{FF2B5EF4-FFF2-40B4-BE49-F238E27FC236}">
                <a16:creationId xmlns:a16="http://schemas.microsoft.com/office/drawing/2014/main" id="{1AA9F9D7-565E-4939-A5E8-DDB362D0A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219200"/>
            <a:ext cx="3886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g-BG" altLang="bg-BG"/>
          </a:p>
        </p:txBody>
      </p:sp>
      <p:sp>
        <p:nvSpPr>
          <p:cNvPr id="20487" name="Rectangle 10">
            <a:extLst>
              <a:ext uri="{FF2B5EF4-FFF2-40B4-BE49-F238E27FC236}">
                <a16:creationId xmlns:a16="http://schemas.microsoft.com/office/drawing/2014/main" id="{4EEB39AF-B2DA-4BE9-9980-4F2E41A70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667000"/>
            <a:ext cx="3886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g-BG" altLang="bg-BG"/>
          </a:p>
        </p:txBody>
      </p:sp>
      <p:sp>
        <p:nvSpPr>
          <p:cNvPr id="20488" name="Rectangle 11">
            <a:extLst>
              <a:ext uri="{FF2B5EF4-FFF2-40B4-BE49-F238E27FC236}">
                <a16:creationId xmlns:a16="http://schemas.microsoft.com/office/drawing/2014/main" id="{07A6A621-3946-4BFD-88C8-BAEF61423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267200"/>
            <a:ext cx="3886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g-BG" altLang="bg-BG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A68137A3-EB59-47DC-8314-4BE7B4A74C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8229600" cy="639763"/>
          </a:xfrm>
        </p:spPr>
        <p:txBody>
          <a:bodyPr/>
          <a:lstStyle/>
          <a:p>
            <a:r>
              <a:rPr lang="bg-BG" altLang="bg-BG"/>
              <a:t>ОБЩИ ДАННИ</a:t>
            </a:r>
            <a:endParaRPr lang="en-US" altLang="bg-BG"/>
          </a:p>
        </p:txBody>
      </p:sp>
      <p:graphicFrame>
        <p:nvGraphicFramePr>
          <p:cNvPr id="5" name="Group 38">
            <a:extLst>
              <a:ext uri="{FF2B5EF4-FFF2-40B4-BE49-F238E27FC236}">
                <a16:creationId xmlns:a16="http://schemas.microsoft.com/office/drawing/2014/main" id="{F060857C-6E1D-4970-AAC5-F8F1713ED029}"/>
              </a:ext>
            </a:extLst>
          </p:cNvPr>
          <p:cNvGraphicFramePr>
            <a:graphicFrameLocks/>
          </p:cNvGraphicFramePr>
          <p:nvPr/>
        </p:nvGraphicFramePr>
        <p:xfrm>
          <a:off x="1447800" y="990600"/>
          <a:ext cx="6096000" cy="564832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8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Националност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107" marR="65713" marT="4107" marB="410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  <a:hlinkClick r:id="rId2" tooltip="Русия"/>
                        </a:rPr>
                        <a:t>Русия</a:t>
                      </a:r>
                      <a:b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</a:b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4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  <a:hlinkClick r:id="rId3" tooltip="Съюз на съветските социалистически републики"/>
                        </a:rPr>
                        <a:t>СССР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107" marR="4107" marT="4107" marB="410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59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Тип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107" marR="65713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  <a:hlinkClick r:id="rId4" tooltip="Автомат (оръжие)"/>
                        </a:rPr>
                        <a:t>Автомат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Щурмова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пушка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107" marR="4107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Варианти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107" marR="65713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АК, АКС, АКМ, АКМС, АКМН, АКМСН, АКМСУ.</a:t>
                      </a:r>
                    </a:p>
                  </a:txBody>
                  <a:tcPr marL="4107" marR="4107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58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Габаритни характеристики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107" marR="4107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4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Маса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107" marR="65713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3,8 (без патрони и щик)</a:t>
                      </a:r>
                      <a:b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</a:b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0,33 (празен пълнител); 0,82 (зареден пълнител)</a:t>
                      </a:r>
                    </a:p>
                  </a:txBody>
                  <a:tcPr marL="4107" marR="4107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5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Дължина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107" marR="65713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870 мм, 645 мм на АКС</a:t>
                      </a:r>
                    </a:p>
                  </a:txBody>
                  <a:tcPr marL="4107" marR="4107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5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Дължина на цевта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107" marR="65713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415 мм</a:t>
                      </a:r>
                    </a:p>
                  </a:txBody>
                  <a:tcPr marL="4107" marR="4107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58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Работни характеристики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107" marR="4107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4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5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Действие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107" marR="65713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  <a:hlinkClick r:id="rId5" tooltip="Газово-възвратно"/>
                        </a:rPr>
                        <a:t>газово-възвратно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107" marR="4107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5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Пълнител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107" marR="65713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30 патрона (стандартен пълнител)</a:t>
                      </a:r>
                    </a:p>
                  </a:txBody>
                  <a:tcPr marL="4107" marR="4107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5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Боеприпаси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107" marR="65713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  <a:hlinkClick r:id="rId6" tooltip="7,62 x 39 мм (страницата не съществува)"/>
                        </a:rPr>
                        <a:t>7,62 x 39 мм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107" marR="4107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4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Мерни прибори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107" marR="65713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железен мерник/допълнителни оптически мерници, изискващи специална рама</a:t>
                      </a:r>
                      <a:r>
                        <a:rPr kumimoji="0" lang="bg-BG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/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107" marR="4107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35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Скорострелност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107" marR="65713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600 изстр./мин</a:t>
                      </a:r>
                    </a:p>
                  </a:txBody>
                  <a:tcPr marL="4107" marR="4107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35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Начална скорост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107" marR="65713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715 м/сек</a:t>
                      </a:r>
                    </a:p>
                  </a:txBody>
                  <a:tcPr marL="4107" marR="4107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35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Ефективна стрелба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107" marR="65713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400 м</a:t>
                      </a:r>
                    </a:p>
                  </a:txBody>
                  <a:tcPr marL="4107" marR="4107" marT="4107" marB="41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7A979235-9549-4E6A-9BDC-4B1907F3AF4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eaLnBrk="1" hangingPunct="1"/>
            <a:r>
              <a:rPr lang="bg-BG" altLang="bg-BG"/>
              <a:t>СЪДЪРЖАНИЕ:</a:t>
            </a:r>
            <a:endParaRPr lang="en-US" altLang="bg-BG"/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5537DCBA-0A12-4799-9C1D-737CC64E8C4E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r>
              <a:rPr lang="bg-BG" dirty="0"/>
              <a:t>      ВЪВЕДЕНИЕ ЗА БЪЛГАРСКАТА АРМИЯ</a:t>
            </a:r>
            <a:endParaRPr lang="en-US" dirty="0"/>
          </a:p>
          <a:p>
            <a:pPr marL="609600" indent="-609600" algn="just" eaLnBrk="1" hangingPunct="1">
              <a:buFont typeface="Calibri" pitchFamily="34" charset="0"/>
              <a:buAutoNum type="arabicPeriod"/>
              <a:defRPr/>
            </a:pPr>
            <a:r>
              <a:rPr lang="bg-BG" dirty="0"/>
              <a:t>СТРУКТУРА НА СВ, ВМС и ВВС.</a:t>
            </a:r>
            <a:endParaRPr lang="en-US" dirty="0"/>
          </a:p>
          <a:p>
            <a:pPr marL="609600" indent="-609600" algn="just" eaLnBrk="1" hangingPunct="1">
              <a:buFont typeface="Calibri" pitchFamily="34" charset="0"/>
              <a:buAutoNum type="arabicPeriod"/>
              <a:defRPr/>
            </a:pPr>
            <a:r>
              <a:rPr lang="bg-BG" dirty="0"/>
              <a:t>ВЪОРЪЖЕНИЕ НА ВОЕННОСЛУЖЕЩИТЕ</a:t>
            </a:r>
          </a:p>
          <a:p>
            <a:pPr marL="609600" indent="-609600" algn="just" eaLnBrk="1" hangingPunct="1">
              <a:buFont typeface="Calibri" pitchFamily="34" charset="0"/>
              <a:buAutoNum type="arabicPeriod"/>
              <a:defRPr/>
            </a:pPr>
            <a:r>
              <a:rPr lang="bg-BG" dirty="0"/>
              <a:t>ЕКИПИРОВКА НА ВОЕННОСЛУЖЕЩИТЕ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A24F466F-29A6-41F8-9880-498B43DA3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8229600" cy="838200"/>
          </a:xfrm>
          <a:solidFill>
            <a:srgbClr val="00FF00"/>
          </a:solidFill>
        </p:spPr>
        <p:txBody>
          <a:bodyPr/>
          <a:lstStyle/>
          <a:p>
            <a:pPr algn="ctr"/>
            <a:r>
              <a:rPr lang="bg-BG" altLang="bg-BG" sz="4400" b="0" cap="none"/>
              <a:t>КОЛЕКТИВНО ВЪОРЪЖЕНИЕ </a:t>
            </a:r>
            <a:endParaRPr lang="en-US" altLang="bg-BG" sz="4400" b="0" cap="non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4AA0352-1057-4D4D-BA06-B9F1DC4EEF7F}"/>
              </a:ext>
            </a:extLst>
          </p:cNvPr>
          <p:cNvSpPr txBox="1">
            <a:spLocks/>
          </p:cNvSpPr>
          <p:nvPr/>
        </p:nvSpPr>
        <p:spPr bwMode="auto">
          <a:xfrm>
            <a:off x="685800" y="15240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712788" algn="just" eaLnBrk="0" hangingPunct="0">
              <a:defRPr/>
            </a:pPr>
            <a:r>
              <a:rPr lang="bg-BG" sz="1600" b="1" cap="all" dirty="0">
                <a:latin typeface="+mn-lt"/>
                <a:ea typeface="+mj-ea"/>
                <a:cs typeface="Times New Roman" pitchFamily="18" charset="0"/>
              </a:rPr>
              <a:t>Колективно въоръжение е това въоръжение, което за да се използва , е необходимо наличието на повече от един  военнослужещ. Организационно колективното оръжие се използва от Екипаж или разчет. </a:t>
            </a:r>
          </a:p>
          <a:p>
            <a:pPr indent="712788" algn="just" eaLnBrk="0" hangingPunct="0">
              <a:defRPr/>
            </a:pPr>
            <a:r>
              <a:rPr lang="bg-BG" sz="1600" b="1" cap="all" dirty="0">
                <a:latin typeface="+mn-lt"/>
                <a:ea typeface="+mj-ea"/>
                <a:cs typeface="Times New Roman" pitchFamily="18" charset="0"/>
              </a:rPr>
              <a:t>то се числи в рамките на формированията, които организационно са сведени в:</a:t>
            </a:r>
          </a:p>
          <a:p>
            <a:pPr marL="712788" indent="185738" algn="just" eaLnBrk="0" hangingPunct="0">
              <a:buFont typeface="Arial" pitchFamily="34" charset="0"/>
              <a:buChar char="•"/>
              <a:tabLst>
                <a:tab pos="357188" algn="l"/>
              </a:tabLst>
              <a:defRPr/>
            </a:pPr>
            <a:r>
              <a:rPr lang="bg-BG" sz="1600" b="1" cap="all" dirty="0">
                <a:latin typeface="+mn-lt"/>
                <a:ea typeface="+mj-ea"/>
                <a:cs typeface="Times New Roman" pitchFamily="18" charset="0"/>
              </a:rPr>
              <a:t>отделения, </a:t>
            </a:r>
          </a:p>
          <a:p>
            <a:pPr marL="712788" indent="185738" algn="just" eaLnBrk="0" hangingPunct="0">
              <a:buFont typeface="Arial" pitchFamily="34" charset="0"/>
              <a:buChar char="•"/>
              <a:tabLst>
                <a:tab pos="357188" algn="l"/>
              </a:tabLst>
              <a:defRPr/>
            </a:pPr>
            <a:r>
              <a:rPr lang="bg-BG" sz="1600" b="1" cap="all" dirty="0">
                <a:latin typeface="+mn-lt"/>
                <a:ea typeface="+mj-ea"/>
                <a:cs typeface="Times New Roman" pitchFamily="18" charset="0"/>
              </a:rPr>
              <a:t>взводове, </a:t>
            </a:r>
          </a:p>
          <a:p>
            <a:pPr marL="712788" indent="185738" algn="just" eaLnBrk="0" hangingPunct="0">
              <a:buFont typeface="Arial" pitchFamily="34" charset="0"/>
              <a:buChar char="•"/>
              <a:tabLst>
                <a:tab pos="357188" algn="l"/>
              </a:tabLst>
              <a:defRPr/>
            </a:pPr>
            <a:r>
              <a:rPr lang="bg-BG" sz="1600" b="1" cap="all" dirty="0">
                <a:latin typeface="+mn-lt"/>
                <a:ea typeface="+mj-ea"/>
                <a:cs typeface="Times New Roman" pitchFamily="18" charset="0"/>
              </a:rPr>
              <a:t>роти, </a:t>
            </a:r>
          </a:p>
          <a:p>
            <a:pPr marL="712788" indent="185738" algn="just" eaLnBrk="0" hangingPunct="0">
              <a:buFont typeface="Arial" pitchFamily="34" charset="0"/>
              <a:buChar char="•"/>
              <a:tabLst>
                <a:tab pos="357188" algn="l"/>
              </a:tabLst>
              <a:defRPr/>
            </a:pPr>
            <a:r>
              <a:rPr lang="bg-BG" sz="1600" b="1" cap="all" dirty="0">
                <a:latin typeface="+mn-lt"/>
                <a:ea typeface="+mj-ea"/>
                <a:cs typeface="Times New Roman" pitchFamily="18" charset="0"/>
              </a:rPr>
              <a:t>батальони,</a:t>
            </a:r>
          </a:p>
          <a:p>
            <a:pPr marL="712788" indent="185738" algn="just" eaLnBrk="0" hangingPunct="0">
              <a:buFont typeface="Arial" pitchFamily="34" charset="0"/>
              <a:buChar char="•"/>
              <a:tabLst>
                <a:tab pos="357188" algn="l"/>
              </a:tabLst>
              <a:defRPr/>
            </a:pPr>
            <a:r>
              <a:rPr lang="bg-BG" sz="1600" b="1" cap="all" dirty="0">
                <a:latin typeface="+mn-lt"/>
                <a:ea typeface="+mj-ea"/>
                <a:cs typeface="Times New Roman" pitchFamily="18" charset="0"/>
              </a:rPr>
              <a:t>Звена,</a:t>
            </a:r>
          </a:p>
          <a:p>
            <a:pPr marL="712788" indent="185738" algn="just" eaLnBrk="0" hangingPunct="0">
              <a:buFont typeface="Arial" pitchFamily="34" charset="0"/>
              <a:buChar char="•"/>
              <a:tabLst>
                <a:tab pos="357188" algn="l"/>
              </a:tabLst>
              <a:defRPr/>
            </a:pPr>
            <a:r>
              <a:rPr lang="bg-BG" sz="1600" b="1" cap="all" dirty="0">
                <a:latin typeface="+mn-lt"/>
                <a:ea typeface="+mj-ea"/>
                <a:cs typeface="Times New Roman" pitchFamily="18" charset="0"/>
              </a:rPr>
              <a:t>ескадрили, </a:t>
            </a:r>
          </a:p>
          <a:p>
            <a:pPr marL="712788" indent="185738" algn="just" eaLnBrk="0" hangingPunct="0">
              <a:buFont typeface="Arial" pitchFamily="34" charset="0"/>
              <a:buChar char="•"/>
              <a:tabLst>
                <a:tab pos="357188" algn="l"/>
              </a:tabLst>
              <a:defRPr/>
            </a:pPr>
            <a:r>
              <a:rPr lang="bg-BG" sz="1600" b="1" cap="all" dirty="0">
                <a:latin typeface="+mn-lt"/>
                <a:ea typeface="+mj-ea"/>
                <a:cs typeface="Times New Roman" pitchFamily="18" charset="0"/>
              </a:rPr>
              <a:t>дивизиони и др. </a:t>
            </a:r>
            <a:endParaRPr lang="en-US" sz="1600" b="1" cap="all" dirty="0">
              <a:latin typeface="+mn-lt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E263A895-9AB6-4C65-B9BC-D937399F9C6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bg-BG" altLang="bg-BG"/>
              <a:t>КОЛЕКТИВНО ВЪОРЪЖЕНИЕ </a:t>
            </a:r>
            <a:br>
              <a:rPr lang="bg-BG" altLang="bg-BG"/>
            </a:br>
            <a:r>
              <a:rPr lang="bg-BG" altLang="bg-BG"/>
              <a:t>7,62мм картечница ПК</a:t>
            </a:r>
            <a:endParaRPr lang="en-US" altLang="bg-BG"/>
          </a:p>
        </p:txBody>
      </p:sp>
      <p:pic>
        <p:nvPicPr>
          <p:cNvPr id="23555" name="Picture 2" descr="http://world.guns.ru/userfiles/images/machine/mg07/pkm_1.jpg">
            <a:extLst>
              <a:ext uri="{FF2B5EF4-FFF2-40B4-BE49-F238E27FC236}">
                <a16:creationId xmlns:a16="http://schemas.microsoft.com/office/drawing/2014/main" id="{08B94F4C-02A8-431A-A674-80E2349E8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785938"/>
            <a:ext cx="7270750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0770A62-48C8-41C6-BBF2-0D7F9F712956}"/>
              </a:ext>
            </a:extLst>
          </p:cNvPr>
          <p:cNvGraphicFramePr>
            <a:graphicFrameLocks noGrp="1"/>
          </p:cNvGraphicFramePr>
          <p:nvPr/>
        </p:nvGraphicFramePr>
        <p:xfrm>
          <a:off x="3733800" y="838200"/>
          <a:ext cx="4857750" cy="5491163"/>
        </p:xfrm>
        <a:graphic>
          <a:graphicData uri="http://schemas.openxmlformats.org/drawingml/2006/table">
            <a:tbl>
              <a:tblPr/>
              <a:tblGrid>
                <a:gridCol w="242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8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21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ПК (</a:t>
                      </a:r>
                      <a:r>
                        <a:rPr kumimoji="0" lang="en-US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Пулемёт</a:t>
                      </a: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Калашникова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2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Националност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2" tooltip="Съветски Съюз"/>
                        </a:rPr>
                        <a:t>Съветски Съюз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2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Тип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3" tooltip="Картечница"/>
                        </a:rPr>
                        <a:t>Картечница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2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Изобретател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4" tooltip="Михаил Калашников"/>
                        </a:rPr>
                        <a:t>Михаил Калашников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2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Дата на създаване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5" tooltip="1960"/>
                        </a:rPr>
                        <a:t>1960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2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6" tooltip="Боеприпас"/>
                        </a:rPr>
                        <a:t>Боеприпаси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7" tooltip="7,62×54 мм R (страницата не съществува)"/>
                        </a:rPr>
                        <a:t>7,62×54 мм R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6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8" tooltip="Огнестрелно действие (страницата не съществува)"/>
                        </a:rPr>
                        <a:t>Действие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отвеждане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барутните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газове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72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9" tooltip="Скорострелност (страницата не съществува)"/>
                        </a:rPr>
                        <a:t>Скорострелност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650 изстр./мин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72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10" tooltip="Начална скорост (страницата не съществува)"/>
                        </a:rPr>
                        <a:t>Начална скорост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825 м/сек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72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Ефективна стрелба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 м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21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Маса незареден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8,99 кг; 12,48 кг на тринога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72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Маса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зареден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{{{масазареден}}}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72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Дължина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1173 мм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72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Цев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658 мм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876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Вместимост на пълнителя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100 - 250 в зависимост от пълнителя.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72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Мерни прибори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механичен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3414" marR="13414" marT="13408" marB="1340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24610" name="Picture 1" descr="Hungarian soldier.JPEG">
            <a:hlinkClick r:id="rId11"/>
            <a:extLst>
              <a:ext uri="{FF2B5EF4-FFF2-40B4-BE49-F238E27FC236}">
                <a16:creationId xmlns:a16="http://schemas.microsoft.com/office/drawing/2014/main" id="{BF6070A6-2116-44EE-A3E4-760281CF5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28575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AFD0C8AF-DAEF-43DE-8DE1-A8747EEAA76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bg-BG" altLang="bg-BG"/>
              <a:t>КОЛЕКТИВНО ВЪОРЪЖЕНИЕ</a:t>
            </a:r>
            <a:br>
              <a:rPr lang="bg-BG" altLang="bg-BG"/>
            </a:br>
            <a:r>
              <a:rPr lang="bg-BG" altLang="bg-BG"/>
              <a:t>7,62мм СВД Драгунов</a:t>
            </a:r>
            <a:endParaRPr lang="en-US" altLang="bg-BG"/>
          </a:p>
        </p:txBody>
      </p:sp>
      <p:pic>
        <p:nvPicPr>
          <p:cNvPr id="25603" name="Picture 2" descr="http://www.snipercentral.com/images/svd1.jpg">
            <a:extLst>
              <a:ext uri="{FF2B5EF4-FFF2-40B4-BE49-F238E27FC236}">
                <a16:creationId xmlns:a16="http://schemas.microsoft.com/office/drawing/2014/main" id="{1C5D1ECD-6999-4C99-AEEC-E6DD898F3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477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Sniper rifle SWD.jpg">
            <a:hlinkClick r:id="rId2"/>
            <a:extLst>
              <a:ext uri="{FF2B5EF4-FFF2-40B4-BE49-F238E27FC236}">
                <a16:creationId xmlns:a16="http://schemas.microsoft.com/office/drawing/2014/main" id="{C1C5F631-3D4F-4BBB-9CBF-5979D19F2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71800"/>
            <a:ext cx="2857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B3C277E1-FE03-4762-84C8-E318B2F1F118}"/>
              </a:ext>
            </a:extLst>
          </p:cNvPr>
          <p:cNvGraphicFramePr>
            <a:graphicFrameLocks/>
          </p:cNvGraphicFramePr>
          <p:nvPr/>
        </p:nvGraphicFramePr>
        <p:xfrm>
          <a:off x="4343400" y="73025"/>
          <a:ext cx="3976688" cy="6784975"/>
        </p:xfrm>
        <a:graphic>
          <a:graphicData uri="http://schemas.openxmlformats.org/drawingml/2006/table">
            <a:tbl>
              <a:tblPr/>
              <a:tblGrid>
                <a:gridCol w="1989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789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СВД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Националност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4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5" tooltip="Русия"/>
                        </a:rPr>
                        <a:t>Русия</a:t>
                      </a:r>
                      <a:b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4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6" tooltip="Съюз на съветските социалистически републики"/>
                        </a:rPr>
                        <a:t>СССР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Тип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7" tooltip="Снайперова пушка"/>
                        </a:rPr>
                        <a:t>Снайперова пушка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Изобретател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8" tooltip="Евгений Драгунов (страницата не съществува)"/>
                        </a:rPr>
                        <a:t>Евгений Драгунов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Дата на създаване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9" tooltip="1963"/>
                        </a:rPr>
                        <a:t>1963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Продължителност на обслужване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9" tooltip="1963"/>
                        </a:rPr>
                        <a:t>1963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досега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10" tooltip="Боеприпас"/>
                        </a:rPr>
                        <a:t>Боеприпаси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11" tooltip="7,62x54R (страницата не съществува)"/>
                        </a:rPr>
                        <a:t>7,62x54R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12" tooltip="Огнестрелно действие (страницата не съществува)"/>
                        </a:rPr>
                        <a:t>Действие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13" tooltip="Газово-възвратно"/>
                        </a:rPr>
                        <a:t>газово-възвратно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полуавтоматична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14" tooltip="Скорострелност (страницата не съществува)"/>
                        </a:rPr>
                        <a:t>Скорострелност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15" tooltip="Начална скорост (страницата не съществува)"/>
                        </a:rPr>
                        <a:t>Начална скорост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830 м/сек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3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Ефективна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стрелба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800+ м (1 200+ м с </a:t>
                      </a:r>
                      <a:r>
                        <a:rPr kumimoji="0" lang="en-US" sz="14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16" tooltip="Оптически мерник (страницата не съществува)"/>
                        </a:rPr>
                        <a:t>оптически мерник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Маса незареден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4,31 кг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Маса зареден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Дължина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1225 мм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Цев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610 мм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13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Вместимост на пълнителя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бр.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Мерни прибори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17" tooltip="ПСО-1 (страницата не съществува)"/>
                        </a:rPr>
                        <a:t>ПСО-1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(4х24)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003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Варианти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СВД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Драгунов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СВД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Драгунов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Тигър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ТСВ, СВДС-А, СВДС-Д, СВУ, СВУ-АС, СВДК, СВДМ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261" marR="11261" marT="11261" marB="112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562A6EBC-9837-43AA-B325-8D61AECE00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381000"/>
            <a:ext cx="7772400" cy="1470025"/>
          </a:xfrm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bg-BG" altLang="bg-BG"/>
              <a:t>КОЛЕКТИВНО ВЪОРЪЖЕНИЕ (НА ФОРМИРОВАНИЯТА)</a:t>
            </a:r>
            <a:endParaRPr lang="en-US" altLang="bg-BG"/>
          </a:p>
        </p:txBody>
      </p:sp>
      <p:sp>
        <p:nvSpPr>
          <p:cNvPr id="27651" name="Subtitle 2">
            <a:extLst>
              <a:ext uri="{FF2B5EF4-FFF2-40B4-BE49-F238E27FC236}">
                <a16:creationId xmlns:a16="http://schemas.microsoft.com/office/drawing/2014/main" id="{B284F246-33E0-4EE8-AFAC-B3D79D527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057400"/>
            <a:ext cx="8077200" cy="4572000"/>
          </a:xfrm>
        </p:spPr>
        <p:txBody>
          <a:bodyPr/>
          <a:lstStyle/>
          <a:p>
            <a:pPr algn="just"/>
            <a:r>
              <a:rPr lang="bg-BG" altLang="bg-BG" b="1">
                <a:solidFill>
                  <a:schemeClr val="tx1"/>
                </a:solidFill>
              </a:rPr>
              <a:t>В ТАНКОВИТЕ ФОРМИРОВАНИЯ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bg-BG" altLang="bg-BG" b="1">
                <a:solidFill>
                  <a:schemeClr val="tx1"/>
                </a:solidFill>
              </a:rPr>
              <a:t> Танк </a:t>
            </a:r>
            <a:r>
              <a:rPr lang="bg-BG" altLang="bg-BG" b="1">
                <a:solidFill>
                  <a:srgbClr val="FF0000"/>
                </a:solidFill>
              </a:rPr>
              <a:t>Т-72;</a:t>
            </a:r>
          </a:p>
          <a:p>
            <a:pPr algn="just"/>
            <a:r>
              <a:rPr lang="bg-BG" altLang="bg-BG" b="1">
                <a:solidFill>
                  <a:schemeClr val="tx1"/>
                </a:solidFill>
              </a:rPr>
              <a:t>В МЕХАНИЗИРАНИТЕ ФОРМИРОВАНИЯ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bg-BG" altLang="bg-BG" b="1">
                <a:solidFill>
                  <a:schemeClr val="tx1"/>
                </a:solidFill>
              </a:rPr>
              <a:t>Бойна машина на пехотата </a:t>
            </a:r>
            <a:r>
              <a:rPr lang="bg-BG" altLang="bg-BG" b="1">
                <a:solidFill>
                  <a:srgbClr val="FF0000"/>
                </a:solidFill>
              </a:rPr>
              <a:t>БМП-1</a:t>
            </a:r>
            <a:r>
              <a:rPr lang="bg-BG" altLang="bg-BG" b="1">
                <a:solidFill>
                  <a:schemeClr val="tx1"/>
                </a:solidFill>
              </a:rPr>
              <a:t>, </a:t>
            </a:r>
            <a:r>
              <a:rPr lang="bg-BG" altLang="bg-BG" b="1">
                <a:solidFill>
                  <a:srgbClr val="FF0000"/>
                </a:solidFill>
              </a:rPr>
              <a:t>БМП-23, БТР-60ПБ-МД1, М1117 “ГАРДИЪН”;</a:t>
            </a:r>
          </a:p>
          <a:p>
            <a:pPr algn="just"/>
            <a:r>
              <a:rPr lang="bg-BG" altLang="bg-BG" b="1">
                <a:solidFill>
                  <a:schemeClr val="tx1"/>
                </a:solidFill>
              </a:rPr>
              <a:t>В АРТИЛЕРИЙСКИТЕ ФОРМИРОВАНИЯ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bg-BG" altLang="bg-BG" b="1">
                <a:solidFill>
                  <a:schemeClr val="tx1"/>
                </a:solidFill>
              </a:rPr>
              <a:t>самоходна артилерийска установка </a:t>
            </a:r>
            <a:r>
              <a:rPr lang="bg-BG" altLang="bg-BG" b="1">
                <a:solidFill>
                  <a:srgbClr val="FF0000"/>
                </a:solidFill>
              </a:rPr>
              <a:t>2С-1;</a:t>
            </a:r>
            <a:endParaRPr lang="en-US" altLang="bg-BG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F4D64-B3FF-4711-B81A-03403AE44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bg-BG" dirty="0"/>
            </a:br>
            <a:r>
              <a:rPr lang="bg-BG" sz="2700" b="1" dirty="0"/>
              <a:t>ВЪОРЪЖЕНИЕ В ТАНКОВИТЕ ФОРМИРОВАНИЯ</a:t>
            </a:r>
            <a:br>
              <a:rPr lang="bg-BG" sz="2700" dirty="0"/>
            </a:br>
            <a:r>
              <a:rPr lang="bg-BG" sz="2700" dirty="0"/>
              <a:t>Танк  Т-72- ОБЩА ИНФОРМАЦИЯ</a:t>
            </a:r>
            <a:br>
              <a:rPr lang="bg-BG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96F1A-5CB1-48BC-B4C8-4A933E33A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715000"/>
          </a:xfrm>
        </p:spPr>
        <p:txBody>
          <a:bodyPr rtlCol="0">
            <a:normAutofit fontScale="62500" lnSpcReduction="2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bg-BG" dirty="0"/>
              <a:t>ОПРЕДЕЛЕНИЕ: Танкът е бронирана верижна машина, с чисто тегло не по-малко от 16,5 метрични тона притежаваща оръдие с калибър не по-малък от 75 мм и ъгъл на завъртане на същото  в хоризонтална плоскост на 360</a:t>
            </a:r>
            <a:r>
              <a:rPr lang="bg-BG" baseline="30000" dirty="0"/>
              <a:t>0</a:t>
            </a:r>
            <a:r>
              <a:rPr lang="bg-BG" dirty="0"/>
              <a:t>.  </a:t>
            </a: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bg-BG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bg-BG" dirty="0"/>
              <a:t>В БА след 1944 г. на въоръжение са </a:t>
            </a: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bg-BG" dirty="0"/>
              <a:t>      били танковете:</a:t>
            </a: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bg-BG" dirty="0"/>
              <a:t>       </a:t>
            </a:r>
            <a:r>
              <a:rPr lang="bg-BG" b="1" dirty="0"/>
              <a:t>Т-34</a:t>
            </a: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bg-BG" b="1" dirty="0"/>
              <a:t>       Т-54</a:t>
            </a: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bg-BG" b="1" dirty="0"/>
              <a:t>       Т-55</a:t>
            </a: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bg-BG" b="1" dirty="0"/>
              <a:t>       Т-62 </a:t>
            </a: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bg-BG" b="1" dirty="0"/>
              <a:t>       Т-72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bg-BG" dirty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bg-BG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bg-BG" dirty="0"/>
              <a:t>ИСТОРИЯ НА ТАНКА Т-72</a:t>
            </a:r>
          </a:p>
          <a:p>
            <a:pPr marL="357188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bg-BG" dirty="0"/>
              <a:t>Той е произведен в Русия през 1974 година. От годината на неговото първо производство до сега са му  извършвани множество модернизации.Произвежда се също в Чехия, Полша и Словакия.</a:t>
            </a:r>
            <a:endParaRPr lang="en-US" dirty="0"/>
          </a:p>
        </p:txBody>
      </p:sp>
      <p:pic>
        <p:nvPicPr>
          <p:cNvPr id="28676" name="Picture 4" descr="t_72[1].jpg">
            <a:extLst>
              <a:ext uri="{FF2B5EF4-FFF2-40B4-BE49-F238E27FC236}">
                <a16:creationId xmlns:a16="http://schemas.microsoft.com/office/drawing/2014/main" id="{353054CF-6D64-4992-BB1A-5801ECDB3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52600"/>
            <a:ext cx="3124200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1E7E924A-90D9-42E0-8559-3A2821EF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6858000" cy="792162"/>
          </a:xfrm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bg-BG" altLang="bg-BG"/>
              <a:t>Назначение</a:t>
            </a:r>
            <a:r>
              <a:rPr lang="en-US" altLang="bg-BG"/>
              <a:t> </a:t>
            </a:r>
            <a:r>
              <a:rPr lang="bg-BG" altLang="bg-BG"/>
              <a:t>и компановка</a:t>
            </a:r>
            <a:endParaRPr lang="en-US" altLang="bg-BG"/>
          </a:p>
        </p:txBody>
      </p:sp>
      <p:pic>
        <p:nvPicPr>
          <p:cNvPr id="29699" name="Picture 2">
            <a:extLst>
              <a:ext uri="{FF2B5EF4-FFF2-40B4-BE49-F238E27FC236}">
                <a16:creationId xmlns:a16="http://schemas.microsoft.com/office/drawing/2014/main" id="{48F9268F-00E0-4CBB-B5F5-78B51E51E8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895600"/>
            <a:ext cx="7570788" cy="2495550"/>
          </a:xfrm>
          <a:noFill/>
        </p:spPr>
      </p:pic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1BC275A4-07AB-4B0C-BE31-57C0FC302A1B}"/>
              </a:ext>
            </a:extLst>
          </p:cNvPr>
          <p:cNvSpPr/>
          <p:nvPr/>
        </p:nvSpPr>
        <p:spPr>
          <a:xfrm>
            <a:off x="533400" y="1447800"/>
            <a:ext cx="2057400" cy="838200"/>
          </a:xfrm>
          <a:prstGeom prst="wedgeRectCallout">
            <a:avLst>
              <a:gd name="adj1" fmla="val 88693"/>
              <a:gd name="adj2" fmla="val 279829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g-BG" b="1" dirty="0"/>
              <a:t>ОТДЕЛЕНИЕ “УПРАВЛЕНИЕ”</a:t>
            </a:r>
            <a:endParaRPr lang="en-US" b="1" dirty="0"/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20DD2FEE-F03D-4393-A62E-0E57BD018344}"/>
              </a:ext>
            </a:extLst>
          </p:cNvPr>
          <p:cNvSpPr/>
          <p:nvPr/>
        </p:nvSpPr>
        <p:spPr>
          <a:xfrm>
            <a:off x="3429000" y="1447800"/>
            <a:ext cx="2057400" cy="838200"/>
          </a:xfrm>
          <a:prstGeom prst="wedgeRectCallout">
            <a:avLst>
              <a:gd name="adj1" fmla="val 27624"/>
              <a:gd name="adj2" fmla="val 20824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g-BG" b="1" dirty="0"/>
              <a:t>БОЙНО ОТДЕЛЕНИЕ</a:t>
            </a:r>
            <a:endParaRPr lang="en-US" b="1" dirty="0"/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3C05C696-738D-49AF-BF01-B1DF5DFCB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1447800"/>
            <a:ext cx="2209800" cy="838200"/>
          </a:xfrm>
          <a:prstGeom prst="wedgeRectCallout">
            <a:avLst>
              <a:gd name="adj1" fmla="val -53019"/>
              <a:gd name="adj2" fmla="val 296213"/>
            </a:avLst>
          </a:prstGeom>
          <a:solidFill>
            <a:srgbClr val="00FF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bg-BG" b="1" dirty="0">
                <a:latin typeface="+mn-lt"/>
              </a:rPr>
              <a:t>МОТОРНО-ТРАНСМИСИОННО ОТДЕЛЕНИЕ</a:t>
            </a:r>
            <a:endParaRPr lang="en-US" b="1" dirty="0">
              <a:latin typeface="+mn-lt"/>
            </a:endParaRPr>
          </a:p>
        </p:txBody>
      </p:sp>
      <p:sp>
        <p:nvSpPr>
          <p:cNvPr id="29703" name="Rectangle 7">
            <a:extLst>
              <a:ext uri="{FF2B5EF4-FFF2-40B4-BE49-F238E27FC236}">
                <a16:creationId xmlns:a16="http://schemas.microsoft.com/office/drawing/2014/main" id="{4BAF8139-1690-4655-B2E2-458F9E600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5715000"/>
            <a:ext cx="5105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bg-BG" altLang="bg-BG" b="1"/>
              <a:t>НАЗНАЧЕНИЕ: </a:t>
            </a:r>
            <a:r>
              <a:rPr lang="bg-BG" altLang="bg-BG"/>
              <a:t>Да унищожава бронираните бойни средства на противника, неговите укрепени съоръжения и личен състав.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63791885-E28E-4CC7-B3E9-DF19F2DB4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74638"/>
            <a:ext cx="4419600" cy="1143000"/>
          </a:xfrm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bg-BG" altLang="bg-BG"/>
              <a:t>УСТРОЙСТВО</a:t>
            </a:r>
            <a:endParaRPr lang="en-US" altLang="bg-BG"/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C6B9F045-438E-4266-A21A-84FBB109F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bg-BG" altLang="bg-BG"/>
              <a:t>ТАНКЪТ СЕ СЪСТОИ ОТ:</a:t>
            </a:r>
          </a:p>
          <a:p>
            <a:pPr eaLnBrk="1" hangingPunct="1"/>
            <a:r>
              <a:rPr lang="bg-BG" altLang="bg-BG"/>
              <a:t>КОРПУС</a:t>
            </a:r>
          </a:p>
          <a:p>
            <a:pPr eaLnBrk="1" hangingPunct="1"/>
            <a:r>
              <a:rPr lang="bg-BG" altLang="bg-BG"/>
              <a:t>КУПОЛА</a:t>
            </a:r>
          </a:p>
          <a:p>
            <a:pPr eaLnBrk="1" hangingPunct="1"/>
            <a:r>
              <a:rPr lang="bg-BG" altLang="bg-BG"/>
              <a:t>ВЪОРЪЖЕНИЕ</a:t>
            </a:r>
          </a:p>
          <a:p>
            <a:pPr eaLnBrk="1" hangingPunct="1"/>
            <a:r>
              <a:rPr lang="bg-BG" altLang="bg-BG"/>
              <a:t>СИЛОВА УСТАНОВКА </a:t>
            </a:r>
          </a:p>
          <a:p>
            <a:pPr eaLnBrk="1" hangingPunct="1"/>
            <a:r>
              <a:rPr lang="bg-BG" altLang="bg-BG"/>
              <a:t>СИЛОВО ПРЕДАВАНЕ</a:t>
            </a:r>
          </a:p>
          <a:p>
            <a:pPr eaLnBrk="1" hangingPunct="1"/>
            <a:r>
              <a:rPr lang="bg-BG" altLang="bg-BG"/>
              <a:t>ХОДОВА ЧАСТ</a:t>
            </a:r>
          </a:p>
          <a:p>
            <a:pPr eaLnBrk="1" hangingPunct="1"/>
            <a:r>
              <a:rPr lang="bg-BG" altLang="bg-BG"/>
              <a:t>СИСТЕМИ ЗА УПРАВЛЕНИЕ</a:t>
            </a:r>
          </a:p>
          <a:p>
            <a:pPr eaLnBrk="1" hangingPunct="1"/>
            <a:endParaRPr lang="en-US" altLang="bg-BG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26EC8A65-BC64-4E26-9B92-B17955CC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74638"/>
            <a:ext cx="6858000" cy="792162"/>
          </a:xfrm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bg-BG" altLang="bg-BG"/>
              <a:t>СИСТЕМИ ЗА УПРАВЛЕНИЕ</a:t>
            </a:r>
            <a:endParaRPr lang="en-US" altLang="bg-BG"/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12229302-8D26-42BB-A981-F3DE26E2E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71600"/>
          </a:xfrm>
        </p:spPr>
        <p:txBody>
          <a:bodyPr/>
          <a:lstStyle/>
          <a:p>
            <a:pPr eaLnBrk="1" hangingPunct="1"/>
            <a:r>
              <a:rPr lang="bg-BG" altLang="bg-BG" sz="1800" b="1"/>
              <a:t>Радиостанция  Р173 М - 1 бр.  </a:t>
            </a:r>
          </a:p>
          <a:p>
            <a:pPr eaLnBrk="1" hangingPunct="1"/>
            <a:endParaRPr lang="bg-BG" altLang="bg-BG" sz="1800" b="1"/>
          </a:p>
          <a:p>
            <a:pPr eaLnBrk="1" hangingPunct="1"/>
            <a:r>
              <a:rPr lang="bg-BG" altLang="bg-BG" sz="1800" b="1"/>
              <a:t>Танково разговорно устройство- Р-124 - 1 бр.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bg-BG" altLang="bg-BG" sz="1800" b="1"/>
              <a:t>                                                        включващо апарат А-1 и А 2</a:t>
            </a:r>
            <a:endParaRPr lang="en-US" altLang="bg-BG" sz="1800" b="1"/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01B027B5-C833-4F26-8BB8-71B778B23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91000"/>
            <a:ext cx="2884488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>
            <a:extLst>
              <a:ext uri="{FF2B5EF4-FFF2-40B4-BE49-F238E27FC236}">
                <a16:creationId xmlns:a16="http://schemas.microsoft.com/office/drawing/2014/main" id="{71A5A513-3119-4E0C-B9DA-95C503285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272415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7">
            <a:extLst>
              <a:ext uri="{FF2B5EF4-FFF2-40B4-BE49-F238E27FC236}">
                <a16:creationId xmlns:a16="http://schemas.microsoft.com/office/drawing/2014/main" id="{033E6A43-4F9E-4B23-8C6A-0E592C439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95800"/>
            <a:ext cx="2643188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35610A-C37A-4BEE-8530-6AAB11323A50}"/>
              </a:ext>
            </a:extLst>
          </p:cNvPr>
          <p:cNvCxnSpPr/>
          <p:nvPr/>
        </p:nvCxnSpPr>
        <p:spPr>
          <a:xfrm rot="16200000" flipH="1">
            <a:off x="5181600" y="3200400"/>
            <a:ext cx="1905000" cy="1143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35DF3F-7A71-43B9-8905-96D95C927797}"/>
              </a:ext>
            </a:extLst>
          </p:cNvPr>
          <p:cNvCxnSpPr/>
          <p:nvPr/>
        </p:nvCxnSpPr>
        <p:spPr>
          <a:xfrm rot="5400000">
            <a:off x="3771900" y="3009900"/>
            <a:ext cx="1981200" cy="1600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FF69C84-8111-4A67-A33F-CAF49CEF8DFA}"/>
              </a:ext>
            </a:extLst>
          </p:cNvPr>
          <p:cNvCxnSpPr/>
          <p:nvPr/>
        </p:nvCxnSpPr>
        <p:spPr>
          <a:xfrm rot="16200000" flipH="1">
            <a:off x="1333500" y="2324100"/>
            <a:ext cx="3124200" cy="2133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B010B0-7F33-4BA4-83CC-61BEFE1C0079}"/>
              </a:ext>
            </a:extLst>
          </p:cNvPr>
          <p:cNvCxnSpPr/>
          <p:nvPr/>
        </p:nvCxnSpPr>
        <p:spPr>
          <a:xfrm rot="5400000">
            <a:off x="114300" y="3009900"/>
            <a:ext cx="2895600" cy="533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CF38160-66BF-4AE0-B288-A7226EF5A5BC}"/>
              </a:ext>
            </a:extLst>
          </p:cNvPr>
          <p:cNvCxnSpPr/>
          <p:nvPr/>
        </p:nvCxnSpPr>
        <p:spPr>
          <a:xfrm>
            <a:off x="6096000" y="2819400"/>
            <a:ext cx="2133600" cy="1981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E1C86FC-F6A7-4816-931B-9B0681905A86}"/>
              </a:ext>
            </a:extLst>
          </p:cNvPr>
          <p:cNvCxnSpPr/>
          <p:nvPr/>
        </p:nvCxnSpPr>
        <p:spPr>
          <a:xfrm rot="5400000">
            <a:off x="4381500" y="3238500"/>
            <a:ext cx="2133600" cy="1295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939CB320-30C0-4DD3-BBFB-5AE76F957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/>
              <a:t>ВЪВЕДЕНИЕ ЗА БЪЛГАРСКАТА АРМИЯ</a:t>
            </a:r>
            <a:endParaRPr lang="en-US" altLang="bg-BG"/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A96F68A2-D744-4CD5-B746-39079E6B7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n-US" dirty="0"/>
              <a:t>     </a:t>
            </a:r>
            <a:r>
              <a:rPr lang="bg-BG" dirty="0"/>
              <a:t>     Българската армия е национална институция, основа на българските въоръжени сили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bg-BG" dirty="0"/>
              <a:t>          Българската армия включва:</a:t>
            </a:r>
            <a:endParaRPr lang="en-US" dirty="0"/>
          </a:p>
          <a:p>
            <a:pPr algn="just">
              <a:defRPr/>
            </a:pPr>
            <a:r>
              <a:rPr lang="en-US" dirty="0"/>
              <a:t>      </a:t>
            </a:r>
            <a:r>
              <a:rPr lang="bg-BG" dirty="0"/>
              <a:t>Съвместно командване на силите и военни формирования на пряко подчинение на командващия на СКС;</a:t>
            </a:r>
          </a:p>
          <a:p>
            <a:pPr algn="just">
              <a:defRPr/>
            </a:pPr>
            <a:r>
              <a:rPr lang="bg-BG" dirty="0"/>
              <a:t>Три вида въоръжени сили - Сухопътни войски, Военновъздушни сили, Военно морски сили.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3A592D54-E56B-488C-AD3D-660FD76D9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bg-BG" altLang="bg-BG" sz="3600"/>
              <a:t>ТАКТИКО-ТЕХНИЧЕСКИ ХАРАКТЕРИСТИКИ</a:t>
            </a:r>
            <a:endParaRPr lang="en-US" altLang="bg-BG" sz="3600"/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2183CB2A-4748-468A-B35F-A924E80DC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bg-BG" altLang="bg-BG"/>
              <a:t>ТЕГЛО</a:t>
            </a:r>
            <a:endParaRPr lang="bg-BG" altLang="bg-BG">
              <a:solidFill>
                <a:srgbClr val="FF0000"/>
              </a:solidFill>
            </a:endParaRPr>
          </a:p>
          <a:p>
            <a:pPr eaLnBrk="1" hangingPunct="1"/>
            <a:r>
              <a:rPr lang="bg-BG" altLang="bg-BG"/>
              <a:t>ЕКИПАЖ </a:t>
            </a:r>
            <a:endParaRPr lang="bg-BG" altLang="bg-BG">
              <a:solidFill>
                <a:srgbClr val="FF0000"/>
              </a:solidFill>
            </a:endParaRPr>
          </a:p>
          <a:p>
            <a:pPr eaLnBrk="1" hangingPunct="1"/>
            <a:r>
              <a:rPr lang="bg-BG" altLang="bg-BG"/>
              <a:t>ГАБАРИТНИ РАЗМЕРИ</a:t>
            </a:r>
          </a:p>
          <a:p>
            <a:pPr eaLnBrk="1" hangingPunct="1"/>
            <a:r>
              <a:rPr lang="bg-BG" altLang="bg-BG"/>
              <a:t>ЕКСПЛОАТАЦИОННИ ПОКАЗАТЕЛИ</a:t>
            </a:r>
            <a:endParaRPr lang="en-US" altLang="bg-BG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1A4AEA25-CBFD-4FDD-8168-4CA909034B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62200" y="533400"/>
            <a:ext cx="4724400" cy="762000"/>
          </a:xfrm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bg-BG" altLang="bg-BG"/>
              <a:t>Тегло: 41 тона </a:t>
            </a:r>
            <a:endParaRPr lang="en-US" altLang="bg-BG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F49944D-A705-4B9C-8FE2-C231EB37862B}"/>
              </a:ext>
            </a:extLst>
          </p:cNvPr>
          <p:cNvSpPr/>
          <p:nvPr/>
        </p:nvSpPr>
        <p:spPr>
          <a:xfrm>
            <a:off x="950913" y="4305300"/>
            <a:ext cx="1768475" cy="249238"/>
          </a:xfrm>
          <a:custGeom>
            <a:avLst/>
            <a:gdLst>
              <a:gd name="connsiteX0" fmla="*/ 63912 w 1768725"/>
              <a:gd name="connsiteY0" fmla="*/ 0 h 247973"/>
              <a:gd name="connsiteX1" fmla="*/ 1706732 w 1768725"/>
              <a:gd name="connsiteY1" fmla="*/ 0 h 247973"/>
              <a:gd name="connsiteX2" fmla="*/ 1768725 w 1768725"/>
              <a:gd name="connsiteY2" fmla="*/ 61993 h 247973"/>
              <a:gd name="connsiteX3" fmla="*/ 1722230 w 1768725"/>
              <a:gd name="connsiteY3" fmla="*/ 170481 h 247973"/>
              <a:gd name="connsiteX4" fmla="*/ 1520752 w 1768725"/>
              <a:gd name="connsiteY4" fmla="*/ 247973 h 247973"/>
              <a:gd name="connsiteX5" fmla="*/ 342881 w 1768725"/>
              <a:gd name="connsiteY5" fmla="*/ 247973 h 247973"/>
              <a:gd name="connsiteX6" fmla="*/ 187898 w 1768725"/>
              <a:gd name="connsiteY6" fmla="*/ 247973 h 247973"/>
              <a:gd name="connsiteX7" fmla="*/ 32915 w 1768725"/>
              <a:gd name="connsiteY7" fmla="*/ 154983 h 247973"/>
              <a:gd name="connsiteX8" fmla="*/ 1919 w 1768725"/>
              <a:gd name="connsiteY8" fmla="*/ 61993 h 247973"/>
              <a:gd name="connsiteX9" fmla="*/ 63912 w 1768725"/>
              <a:gd name="connsiteY9" fmla="*/ 0 h 24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68725" h="247973">
                <a:moveTo>
                  <a:pt x="63912" y="0"/>
                </a:moveTo>
                <a:lnTo>
                  <a:pt x="1706732" y="0"/>
                </a:lnTo>
                <a:lnTo>
                  <a:pt x="1768725" y="61993"/>
                </a:lnTo>
                <a:lnTo>
                  <a:pt x="1722230" y="170481"/>
                </a:lnTo>
                <a:lnTo>
                  <a:pt x="1520752" y="247973"/>
                </a:lnTo>
                <a:lnTo>
                  <a:pt x="342881" y="247973"/>
                </a:lnTo>
                <a:lnTo>
                  <a:pt x="187898" y="247973"/>
                </a:lnTo>
                <a:lnTo>
                  <a:pt x="32915" y="154983"/>
                </a:lnTo>
                <a:cubicBezTo>
                  <a:pt x="0" y="72694"/>
                  <a:pt x="1919" y="105311"/>
                  <a:pt x="1919" y="61993"/>
                </a:cubicBezTo>
                <a:lnTo>
                  <a:pt x="63912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0C034A-6FAB-4D4C-A838-E680DCE6D9C4}"/>
              </a:ext>
            </a:extLst>
          </p:cNvPr>
          <p:cNvSpPr/>
          <p:nvPr/>
        </p:nvSpPr>
        <p:spPr>
          <a:xfrm>
            <a:off x="1181100" y="4267200"/>
            <a:ext cx="1295400" cy="152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88CAB77-180B-485F-8DE6-F936823EB32A}"/>
              </a:ext>
            </a:extLst>
          </p:cNvPr>
          <p:cNvSpPr/>
          <p:nvPr/>
        </p:nvSpPr>
        <p:spPr>
          <a:xfrm>
            <a:off x="1371600" y="4038600"/>
            <a:ext cx="876300" cy="381000"/>
          </a:xfrm>
          <a:custGeom>
            <a:avLst/>
            <a:gdLst>
              <a:gd name="connsiteX0" fmla="*/ 0 w 712922"/>
              <a:gd name="connsiteY0" fmla="*/ 139933 h 139933"/>
              <a:gd name="connsiteX1" fmla="*/ 77491 w 712922"/>
              <a:gd name="connsiteY1" fmla="*/ 31445 h 139933"/>
              <a:gd name="connsiteX2" fmla="*/ 449451 w 712922"/>
              <a:gd name="connsiteY2" fmla="*/ 448 h 139933"/>
              <a:gd name="connsiteX3" fmla="*/ 712922 w 712922"/>
              <a:gd name="connsiteY3" fmla="*/ 31445 h 139933"/>
              <a:gd name="connsiteX4" fmla="*/ 712922 w 712922"/>
              <a:gd name="connsiteY4" fmla="*/ 124435 h 139933"/>
              <a:gd name="connsiteX5" fmla="*/ 0 w 712922"/>
              <a:gd name="connsiteY5" fmla="*/ 139933 h 139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2922" h="139933">
                <a:moveTo>
                  <a:pt x="0" y="139933"/>
                </a:moveTo>
                <a:lnTo>
                  <a:pt x="77491" y="31445"/>
                </a:lnTo>
                <a:cubicBezTo>
                  <a:pt x="439099" y="0"/>
                  <a:pt x="314683" y="448"/>
                  <a:pt x="449451" y="448"/>
                </a:cubicBezTo>
                <a:lnTo>
                  <a:pt x="712922" y="31445"/>
                </a:lnTo>
                <a:lnTo>
                  <a:pt x="712922" y="124435"/>
                </a:lnTo>
                <a:lnTo>
                  <a:pt x="0" y="139933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4DC4E4-61A1-4ACA-A1F9-657EC23B7061}"/>
              </a:ext>
            </a:extLst>
          </p:cNvPr>
          <p:cNvSpPr/>
          <p:nvPr/>
        </p:nvSpPr>
        <p:spPr>
          <a:xfrm rot="490422">
            <a:off x="569913" y="4033838"/>
            <a:ext cx="1003300" cy="8572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C99FF3-FD9C-4D59-BB51-B63DDD2E80A3}"/>
              </a:ext>
            </a:extLst>
          </p:cNvPr>
          <p:cNvSpPr/>
          <p:nvPr/>
        </p:nvSpPr>
        <p:spPr>
          <a:xfrm>
            <a:off x="838200" y="4572000"/>
            <a:ext cx="19050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8B157FF-43B7-47F5-965A-72DDECD11E94}"/>
              </a:ext>
            </a:extLst>
          </p:cNvPr>
          <p:cNvSpPr/>
          <p:nvPr/>
        </p:nvSpPr>
        <p:spPr>
          <a:xfrm>
            <a:off x="3429000" y="1981200"/>
            <a:ext cx="990600" cy="3505200"/>
          </a:xfrm>
          <a:prstGeom prst="triangle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FC157-8319-4119-8797-89C86EFCD664}"/>
              </a:ext>
            </a:extLst>
          </p:cNvPr>
          <p:cNvSpPr/>
          <p:nvPr/>
        </p:nvSpPr>
        <p:spPr>
          <a:xfrm>
            <a:off x="5257800" y="4572000"/>
            <a:ext cx="19050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6E1ACBF-572C-4FAF-A867-F6883B66C410}"/>
              </a:ext>
            </a:extLst>
          </p:cNvPr>
          <p:cNvSpPr/>
          <p:nvPr/>
        </p:nvSpPr>
        <p:spPr>
          <a:xfrm>
            <a:off x="5486400" y="3733800"/>
            <a:ext cx="1295400" cy="106362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963FC6-430A-40E5-805C-296EE61279B0}"/>
              </a:ext>
            </a:extLst>
          </p:cNvPr>
          <p:cNvSpPr/>
          <p:nvPr/>
        </p:nvSpPr>
        <p:spPr>
          <a:xfrm>
            <a:off x="1600200" y="1752600"/>
            <a:ext cx="6705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232208F-8909-4270-9938-4B76A1D65ED6}"/>
              </a:ext>
            </a:extLst>
          </p:cNvPr>
          <p:cNvSpPr/>
          <p:nvPr/>
        </p:nvSpPr>
        <p:spPr>
          <a:xfrm>
            <a:off x="3657600" y="1752600"/>
            <a:ext cx="5334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723CBF-6D36-40CD-BEE0-9A8F79A0C302}"/>
              </a:ext>
            </a:extLst>
          </p:cNvPr>
          <p:cNvCxnSpPr>
            <a:endCxn id="10" idx="3"/>
          </p:cNvCxnSpPr>
          <p:nvPr/>
        </p:nvCxnSpPr>
        <p:spPr>
          <a:xfrm rot="16200000" flipH="1">
            <a:off x="5372100" y="2857500"/>
            <a:ext cx="2514600" cy="1066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ABF699-DD7D-473F-9F13-4A0F6875B6B5}"/>
              </a:ext>
            </a:extLst>
          </p:cNvPr>
          <p:cNvCxnSpPr>
            <a:endCxn id="10" idx="1"/>
          </p:cNvCxnSpPr>
          <p:nvPr/>
        </p:nvCxnSpPr>
        <p:spPr>
          <a:xfrm rot="5400000">
            <a:off x="4457700" y="3009900"/>
            <a:ext cx="2438400" cy="838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83E35A6-739F-4E12-8022-5DEE3A476FCF}"/>
              </a:ext>
            </a:extLst>
          </p:cNvPr>
          <p:cNvCxnSpPr>
            <a:endCxn id="8" idx="3"/>
          </p:cNvCxnSpPr>
          <p:nvPr/>
        </p:nvCxnSpPr>
        <p:spPr>
          <a:xfrm rot="16200000" flipH="1">
            <a:off x="914400" y="2819400"/>
            <a:ext cx="2514600" cy="1143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2B8787-B054-4929-89A2-BA5F97BFF60D}"/>
              </a:ext>
            </a:extLst>
          </p:cNvPr>
          <p:cNvCxnSpPr>
            <a:endCxn id="8" idx="1"/>
          </p:cNvCxnSpPr>
          <p:nvPr/>
        </p:nvCxnSpPr>
        <p:spPr>
          <a:xfrm rot="5400000">
            <a:off x="-38100" y="3009900"/>
            <a:ext cx="2514600" cy="76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FE7E06D-4793-49F4-A4FA-9771A4CB1D58}"/>
              </a:ext>
            </a:extLst>
          </p:cNvPr>
          <p:cNvCxnSpPr/>
          <p:nvPr/>
        </p:nvCxnSpPr>
        <p:spPr>
          <a:xfrm rot="5400000" flipH="1" flipV="1">
            <a:off x="5981701" y="2019300"/>
            <a:ext cx="228600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E81D013-E597-4492-93EA-92306A2C906F}"/>
              </a:ext>
            </a:extLst>
          </p:cNvPr>
          <p:cNvCxnSpPr/>
          <p:nvPr/>
        </p:nvCxnSpPr>
        <p:spPr>
          <a:xfrm rot="5400000">
            <a:off x="5944394" y="2056606"/>
            <a:ext cx="3048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53A2D94-4EB1-4BB4-8DF9-7E0465909A94}"/>
              </a:ext>
            </a:extLst>
          </p:cNvPr>
          <p:cNvCxnSpPr/>
          <p:nvPr/>
        </p:nvCxnSpPr>
        <p:spPr>
          <a:xfrm rot="5400000">
            <a:off x="4648994" y="1980406"/>
            <a:ext cx="3048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43542D2-B3D7-4063-9203-895D2C967020}"/>
              </a:ext>
            </a:extLst>
          </p:cNvPr>
          <p:cNvCxnSpPr/>
          <p:nvPr/>
        </p:nvCxnSpPr>
        <p:spPr>
          <a:xfrm rot="5400000">
            <a:off x="4953794" y="1980406"/>
            <a:ext cx="3048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29070AE-E2C8-48E8-97B1-A7BA19CD9D7B}"/>
              </a:ext>
            </a:extLst>
          </p:cNvPr>
          <p:cNvCxnSpPr/>
          <p:nvPr/>
        </p:nvCxnSpPr>
        <p:spPr>
          <a:xfrm rot="5400000">
            <a:off x="5258594" y="1980406"/>
            <a:ext cx="3048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56077F5-C7EC-42EA-81CB-D2FA80280BC2}"/>
              </a:ext>
            </a:extLst>
          </p:cNvPr>
          <p:cNvCxnSpPr/>
          <p:nvPr/>
        </p:nvCxnSpPr>
        <p:spPr>
          <a:xfrm rot="5400000">
            <a:off x="5563394" y="1980406"/>
            <a:ext cx="3048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C9D68BB-C39B-46A8-92E4-C31D9997931F}"/>
              </a:ext>
            </a:extLst>
          </p:cNvPr>
          <p:cNvCxnSpPr/>
          <p:nvPr/>
        </p:nvCxnSpPr>
        <p:spPr>
          <a:xfrm rot="5400000">
            <a:off x="5868194" y="1980406"/>
            <a:ext cx="3048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972151F-6B01-4F45-882A-931A3B2B7E89}"/>
              </a:ext>
            </a:extLst>
          </p:cNvPr>
          <p:cNvCxnSpPr/>
          <p:nvPr/>
        </p:nvCxnSpPr>
        <p:spPr>
          <a:xfrm rot="5400000">
            <a:off x="6172994" y="1980406"/>
            <a:ext cx="3048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AD31F34-0486-4FCA-9AD3-708024C79572}"/>
              </a:ext>
            </a:extLst>
          </p:cNvPr>
          <p:cNvCxnSpPr/>
          <p:nvPr/>
        </p:nvCxnSpPr>
        <p:spPr>
          <a:xfrm rot="5400000">
            <a:off x="6477794" y="1980406"/>
            <a:ext cx="3048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18" name="TextBox 45">
            <a:extLst>
              <a:ext uri="{FF2B5EF4-FFF2-40B4-BE49-F238E27FC236}">
                <a16:creationId xmlns:a16="http://schemas.microsoft.com/office/drawing/2014/main" id="{E1690326-1AE5-4902-AF8D-C92141F8F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828800"/>
            <a:ext cx="344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 sz="1400"/>
              <a:t>0   10  20   30  40  50  60                  тона</a:t>
            </a:r>
            <a:endParaRPr lang="en-US" altLang="bg-BG" sz="1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D6303F93-AFF8-46FA-922F-26E7C59DB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2200" y="457200"/>
            <a:ext cx="3810000" cy="631825"/>
          </a:xfrm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bg-BG" altLang="bg-BG"/>
              <a:t>ЕКИПАЖ:</a:t>
            </a:r>
            <a:endParaRPr lang="en-US" altLang="bg-B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80C22E-5E9E-45D4-9771-5E9FA575B1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1295400"/>
            <a:ext cx="8534400" cy="4343400"/>
          </a:xfrm>
        </p:spPr>
        <p:txBody>
          <a:bodyPr/>
          <a:lstStyle/>
          <a:p>
            <a:pPr algn="just">
              <a:buFont typeface="Arial" charset="0"/>
              <a:buNone/>
              <a:defRPr/>
            </a:pPr>
            <a:r>
              <a:rPr lang="bg-BG" dirty="0">
                <a:solidFill>
                  <a:schemeClr val="tx1"/>
                </a:solidFill>
              </a:rPr>
              <a:t>ЕКИПАЖЪТ СЕ СЪСТОИ ОТ ТРИМА ЧОВЕКА: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bg-BG" b="1" dirty="0">
                <a:solidFill>
                  <a:schemeClr val="tx1"/>
                </a:solidFill>
              </a:rPr>
              <a:t>КОМАНДИР</a:t>
            </a:r>
            <a:r>
              <a:rPr lang="bg-BG" dirty="0">
                <a:solidFill>
                  <a:schemeClr val="tx1"/>
                </a:solidFill>
              </a:rPr>
              <a:t>- РАЗПОЛАГА СЕ В КУПОЛАТА ОТ ДЯСНАТА СТРАНА НА ОРЪДИЕТО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bg-BG" b="1" dirty="0">
                <a:solidFill>
                  <a:schemeClr val="tx1"/>
                </a:solidFill>
              </a:rPr>
              <a:t>ВОДАЧ</a:t>
            </a:r>
            <a:r>
              <a:rPr lang="bg-BG" dirty="0">
                <a:solidFill>
                  <a:schemeClr val="tx1"/>
                </a:solidFill>
              </a:rPr>
              <a:t>- РАЗПОЛАГА СЕ В СРЕДАТА НА ПРЕДНАТА ЧАСТ В КОРПУСА НА МАШИНАТА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bg-BG" b="1" dirty="0">
                <a:solidFill>
                  <a:schemeClr val="tx1"/>
                </a:solidFill>
              </a:rPr>
              <a:t>МЕРАЧ-ОПЕРАТОР </a:t>
            </a:r>
            <a:r>
              <a:rPr lang="bg-BG" dirty="0">
                <a:solidFill>
                  <a:schemeClr val="tx1"/>
                </a:solidFill>
              </a:rPr>
              <a:t>– РАЗПОЛАГА СЕ В КУПОЛАТА ОТ ЛЯВАТА СТРАНА НА ОРЪДИЕТО</a:t>
            </a:r>
            <a:endParaRPr lang="bg-BG" b="1" dirty="0">
              <a:solidFill>
                <a:schemeClr val="tx1"/>
              </a:solidFill>
            </a:endParaRPr>
          </a:p>
          <a:p>
            <a:pPr algn="just">
              <a:buFont typeface="Arial" charset="0"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69C84DC1-16B1-4453-86D5-717445B41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385888"/>
            <a:ext cx="7608887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236CB6-2090-436E-BE7B-2DBF74D695E4}"/>
              </a:ext>
            </a:extLst>
          </p:cNvPr>
          <p:cNvCxnSpPr/>
          <p:nvPr/>
        </p:nvCxnSpPr>
        <p:spPr>
          <a:xfrm rot="5400000">
            <a:off x="-494506" y="1789906"/>
            <a:ext cx="2667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E21B64-4E10-47B3-A3B9-648C349611FA}"/>
              </a:ext>
            </a:extLst>
          </p:cNvPr>
          <p:cNvCxnSpPr/>
          <p:nvPr/>
        </p:nvCxnSpPr>
        <p:spPr>
          <a:xfrm rot="5400000">
            <a:off x="2820988" y="3352800"/>
            <a:ext cx="57896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BFE318A-D963-4FBA-91A2-C1B5F05E488E}"/>
              </a:ext>
            </a:extLst>
          </p:cNvPr>
          <p:cNvCxnSpPr/>
          <p:nvPr/>
        </p:nvCxnSpPr>
        <p:spPr>
          <a:xfrm>
            <a:off x="838200" y="914400"/>
            <a:ext cx="48768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FF929E-D0C1-4B46-BE40-9541E2A258FC}"/>
              </a:ext>
            </a:extLst>
          </p:cNvPr>
          <p:cNvCxnSpPr/>
          <p:nvPr/>
        </p:nvCxnSpPr>
        <p:spPr>
          <a:xfrm rot="5400000">
            <a:off x="724694" y="4837906"/>
            <a:ext cx="2667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7" name="TextBox 13">
            <a:extLst>
              <a:ext uri="{FF2B5EF4-FFF2-40B4-BE49-F238E27FC236}">
                <a16:creationId xmlns:a16="http://schemas.microsoft.com/office/drawing/2014/main" id="{708AFBFB-11D9-447B-9F96-39C890A7B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33400"/>
            <a:ext cx="3940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 sz="1600"/>
              <a:t>Дължина с оръдието напред – 9530 мм</a:t>
            </a:r>
            <a:endParaRPr lang="en-US" altLang="bg-BG" sz="160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A492A32-67B5-4939-BE47-0D142F87CF2F}"/>
              </a:ext>
            </a:extLst>
          </p:cNvPr>
          <p:cNvCxnSpPr/>
          <p:nvPr/>
        </p:nvCxnSpPr>
        <p:spPr>
          <a:xfrm>
            <a:off x="2057400" y="6172200"/>
            <a:ext cx="3657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9" name="TextBox 17">
            <a:extLst>
              <a:ext uri="{FF2B5EF4-FFF2-40B4-BE49-F238E27FC236}">
                <a16:creationId xmlns:a16="http://schemas.microsoft.com/office/drawing/2014/main" id="{2B0E6E01-04A9-45B3-985D-88B0F4419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791200"/>
            <a:ext cx="3355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 sz="1600"/>
              <a:t>Дължина по калниците – 6860мм</a:t>
            </a:r>
            <a:endParaRPr lang="en-US" altLang="bg-BG" sz="160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61676D8-FF95-4C61-BB31-4CB2C0F0AB0E}"/>
              </a:ext>
            </a:extLst>
          </p:cNvPr>
          <p:cNvCxnSpPr/>
          <p:nvPr/>
        </p:nvCxnSpPr>
        <p:spPr>
          <a:xfrm rot="5400000">
            <a:off x="5029994" y="4952206"/>
            <a:ext cx="2590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F8E056-8376-47B7-91BA-E03AAFCB6425}"/>
              </a:ext>
            </a:extLst>
          </p:cNvPr>
          <p:cNvCxnSpPr/>
          <p:nvPr/>
        </p:nvCxnSpPr>
        <p:spPr>
          <a:xfrm rot="5400000">
            <a:off x="6934994" y="4952206"/>
            <a:ext cx="2590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2" name="TextBox 21">
            <a:extLst>
              <a:ext uri="{FF2B5EF4-FFF2-40B4-BE49-F238E27FC236}">
                <a16:creationId xmlns:a16="http://schemas.microsoft.com/office/drawing/2014/main" id="{95381F83-4ED0-4970-9D47-86F686469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791200"/>
            <a:ext cx="2082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 sz="1600"/>
              <a:t>Широчина -3460 мм</a:t>
            </a:r>
            <a:endParaRPr lang="en-US" altLang="bg-BG" sz="160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64283DC-EC98-446E-BDA2-9B71F2D69461}"/>
              </a:ext>
            </a:extLst>
          </p:cNvPr>
          <p:cNvCxnSpPr/>
          <p:nvPr/>
        </p:nvCxnSpPr>
        <p:spPr>
          <a:xfrm>
            <a:off x="6324600" y="6172200"/>
            <a:ext cx="19050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6BE9BE4-E55B-4DD1-8A1C-1E41A25BE26C}"/>
              </a:ext>
            </a:extLst>
          </p:cNvPr>
          <p:cNvCxnSpPr/>
          <p:nvPr/>
        </p:nvCxnSpPr>
        <p:spPr>
          <a:xfrm>
            <a:off x="5867400" y="3124200"/>
            <a:ext cx="3048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14D7F9A-2EF1-4EA7-9D81-2B1BD886A1F3}"/>
              </a:ext>
            </a:extLst>
          </p:cNvPr>
          <p:cNvCxnSpPr/>
          <p:nvPr/>
        </p:nvCxnSpPr>
        <p:spPr>
          <a:xfrm>
            <a:off x="5867400" y="1828800"/>
            <a:ext cx="3048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165D30A-B526-4612-9765-B87261D6683A}"/>
              </a:ext>
            </a:extLst>
          </p:cNvPr>
          <p:cNvCxnSpPr/>
          <p:nvPr/>
        </p:nvCxnSpPr>
        <p:spPr>
          <a:xfrm rot="5400000">
            <a:off x="8116888" y="2476500"/>
            <a:ext cx="1293812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Line Callout 1 (No Border) 29">
            <a:extLst>
              <a:ext uri="{FF2B5EF4-FFF2-40B4-BE49-F238E27FC236}">
                <a16:creationId xmlns:a16="http://schemas.microsoft.com/office/drawing/2014/main" id="{1DA759F0-BD1D-4DA2-8CDC-9C1FA2F9CE5D}"/>
              </a:ext>
            </a:extLst>
          </p:cNvPr>
          <p:cNvSpPr/>
          <p:nvPr/>
        </p:nvSpPr>
        <p:spPr>
          <a:xfrm>
            <a:off x="6019800" y="381000"/>
            <a:ext cx="2362200" cy="612775"/>
          </a:xfrm>
          <a:prstGeom prst="callout1">
            <a:avLst>
              <a:gd name="adj1" fmla="val 56697"/>
              <a:gd name="adj2" fmla="val 93362"/>
              <a:gd name="adj3" fmla="val 231397"/>
              <a:gd name="adj4" fmla="val 11388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g-BG" dirty="0">
                <a:solidFill>
                  <a:schemeClr val="tx1"/>
                </a:solidFill>
              </a:rPr>
              <a:t>Височина – 2190 мм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858" name="TextBox 31">
            <a:extLst>
              <a:ext uri="{FF2B5EF4-FFF2-40B4-BE49-F238E27FC236}">
                <a16:creationId xmlns:a16="http://schemas.microsoft.com/office/drawing/2014/main" id="{D9956D53-6C55-4B15-987A-3F3A416DA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0"/>
            <a:ext cx="2905125" cy="36988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 b="1"/>
              <a:t>ГАБАРИТНИ РАЗМЕРИ:</a:t>
            </a:r>
            <a:endParaRPr lang="en-US" altLang="bg-BG"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2">
            <a:extLst>
              <a:ext uri="{FF2B5EF4-FFF2-40B4-BE49-F238E27FC236}">
                <a16:creationId xmlns:a16="http://schemas.microsoft.com/office/drawing/2014/main" id="{A65DF0EC-F6EF-4D53-A065-F34A4C333C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274638"/>
            <a:ext cx="6629400" cy="715962"/>
          </a:xfrm>
          <a:solidFill>
            <a:srgbClr val="F2F735"/>
          </a:solidFill>
          <a:ln>
            <a:solidFill>
              <a:srgbClr val="A5002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bg-BG" altLang="bg-BG" sz="3200" b="1"/>
              <a:t>ЕКСПЛОАТАЦИОННИ ПОКАЗАТЕЛИ</a:t>
            </a:r>
          </a:p>
        </p:txBody>
      </p:sp>
      <p:pic>
        <p:nvPicPr>
          <p:cNvPr id="36867" name="Picture 24">
            <a:extLst>
              <a:ext uri="{FF2B5EF4-FFF2-40B4-BE49-F238E27FC236}">
                <a16:creationId xmlns:a16="http://schemas.microsoft.com/office/drawing/2014/main" id="{92EA09D4-5A74-44C0-84A0-934D17E20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90800"/>
            <a:ext cx="8189913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5F1EC27B-CCC2-4985-8FFE-CA2CCB728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381000"/>
            <a:ext cx="8458200" cy="990600"/>
          </a:xfrm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bg-BG" altLang="bg-BG" sz="2800" b="1"/>
              <a:t>МАКСИМАЛНА СКОРОСТ ПО ШОСЕ</a:t>
            </a:r>
            <a:r>
              <a:rPr lang="bg-BG" altLang="bg-BG" sz="2800"/>
              <a:t>-         </a:t>
            </a:r>
            <a:r>
              <a:rPr lang="bg-BG" altLang="bg-BG" sz="2800" b="1">
                <a:solidFill>
                  <a:srgbClr val="FF0000"/>
                </a:solidFill>
              </a:rPr>
              <a:t>65км/час</a:t>
            </a:r>
          </a:p>
          <a:p>
            <a:pPr eaLnBrk="1" hangingPunct="1"/>
            <a:r>
              <a:rPr lang="bg-BG" altLang="bg-BG" sz="2800" b="1"/>
              <a:t>МАКСИМАЛНА СКОРОСТ ПО ЧЕРЕН ПЪТ </a:t>
            </a:r>
            <a:r>
              <a:rPr lang="bg-BG" altLang="bg-BG" sz="2800"/>
              <a:t>-</a:t>
            </a:r>
            <a:r>
              <a:rPr lang="bg-BG" altLang="bg-BG" sz="2800" b="1">
                <a:solidFill>
                  <a:srgbClr val="FF0000"/>
                </a:solidFill>
              </a:rPr>
              <a:t>35 км/час</a:t>
            </a:r>
            <a:endParaRPr lang="en-US" altLang="bg-BG"/>
          </a:p>
        </p:txBody>
      </p:sp>
      <p:pic>
        <p:nvPicPr>
          <p:cNvPr id="37891" name="Picture 1">
            <a:extLst>
              <a:ext uri="{FF2B5EF4-FFF2-40B4-BE49-F238E27FC236}">
                <a16:creationId xmlns:a16="http://schemas.microsoft.com/office/drawing/2014/main" id="{6CC9B0CF-CD4A-405A-8054-E3A2F48C6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7543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3670EDC-77AF-4701-9F86-E246DF760F42}"/>
              </a:ext>
            </a:extLst>
          </p:cNvPr>
          <p:cNvSpPr/>
          <p:nvPr/>
        </p:nvSpPr>
        <p:spPr>
          <a:xfrm rot="2176118">
            <a:off x="6616700" y="4927600"/>
            <a:ext cx="1123950" cy="91281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07A823-92DF-49AE-8CF9-0E0F66844D48}"/>
              </a:ext>
            </a:extLst>
          </p:cNvPr>
          <p:cNvSpPr/>
          <p:nvPr/>
        </p:nvSpPr>
        <p:spPr>
          <a:xfrm rot="2176118">
            <a:off x="6637338" y="5070475"/>
            <a:ext cx="1125537" cy="65405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523B9BA-DFDA-449C-8D42-1FCD6D4C2EB4}"/>
              </a:ext>
            </a:extLst>
          </p:cNvPr>
          <p:cNvSpPr/>
          <p:nvPr/>
        </p:nvSpPr>
        <p:spPr>
          <a:xfrm rot="18379621">
            <a:off x="7485856" y="5858670"/>
            <a:ext cx="257175" cy="17621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AF468C4-51E0-4AAC-886C-874BBC7EB42E}"/>
              </a:ext>
            </a:extLst>
          </p:cNvPr>
          <p:cNvSpPr/>
          <p:nvPr/>
        </p:nvSpPr>
        <p:spPr>
          <a:xfrm rot="18379621">
            <a:off x="7714456" y="5553870"/>
            <a:ext cx="257175" cy="17621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7F9226-4EB8-4FBF-8697-CE7AC95EBA67}"/>
              </a:ext>
            </a:extLst>
          </p:cNvPr>
          <p:cNvCxnSpPr/>
          <p:nvPr/>
        </p:nvCxnSpPr>
        <p:spPr>
          <a:xfrm rot="5400000">
            <a:off x="6629400" y="5029200"/>
            <a:ext cx="533400" cy="381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27A22748-7ECF-4667-923C-27963FD8D934}"/>
              </a:ext>
            </a:extLst>
          </p:cNvPr>
          <p:cNvSpPr/>
          <p:nvPr/>
        </p:nvSpPr>
        <p:spPr>
          <a:xfrm rot="2083813">
            <a:off x="6970713" y="5111750"/>
            <a:ext cx="455612" cy="5365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3F6879-8C2D-4671-A347-DBF6A436624D}"/>
              </a:ext>
            </a:extLst>
          </p:cNvPr>
          <p:cNvSpPr/>
          <p:nvPr/>
        </p:nvSpPr>
        <p:spPr>
          <a:xfrm rot="2079075">
            <a:off x="6184900" y="4978400"/>
            <a:ext cx="914400" cy="6191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E844D0-1D70-4252-88D6-77E0FCA2188C}"/>
              </a:ext>
            </a:extLst>
          </p:cNvPr>
          <p:cNvSpPr/>
          <p:nvPr/>
        </p:nvSpPr>
        <p:spPr>
          <a:xfrm>
            <a:off x="7010400" y="5410200"/>
            <a:ext cx="228600" cy="152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5356317-9419-43FE-960A-346A23835622}"/>
              </a:ext>
            </a:extLst>
          </p:cNvPr>
          <p:cNvSpPr/>
          <p:nvPr/>
        </p:nvSpPr>
        <p:spPr>
          <a:xfrm>
            <a:off x="7162800" y="5181600"/>
            <a:ext cx="228600" cy="152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6B005C-725A-4233-93CE-6CD5E0E796BC}"/>
              </a:ext>
            </a:extLst>
          </p:cNvPr>
          <p:cNvSpPr/>
          <p:nvPr/>
        </p:nvSpPr>
        <p:spPr>
          <a:xfrm rot="18272496">
            <a:off x="7292181" y="5557045"/>
            <a:ext cx="454025" cy="1825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DC49F5-C9D9-4693-A751-188519C98CF6}"/>
              </a:ext>
            </a:extLst>
          </p:cNvPr>
          <p:cNvSpPr/>
          <p:nvPr/>
        </p:nvSpPr>
        <p:spPr>
          <a:xfrm rot="18279529">
            <a:off x="7275513" y="5675313"/>
            <a:ext cx="685800" cy="762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2" name="Picture 21" descr="22.emf">
            <a:extLst>
              <a:ext uri="{FF2B5EF4-FFF2-40B4-BE49-F238E27FC236}">
                <a16:creationId xmlns:a16="http://schemas.microsoft.com/office/drawing/2014/main" id="{E9AAC98C-3C3A-4346-815C-E2471A883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1526">
            <a:off x="1970088" y="1716088"/>
            <a:ext cx="1535112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11 -0.01595 -0.08004 -0.03168 -0.10851 -0.0474 C -0.13698 -0.06312 -0.15174 -0.08 -0.17118 -0.0948 C -0.19063 -0.1096 -0.21024 -0.12393 -0.22552 -0.13549 C -0.2408 -0.14705 -0.25 -0.15584 -0.26267 -0.16486 C -0.27535 -0.17387 -0.28993 -0.1822 -0.30174 -0.1896 C -0.31354 -0.197 -0.32222 -0.20324 -0.33386 -0.20994 C -0.34549 -0.21665 -0.35851 -0.22081 -0.37118 -0.23029 C -0.38386 -0.23977 -0.39948 -0.25595 -0.41024 -0.26636 C -0.42101 -0.27676 -0.42847 -0.28324 -0.43559 -0.29341 C -0.44271 -0.30358 -0.44618 -0.31168 -0.45261 -0.3274 C -0.45903 -0.34312 -0.46702 -0.37179 -0.47465 -0.38821 C -0.48229 -0.40463 -0.49045 -0.41387 -0.49827 -0.42659 C -0.50608 -0.43931 -0.51476 -0.45411 -0.52205 -0.46497 C -0.52934 -0.47584 -0.53524 -0.48416 -0.54236 -0.49202 C -0.54948 -0.49989 -0.55695 -0.50613 -0.56441 -0.51237 " pathEditMode="relative" ptsTypes="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11 -0.01595 -0.08004 -0.03168 -0.10851 -0.0474 C -0.13698 -0.06312 -0.15174 -0.08 -0.17118 -0.0948 C -0.19063 -0.1096 -0.21024 -0.12393 -0.22552 -0.13549 C -0.2408 -0.14705 -0.25 -0.15584 -0.26267 -0.16486 C -0.27535 -0.17387 -0.28993 -0.1822 -0.30174 -0.1896 C -0.31354 -0.197 -0.32222 -0.20324 -0.33386 -0.20994 C -0.34549 -0.21665 -0.35851 -0.22081 -0.37118 -0.23029 C -0.38386 -0.23977 -0.39948 -0.25595 -0.41024 -0.26636 C -0.42101 -0.27676 -0.42847 -0.28324 -0.43559 -0.29341 C -0.44271 -0.30358 -0.44618 -0.31168 -0.45261 -0.3274 C -0.45903 -0.34312 -0.46702 -0.37179 -0.47465 -0.38821 C -0.48229 -0.40463 -0.49045 -0.41387 -0.49827 -0.42659 C -0.50608 -0.43931 -0.51476 -0.45411 -0.52205 -0.46497 C -0.52934 -0.47584 -0.53524 -0.48416 -0.54236 -0.49202 C -0.54948 -0.49989 -0.55695 -0.50613 -0.56441 -0.51237 " pathEditMode="relative" ptsTypes="aa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11 -0.01595 -0.08004 -0.03168 -0.10851 -0.0474 C -0.13698 -0.06312 -0.15174 -0.08 -0.17118 -0.0948 C -0.19063 -0.1096 -0.21024 -0.12393 -0.22552 -0.13549 C -0.2408 -0.14705 -0.25 -0.15584 -0.26267 -0.16486 C -0.27535 -0.17387 -0.28993 -0.1822 -0.30174 -0.1896 C -0.31354 -0.197 -0.32222 -0.20324 -0.33386 -0.20994 C -0.34549 -0.21665 -0.35851 -0.22081 -0.37118 -0.23029 C -0.38386 -0.23977 -0.39948 -0.25595 -0.41024 -0.26636 C -0.42101 -0.27676 -0.42847 -0.28324 -0.43559 -0.29341 C -0.44271 -0.30358 -0.44618 -0.31168 -0.45261 -0.3274 C -0.45903 -0.34312 -0.46702 -0.37179 -0.47465 -0.38821 C -0.48229 -0.40463 -0.49045 -0.41387 -0.49827 -0.42659 C -0.50608 -0.43931 -0.51476 -0.45411 -0.52205 -0.46497 C -0.52934 -0.47584 -0.53524 -0.48416 -0.54236 -0.49202 C -0.54948 -0.49989 -0.55695 -0.50613 -0.56441 -0.51237 " pathEditMode="relative" ptsTypes="aaaaaaaaaaaa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11 -0.01595 -0.08004 -0.03168 -0.10851 -0.0474 C -0.13698 -0.06312 -0.15174 -0.08 -0.17118 -0.0948 C -0.19063 -0.1096 -0.21024 -0.12393 -0.22552 -0.13549 C -0.2408 -0.14705 -0.25 -0.15584 -0.26267 -0.16486 C -0.27535 -0.17387 -0.28993 -0.1822 -0.30174 -0.1896 C -0.31354 -0.197 -0.32222 -0.20324 -0.33386 -0.20994 C -0.34549 -0.21665 -0.35851 -0.22081 -0.37118 -0.23029 C -0.38386 -0.23977 -0.39948 -0.25595 -0.41024 -0.26636 C -0.42101 -0.27676 -0.42847 -0.28324 -0.43559 -0.29341 C -0.44271 -0.30358 -0.44618 -0.31168 -0.45261 -0.3274 C -0.45903 -0.34312 -0.46702 -0.37179 -0.47465 -0.38821 C -0.48229 -0.40463 -0.49045 -0.41387 -0.49827 -0.42659 C -0.50608 -0.43931 -0.51476 -0.45411 -0.52205 -0.46497 C -0.52934 -0.47584 -0.53524 -0.48416 -0.54236 -0.49202 C -0.54948 -0.49989 -0.55695 -0.50613 -0.56441 -0.51237 " pathEditMode="relative" ptsTypes="aaaaaaaaaaaaaa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11 -0.01595 -0.08004 -0.03168 -0.10851 -0.0474 C -0.13698 -0.06312 -0.15174 -0.08 -0.17118 -0.0948 C -0.19063 -0.1096 -0.21024 -0.12393 -0.22552 -0.13549 C -0.2408 -0.14705 -0.25 -0.15584 -0.26267 -0.16486 C -0.27535 -0.17387 -0.28993 -0.1822 -0.30174 -0.1896 C -0.31354 -0.197 -0.32222 -0.20324 -0.33386 -0.20994 C -0.34549 -0.21665 -0.35851 -0.22081 -0.37118 -0.23029 C -0.38386 -0.23977 -0.39948 -0.25595 -0.41024 -0.26636 C -0.42101 -0.27676 -0.42847 -0.28324 -0.43559 -0.29341 C -0.44271 -0.30358 -0.44618 -0.31168 -0.45261 -0.3274 C -0.45903 -0.34312 -0.46702 -0.37179 -0.47465 -0.38821 C -0.48229 -0.40463 -0.49045 -0.41387 -0.49827 -0.42659 C -0.50608 -0.43931 -0.51476 -0.45411 -0.52205 -0.46497 C -0.52934 -0.47584 -0.53524 -0.48416 -0.54236 -0.49202 C -0.54948 -0.49989 -0.55695 -0.50613 -0.56441 -0.51237 " pathEditMode="relative" ptsTypes="aaaaaaaaaaaa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11 -0.01595 -0.08004 -0.03168 -0.10851 -0.0474 C -0.13698 -0.06312 -0.15174 -0.08 -0.17118 -0.0948 C -0.19063 -0.1096 -0.21024 -0.12393 -0.22552 -0.13549 C -0.2408 -0.14705 -0.25 -0.15584 -0.26267 -0.16486 C -0.27535 -0.17387 -0.28993 -0.1822 -0.30174 -0.1896 C -0.31354 -0.197 -0.32222 -0.20324 -0.33386 -0.20994 C -0.34549 -0.21665 -0.35851 -0.22081 -0.37118 -0.23029 C -0.38386 -0.23977 -0.39948 -0.25595 -0.41024 -0.26636 C -0.42101 -0.27676 -0.42847 -0.28324 -0.43559 -0.29341 C -0.44271 -0.30358 -0.44618 -0.31168 -0.45261 -0.3274 C -0.45903 -0.34312 -0.46702 -0.37179 -0.47465 -0.38821 C -0.48229 -0.40463 -0.49045 -0.41387 -0.49827 -0.42659 C -0.50608 -0.43931 -0.51476 -0.45411 -0.52205 -0.46497 C -0.52934 -0.47584 -0.53524 -0.48416 -0.54236 -0.49202 C -0.54948 -0.49989 -0.55695 -0.50613 -0.56441 -0.51237 " pathEditMode="relative" ptsTypes="aaaaaaaaaaaaaa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11 -0.01595 -0.08004 -0.03168 -0.10851 -0.0474 C -0.13698 -0.06312 -0.15174 -0.08 -0.17118 -0.0948 C -0.19063 -0.1096 -0.21024 -0.12393 -0.22552 -0.13549 C -0.2408 -0.14705 -0.25 -0.15584 -0.26267 -0.16486 C -0.27535 -0.17387 -0.28993 -0.1822 -0.30174 -0.1896 C -0.31354 -0.197 -0.32222 -0.20324 -0.33386 -0.20994 C -0.34549 -0.21665 -0.35851 -0.22081 -0.37118 -0.23029 C -0.38386 -0.23977 -0.39948 -0.25595 -0.41024 -0.26636 C -0.42101 -0.27676 -0.42847 -0.28324 -0.43559 -0.29341 C -0.44271 -0.30358 -0.44618 -0.31168 -0.45261 -0.3274 C -0.45903 -0.34312 -0.46702 -0.37179 -0.47465 -0.38821 C -0.48229 -0.40463 -0.49045 -0.41387 -0.49827 -0.42659 C -0.50608 -0.43931 -0.51476 -0.45411 -0.52205 -0.46497 C -0.52934 -0.47584 -0.53524 -0.48416 -0.54236 -0.49202 C -0.54948 -0.49989 -0.55695 -0.50613 -0.56441 -0.5123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11 -0.01595 -0.08004 -0.03168 -0.10851 -0.0474 C -0.13698 -0.06312 -0.15174 -0.08 -0.17118 -0.0948 C -0.19063 -0.1096 -0.21024 -0.12393 -0.22552 -0.13549 C -0.2408 -0.14705 -0.25 -0.15584 -0.26267 -0.16486 C -0.27535 -0.17387 -0.28993 -0.1822 -0.30174 -0.1896 C -0.31354 -0.197 -0.32222 -0.20324 -0.33386 -0.20994 C -0.34549 -0.21665 -0.35851 -0.22081 -0.37118 -0.23029 C -0.38386 -0.23977 -0.39948 -0.25595 -0.41024 -0.26636 C -0.42101 -0.27676 -0.42847 -0.28324 -0.43559 -0.29341 C -0.44271 -0.30358 -0.44618 -0.31168 -0.45261 -0.3274 C -0.45903 -0.34312 -0.46702 -0.37179 -0.47465 -0.38821 C -0.48229 -0.40463 -0.49045 -0.41387 -0.49827 -0.42659 C -0.50608 -0.43931 -0.51476 -0.45411 -0.52205 -0.46497 C -0.52934 -0.47584 -0.53524 -0.48416 -0.54236 -0.49202 C -0.54948 -0.49989 -0.55695 -0.50613 -0.56441 -0.51237 " pathEditMode="relative" ptsTypes="aaaaaaaaaaaaaa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11 -0.01595 -0.08004 -0.03168 -0.10851 -0.0474 C -0.13698 -0.06312 -0.15174 -0.08 -0.17118 -0.0948 C -0.19063 -0.1096 -0.21024 -0.12393 -0.22552 -0.13549 C -0.2408 -0.14705 -0.25 -0.15584 -0.26267 -0.16486 C -0.27535 -0.17387 -0.28993 -0.1822 -0.30174 -0.1896 C -0.31354 -0.197 -0.32222 -0.20324 -0.33386 -0.20994 C -0.34549 -0.21665 -0.35851 -0.22081 -0.37118 -0.23029 C -0.38386 -0.23977 -0.39948 -0.25595 -0.41024 -0.26636 C -0.42101 -0.27676 -0.42847 -0.28324 -0.43559 -0.29341 C -0.44271 -0.30358 -0.44618 -0.31168 -0.45261 -0.3274 C -0.45903 -0.34312 -0.46702 -0.37179 -0.47465 -0.38821 C -0.48229 -0.40463 -0.49045 -0.41387 -0.49827 -0.42659 C -0.50608 -0.43931 -0.51476 -0.45411 -0.52205 -0.46497 C -0.52934 -0.47584 -0.53524 -0.48416 -0.54236 -0.49202 C -0.54948 -0.49989 -0.55695 -0.50613 -0.56441 -0.51237 " pathEditMode="relative" ptsTypes="aaaaaaaaaaaaaa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11 -0.01595 -0.08004 -0.03168 -0.10851 -0.0474 C -0.13698 -0.06312 -0.15174 -0.08 -0.17118 -0.0948 C -0.19063 -0.1096 -0.21024 -0.12393 -0.22552 -0.13549 C -0.2408 -0.14705 -0.25 -0.15584 -0.26267 -0.16486 C -0.27535 -0.17387 -0.28993 -0.1822 -0.30174 -0.1896 C -0.31354 -0.197 -0.32222 -0.20324 -0.33386 -0.20994 C -0.34549 -0.21665 -0.35851 -0.22081 -0.37118 -0.23029 C -0.38386 -0.23977 -0.39948 -0.25595 -0.41024 -0.26636 C -0.42101 -0.27676 -0.42847 -0.28324 -0.43559 -0.29341 C -0.44271 -0.30358 -0.44618 -0.31168 -0.45261 -0.3274 C -0.45903 -0.34312 -0.46702 -0.37179 -0.47465 -0.38821 C -0.48229 -0.40463 -0.49045 -0.41387 -0.49827 -0.42659 C -0.50608 -0.43931 -0.51476 -0.45411 -0.52205 -0.46497 C -0.52934 -0.47584 -0.53524 -0.48416 -0.54236 -0.49202 C -0.54948 -0.49989 -0.55695 -0.50613 -0.56441 -0.51237 " pathEditMode="relative" ptsTypes="aaaaaaaaaaaaaa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11 -0.01595 -0.08004 -0.03168 -0.10851 -0.0474 C -0.13698 -0.06312 -0.15174 -0.08 -0.17118 -0.0948 C -0.19063 -0.1096 -0.21024 -0.12393 -0.22552 -0.13549 C -0.2408 -0.14705 -0.25 -0.15584 -0.26267 -0.16486 C -0.27535 -0.17387 -0.28993 -0.1822 -0.30174 -0.1896 C -0.31354 -0.197 -0.32222 -0.20324 -0.33386 -0.20994 C -0.34549 -0.21665 -0.35851 -0.22081 -0.37118 -0.23029 C -0.38386 -0.23977 -0.39948 -0.25595 -0.41024 -0.26636 C -0.42101 -0.27676 -0.42847 -0.28324 -0.43559 -0.29341 C -0.44271 -0.30358 -0.44618 -0.31168 -0.45261 -0.3274 C -0.45903 -0.34312 -0.46702 -0.37179 -0.47465 -0.38821 C -0.48229 -0.40463 -0.49045 -0.41387 -0.49827 -0.42659 C -0.50608 -0.43931 -0.51476 -0.45411 -0.52205 -0.46497 C -0.52934 -0.47584 -0.53524 -0.48416 -0.54236 -0.49202 C -0.54948 -0.49989 -0.55695 -0.50613 -0.56441 -0.51237 " pathEditMode="relative" ptsTypes="aaaaaaaaaaaaaa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8.67052E-7 C 0.00121 0.00024 0.01771 0.00185 0.02205 0.00463 C 0.02569 0.00717 0.03212 0.01365 0.03212 0.01365 C 0.03698 0.02289 0.04305 0.02798 0.05087 0.03168 C 0.05608 0.03862 0.0599 0.04671 0.06441 0.05434 C 0.06684 0.0585 0.06736 0.0659 0.07118 0.06775 C 0.07674 0.07029 0.08646 0.07908 0.08646 0.07908 C 0.15851 0.07746 0.16198 0.08116 0.20677 0.07237 C 0.25972 0.0481 0.32552 0.05411 0.37969 0.07908 C 0.39375 0.09781 0.37517 0.07538 0.39149 0.0881 C 0.39531 0.0911 0.39792 0.09619 0.40174 0.09943 C 0.40729 0.11052 0.41146 0.12255 0.41701 0.13318 C 0.42014 0.16185 0.41892 0.20509 0.43871 0.22359 C 0.44323 0.24139 0.45295 0.24324 0.46267 0.25295 C 0.46528 0.2555 0.46684 0.25943 0.46927 0.26197 C 0.4783 0.27145 0.48854 0.28047 0.49826 0.28902 C 0.50399 0.31099 0.49444 0.27723 0.50503 0.30266 C 0.5066 0.30682 0.50851 0.31607 0.50851 0.31607 C 0.51128 0.34289 0.51719 0.36717 0.49826 0.38382 C 0.49045 0.39931 0.49236 0.4111 0.49479 0.43122 C 0.49549 0.43515 0.50174 0.4474 0.5033 0.45156 C 0.50451 0.45596 0.50555 0.46058 0.5066 0.46521 C 0.51024 0.47862 0.52812 0.50151 0.53559 0.51029 C 0.54913 0.52625 0.54062 0.52139 0.55087 0.52602 C 0.5526 0.52833 0.55399 0.5311 0.5559 0.53272 C 0.56024 0.53642 0.5658 0.53688 0.56944 0.54197 C 0.5776 0.55284 0.58802 0.56 0.6 0.56 " pathEditMode="relative" ptsTypes="ffffffffffffffffffffffffffA">
                                      <p:cBhvr>
                                        <p:cTn id="3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2">
            <a:extLst>
              <a:ext uri="{FF2B5EF4-FFF2-40B4-BE49-F238E27FC236}">
                <a16:creationId xmlns:a16="http://schemas.microsoft.com/office/drawing/2014/main" id="{F1BD4C16-AB91-480B-8060-A07DD19452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solidFill>
            <a:srgbClr val="F2F735"/>
          </a:solidFill>
          <a:ln>
            <a:solidFill>
              <a:srgbClr val="A5002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bg-BG" altLang="bg-BG" sz="2000" b="1"/>
              <a:t>ВЪЗМОЖНОСТИ НА ТАНКА Т 72 ДА ПРЕОДОЛЯВА ПРЕПЯТСТВИЯ</a:t>
            </a:r>
            <a:br>
              <a:rPr lang="bg-BG" altLang="bg-BG" sz="2000" b="1"/>
            </a:br>
            <a:endParaRPr lang="bg-BG" altLang="bg-BG" sz="2000" b="1"/>
          </a:p>
        </p:txBody>
      </p:sp>
      <p:pic>
        <p:nvPicPr>
          <p:cNvPr id="38915" name="Picture 24">
            <a:extLst>
              <a:ext uri="{FF2B5EF4-FFF2-40B4-BE49-F238E27FC236}">
                <a16:creationId xmlns:a16="http://schemas.microsoft.com/office/drawing/2014/main" id="{9B2BB889-4ACC-4410-A6A1-F8E5A1FD4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8189913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938" name="AutoShape 12">
            <a:extLst>
              <a:ext uri="{FF2B5EF4-FFF2-40B4-BE49-F238E27FC236}">
                <a16:creationId xmlns:a16="http://schemas.microsoft.com/office/drawing/2014/main" id="{CDACCEE0-1D9E-4B26-85C3-E6760662979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380706" y="4153694"/>
            <a:ext cx="1588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39" name="Text Box 13">
            <a:extLst>
              <a:ext uri="{FF2B5EF4-FFF2-40B4-BE49-F238E27FC236}">
                <a16:creationId xmlns:a16="http://schemas.microsoft.com/office/drawing/2014/main" id="{D9F512CD-E593-445E-BDD8-6ABA93E53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267200"/>
            <a:ext cx="666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 b="1">
                <a:latin typeface="Calibri" panose="020F0502020204030204" pitchFamily="34" charset="0"/>
              </a:rPr>
              <a:t>2</a:t>
            </a:r>
            <a:r>
              <a:rPr lang="en-US" altLang="bg-BG" b="1">
                <a:latin typeface="Calibri" panose="020F0502020204030204" pitchFamily="34" charset="0"/>
              </a:rPr>
              <a:t>.8m</a:t>
            </a:r>
            <a:endParaRPr lang="bg-BG" altLang="bg-BG" b="1">
              <a:latin typeface="Calibri" panose="020F0502020204030204" pitchFamily="34" charset="0"/>
            </a:endParaRPr>
          </a:p>
        </p:txBody>
      </p:sp>
      <p:sp>
        <p:nvSpPr>
          <p:cNvPr id="39940" name="Rectangle 15">
            <a:extLst>
              <a:ext uri="{FF2B5EF4-FFF2-40B4-BE49-F238E27FC236}">
                <a16:creationId xmlns:a16="http://schemas.microsoft.com/office/drawing/2014/main" id="{963BC82D-465F-4E7B-80D5-A4A3505C0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81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g-BG" altLang="bg-BG">
              <a:latin typeface="Calibri" panose="020F0502020204030204" pitchFamily="34" charset="0"/>
            </a:endParaRPr>
          </a:p>
        </p:txBody>
      </p:sp>
      <p:sp>
        <p:nvSpPr>
          <p:cNvPr id="39941" name="Rectangle 16">
            <a:extLst>
              <a:ext uri="{FF2B5EF4-FFF2-40B4-BE49-F238E27FC236}">
                <a16:creationId xmlns:a16="http://schemas.microsoft.com/office/drawing/2014/main" id="{72A8FE09-39CC-499B-AB25-ECF7761F98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F2F735"/>
          </a:solidFill>
          <a:ln>
            <a:solidFill>
              <a:srgbClr val="A5002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bg-BG" altLang="bg-BG" sz="2000" b="1"/>
              <a:t>РОВ С ШИРОЧИНА 2,8 МЕТРА</a:t>
            </a:r>
            <a:br>
              <a:rPr lang="bg-BG" altLang="bg-BG" sz="2000" b="1"/>
            </a:br>
            <a:endParaRPr lang="bg-BG" altLang="bg-BG" sz="2000" b="1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53909F20-34B0-454E-9E5E-1AE288C7C921}"/>
              </a:ext>
            </a:extLst>
          </p:cNvPr>
          <p:cNvSpPr/>
          <p:nvPr/>
        </p:nvSpPr>
        <p:spPr>
          <a:xfrm>
            <a:off x="1676400" y="2743200"/>
            <a:ext cx="5630863" cy="1524000"/>
          </a:xfrm>
          <a:custGeom>
            <a:avLst/>
            <a:gdLst>
              <a:gd name="connsiteX0" fmla="*/ 32084 w 5630779"/>
              <a:gd name="connsiteY0" fmla="*/ 16043 h 946485"/>
              <a:gd name="connsiteX1" fmla="*/ 2277979 w 5630779"/>
              <a:gd name="connsiteY1" fmla="*/ 16043 h 946485"/>
              <a:gd name="connsiteX2" fmla="*/ 2518611 w 5630779"/>
              <a:gd name="connsiteY2" fmla="*/ 465221 h 946485"/>
              <a:gd name="connsiteX3" fmla="*/ 3112168 w 5630779"/>
              <a:gd name="connsiteY3" fmla="*/ 465221 h 946485"/>
              <a:gd name="connsiteX4" fmla="*/ 3208421 w 5630779"/>
              <a:gd name="connsiteY4" fmla="*/ 16043 h 946485"/>
              <a:gd name="connsiteX5" fmla="*/ 5630779 w 5630779"/>
              <a:gd name="connsiteY5" fmla="*/ 0 h 946485"/>
              <a:gd name="connsiteX6" fmla="*/ 5614737 w 5630779"/>
              <a:gd name="connsiteY6" fmla="*/ 946485 h 946485"/>
              <a:gd name="connsiteX7" fmla="*/ 0 w 5630779"/>
              <a:gd name="connsiteY7" fmla="*/ 930443 h 946485"/>
              <a:gd name="connsiteX8" fmla="*/ 32084 w 5630779"/>
              <a:gd name="connsiteY8" fmla="*/ 16043 h 9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30779" h="946485">
                <a:moveTo>
                  <a:pt x="32084" y="16043"/>
                </a:moveTo>
                <a:lnTo>
                  <a:pt x="2277979" y="16043"/>
                </a:lnTo>
                <a:lnTo>
                  <a:pt x="2518611" y="465221"/>
                </a:lnTo>
                <a:lnTo>
                  <a:pt x="3112168" y="465221"/>
                </a:lnTo>
                <a:lnTo>
                  <a:pt x="3208421" y="16043"/>
                </a:lnTo>
                <a:lnTo>
                  <a:pt x="5630779" y="0"/>
                </a:lnTo>
                <a:lnTo>
                  <a:pt x="5614737" y="946485"/>
                </a:lnTo>
                <a:lnTo>
                  <a:pt x="0" y="930443"/>
                </a:lnTo>
                <a:lnTo>
                  <a:pt x="32084" y="16043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943" name="Line 11">
            <a:extLst>
              <a:ext uri="{FF2B5EF4-FFF2-40B4-BE49-F238E27FC236}">
                <a16:creationId xmlns:a16="http://schemas.microsoft.com/office/drawing/2014/main" id="{FD23CCE5-E5F3-42D6-820C-50FAA660535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3048000"/>
            <a:ext cx="0" cy="1600200"/>
          </a:xfrm>
          <a:prstGeom prst="line">
            <a:avLst/>
          </a:prstGeom>
          <a:noFill/>
          <a:ln w="762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39944" name="Line 11">
            <a:extLst>
              <a:ext uri="{FF2B5EF4-FFF2-40B4-BE49-F238E27FC236}">
                <a16:creationId xmlns:a16="http://schemas.microsoft.com/office/drawing/2014/main" id="{D9BA2F19-145D-4CAB-BE35-95CCC2EEC54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3048000"/>
            <a:ext cx="0" cy="1600200"/>
          </a:xfrm>
          <a:prstGeom prst="line">
            <a:avLst/>
          </a:prstGeom>
          <a:noFill/>
          <a:ln w="762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bg-BG"/>
          </a:p>
        </p:txBody>
      </p:sp>
      <p:pic>
        <p:nvPicPr>
          <p:cNvPr id="24589" name="Picture 13" descr="D:\RUMEN PENCHEV\10.ТЕКУЩА РАБОТА\10.10.ПОМОЩНИ МАТЕРИАЛИ\КАРТИНИ\Military icons\22.emf">
            <a:extLst>
              <a:ext uri="{FF2B5EF4-FFF2-40B4-BE49-F238E27FC236}">
                <a16:creationId xmlns:a16="http://schemas.microsoft.com/office/drawing/2014/main" id="{AB4C870D-84AE-4FF9-91E7-FC61A5599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0593" flipH="1">
            <a:off x="4795838" y="1568450"/>
            <a:ext cx="2460625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-2.89017E-7 L -0.40833 -2.89017E-7 " pathEditMode="relative" ptsTypes="AA">
                                      <p:cBhvr>
                                        <p:cTn id="6" dur="2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1">
            <a:extLst>
              <a:ext uri="{FF2B5EF4-FFF2-40B4-BE49-F238E27FC236}">
                <a16:creationId xmlns:a16="http://schemas.microsoft.com/office/drawing/2014/main" id="{E2EF67B7-653F-4ED7-A125-F346410BD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F2F735"/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sz="2000" b="1">
                <a:solidFill>
                  <a:schemeClr val="tx2"/>
                </a:solidFill>
                <a:latin typeface="Calibri" panose="020F0502020204030204" pitchFamily="34" charset="0"/>
              </a:rPr>
              <a:t>НАДЛЪЖЕН НАКЛОН ОТ 30 ГРАДУСА </a:t>
            </a:r>
            <a:br>
              <a:rPr lang="bg-BG" altLang="bg-BG" sz="2000" b="1">
                <a:solidFill>
                  <a:schemeClr val="tx2"/>
                </a:solidFill>
                <a:latin typeface="Calibri" panose="020F0502020204030204" pitchFamily="34" charset="0"/>
              </a:rPr>
            </a:br>
            <a:endParaRPr lang="bg-BG" altLang="bg-BG" sz="2000" b="1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855958E-95D2-4793-89C2-2D3D1419D0D4}"/>
              </a:ext>
            </a:extLst>
          </p:cNvPr>
          <p:cNvSpPr/>
          <p:nvPr/>
        </p:nvSpPr>
        <p:spPr>
          <a:xfrm>
            <a:off x="1600200" y="2438400"/>
            <a:ext cx="6556375" cy="3162300"/>
          </a:xfrm>
          <a:custGeom>
            <a:avLst/>
            <a:gdLst>
              <a:gd name="connsiteX0" fmla="*/ 6555784 w 6555784"/>
              <a:gd name="connsiteY0" fmla="*/ 3161655 h 3161655"/>
              <a:gd name="connsiteX1" fmla="*/ 6540285 w 6555784"/>
              <a:gd name="connsiteY1" fmla="*/ 1968285 h 3161655"/>
              <a:gd name="connsiteX2" fmla="*/ 5222929 w 6555784"/>
              <a:gd name="connsiteY2" fmla="*/ 1999282 h 3161655"/>
              <a:gd name="connsiteX3" fmla="*/ 1363851 w 6555784"/>
              <a:gd name="connsiteY3" fmla="*/ 0 h 3161655"/>
              <a:gd name="connsiteX4" fmla="*/ 15499 w 6555784"/>
              <a:gd name="connsiteY4" fmla="*/ 0 h 3161655"/>
              <a:gd name="connsiteX5" fmla="*/ 0 w 6555784"/>
              <a:gd name="connsiteY5" fmla="*/ 3146156 h 3161655"/>
              <a:gd name="connsiteX6" fmla="*/ 6555784 w 6555784"/>
              <a:gd name="connsiteY6" fmla="*/ 3161655 h 316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55784" h="3161655">
                <a:moveTo>
                  <a:pt x="6555784" y="3161655"/>
                </a:moveTo>
                <a:lnTo>
                  <a:pt x="6540285" y="1968285"/>
                </a:lnTo>
                <a:lnTo>
                  <a:pt x="5222929" y="1999282"/>
                </a:lnTo>
                <a:lnTo>
                  <a:pt x="1363851" y="0"/>
                </a:lnTo>
                <a:lnTo>
                  <a:pt x="15499" y="0"/>
                </a:lnTo>
                <a:cubicBezTo>
                  <a:pt x="10333" y="1048719"/>
                  <a:pt x="5166" y="2097437"/>
                  <a:pt x="0" y="3146156"/>
                </a:cubicBezTo>
                <a:lnTo>
                  <a:pt x="6555784" y="316165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4" name="Line 6">
            <a:extLst>
              <a:ext uri="{FF2B5EF4-FFF2-40B4-BE49-F238E27FC236}">
                <a16:creationId xmlns:a16="http://schemas.microsoft.com/office/drawing/2014/main" id="{19C48169-EF67-4075-99DA-077D9071F0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4419600"/>
            <a:ext cx="29718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40965" name="Arc 7">
            <a:extLst>
              <a:ext uri="{FF2B5EF4-FFF2-40B4-BE49-F238E27FC236}">
                <a16:creationId xmlns:a16="http://schemas.microsoft.com/office/drawing/2014/main" id="{6A1E1C05-F09F-4206-8311-7534E59F8ACC}"/>
              </a:ext>
            </a:extLst>
          </p:cNvPr>
          <p:cNvSpPr>
            <a:spLocks/>
          </p:cNvSpPr>
          <p:nvPr/>
        </p:nvSpPr>
        <p:spPr bwMode="auto">
          <a:xfrm rot="-7523944">
            <a:off x="3609975" y="3305175"/>
            <a:ext cx="914400" cy="9144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bg-BG"/>
          </a:p>
        </p:txBody>
      </p:sp>
      <p:sp>
        <p:nvSpPr>
          <p:cNvPr id="40966" name="Text Box 8">
            <a:extLst>
              <a:ext uri="{FF2B5EF4-FFF2-40B4-BE49-F238E27FC236}">
                <a16:creationId xmlns:a16="http://schemas.microsoft.com/office/drawing/2014/main" id="{9E3018C0-DE4F-4575-B6D3-145AEB264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657600"/>
            <a:ext cx="496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b="1">
                <a:latin typeface="Calibri" panose="020F0502020204030204" pitchFamily="34" charset="0"/>
              </a:rPr>
              <a:t>30</a:t>
            </a:r>
            <a:r>
              <a:rPr lang="en-US" altLang="bg-BG" b="1" baseline="30000">
                <a:latin typeface="Calibri" panose="020F0502020204030204" pitchFamily="34" charset="0"/>
              </a:rPr>
              <a:t>0</a:t>
            </a:r>
            <a:endParaRPr lang="bg-BG" altLang="bg-BG" b="1" baseline="30000">
              <a:latin typeface="Calibri" panose="020F0502020204030204" pitchFamily="34" charset="0"/>
            </a:endParaRPr>
          </a:p>
        </p:txBody>
      </p:sp>
      <p:pic>
        <p:nvPicPr>
          <p:cNvPr id="25612" name="Picture 12" descr="D:\RUMEN PENCHEV\10.ТЕКУЩА РАБОТА\10.10.ПОМОЩНИ МАТЕРИАЛИ\КАРТИНИ\Military icons\22.emf">
            <a:extLst>
              <a:ext uri="{FF2B5EF4-FFF2-40B4-BE49-F238E27FC236}">
                <a16:creationId xmlns:a16="http://schemas.microsoft.com/office/drawing/2014/main" id="{81A8E2E8-D316-434B-A709-8303CE2AD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6124" flipH="1">
            <a:off x="5259388" y="3287713"/>
            <a:ext cx="2027237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50289E-6 L -0.31094 -0.214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56" y="-10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5">
            <a:extLst>
              <a:ext uri="{FF2B5EF4-FFF2-40B4-BE49-F238E27FC236}">
                <a16:creationId xmlns:a16="http://schemas.microsoft.com/office/drawing/2014/main" id="{FF7C2C46-C840-47AD-8821-1BFF68890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81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g-BG" altLang="bg-BG">
              <a:latin typeface="Calibri" panose="020F0502020204030204" pitchFamily="34" charset="0"/>
            </a:endParaRPr>
          </a:p>
        </p:txBody>
      </p:sp>
      <p:sp>
        <p:nvSpPr>
          <p:cNvPr id="41987" name="Rectangle 16">
            <a:extLst>
              <a:ext uri="{FF2B5EF4-FFF2-40B4-BE49-F238E27FC236}">
                <a16:creationId xmlns:a16="http://schemas.microsoft.com/office/drawing/2014/main" id="{0DC46603-8F38-4398-B026-5B42A53D2F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F2F735"/>
          </a:solidFill>
          <a:ln>
            <a:solidFill>
              <a:srgbClr val="A5002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bg-BG" altLang="bg-BG" sz="2000" b="1"/>
              <a:t>ПРЕОДОЛЯВА ВОДНА ПРЕГРАДА ПОД ВОДА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59B1291-D918-4BBF-B664-69099750196A}"/>
              </a:ext>
            </a:extLst>
          </p:cNvPr>
          <p:cNvSpPr/>
          <p:nvPr/>
        </p:nvSpPr>
        <p:spPr>
          <a:xfrm>
            <a:off x="668338" y="2457450"/>
            <a:ext cx="7653337" cy="754063"/>
          </a:xfrm>
          <a:custGeom>
            <a:avLst/>
            <a:gdLst>
              <a:gd name="connsiteX0" fmla="*/ 0 w 7652084"/>
              <a:gd name="connsiteY0" fmla="*/ 0 h 753979"/>
              <a:gd name="connsiteX1" fmla="*/ 7652084 w 7652084"/>
              <a:gd name="connsiteY1" fmla="*/ 0 h 753979"/>
              <a:gd name="connsiteX2" fmla="*/ 6304547 w 7652084"/>
              <a:gd name="connsiteY2" fmla="*/ 737937 h 753979"/>
              <a:gd name="connsiteX3" fmla="*/ 866273 w 7652084"/>
              <a:gd name="connsiteY3" fmla="*/ 753979 h 753979"/>
              <a:gd name="connsiteX4" fmla="*/ 0 w 7652084"/>
              <a:gd name="connsiteY4" fmla="*/ 0 h 75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52084" h="753979">
                <a:moveTo>
                  <a:pt x="0" y="0"/>
                </a:moveTo>
                <a:lnTo>
                  <a:pt x="7652084" y="0"/>
                </a:lnTo>
                <a:lnTo>
                  <a:pt x="6304547" y="737937"/>
                </a:lnTo>
                <a:lnTo>
                  <a:pt x="866273" y="75397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341BE49F-18D3-4D1C-A9FD-1EF63283B978}"/>
              </a:ext>
            </a:extLst>
          </p:cNvPr>
          <p:cNvSpPr/>
          <p:nvPr/>
        </p:nvSpPr>
        <p:spPr>
          <a:xfrm>
            <a:off x="152400" y="2286000"/>
            <a:ext cx="8821738" cy="1519238"/>
          </a:xfrm>
          <a:custGeom>
            <a:avLst/>
            <a:gdLst>
              <a:gd name="connsiteX0" fmla="*/ 6958739 w 8973518"/>
              <a:gd name="connsiteY0" fmla="*/ 929898 h 1518834"/>
              <a:gd name="connsiteX1" fmla="*/ 1518834 w 8973518"/>
              <a:gd name="connsiteY1" fmla="*/ 945397 h 1518834"/>
              <a:gd name="connsiteX2" fmla="*/ 650929 w 8973518"/>
              <a:gd name="connsiteY2" fmla="*/ 170481 h 1518834"/>
              <a:gd name="connsiteX3" fmla="*/ 480447 w 8973518"/>
              <a:gd name="connsiteY3" fmla="*/ 0 h 1518834"/>
              <a:gd name="connsiteX4" fmla="*/ 0 w 8973518"/>
              <a:gd name="connsiteY4" fmla="*/ 0 h 1518834"/>
              <a:gd name="connsiteX5" fmla="*/ 0 w 8973518"/>
              <a:gd name="connsiteY5" fmla="*/ 1518834 h 1518834"/>
              <a:gd name="connsiteX6" fmla="*/ 8958020 w 8973518"/>
              <a:gd name="connsiteY6" fmla="*/ 1503336 h 1518834"/>
              <a:gd name="connsiteX7" fmla="*/ 8973518 w 8973518"/>
              <a:gd name="connsiteY7" fmla="*/ 61993 h 1518834"/>
              <a:gd name="connsiteX8" fmla="*/ 8462074 w 8973518"/>
              <a:gd name="connsiteY8" fmla="*/ 77492 h 1518834"/>
              <a:gd name="connsiteX9" fmla="*/ 6958739 w 8973518"/>
              <a:gd name="connsiteY9" fmla="*/ 929898 h 151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73518" h="1518834">
                <a:moveTo>
                  <a:pt x="6958739" y="929898"/>
                </a:moveTo>
                <a:lnTo>
                  <a:pt x="1518834" y="945397"/>
                </a:lnTo>
                <a:lnTo>
                  <a:pt x="650929" y="170481"/>
                </a:lnTo>
                <a:lnTo>
                  <a:pt x="480447" y="0"/>
                </a:lnTo>
                <a:lnTo>
                  <a:pt x="0" y="0"/>
                </a:lnTo>
                <a:lnTo>
                  <a:pt x="0" y="1518834"/>
                </a:lnTo>
                <a:lnTo>
                  <a:pt x="8958020" y="1503336"/>
                </a:lnTo>
                <a:lnTo>
                  <a:pt x="8973518" y="61993"/>
                </a:lnTo>
                <a:lnTo>
                  <a:pt x="8462074" y="77492"/>
                </a:lnTo>
                <a:lnTo>
                  <a:pt x="6958739" y="92989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6E83CA5-FF62-4F62-AA4F-32E17F4E75D6}"/>
              </a:ext>
            </a:extLst>
          </p:cNvPr>
          <p:cNvCxnSpPr/>
          <p:nvPr/>
        </p:nvCxnSpPr>
        <p:spPr>
          <a:xfrm rot="16200000" flipH="1">
            <a:off x="-1104900" y="4305300"/>
            <a:ext cx="3733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2851A9F-A139-41E3-B52C-E49BFDD78539}"/>
              </a:ext>
            </a:extLst>
          </p:cNvPr>
          <p:cNvCxnSpPr/>
          <p:nvPr/>
        </p:nvCxnSpPr>
        <p:spPr>
          <a:xfrm rot="5400000">
            <a:off x="6288088" y="4305300"/>
            <a:ext cx="40370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BE903E4-3FD1-47C1-9B9A-982D0E2C7297}"/>
              </a:ext>
            </a:extLst>
          </p:cNvPr>
          <p:cNvCxnSpPr/>
          <p:nvPr/>
        </p:nvCxnSpPr>
        <p:spPr>
          <a:xfrm>
            <a:off x="762000" y="5943600"/>
            <a:ext cx="76200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3" name="TextBox 39">
            <a:extLst>
              <a:ext uri="{FF2B5EF4-FFF2-40B4-BE49-F238E27FC236}">
                <a16:creationId xmlns:a16="http://schemas.microsoft.com/office/drawing/2014/main" id="{1BDA7958-8DD6-4566-B4DF-6B908F887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019800"/>
            <a:ext cx="5608638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 b="1"/>
              <a:t>Дължина на водната преграда </a:t>
            </a:r>
            <a:r>
              <a:rPr lang="bg-BG" altLang="bg-BG"/>
              <a:t>– </a:t>
            </a:r>
            <a:r>
              <a:rPr lang="bg-BG" altLang="bg-BG" b="1">
                <a:solidFill>
                  <a:srgbClr val="FF0000"/>
                </a:solidFill>
              </a:rPr>
              <a:t>до 1000 метра </a:t>
            </a:r>
            <a:endParaRPr lang="en-US" altLang="bg-BG" b="1">
              <a:solidFill>
                <a:srgbClr val="FF0000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BDE63FA-E5A8-482E-B892-C03492980024}"/>
              </a:ext>
            </a:extLst>
          </p:cNvPr>
          <p:cNvCxnSpPr/>
          <p:nvPr/>
        </p:nvCxnSpPr>
        <p:spPr>
          <a:xfrm rot="5400000">
            <a:off x="1735932" y="2839244"/>
            <a:ext cx="762000" cy="1587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5" name="TextBox 42">
            <a:extLst>
              <a:ext uri="{FF2B5EF4-FFF2-40B4-BE49-F238E27FC236}">
                <a16:creationId xmlns:a16="http://schemas.microsoft.com/office/drawing/2014/main" id="{24E36A69-8CB1-43E9-900D-0AA470BE9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495800"/>
            <a:ext cx="6750050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 b="1"/>
              <a:t>Максимална дълбочина на водната преграда- </a:t>
            </a:r>
            <a:r>
              <a:rPr lang="bg-BG" altLang="bg-BG" b="1">
                <a:solidFill>
                  <a:srgbClr val="FF0000"/>
                </a:solidFill>
              </a:rPr>
              <a:t>до 5 метра </a:t>
            </a:r>
            <a:endParaRPr lang="en-US" altLang="bg-BG" b="1">
              <a:solidFill>
                <a:srgbClr val="FF0000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B94B8D0-6584-4B46-B276-4E451208465E}"/>
              </a:ext>
            </a:extLst>
          </p:cNvPr>
          <p:cNvCxnSpPr>
            <a:stCxn id="41995" idx="0"/>
          </p:cNvCxnSpPr>
          <p:nvPr/>
        </p:nvCxnSpPr>
        <p:spPr>
          <a:xfrm rot="16200000" flipV="1">
            <a:off x="2678113" y="2503487"/>
            <a:ext cx="1447800" cy="25368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3" descr="D:\RUMEN PENCHEV\10.ТЕКУЩА РАБОТА\10.10.ПОМОЩНИ МАТЕРИАЛИ\КАРТИНИ\Military icons\22.emf">
            <a:extLst>
              <a:ext uri="{FF2B5EF4-FFF2-40B4-BE49-F238E27FC236}">
                <a16:creationId xmlns:a16="http://schemas.microsoft.com/office/drawing/2014/main" id="{15244019-95B1-43C8-83C8-37728F301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0593" flipH="1">
            <a:off x="5076825" y="2208213"/>
            <a:ext cx="2198688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-2.89017E-7 L -0.40833 -2.89017E-7 " pathEditMode="relative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CDCEF66F-1F46-4933-8FBD-D59B7E441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/>
              <a:t>Йерархична структура на БА</a:t>
            </a:r>
            <a:endParaRPr lang="en-US" altLang="bg-BG"/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A6A5F006-8EFD-4CB8-A3AD-BC68D3D13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3" y="-1890713"/>
            <a:ext cx="82296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bg-BG" altLang="bg-BG" b="1"/>
              <a:t>Стратегическо ниво</a:t>
            </a:r>
            <a:endParaRPr lang="en-US" altLang="bg-BG" b="1"/>
          </a:p>
        </p:txBody>
      </p:sp>
      <p:sp>
        <p:nvSpPr>
          <p:cNvPr id="6148" name="TextBox 3">
            <a:extLst>
              <a:ext uri="{FF2B5EF4-FFF2-40B4-BE49-F238E27FC236}">
                <a16:creationId xmlns:a16="http://schemas.microsoft.com/office/drawing/2014/main" id="{7BD2D9BD-BA81-45A6-9160-B1A91AADC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822450"/>
            <a:ext cx="2144713" cy="3683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/>
              <a:t>Щаб по отбраната</a:t>
            </a:r>
            <a:endParaRPr lang="en-US" altLang="bg-BG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9F9013-9EBC-4C9D-A923-BB731E4AF804}"/>
              </a:ext>
            </a:extLst>
          </p:cNvPr>
          <p:cNvSpPr txBox="1"/>
          <p:nvPr/>
        </p:nvSpPr>
        <p:spPr>
          <a:xfrm>
            <a:off x="615950" y="2657475"/>
            <a:ext cx="3319463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bg-BG" sz="3200" b="1" dirty="0">
                <a:latin typeface="+mj-lt"/>
              </a:rPr>
              <a:t>Оперативно ниво</a:t>
            </a:r>
            <a:endParaRPr lang="en-US" sz="3200" b="1" dirty="0"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6BCC60-9806-4095-9D6C-4D3E1BD6EEBF}"/>
              </a:ext>
            </a:extLst>
          </p:cNvPr>
          <p:cNvCxnSpPr/>
          <p:nvPr/>
        </p:nvCxnSpPr>
        <p:spPr>
          <a:xfrm>
            <a:off x="609600" y="2362200"/>
            <a:ext cx="8001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1" name="TextBox 8">
            <a:extLst>
              <a:ext uri="{FF2B5EF4-FFF2-40B4-BE49-F238E27FC236}">
                <a16:creationId xmlns:a16="http://schemas.microsoft.com/office/drawing/2014/main" id="{43CD4C46-A73C-4D8E-B503-CB9F2ABB0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2857500"/>
            <a:ext cx="650875" cy="3698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/>
              <a:t>СКС</a:t>
            </a:r>
            <a:endParaRPr lang="en-US" altLang="bg-BG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722E89-7639-4252-B5EC-CC813F8596AB}"/>
              </a:ext>
            </a:extLst>
          </p:cNvPr>
          <p:cNvSpPr txBox="1"/>
          <p:nvPr/>
        </p:nvSpPr>
        <p:spPr>
          <a:xfrm>
            <a:off x="5346700" y="2857500"/>
            <a:ext cx="685800" cy="36988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bg-BG" dirty="0"/>
              <a:t>СВ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6F818A-B4AD-425A-BF5F-F19222EE1DAB}"/>
              </a:ext>
            </a:extLst>
          </p:cNvPr>
          <p:cNvSpPr txBox="1"/>
          <p:nvPr/>
        </p:nvSpPr>
        <p:spPr>
          <a:xfrm>
            <a:off x="6497638" y="2857500"/>
            <a:ext cx="652462" cy="3698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bg-BG" dirty="0"/>
              <a:t>ВВС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C018CA-B54C-4703-BB97-4DEF0B17575E}"/>
              </a:ext>
            </a:extLst>
          </p:cNvPr>
          <p:cNvSpPr txBox="1"/>
          <p:nvPr/>
        </p:nvSpPr>
        <p:spPr>
          <a:xfrm>
            <a:off x="7735888" y="2857500"/>
            <a:ext cx="696912" cy="36988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bg-BG" dirty="0">
                <a:solidFill>
                  <a:schemeClr val="bg1"/>
                </a:solidFill>
              </a:rPr>
              <a:t>ВМС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3F9368-6F77-4E25-ADD3-8109E5B71724}"/>
              </a:ext>
            </a:extLst>
          </p:cNvPr>
          <p:cNvCxnSpPr/>
          <p:nvPr/>
        </p:nvCxnSpPr>
        <p:spPr>
          <a:xfrm>
            <a:off x="703263" y="3657600"/>
            <a:ext cx="8001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CC60A73-298F-4F09-B62F-310790BC7515}"/>
              </a:ext>
            </a:extLst>
          </p:cNvPr>
          <p:cNvSpPr txBox="1"/>
          <p:nvPr/>
        </p:nvSpPr>
        <p:spPr>
          <a:xfrm>
            <a:off x="731838" y="3962400"/>
            <a:ext cx="3125787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bg-BG" sz="3200" b="1" dirty="0">
                <a:latin typeface="+mj-lt"/>
              </a:rPr>
              <a:t>Тактическо ниво</a:t>
            </a:r>
            <a:endParaRPr lang="en-US" sz="3200" b="1" dirty="0"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208247-8857-49BA-813F-39F591367ECE}"/>
              </a:ext>
            </a:extLst>
          </p:cNvPr>
          <p:cNvSpPr/>
          <p:nvPr/>
        </p:nvSpPr>
        <p:spPr>
          <a:xfrm>
            <a:off x="4229100" y="4076700"/>
            <a:ext cx="4379913" cy="355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066496-9202-45A2-9CB9-679A0724E51E}"/>
              </a:ext>
            </a:extLst>
          </p:cNvPr>
          <p:cNvSpPr/>
          <p:nvPr/>
        </p:nvSpPr>
        <p:spPr>
          <a:xfrm>
            <a:off x="4113213" y="4254500"/>
            <a:ext cx="4378325" cy="355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429524-56C7-45C8-A649-09D4D5457F86}"/>
              </a:ext>
            </a:extLst>
          </p:cNvPr>
          <p:cNvSpPr/>
          <p:nvPr/>
        </p:nvSpPr>
        <p:spPr>
          <a:xfrm>
            <a:off x="3946525" y="4491038"/>
            <a:ext cx="4378325" cy="355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018879-2FB4-4D3E-92A5-34286CFD4CF6}"/>
              </a:ext>
            </a:extLst>
          </p:cNvPr>
          <p:cNvSpPr/>
          <p:nvPr/>
        </p:nvSpPr>
        <p:spPr>
          <a:xfrm>
            <a:off x="3835400" y="4686300"/>
            <a:ext cx="4379913" cy="355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1314E9-02F6-46D9-A6E5-08C7EA228047}"/>
              </a:ext>
            </a:extLst>
          </p:cNvPr>
          <p:cNvSpPr/>
          <p:nvPr/>
        </p:nvSpPr>
        <p:spPr>
          <a:xfrm>
            <a:off x="3697288" y="4878388"/>
            <a:ext cx="4379912" cy="3571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C7CB5-D61B-49A0-B433-9611EBF6C7DC}"/>
              </a:ext>
            </a:extLst>
          </p:cNvPr>
          <p:cNvSpPr/>
          <p:nvPr/>
        </p:nvSpPr>
        <p:spPr>
          <a:xfrm>
            <a:off x="3581400" y="5041900"/>
            <a:ext cx="4378325" cy="3571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15588EC-1407-42CE-901F-84DA158752D4}"/>
              </a:ext>
            </a:extLst>
          </p:cNvPr>
          <p:cNvSpPr/>
          <p:nvPr/>
        </p:nvSpPr>
        <p:spPr>
          <a:xfrm>
            <a:off x="3500438" y="5205413"/>
            <a:ext cx="4379912" cy="355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136F4D-CD77-4385-91F8-EF197CFBB776}"/>
              </a:ext>
            </a:extLst>
          </p:cNvPr>
          <p:cNvSpPr txBox="1"/>
          <p:nvPr/>
        </p:nvSpPr>
        <p:spPr>
          <a:xfrm>
            <a:off x="3336925" y="5399088"/>
            <a:ext cx="4386263" cy="3683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bg-BG" dirty="0"/>
              <a:t>Военни формирования от видовете ВС</a:t>
            </a:r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5BE371E-E2B6-44E5-913B-5E7FCDE49704}"/>
              </a:ext>
            </a:extLst>
          </p:cNvPr>
          <p:cNvCxnSpPr/>
          <p:nvPr/>
        </p:nvCxnSpPr>
        <p:spPr>
          <a:xfrm>
            <a:off x="615950" y="1524000"/>
            <a:ext cx="8001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A4D91BA-C150-4EC3-90F3-3315080D8672}"/>
              </a:ext>
            </a:extLst>
          </p:cNvPr>
          <p:cNvCxnSpPr>
            <a:stCxn id="6147" idx="2"/>
          </p:cNvCxnSpPr>
          <p:nvPr/>
        </p:nvCxnSpPr>
        <p:spPr>
          <a:xfrm>
            <a:off x="4652963" y="2635250"/>
            <a:ext cx="3432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07AA24D-DF1E-48A5-A3D9-902360BF1F34}"/>
              </a:ext>
            </a:extLst>
          </p:cNvPr>
          <p:cNvCxnSpPr/>
          <p:nvPr/>
        </p:nvCxnSpPr>
        <p:spPr>
          <a:xfrm>
            <a:off x="6253163" y="2190750"/>
            <a:ext cx="0" cy="444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167D96A-E8FA-4982-945A-3AA2ACB57D43}"/>
              </a:ext>
            </a:extLst>
          </p:cNvPr>
          <p:cNvCxnSpPr>
            <a:endCxn id="12" idx="0"/>
          </p:cNvCxnSpPr>
          <p:nvPr/>
        </p:nvCxnSpPr>
        <p:spPr>
          <a:xfrm>
            <a:off x="8077200" y="2635250"/>
            <a:ext cx="7938" cy="222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C82CFFD-B3A3-460E-BA8C-4FC0A72FBED6}"/>
              </a:ext>
            </a:extLst>
          </p:cNvPr>
          <p:cNvCxnSpPr>
            <a:endCxn id="11" idx="0"/>
          </p:cNvCxnSpPr>
          <p:nvPr/>
        </p:nvCxnSpPr>
        <p:spPr>
          <a:xfrm>
            <a:off x="6823075" y="2635250"/>
            <a:ext cx="0" cy="222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0271A46-B2B4-4989-B738-6FD9AE5BE8C5}"/>
              </a:ext>
            </a:extLst>
          </p:cNvPr>
          <p:cNvCxnSpPr>
            <a:endCxn id="10" idx="0"/>
          </p:cNvCxnSpPr>
          <p:nvPr/>
        </p:nvCxnSpPr>
        <p:spPr>
          <a:xfrm>
            <a:off x="5689600" y="2635250"/>
            <a:ext cx="0" cy="222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5C65123-EC70-431A-BBE5-4CF96665C20B}"/>
              </a:ext>
            </a:extLst>
          </p:cNvPr>
          <p:cNvCxnSpPr>
            <a:stCxn id="6147" idx="2"/>
          </p:cNvCxnSpPr>
          <p:nvPr/>
        </p:nvCxnSpPr>
        <p:spPr>
          <a:xfrm>
            <a:off x="4652963" y="2635250"/>
            <a:ext cx="0" cy="222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AFF842C-7729-4F65-BC4C-61F098BB9222}"/>
              </a:ext>
            </a:extLst>
          </p:cNvPr>
          <p:cNvCxnSpPr/>
          <p:nvPr/>
        </p:nvCxnSpPr>
        <p:spPr>
          <a:xfrm>
            <a:off x="8077200" y="3243263"/>
            <a:ext cx="0" cy="833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15EDF4F-8CAC-4A27-B868-A134965A68F1}"/>
              </a:ext>
            </a:extLst>
          </p:cNvPr>
          <p:cNvCxnSpPr>
            <a:stCxn id="11" idx="2"/>
          </p:cNvCxnSpPr>
          <p:nvPr/>
        </p:nvCxnSpPr>
        <p:spPr>
          <a:xfrm>
            <a:off x="6823075" y="3227388"/>
            <a:ext cx="0" cy="849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34AD097-B468-44B9-A484-366FF4EC41BB}"/>
              </a:ext>
            </a:extLst>
          </p:cNvPr>
          <p:cNvCxnSpPr>
            <a:stCxn id="10" idx="2"/>
          </p:cNvCxnSpPr>
          <p:nvPr/>
        </p:nvCxnSpPr>
        <p:spPr>
          <a:xfrm>
            <a:off x="5689600" y="3227388"/>
            <a:ext cx="0" cy="849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D7F659B-0E8C-42BA-B797-918DDCF37992}"/>
              </a:ext>
            </a:extLst>
          </p:cNvPr>
          <p:cNvCxnSpPr>
            <a:stCxn id="6151" idx="2"/>
          </p:cNvCxnSpPr>
          <p:nvPr/>
        </p:nvCxnSpPr>
        <p:spPr>
          <a:xfrm>
            <a:off x="4554538" y="3227388"/>
            <a:ext cx="0" cy="849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28AE907-10BF-4DFE-A924-1F07F90BC6C9}"/>
              </a:ext>
            </a:extLst>
          </p:cNvPr>
          <p:cNvSpPr txBox="1"/>
          <p:nvPr/>
        </p:nvSpPr>
        <p:spPr>
          <a:xfrm>
            <a:off x="666750" y="1606550"/>
            <a:ext cx="40100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bg-BG" sz="3200" b="1" dirty="0">
                <a:latin typeface="+mj-lt"/>
              </a:rPr>
              <a:t>Стратегическпо ниво</a:t>
            </a:r>
            <a:endParaRPr lang="en-US" sz="3200" b="1" dirty="0">
              <a:latin typeface="+mj-l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F3330B74-C0CA-4403-BB72-39E5A7569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0"/>
            <a:ext cx="8229600" cy="762000"/>
          </a:xfrm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bg-BG" altLang="bg-BG" sz="2400" b="1"/>
              <a:t>С ПЪЛНИ РЕЗЕРВОАРИ ТАНКА МОЖЕ ДА ИЗМИНЕ ПО ШОСЕ  </a:t>
            </a:r>
            <a:r>
              <a:rPr lang="bg-BG" altLang="bg-BG" sz="2400" b="1">
                <a:solidFill>
                  <a:srgbClr val="FF0000"/>
                </a:solidFill>
              </a:rPr>
              <a:t>300КМ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bg-BG"/>
          </a:p>
        </p:txBody>
      </p:sp>
      <p:pic>
        <p:nvPicPr>
          <p:cNvPr id="43011" name="Picture 17" descr="bulgaria.gif">
            <a:extLst>
              <a:ext uri="{FF2B5EF4-FFF2-40B4-BE49-F238E27FC236}">
                <a16:creationId xmlns:a16="http://schemas.microsoft.com/office/drawing/2014/main" id="{BB3CF1FE-C197-4CAF-9117-EC12E86D9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3058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TANK2.WMF">
            <a:extLst>
              <a:ext uri="{FF2B5EF4-FFF2-40B4-BE49-F238E27FC236}">
                <a16:creationId xmlns:a16="http://schemas.microsoft.com/office/drawing/2014/main" id="{195E5C07-1CEB-4467-A028-11C214CC7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76600"/>
            <a:ext cx="138112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Freeform 30">
            <a:extLst>
              <a:ext uri="{FF2B5EF4-FFF2-40B4-BE49-F238E27FC236}">
                <a16:creationId xmlns:a16="http://schemas.microsoft.com/office/drawing/2014/main" id="{DBA75F14-E7C0-48EE-8C5C-78FC8A759381}"/>
              </a:ext>
            </a:extLst>
          </p:cNvPr>
          <p:cNvSpPr/>
          <p:nvPr/>
        </p:nvSpPr>
        <p:spPr>
          <a:xfrm>
            <a:off x="1781175" y="3673475"/>
            <a:ext cx="4122738" cy="1054100"/>
          </a:xfrm>
          <a:custGeom>
            <a:avLst/>
            <a:gdLst>
              <a:gd name="connsiteX0" fmla="*/ 0 w 4122821"/>
              <a:gd name="connsiteY0" fmla="*/ 32084 h 1053758"/>
              <a:gd name="connsiteX1" fmla="*/ 192505 w 4122821"/>
              <a:gd name="connsiteY1" fmla="*/ 48126 h 1053758"/>
              <a:gd name="connsiteX2" fmla="*/ 224589 w 4122821"/>
              <a:gd name="connsiteY2" fmla="*/ 80211 h 1053758"/>
              <a:gd name="connsiteX3" fmla="*/ 288758 w 4122821"/>
              <a:gd name="connsiteY3" fmla="*/ 160421 h 1053758"/>
              <a:gd name="connsiteX4" fmla="*/ 433137 w 4122821"/>
              <a:gd name="connsiteY4" fmla="*/ 224590 h 1053758"/>
              <a:gd name="connsiteX5" fmla="*/ 481263 w 4122821"/>
              <a:gd name="connsiteY5" fmla="*/ 240632 h 1053758"/>
              <a:gd name="connsiteX6" fmla="*/ 529389 w 4122821"/>
              <a:gd name="connsiteY6" fmla="*/ 336884 h 1053758"/>
              <a:gd name="connsiteX7" fmla="*/ 561473 w 4122821"/>
              <a:gd name="connsiteY7" fmla="*/ 433137 h 1053758"/>
              <a:gd name="connsiteX8" fmla="*/ 609600 w 4122821"/>
              <a:gd name="connsiteY8" fmla="*/ 513347 h 1053758"/>
              <a:gd name="connsiteX9" fmla="*/ 657726 w 4122821"/>
              <a:gd name="connsiteY9" fmla="*/ 529390 h 1053758"/>
              <a:gd name="connsiteX10" fmla="*/ 721894 w 4122821"/>
              <a:gd name="connsiteY10" fmla="*/ 545432 h 1053758"/>
              <a:gd name="connsiteX11" fmla="*/ 753979 w 4122821"/>
              <a:gd name="connsiteY11" fmla="*/ 577516 h 1053758"/>
              <a:gd name="connsiteX12" fmla="*/ 786063 w 4122821"/>
              <a:gd name="connsiteY12" fmla="*/ 673769 h 1053758"/>
              <a:gd name="connsiteX13" fmla="*/ 834189 w 4122821"/>
              <a:gd name="connsiteY13" fmla="*/ 770021 h 1053758"/>
              <a:gd name="connsiteX14" fmla="*/ 882315 w 4122821"/>
              <a:gd name="connsiteY14" fmla="*/ 802105 h 1053758"/>
              <a:gd name="connsiteX15" fmla="*/ 930442 w 4122821"/>
              <a:gd name="connsiteY15" fmla="*/ 818147 h 1053758"/>
              <a:gd name="connsiteX16" fmla="*/ 1187115 w 4122821"/>
              <a:gd name="connsiteY16" fmla="*/ 834190 h 1053758"/>
              <a:gd name="connsiteX17" fmla="*/ 1267326 w 4122821"/>
              <a:gd name="connsiteY17" fmla="*/ 898358 h 1053758"/>
              <a:gd name="connsiteX18" fmla="*/ 1459831 w 4122821"/>
              <a:gd name="connsiteY18" fmla="*/ 946484 h 1053758"/>
              <a:gd name="connsiteX19" fmla="*/ 1989221 w 4122821"/>
              <a:gd name="connsiteY19" fmla="*/ 962526 h 1053758"/>
              <a:gd name="connsiteX20" fmla="*/ 2775284 w 4122821"/>
              <a:gd name="connsiteY20" fmla="*/ 962526 h 1053758"/>
              <a:gd name="connsiteX21" fmla="*/ 2791326 w 4122821"/>
              <a:gd name="connsiteY21" fmla="*/ 914400 h 1053758"/>
              <a:gd name="connsiteX22" fmla="*/ 2871537 w 4122821"/>
              <a:gd name="connsiteY22" fmla="*/ 850232 h 1053758"/>
              <a:gd name="connsiteX23" fmla="*/ 2967789 w 4122821"/>
              <a:gd name="connsiteY23" fmla="*/ 786063 h 1053758"/>
              <a:gd name="connsiteX24" fmla="*/ 3080084 w 4122821"/>
              <a:gd name="connsiteY24" fmla="*/ 657726 h 1053758"/>
              <a:gd name="connsiteX25" fmla="*/ 3176337 w 4122821"/>
              <a:gd name="connsiteY25" fmla="*/ 625642 h 1053758"/>
              <a:gd name="connsiteX26" fmla="*/ 3224463 w 4122821"/>
              <a:gd name="connsiteY26" fmla="*/ 609600 h 1053758"/>
              <a:gd name="connsiteX27" fmla="*/ 3272589 w 4122821"/>
              <a:gd name="connsiteY27" fmla="*/ 593558 h 1053758"/>
              <a:gd name="connsiteX28" fmla="*/ 3352800 w 4122821"/>
              <a:gd name="connsiteY28" fmla="*/ 529390 h 1053758"/>
              <a:gd name="connsiteX29" fmla="*/ 3433010 w 4122821"/>
              <a:gd name="connsiteY29" fmla="*/ 465221 h 1053758"/>
              <a:gd name="connsiteX30" fmla="*/ 3529263 w 4122821"/>
              <a:gd name="connsiteY30" fmla="*/ 433137 h 1053758"/>
              <a:gd name="connsiteX31" fmla="*/ 3625515 w 4122821"/>
              <a:gd name="connsiteY31" fmla="*/ 385011 h 1053758"/>
              <a:gd name="connsiteX32" fmla="*/ 3705726 w 4122821"/>
              <a:gd name="connsiteY32" fmla="*/ 320842 h 1053758"/>
              <a:gd name="connsiteX33" fmla="*/ 3801979 w 4122821"/>
              <a:gd name="connsiteY33" fmla="*/ 288758 h 1053758"/>
              <a:gd name="connsiteX34" fmla="*/ 3914273 w 4122821"/>
              <a:gd name="connsiteY34" fmla="*/ 256674 h 1053758"/>
              <a:gd name="connsiteX35" fmla="*/ 3962400 w 4122821"/>
              <a:gd name="connsiteY35" fmla="*/ 224590 h 1053758"/>
              <a:gd name="connsiteX36" fmla="*/ 4042610 w 4122821"/>
              <a:gd name="connsiteY36" fmla="*/ 160421 h 1053758"/>
              <a:gd name="connsiteX37" fmla="*/ 4074694 w 4122821"/>
              <a:gd name="connsiteY37" fmla="*/ 112295 h 1053758"/>
              <a:gd name="connsiteX38" fmla="*/ 4106779 w 4122821"/>
              <a:gd name="connsiteY38" fmla="*/ 80211 h 1053758"/>
              <a:gd name="connsiteX39" fmla="*/ 4122821 w 4122821"/>
              <a:gd name="connsiteY39" fmla="*/ 0 h 105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122821" h="1053758">
                <a:moveTo>
                  <a:pt x="0" y="32084"/>
                </a:moveTo>
                <a:cubicBezTo>
                  <a:pt x="64168" y="37431"/>
                  <a:pt x="129544" y="34634"/>
                  <a:pt x="192505" y="48126"/>
                </a:cubicBezTo>
                <a:cubicBezTo>
                  <a:pt x="207294" y="51295"/>
                  <a:pt x="215141" y="68400"/>
                  <a:pt x="224589" y="80211"/>
                </a:cubicBezTo>
                <a:cubicBezTo>
                  <a:pt x="261648" y="126535"/>
                  <a:pt x="245718" y="125990"/>
                  <a:pt x="288758" y="160421"/>
                </a:cubicBezTo>
                <a:cubicBezTo>
                  <a:pt x="343234" y="204001"/>
                  <a:pt x="356815" y="199149"/>
                  <a:pt x="433137" y="224590"/>
                </a:cubicBezTo>
                <a:lnTo>
                  <a:pt x="481263" y="240632"/>
                </a:lnTo>
                <a:cubicBezTo>
                  <a:pt x="539770" y="416152"/>
                  <a:pt x="446460" y="150292"/>
                  <a:pt x="529389" y="336884"/>
                </a:cubicBezTo>
                <a:cubicBezTo>
                  <a:pt x="543124" y="367789"/>
                  <a:pt x="550778" y="401053"/>
                  <a:pt x="561473" y="433137"/>
                </a:cubicBezTo>
                <a:cubicBezTo>
                  <a:pt x="574092" y="470994"/>
                  <a:pt x="572898" y="491325"/>
                  <a:pt x="609600" y="513347"/>
                </a:cubicBezTo>
                <a:cubicBezTo>
                  <a:pt x="624100" y="522047"/>
                  <a:pt x="641467" y="524744"/>
                  <a:pt x="657726" y="529390"/>
                </a:cubicBezTo>
                <a:cubicBezTo>
                  <a:pt x="678925" y="535447"/>
                  <a:pt x="700505" y="540085"/>
                  <a:pt x="721894" y="545432"/>
                </a:cubicBezTo>
                <a:cubicBezTo>
                  <a:pt x="732589" y="556127"/>
                  <a:pt x="747215" y="563988"/>
                  <a:pt x="753979" y="577516"/>
                </a:cubicBezTo>
                <a:cubicBezTo>
                  <a:pt x="769104" y="607765"/>
                  <a:pt x="775368" y="641685"/>
                  <a:pt x="786063" y="673769"/>
                </a:cubicBezTo>
                <a:cubicBezTo>
                  <a:pt x="799110" y="712911"/>
                  <a:pt x="803091" y="738923"/>
                  <a:pt x="834189" y="770021"/>
                </a:cubicBezTo>
                <a:cubicBezTo>
                  <a:pt x="847822" y="783654"/>
                  <a:pt x="865070" y="793483"/>
                  <a:pt x="882315" y="802105"/>
                </a:cubicBezTo>
                <a:cubicBezTo>
                  <a:pt x="897440" y="809667"/>
                  <a:pt x="913625" y="816377"/>
                  <a:pt x="930442" y="818147"/>
                </a:cubicBezTo>
                <a:cubicBezTo>
                  <a:pt x="1015696" y="827121"/>
                  <a:pt x="1101557" y="828842"/>
                  <a:pt x="1187115" y="834190"/>
                </a:cubicBezTo>
                <a:cubicBezTo>
                  <a:pt x="1213782" y="860856"/>
                  <a:pt x="1230901" y="882169"/>
                  <a:pt x="1267326" y="898358"/>
                </a:cubicBezTo>
                <a:cubicBezTo>
                  <a:pt x="1318963" y="921307"/>
                  <a:pt x="1402807" y="943560"/>
                  <a:pt x="1459831" y="946484"/>
                </a:cubicBezTo>
                <a:cubicBezTo>
                  <a:pt x="1636144" y="955526"/>
                  <a:pt x="1812758" y="957179"/>
                  <a:pt x="1989221" y="962526"/>
                </a:cubicBezTo>
                <a:cubicBezTo>
                  <a:pt x="2262901" y="1053758"/>
                  <a:pt x="2134746" y="1017040"/>
                  <a:pt x="2775284" y="962526"/>
                </a:cubicBezTo>
                <a:cubicBezTo>
                  <a:pt x="2792133" y="961092"/>
                  <a:pt x="2783764" y="929525"/>
                  <a:pt x="2791326" y="914400"/>
                </a:cubicBezTo>
                <a:cubicBezTo>
                  <a:pt x="2820351" y="856350"/>
                  <a:pt x="2816029" y="868734"/>
                  <a:pt x="2871537" y="850232"/>
                </a:cubicBezTo>
                <a:cubicBezTo>
                  <a:pt x="2903621" y="828842"/>
                  <a:pt x="2946399" y="818147"/>
                  <a:pt x="2967789" y="786063"/>
                </a:cubicBezTo>
                <a:cubicBezTo>
                  <a:pt x="3008877" y="724432"/>
                  <a:pt x="3016762" y="685869"/>
                  <a:pt x="3080084" y="657726"/>
                </a:cubicBezTo>
                <a:cubicBezTo>
                  <a:pt x="3110989" y="643990"/>
                  <a:pt x="3144253" y="636337"/>
                  <a:pt x="3176337" y="625642"/>
                </a:cubicBezTo>
                <a:lnTo>
                  <a:pt x="3224463" y="609600"/>
                </a:lnTo>
                <a:lnTo>
                  <a:pt x="3272589" y="593558"/>
                </a:lnTo>
                <a:cubicBezTo>
                  <a:pt x="3336492" y="497704"/>
                  <a:pt x="3266702" y="581049"/>
                  <a:pt x="3352800" y="529390"/>
                </a:cubicBezTo>
                <a:cubicBezTo>
                  <a:pt x="3448042" y="472245"/>
                  <a:pt x="3309169" y="520261"/>
                  <a:pt x="3433010" y="465221"/>
                </a:cubicBezTo>
                <a:cubicBezTo>
                  <a:pt x="3463915" y="451486"/>
                  <a:pt x="3501123" y="451897"/>
                  <a:pt x="3529263" y="433137"/>
                </a:cubicBezTo>
                <a:cubicBezTo>
                  <a:pt x="3591459" y="391673"/>
                  <a:pt x="3559098" y="407150"/>
                  <a:pt x="3625515" y="385011"/>
                </a:cubicBezTo>
                <a:cubicBezTo>
                  <a:pt x="3652182" y="358344"/>
                  <a:pt x="3669300" y="337031"/>
                  <a:pt x="3705726" y="320842"/>
                </a:cubicBezTo>
                <a:cubicBezTo>
                  <a:pt x="3736631" y="307107"/>
                  <a:pt x="3769895" y="299453"/>
                  <a:pt x="3801979" y="288758"/>
                </a:cubicBezTo>
                <a:cubicBezTo>
                  <a:pt x="3871023" y="265743"/>
                  <a:pt x="3833698" y="276818"/>
                  <a:pt x="3914273" y="256674"/>
                </a:cubicBezTo>
                <a:cubicBezTo>
                  <a:pt x="3930315" y="245979"/>
                  <a:pt x="3947345" y="236634"/>
                  <a:pt x="3962400" y="224590"/>
                </a:cubicBezTo>
                <a:cubicBezTo>
                  <a:pt x="4076701" y="133149"/>
                  <a:pt x="3894473" y="259179"/>
                  <a:pt x="4042610" y="160421"/>
                </a:cubicBezTo>
                <a:cubicBezTo>
                  <a:pt x="4053305" y="144379"/>
                  <a:pt x="4062650" y="127350"/>
                  <a:pt x="4074694" y="112295"/>
                </a:cubicBezTo>
                <a:cubicBezTo>
                  <a:pt x="4084142" y="100485"/>
                  <a:pt x="4100821" y="94113"/>
                  <a:pt x="4106779" y="80211"/>
                </a:cubicBezTo>
                <a:cubicBezTo>
                  <a:pt x="4117520" y="55149"/>
                  <a:pt x="4122821" y="0"/>
                  <a:pt x="4122821" y="0"/>
                </a:cubicBezTo>
              </a:path>
            </a:pathLst>
          </a:cu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673529B-2221-44D2-9215-91990D6900FC}"/>
              </a:ext>
            </a:extLst>
          </p:cNvPr>
          <p:cNvSpPr/>
          <p:nvPr/>
        </p:nvSpPr>
        <p:spPr>
          <a:xfrm>
            <a:off x="6019800" y="2895600"/>
            <a:ext cx="533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Frame 32">
            <a:extLst>
              <a:ext uri="{FF2B5EF4-FFF2-40B4-BE49-F238E27FC236}">
                <a16:creationId xmlns:a16="http://schemas.microsoft.com/office/drawing/2014/main" id="{0E5EB124-200C-4893-AD34-A7D910AD5FFA}"/>
              </a:ext>
            </a:extLst>
          </p:cNvPr>
          <p:cNvSpPr/>
          <p:nvPr/>
        </p:nvSpPr>
        <p:spPr>
          <a:xfrm>
            <a:off x="6019800" y="2209800"/>
            <a:ext cx="533400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BBB269A-E29D-49EC-B63A-1A5414986024}"/>
              </a:ext>
            </a:extLst>
          </p:cNvPr>
          <p:cNvSpPr/>
          <p:nvPr/>
        </p:nvSpPr>
        <p:spPr>
          <a:xfrm>
            <a:off x="6172200" y="2438400"/>
            <a:ext cx="2286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BF75A347-3259-436B-8F0F-53552B70B7A6}"/>
              </a:ext>
            </a:extLst>
          </p:cNvPr>
          <p:cNvSpPr/>
          <p:nvPr/>
        </p:nvSpPr>
        <p:spPr>
          <a:xfrm rot="2042558">
            <a:off x="5892800" y="2543175"/>
            <a:ext cx="1016000" cy="1217613"/>
          </a:xfrm>
          <a:prstGeom prst="arc">
            <a:avLst>
              <a:gd name="adj1" fmla="val 15768342"/>
              <a:gd name="adj2" fmla="val 2297409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Diagonal Stripe 35">
            <a:extLst>
              <a:ext uri="{FF2B5EF4-FFF2-40B4-BE49-F238E27FC236}">
                <a16:creationId xmlns:a16="http://schemas.microsoft.com/office/drawing/2014/main" id="{6D0A74F1-8343-47D4-9961-8950C4F19966}"/>
              </a:ext>
            </a:extLst>
          </p:cNvPr>
          <p:cNvSpPr/>
          <p:nvPr/>
        </p:nvSpPr>
        <p:spPr>
          <a:xfrm rot="15756289">
            <a:off x="6516688" y="2373313"/>
            <a:ext cx="407987" cy="439737"/>
          </a:xfrm>
          <a:prstGeom prst="diagStripe">
            <a:avLst>
              <a:gd name="adj" fmla="val 610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9.24855E-7 C 0.03281 -0.00601 0.0158 -0.00508 0.05086 -0.00231 C 0.05538 -0.00161 0.06076 -0.00346 0.06441 -9.24855E-7 C 0.06736 0.00278 0.06597 0.00972 0.06788 0.01365 C 0.07031 0.0185 0.07656 0.03076 0.07968 0.03399 C 0.08541 0.04024 0.09427 0.03746 0.10173 0.03839 C 0.10382 0.08486 0.09392 0.07376 0.11527 0.07908 C 0.11753 0.07954 0.11979 0.0807 0.12205 0.08139 C 0.12326 0.08995 0.12534 0.11839 0.13402 0.11977 C 0.14635 0.12162 0.15885 0.12116 0.17118 0.12185 C 0.1717 0.12417 0.17135 0.1274 0.17291 0.12879 C 0.17534 0.13087 0.17864 0.13041 0.18142 0.13087 C 0.18767 0.1318 0.19375 0.13249 0.2 0.13318 C 0.22795 0.14567 0.20659 0.13758 0.26614 0.14012 C 0.29427 0.16486 0.27222 0.14937 0.3408 0.14683 C 0.346 0.13619 0.35121 0.13157 0.35937 0.12417 C 0.36527 0.11885 0.36753 0.11376 0.37465 0.11076 C 0.37812 0.10775 0.38107 0.10359 0.38489 0.10174 C 0.38663 0.10105 0.38836 0.10058 0.38993 0.09943 C 0.3934 0.09688 0.39618 0.09203 0.4 0.09041 C 0.40347 0.08879 0.41024 0.08578 0.41024 0.08578 C 0.42187 0.07029 0.42205 0.06498 0.43906 0.06105 C 0.45312 0.05457 0.46857 0.05411 0.48142 0.04301 C 0.48489 0.03584 0.49062 0.03052 0.49323 0.02266 C 0.49878 0.00578 0.49357 0.01272 0.49843 0.00694 " pathEditMode="relative" ptsTypes="ffffffffffffffffffffffffA"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66D6CB1E-10BC-4B18-BF64-4E62E38D8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34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22B582-E108-4F23-B6C3-3913742B8256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bg-BG" sz="2000" b="1" dirty="0">
                <a:latin typeface="+mj-lt"/>
                <a:ea typeface="+mj-ea"/>
                <a:cs typeface="+mj-cs"/>
              </a:rPr>
              <a:t>ЕФЕКТИВНА ДАЛЕЧИНА НА ПОРАЗЯВАНЕ НА ЦЕЛИТЕ- ДО 2000 М </a:t>
            </a: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87CD2B2-EE6D-4C67-8717-91AC7B38A41C}"/>
              </a:ext>
            </a:extLst>
          </p:cNvPr>
          <p:cNvSpPr/>
          <p:nvPr/>
        </p:nvSpPr>
        <p:spPr>
          <a:xfrm>
            <a:off x="2162175" y="1193800"/>
            <a:ext cx="6718300" cy="4344988"/>
          </a:xfrm>
          <a:custGeom>
            <a:avLst/>
            <a:gdLst>
              <a:gd name="connsiteX0" fmla="*/ 85240 w 6718515"/>
              <a:gd name="connsiteY0" fmla="*/ 0 h 4344692"/>
              <a:gd name="connsiteX1" fmla="*/ 23247 w 6718515"/>
              <a:gd name="connsiteY1" fmla="*/ 247973 h 4344692"/>
              <a:gd name="connsiteX2" fmla="*/ 224725 w 6718515"/>
              <a:gd name="connsiteY2" fmla="*/ 836909 h 4344692"/>
              <a:gd name="connsiteX3" fmla="*/ 689674 w 6718515"/>
              <a:gd name="connsiteY3" fmla="*/ 1301858 h 4344692"/>
              <a:gd name="connsiteX4" fmla="*/ 1061633 w 6718515"/>
              <a:gd name="connsiteY4" fmla="*/ 1611824 h 4344692"/>
              <a:gd name="connsiteX5" fmla="*/ 1619572 w 6718515"/>
              <a:gd name="connsiteY5" fmla="*/ 1999282 h 4344692"/>
              <a:gd name="connsiteX6" fmla="*/ 2146515 w 6718515"/>
              <a:gd name="connsiteY6" fmla="*/ 2417736 h 4344692"/>
              <a:gd name="connsiteX7" fmla="*/ 2332494 w 6718515"/>
              <a:gd name="connsiteY7" fmla="*/ 2696706 h 4344692"/>
              <a:gd name="connsiteX8" fmla="*/ 3448372 w 6718515"/>
              <a:gd name="connsiteY8" fmla="*/ 3642102 h 4344692"/>
              <a:gd name="connsiteX9" fmla="*/ 4424766 w 6718515"/>
              <a:gd name="connsiteY9" fmla="*/ 4215539 h 4344692"/>
              <a:gd name="connsiteX10" fmla="*/ 4998203 w 6718515"/>
              <a:gd name="connsiteY10" fmla="*/ 4339526 h 4344692"/>
              <a:gd name="connsiteX11" fmla="*/ 5788617 w 6718515"/>
              <a:gd name="connsiteY11" fmla="*/ 4246536 h 4344692"/>
              <a:gd name="connsiteX12" fmla="*/ 6067586 w 6718515"/>
              <a:gd name="connsiteY12" fmla="*/ 3998563 h 4344692"/>
              <a:gd name="connsiteX13" fmla="*/ 6315559 w 6718515"/>
              <a:gd name="connsiteY13" fmla="*/ 3394129 h 4344692"/>
              <a:gd name="connsiteX14" fmla="*/ 6718515 w 6718515"/>
              <a:gd name="connsiteY14" fmla="*/ 2898184 h 4344692"/>
              <a:gd name="connsiteX15" fmla="*/ 6718515 w 6718515"/>
              <a:gd name="connsiteY15" fmla="*/ 2898184 h 4344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718515" h="4344692">
                <a:moveTo>
                  <a:pt x="85240" y="0"/>
                </a:moveTo>
                <a:cubicBezTo>
                  <a:pt x="42620" y="54244"/>
                  <a:pt x="0" y="108488"/>
                  <a:pt x="23247" y="247973"/>
                </a:cubicBezTo>
                <a:cubicBezTo>
                  <a:pt x="46494" y="387458"/>
                  <a:pt x="113654" y="661262"/>
                  <a:pt x="224725" y="836909"/>
                </a:cubicBezTo>
                <a:cubicBezTo>
                  <a:pt x="335796" y="1012557"/>
                  <a:pt x="550190" y="1172706"/>
                  <a:pt x="689674" y="1301858"/>
                </a:cubicBezTo>
                <a:cubicBezTo>
                  <a:pt x="829158" y="1431010"/>
                  <a:pt x="906650" y="1495587"/>
                  <a:pt x="1061633" y="1611824"/>
                </a:cubicBezTo>
                <a:cubicBezTo>
                  <a:pt x="1216616" y="1728061"/>
                  <a:pt x="1438758" y="1864963"/>
                  <a:pt x="1619572" y="1999282"/>
                </a:cubicBezTo>
                <a:cubicBezTo>
                  <a:pt x="1800386" y="2133601"/>
                  <a:pt x="2027695" y="2301499"/>
                  <a:pt x="2146515" y="2417736"/>
                </a:cubicBezTo>
                <a:cubicBezTo>
                  <a:pt x="2265335" y="2533973"/>
                  <a:pt x="2115518" y="2492645"/>
                  <a:pt x="2332494" y="2696706"/>
                </a:cubicBezTo>
                <a:cubicBezTo>
                  <a:pt x="2549470" y="2900767"/>
                  <a:pt x="3099660" y="3388963"/>
                  <a:pt x="3448372" y="3642102"/>
                </a:cubicBezTo>
                <a:cubicBezTo>
                  <a:pt x="3797084" y="3895241"/>
                  <a:pt x="4166461" y="4099302"/>
                  <a:pt x="4424766" y="4215539"/>
                </a:cubicBezTo>
                <a:cubicBezTo>
                  <a:pt x="4683071" y="4331776"/>
                  <a:pt x="4770895" y="4334360"/>
                  <a:pt x="4998203" y="4339526"/>
                </a:cubicBezTo>
                <a:cubicBezTo>
                  <a:pt x="5225511" y="4344692"/>
                  <a:pt x="5610387" y="4303363"/>
                  <a:pt x="5788617" y="4246536"/>
                </a:cubicBezTo>
                <a:cubicBezTo>
                  <a:pt x="5966847" y="4189709"/>
                  <a:pt x="5979762" y="4140631"/>
                  <a:pt x="6067586" y="3998563"/>
                </a:cubicBezTo>
                <a:cubicBezTo>
                  <a:pt x="6155410" y="3856495"/>
                  <a:pt x="6207071" y="3577526"/>
                  <a:pt x="6315559" y="3394129"/>
                </a:cubicBezTo>
                <a:cubicBezTo>
                  <a:pt x="6424047" y="3210733"/>
                  <a:pt x="6718515" y="2898184"/>
                  <a:pt x="6718515" y="2898184"/>
                </a:cubicBezTo>
                <a:lnTo>
                  <a:pt x="6718515" y="2898184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5F105E-BFB3-4D65-A62D-C133EE3CA7DA}"/>
              </a:ext>
            </a:extLst>
          </p:cNvPr>
          <p:cNvSpPr/>
          <p:nvPr/>
        </p:nvSpPr>
        <p:spPr>
          <a:xfrm rot="7969401">
            <a:off x="451644" y="5614194"/>
            <a:ext cx="1123950" cy="9128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4940AF-269A-4A58-8620-5DDFA216F36C}"/>
              </a:ext>
            </a:extLst>
          </p:cNvPr>
          <p:cNvSpPr/>
          <p:nvPr/>
        </p:nvSpPr>
        <p:spPr>
          <a:xfrm rot="7969401">
            <a:off x="472281" y="5757069"/>
            <a:ext cx="1125538" cy="65405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DCE3937-154E-4F2B-B0C2-CEC9D4F7E980}"/>
              </a:ext>
            </a:extLst>
          </p:cNvPr>
          <p:cNvSpPr/>
          <p:nvPr/>
        </p:nvSpPr>
        <p:spPr>
          <a:xfrm rot="2572904">
            <a:off x="641350" y="6618288"/>
            <a:ext cx="257175" cy="17621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200068F-38BD-4B48-8A68-1F8F8133041A}"/>
              </a:ext>
            </a:extLst>
          </p:cNvPr>
          <p:cNvSpPr/>
          <p:nvPr/>
        </p:nvSpPr>
        <p:spPr>
          <a:xfrm rot="2572904">
            <a:off x="260350" y="6313488"/>
            <a:ext cx="257175" cy="17621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F6F48C-905F-4A26-BDA5-3084C6A384B7}"/>
              </a:ext>
            </a:extLst>
          </p:cNvPr>
          <p:cNvCxnSpPr/>
          <p:nvPr/>
        </p:nvCxnSpPr>
        <p:spPr>
          <a:xfrm rot="11193283">
            <a:off x="1017588" y="5592763"/>
            <a:ext cx="533400" cy="381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922CF944-3F84-4BD1-BCCF-B5E1E2F836DE}"/>
              </a:ext>
            </a:extLst>
          </p:cNvPr>
          <p:cNvSpPr/>
          <p:nvPr/>
        </p:nvSpPr>
        <p:spPr>
          <a:xfrm rot="18060914">
            <a:off x="805656" y="5798344"/>
            <a:ext cx="455613" cy="5365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37F44D-0957-4E37-A6AF-BAE165E81AFB}"/>
              </a:ext>
            </a:extLst>
          </p:cNvPr>
          <p:cNvSpPr/>
          <p:nvPr/>
        </p:nvSpPr>
        <p:spPr>
          <a:xfrm rot="7872358">
            <a:off x="1061244" y="5444331"/>
            <a:ext cx="914400" cy="14763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431B02E-E3F4-47D2-81CA-F898AE69F8DE}"/>
              </a:ext>
            </a:extLst>
          </p:cNvPr>
          <p:cNvSpPr/>
          <p:nvPr/>
        </p:nvSpPr>
        <p:spPr>
          <a:xfrm rot="5793283">
            <a:off x="742950" y="5913438"/>
            <a:ext cx="228600" cy="152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8D46285-A395-45B6-9633-0DB69578FB8C}"/>
              </a:ext>
            </a:extLst>
          </p:cNvPr>
          <p:cNvSpPr/>
          <p:nvPr/>
        </p:nvSpPr>
        <p:spPr>
          <a:xfrm rot="5793283">
            <a:off x="971550" y="6065838"/>
            <a:ext cx="228600" cy="152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C5D921-954C-4065-A926-49B788B56E4B}"/>
              </a:ext>
            </a:extLst>
          </p:cNvPr>
          <p:cNvSpPr/>
          <p:nvPr/>
        </p:nvSpPr>
        <p:spPr>
          <a:xfrm rot="2465779">
            <a:off x="620713" y="6223000"/>
            <a:ext cx="454025" cy="18256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18DC06-88D6-496E-BB8F-5519F4AFE932}"/>
              </a:ext>
            </a:extLst>
          </p:cNvPr>
          <p:cNvSpPr/>
          <p:nvPr/>
        </p:nvSpPr>
        <p:spPr>
          <a:xfrm rot="2472812">
            <a:off x="328613" y="6389688"/>
            <a:ext cx="685800" cy="762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62273A-7F22-44BF-907C-76273DDE5C55}"/>
              </a:ext>
            </a:extLst>
          </p:cNvPr>
          <p:cNvSpPr/>
          <p:nvPr/>
        </p:nvSpPr>
        <p:spPr>
          <a:xfrm rot="18874263">
            <a:off x="1783557" y="5014119"/>
            <a:ext cx="300037" cy="539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56E45908-0D49-41D1-9E73-0BFAF6225DEC}"/>
              </a:ext>
            </a:extLst>
          </p:cNvPr>
          <p:cNvSpPr/>
          <p:nvPr/>
        </p:nvSpPr>
        <p:spPr>
          <a:xfrm rot="2405922">
            <a:off x="2024063" y="4808538"/>
            <a:ext cx="87312" cy="16668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1" name="Picture 20" descr="Puma_Infantry_Fighting_Vehicle.jpg">
            <a:extLst>
              <a:ext uri="{FF2B5EF4-FFF2-40B4-BE49-F238E27FC236}">
                <a16:creationId xmlns:a16="http://schemas.microsoft.com/office/drawing/2014/main" id="{6DA875F0-2702-44EB-8BED-2B03B74CA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81200"/>
            <a:ext cx="1109663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69160CE-DFFE-4F7D-B516-92718486D400}"/>
              </a:ext>
            </a:extLst>
          </p:cNvPr>
          <p:cNvCxnSpPr/>
          <p:nvPr/>
        </p:nvCxnSpPr>
        <p:spPr>
          <a:xfrm rot="5400000" flipH="1" flipV="1">
            <a:off x="2171700" y="2476500"/>
            <a:ext cx="2286000" cy="2209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1C65992-FB6C-49B5-BA23-3FFDCB4EFDAC}"/>
              </a:ext>
            </a:extLst>
          </p:cNvPr>
          <p:cNvCxnSpPr/>
          <p:nvPr/>
        </p:nvCxnSpPr>
        <p:spPr>
          <a:xfrm>
            <a:off x="3657600" y="2133600"/>
            <a:ext cx="190500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8766C1-E5A4-4B4B-B44A-C8520D1B086C}"/>
              </a:ext>
            </a:extLst>
          </p:cNvPr>
          <p:cNvCxnSpPr/>
          <p:nvPr/>
        </p:nvCxnSpPr>
        <p:spPr>
          <a:xfrm>
            <a:off x="1143000" y="4876800"/>
            <a:ext cx="182880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0766F57-25C8-4AD5-A78F-0CB76FA99A78}"/>
              </a:ext>
            </a:extLst>
          </p:cNvPr>
          <p:cNvCxnSpPr/>
          <p:nvPr/>
        </p:nvCxnSpPr>
        <p:spPr>
          <a:xfrm rot="5400000" flipH="1" flipV="1">
            <a:off x="2667000" y="3505200"/>
            <a:ext cx="2743200" cy="2438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55" name="TextBox 29">
            <a:extLst>
              <a:ext uri="{FF2B5EF4-FFF2-40B4-BE49-F238E27FC236}">
                <a16:creationId xmlns:a16="http://schemas.microsoft.com/office/drawing/2014/main" id="{70106914-6FB0-46EC-949B-AB92A326D4D6}"/>
              </a:ext>
            </a:extLst>
          </p:cNvPr>
          <p:cNvSpPr txBox="1">
            <a:spLocks noChangeArrowheads="1"/>
          </p:cNvSpPr>
          <p:nvPr/>
        </p:nvSpPr>
        <p:spPr bwMode="auto">
          <a:xfrm rot="-2933795">
            <a:off x="2904331" y="4402932"/>
            <a:ext cx="173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/>
              <a:t>до 2000 метра</a:t>
            </a:r>
            <a:endParaRPr lang="en-US" altLang="bg-B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334 -0.33295 " pathEditMode="relative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0.0111 L 0.23959 -0.346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-17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>
            <a:extLst>
              <a:ext uri="{FF2B5EF4-FFF2-40B4-BE49-F238E27FC236}">
                <a16:creationId xmlns:a16="http://schemas.microsoft.com/office/drawing/2014/main" id="{3E8BBBE1-1BBE-4A7B-9717-672281565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40417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665B17BD-10B9-445C-98F0-ED04B95A5330}"/>
              </a:ext>
            </a:extLst>
          </p:cNvPr>
          <p:cNvGraphicFramePr>
            <a:graphicFrameLocks/>
          </p:cNvGraphicFramePr>
          <p:nvPr/>
        </p:nvGraphicFramePr>
        <p:xfrm>
          <a:off x="4114800" y="1104900"/>
          <a:ext cx="4495800" cy="5753100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5661">
                <a:tc gridSpan="2"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10922" marR="10922" marT="10916" marB="1091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490">
                <a:tc gridSpan="2">
                  <a:txBody>
                    <a:bodyPr/>
                    <a:lstStyle/>
                    <a:p>
                      <a:r>
                        <a:rPr lang="bg-BG" sz="1600" dirty="0"/>
                        <a:t>2С1 Гвоздика</a:t>
                      </a:r>
                      <a:br>
                        <a:rPr lang="bg-BG" sz="1600" dirty="0"/>
                      </a:br>
                      <a:r>
                        <a:rPr lang="bg-BG" sz="1600" dirty="0"/>
                        <a:t>Тактико-технически данни</a:t>
                      </a:r>
                    </a:p>
                  </a:txBody>
                  <a:tcPr marL="10922" marR="10922" marT="10916" marB="1091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661">
                <a:tc>
                  <a:txBody>
                    <a:bodyPr/>
                    <a:lstStyle/>
                    <a:p>
                      <a:r>
                        <a:rPr lang="bg-BG" sz="1600"/>
                        <a:t>тип</a:t>
                      </a:r>
                    </a:p>
                  </a:txBody>
                  <a:tcPr marL="10922" marR="10922" marT="10916" marB="10916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600"/>
                        <a:t>самоходна гаубица</a:t>
                      </a:r>
                    </a:p>
                  </a:txBody>
                  <a:tcPr marL="10922" marR="10922" marT="10916" marB="10916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661">
                <a:tc>
                  <a:txBody>
                    <a:bodyPr/>
                    <a:lstStyle/>
                    <a:p>
                      <a:r>
                        <a:rPr lang="bg-BG" sz="1600" dirty="0"/>
                        <a:t>дължина</a:t>
                      </a:r>
                    </a:p>
                  </a:txBody>
                  <a:tcPr marL="10922" marR="10922" marT="10916" marB="10916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600"/>
                        <a:t>7,26 </a:t>
                      </a:r>
                      <a:r>
                        <a:rPr lang="bg-BG" sz="1600">
                          <a:hlinkClick r:id="rId3" tooltip="Метър"/>
                        </a:rPr>
                        <a:t>м</a:t>
                      </a:r>
                      <a:endParaRPr lang="bg-BG" sz="1600"/>
                    </a:p>
                  </a:txBody>
                  <a:tcPr marL="10922" marR="10922" marT="10916" marB="10916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661">
                <a:tc>
                  <a:txBody>
                    <a:bodyPr/>
                    <a:lstStyle/>
                    <a:p>
                      <a:r>
                        <a:rPr lang="bg-BG" sz="1600" dirty="0"/>
                        <a:t>ширина</a:t>
                      </a:r>
                    </a:p>
                  </a:txBody>
                  <a:tcPr marL="10922" marR="10922" marT="10916" marB="1091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600"/>
                        <a:t>2,85 м</a:t>
                      </a:r>
                    </a:p>
                  </a:txBody>
                  <a:tcPr marL="10922" marR="10922" marT="10916" marB="1091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661">
                <a:tc>
                  <a:txBody>
                    <a:bodyPr/>
                    <a:lstStyle/>
                    <a:p>
                      <a:r>
                        <a:rPr lang="bg-BG" sz="1600"/>
                        <a:t>височина</a:t>
                      </a:r>
                    </a:p>
                  </a:txBody>
                  <a:tcPr marL="10922" marR="10922" marT="10916" marB="10916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600" dirty="0"/>
                        <a:t>2,725 м</a:t>
                      </a:r>
                    </a:p>
                  </a:txBody>
                  <a:tcPr marL="10922" marR="10922" marT="10916" marB="10916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661">
                <a:tc>
                  <a:txBody>
                    <a:bodyPr/>
                    <a:lstStyle/>
                    <a:p>
                      <a:r>
                        <a:rPr lang="bg-BG" sz="1600"/>
                        <a:t>тегло</a:t>
                      </a:r>
                    </a:p>
                  </a:txBody>
                  <a:tcPr marL="10922" marR="10922" marT="10916" marB="10916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600"/>
                        <a:t>15,7 </a:t>
                      </a:r>
                      <a:r>
                        <a:rPr lang="bg-BG" sz="1600">
                          <a:hlinkClick r:id="rId4" tooltip="Тон (мярка)"/>
                        </a:rPr>
                        <a:t>т</a:t>
                      </a:r>
                      <a:endParaRPr lang="bg-BG" sz="1600"/>
                    </a:p>
                  </a:txBody>
                  <a:tcPr marL="10922" marR="10922" marT="10916" marB="10916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661">
                <a:tc>
                  <a:txBody>
                    <a:bodyPr/>
                    <a:lstStyle/>
                    <a:p>
                      <a:r>
                        <a:rPr lang="bg-BG" sz="1600"/>
                        <a:t>окачване</a:t>
                      </a:r>
                    </a:p>
                  </a:txBody>
                  <a:tcPr marL="10922" marR="10922" marT="10916" marB="10916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600"/>
                        <a:t>торсионно</a:t>
                      </a:r>
                    </a:p>
                  </a:txBody>
                  <a:tcPr marL="10922" marR="10922" marT="10916" marB="10916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9490">
                <a:tc>
                  <a:txBody>
                    <a:bodyPr/>
                    <a:lstStyle/>
                    <a:p>
                      <a:r>
                        <a:rPr lang="bg-BG" sz="1600"/>
                        <a:t>макс. скорост</a:t>
                      </a:r>
                    </a:p>
                  </a:txBody>
                  <a:tcPr marL="10922" marR="10922" marT="10916" marB="10916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/>
                        <a:t>61,5 км/ч (по шосе)</a:t>
                      </a:r>
                      <a:br>
                        <a:rPr lang="ru-RU" sz="1600"/>
                      </a:br>
                      <a:r>
                        <a:rPr lang="ru-RU" sz="1600"/>
                        <a:t>30 км/ч (прес. терен)</a:t>
                      </a:r>
                    </a:p>
                  </a:txBody>
                  <a:tcPr marL="10922" marR="10922" marT="10916" marB="10916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9490">
                <a:tc>
                  <a:txBody>
                    <a:bodyPr/>
                    <a:lstStyle/>
                    <a:p>
                      <a:r>
                        <a:rPr lang="bg-BG" sz="1600" dirty="0"/>
                        <a:t>запас от ход</a:t>
                      </a:r>
                    </a:p>
                  </a:txBody>
                  <a:tcPr marL="10922" marR="10922" marT="10916" marB="10916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500 км (по шосе)</a:t>
                      </a:r>
                      <a:br>
                        <a:rPr lang="ru-RU" sz="1600" dirty="0"/>
                      </a:br>
                      <a:endParaRPr lang="ru-RU" sz="1600" dirty="0"/>
                    </a:p>
                  </a:txBody>
                  <a:tcPr marL="10922" marR="10922" marT="10916" marB="10916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9490">
                <a:tc>
                  <a:txBody>
                    <a:bodyPr/>
                    <a:lstStyle/>
                    <a:p>
                      <a:r>
                        <a:rPr lang="bg-BG" sz="1600" dirty="0"/>
                        <a:t>основно въоръжение</a:t>
                      </a:r>
                    </a:p>
                  </a:txBody>
                  <a:tcPr marL="10922" marR="10922" marT="10916" marB="10916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/>
                        <a:t>122-мм гаубица </a:t>
                      </a:r>
                      <a:r>
                        <a:rPr lang="ru-RU" sz="1600">
                          <a:hlinkClick r:id="rId5" tooltip="2А18 (страницата не съществува)"/>
                        </a:rPr>
                        <a:t>2А18</a:t>
                      </a:r>
                      <a:r>
                        <a:rPr lang="ru-RU" sz="1600"/>
                        <a:t> (40 сн.)</a:t>
                      </a:r>
                    </a:p>
                  </a:txBody>
                  <a:tcPr marL="10922" marR="10922" marT="10916" marB="10916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9490">
                <a:tc>
                  <a:txBody>
                    <a:bodyPr/>
                    <a:lstStyle/>
                    <a:p>
                      <a:r>
                        <a:rPr lang="bg-BG" sz="1600"/>
                        <a:t>допълнително въоръжение</a:t>
                      </a:r>
                    </a:p>
                  </a:txBody>
                  <a:tcPr marL="10922" marR="10922" marT="10916" marB="10916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600"/>
                        <a:t>няма</a:t>
                      </a:r>
                    </a:p>
                  </a:txBody>
                  <a:tcPr marL="10922" marR="10922" marT="10916" marB="10916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5661">
                <a:tc>
                  <a:txBody>
                    <a:bodyPr/>
                    <a:lstStyle/>
                    <a:p>
                      <a:r>
                        <a:rPr lang="bg-BG" sz="1600"/>
                        <a:t>броня</a:t>
                      </a:r>
                    </a:p>
                  </a:txBody>
                  <a:tcPr marL="10922" marR="10922" marT="10916" marB="10916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600"/>
                        <a:t>20 мм</a:t>
                      </a:r>
                    </a:p>
                  </a:txBody>
                  <a:tcPr marL="10922" marR="10922" marT="10916" marB="10916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09490">
                <a:tc>
                  <a:txBody>
                    <a:bodyPr/>
                    <a:lstStyle/>
                    <a:p>
                      <a:r>
                        <a:rPr lang="bg-BG" sz="1600" dirty="0"/>
                        <a:t>силова установка</a:t>
                      </a:r>
                    </a:p>
                  </a:txBody>
                  <a:tcPr marL="10922" marR="10922" marT="10916" marB="10916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дизелов</a:t>
                      </a:r>
                      <a:br>
                        <a:rPr lang="ru-RU" sz="1600" dirty="0"/>
                      </a:br>
                      <a:r>
                        <a:rPr lang="ru-RU" sz="1600" dirty="0"/>
                        <a:t>300 </a:t>
                      </a:r>
                      <a:r>
                        <a:rPr lang="ru-RU" sz="1600" dirty="0">
                          <a:hlinkClick r:id="rId6" tooltip="Конска сила"/>
                        </a:rPr>
                        <a:t>к.с.</a:t>
                      </a:r>
                      <a:r>
                        <a:rPr lang="ru-RU" sz="1600" dirty="0"/>
                        <a:t> (220 kW)</a:t>
                      </a:r>
                    </a:p>
                  </a:txBody>
                  <a:tcPr marL="10922" marR="10922" marT="10916" marB="10916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70875">
                <a:tc>
                  <a:txBody>
                    <a:bodyPr/>
                    <a:lstStyle/>
                    <a:p>
                      <a:r>
                        <a:rPr lang="bg-BG" sz="1600" dirty="0"/>
                        <a:t>екипаж</a:t>
                      </a:r>
                    </a:p>
                  </a:txBody>
                  <a:tcPr marL="10922" marR="10922" marT="10916" marB="10916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600" dirty="0"/>
                        <a:t>4 души</a:t>
                      </a:r>
                    </a:p>
                  </a:txBody>
                  <a:tcPr marL="10922" marR="10922" marT="10916" marB="10916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5107" name="TextBox 3">
            <a:extLst>
              <a:ext uri="{FF2B5EF4-FFF2-40B4-BE49-F238E27FC236}">
                <a16:creationId xmlns:a16="http://schemas.microsoft.com/office/drawing/2014/main" id="{F5E458E8-FC88-40D1-92B5-5BF86A603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28600"/>
            <a:ext cx="7848600" cy="120015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sz="2400" b="1"/>
              <a:t>ВЪОРЪЖЕНИЕ В АРТИЛЕРИЙСКИТЕ ФОРМИРОВАНИЯ - 122 мм САУ- 2С1</a:t>
            </a:r>
          </a:p>
          <a:p>
            <a:pPr eaLnBrk="1" hangingPunct="1"/>
            <a:endParaRPr lang="en-US" altLang="bg-BG" sz="2400" b="1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35B0C480-E412-4BD3-91DC-C38894B090E4}"/>
              </a:ext>
            </a:extLst>
          </p:cNvPr>
          <p:cNvGraphicFramePr>
            <a:graphicFrameLocks/>
          </p:cNvGraphicFramePr>
          <p:nvPr/>
        </p:nvGraphicFramePr>
        <p:xfrm>
          <a:off x="4724400" y="685800"/>
          <a:ext cx="4572000" cy="5783263"/>
        </p:xfrm>
        <a:graphic>
          <a:graphicData uri="http://schemas.openxmlformats.org/drawingml/2006/table">
            <a:tbl>
              <a:tblPr/>
              <a:tblGrid>
                <a:gridCol w="2410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1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5509">
                <a:tc>
                  <a:txBody>
                    <a:bodyPr/>
                    <a:lstStyle/>
                    <a:p>
                      <a:r>
                        <a:rPr lang="bg-BG" sz="1800" dirty="0"/>
                        <a:t>Калибър, мм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122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865">
                <a:tc>
                  <a:txBody>
                    <a:bodyPr/>
                    <a:lstStyle/>
                    <a:p>
                      <a:r>
                        <a:rPr lang="bg-BG" sz="1800"/>
                        <a:t>Ъгъл на обстрела, градуси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509">
                <a:tc>
                  <a:txBody>
                    <a:bodyPr/>
                    <a:lstStyle/>
                    <a:p>
                      <a:r>
                        <a:rPr lang="bg-BG" sz="1800"/>
                        <a:t>    Хоризонтален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360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509">
                <a:tc>
                  <a:txBody>
                    <a:bodyPr/>
                    <a:lstStyle/>
                    <a:p>
                      <a:r>
                        <a:rPr lang="bg-BG" sz="1800"/>
                        <a:t>    Вертикален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-3....+70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865">
                <a:tc>
                  <a:txBody>
                    <a:bodyPr/>
                    <a:lstStyle/>
                    <a:p>
                      <a:r>
                        <a:rPr lang="bg-BG" sz="1800"/>
                        <a:t>Максимална далекобойност, м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15 200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509">
                <a:tc>
                  <a:txBody>
                    <a:bodyPr/>
                    <a:lstStyle/>
                    <a:p>
                      <a:r>
                        <a:rPr lang="bg-BG" sz="1800"/>
                        <a:t>Снаряди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40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9865">
                <a:tc>
                  <a:txBody>
                    <a:bodyPr/>
                    <a:lstStyle/>
                    <a:p>
                      <a:r>
                        <a:rPr lang="bg-BG" sz="1800" dirty="0"/>
                        <a:t>Скорострелност (</a:t>
                      </a:r>
                      <a:r>
                        <a:rPr lang="bg-BG" sz="1800" dirty="0" err="1"/>
                        <a:t>изстр</a:t>
                      </a:r>
                      <a:r>
                        <a:rPr lang="bg-BG" sz="1800" dirty="0"/>
                        <a:t>./мин)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4 - 5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44221">
                <a:tc>
                  <a:txBody>
                    <a:bodyPr/>
                    <a:lstStyle/>
                    <a:p>
                      <a:r>
                        <a:rPr lang="ru-RU" sz="1800" dirty="0"/>
                        <a:t>Време за привеждане в боен режим и обратно, мин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bg-BG" sz="1800"/>
                        <a:t>макс. 2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509">
                <a:tc>
                  <a:txBody>
                    <a:bodyPr/>
                    <a:lstStyle/>
                    <a:p>
                      <a:r>
                        <a:rPr lang="bg-BG" sz="1800"/>
                        <a:t>Екипаж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4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9865">
                <a:tc>
                  <a:txBody>
                    <a:bodyPr/>
                    <a:lstStyle/>
                    <a:p>
                      <a:r>
                        <a:rPr lang="ru-RU" sz="1800"/>
                        <a:t>Маса при пълно бойно снаряжение, кг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15 700±2%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509">
                <a:tc>
                  <a:txBody>
                    <a:bodyPr/>
                    <a:lstStyle/>
                    <a:p>
                      <a:r>
                        <a:rPr lang="bg-BG" sz="1800" dirty="0"/>
                        <a:t>Габаритни размери, мм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5509">
                <a:tc>
                  <a:txBody>
                    <a:bodyPr/>
                    <a:lstStyle/>
                    <a:p>
                      <a:r>
                        <a:rPr lang="bg-BG" sz="1800" dirty="0"/>
                        <a:t>    дължина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7 260±50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5509">
                <a:tc>
                  <a:txBody>
                    <a:bodyPr/>
                    <a:lstStyle/>
                    <a:p>
                      <a:r>
                        <a:rPr lang="bg-BG" sz="1800"/>
                        <a:t>    ширина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2 850±30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5509">
                <a:tc>
                  <a:txBody>
                    <a:bodyPr/>
                    <a:lstStyle/>
                    <a:p>
                      <a:r>
                        <a:rPr lang="bg-BG" sz="1800"/>
                        <a:t>    височина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2 725±50</a:t>
                      </a:r>
                    </a:p>
                  </a:txBody>
                  <a:tcPr marL="21149" marR="21149" marT="10576" marB="105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46111" name="Picture 4" descr="http://www.gsvg.ru/img/technik/gvozdika.jpg">
            <a:extLst>
              <a:ext uri="{FF2B5EF4-FFF2-40B4-BE49-F238E27FC236}">
                <a16:creationId xmlns:a16="http://schemas.microsoft.com/office/drawing/2014/main" id="{1F8BA877-B5F0-4763-B235-79B44437D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4389438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12" name="TextBox 3">
            <a:extLst>
              <a:ext uri="{FF2B5EF4-FFF2-40B4-BE49-F238E27FC236}">
                <a16:creationId xmlns:a16="http://schemas.microsoft.com/office/drawing/2014/main" id="{5EFBAE72-53AC-4DF3-9FF9-8C7E0F03F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295400"/>
            <a:ext cx="2068513" cy="646113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 b="1"/>
              <a:t>122 мм САУ- 2С1</a:t>
            </a:r>
          </a:p>
          <a:p>
            <a:pPr eaLnBrk="1" hangingPunct="1"/>
            <a:endParaRPr lang="en-US" altLang="bg-BG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FF346D74-80DB-4ABD-B400-8D20E45C8D54}"/>
              </a:ext>
            </a:extLst>
          </p:cNvPr>
          <p:cNvSpPr txBox="1">
            <a:spLocks/>
          </p:cNvSpPr>
          <p:nvPr/>
        </p:nvSpPr>
        <p:spPr bwMode="auto">
          <a:xfrm>
            <a:off x="685800" y="304800"/>
            <a:ext cx="7620000" cy="99060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sz="3200">
                <a:latin typeface="Calibri" panose="020F0502020204030204" pitchFamily="34" charset="0"/>
              </a:rPr>
              <a:t>ВЪОРЪЖЕНИЕ В ПЕХОТНИТЕ ФОРМИРОВАНИЯ : БМП-1</a:t>
            </a:r>
          </a:p>
        </p:txBody>
      </p:sp>
      <p:pic>
        <p:nvPicPr>
          <p:cNvPr id="47107" name="Picture 6" descr="bmp-1-DMSC9112086_JPG">
            <a:extLst>
              <a:ext uri="{FF2B5EF4-FFF2-40B4-BE49-F238E27FC236}">
                <a16:creationId xmlns:a16="http://schemas.microsoft.com/office/drawing/2014/main" id="{77BFA85B-4853-44D0-BC83-C12B531D1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00"/>
            <a:ext cx="60960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E6F9C4AB-77B5-41FB-9B97-EC319C781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182563"/>
            <a:ext cx="5278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bg-BG" sz="1600">
                <a:latin typeface="Times New Roman Cyr" panose="02020603050405020304" pitchFamily="18" charset="0"/>
                <a:cs typeface="Times New Roman" panose="02020603050405020304" pitchFamily="18" charset="0"/>
              </a:rPr>
              <a:t>ОСНОВН</a:t>
            </a:r>
            <a:r>
              <a:rPr lang="bg-BG" altLang="bg-BG" sz="1600">
                <a:cs typeface="Times New Roman" panose="02020603050405020304" pitchFamily="18" charset="0"/>
              </a:rPr>
              <a:t>И</a:t>
            </a:r>
            <a:r>
              <a:rPr lang="en-US" altLang="bg-BG" sz="1600">
                <a:latin typeface="Times New Roman Cyr" panose="02020603050405020304" pitchFamily="18" charset="0"/>
                <a:cs typeface="Times New Roman" panose="02020603050405020304" pitchFamily="18" charset="0"/>
              </a:rPr>
              <a:t> ХАРАКТЕРИСТИКИ </a:t>
            </a:r>
            <a:r>
              <a:rPr lang="bg-BG" altLang="bg-BG" sz="1600">
                <a:cs typeface="Times New Roman" panose="02020603050405020304" pitchFamily="18" charset="0"/>
              </a:rPr>
              <a:t>НА </a:t>
            </a:r>
            <a:r>
              <a:rPr lang="en-US" altLang="bg-BG" sz="1600">
                <a:latin typeface="Times New Roman Cyr" panose="02020603050405020304" pitchFamily="18" charset="0"/>
                <a:cs typeface="Times New Roman" panose="02020603050405020304" pitchFamily="18" charset="0"/>
              </a:rPr>
              <a:t>БМП-1 обр.1966 г.:</a:t>
            </a:r>
            <a:endParaRPr lang="en-US" altLang="bg-BG" sz="1600"/>
          </a:p>
        </p:txBody>
      </p:sp>
      <p:graphicFrame>
        <p:nvGraphicFramePr>
          <p:cNvPr id="87562" name="Group 522">
            <a:extLst>
              <a:ext uri="{FF2B5EF4-FFF2-40B4-BE49-F238E27FC236}">
                <a16:creationId xmlns:a16="http://schemas.microsoft.com/office/drawing/2014/main" id="{68F06D98-D004-4AB8-B43C-014BDADCCF94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533400"/>
          <a:ext cx="8229600" cy="6096000"/>
        </p:xfrm>
        <a:graphic>
          <a:graphicData uri="http://schemas.openxmlformats.org/drawingml/2006/table">
            <a:tbl>
              <a:tblPr/>
              <a:tblGrid>
                <a:gridCol w="541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Бо</a:t>
                      </a:r>
                      <a:r>
                        <a:rPr kumimoji="0" lang="bg-BG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йна</a:t>
                      </a:r>
                      <a:r>
                        <a:rPr kumimoji="0" lang="bg-BG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маса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кг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12 600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Е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кипаж (десант), ч</a:t>
                      </a:r>
                      <a:r>
                        <a:rPr kumimoji="0" lang="bg-BG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ов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3 (8)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Основн</a:t>
                      </a:r>
                      <a:r>
                        <a:rPr kumimoji="0" lang="bg-BG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и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размери, мм: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 Д</a:t>
                      </a:r>
                      <a:r>
                        <a:rPr kumimoji="0" lang="bg-BG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ължина по корпуса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(с </a:t>
                      </a:r>
                      <a:r>
                        <a:rPr kumimoji="0" lang="bg-BG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оръдието напред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6460...6735 (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 Шир</a:t>
                      </a:r>
                      <a:r>
                        <a:rPr kumimoji="0" lang="bg-BG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оч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ина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2940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 В</a:t>
                      </a:r>
                      <a:r>
                        <a:rPr kumimoji="0" lang="bg-BG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исочина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1881...2068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 Клиренс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370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В</a:t>
                      </a:r>
                      <a:r>
                        <a:rPr kumimoji="0" lang="bg-BG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ъ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ор</a:t>
                      </a:r>
                      <a:r>
                        <a:rPr kumimoji="0" lang="bg-BG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ъ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жение: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95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 73-мм </a:t>
                      </a:r>
                      <a:r>
                        <a:rPr kumimoji="0" lang="bg-BG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оръдие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 2А28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Гром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b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</a:b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 7,62-мм с</a:t>
                      </a:r>
                      <a:r>
                        <a:rPr kumimoji="0" lang="bg-BG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двоена картечница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ПКТ</a:t>
                      </a:r>
                      <a:b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</a:b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 ПУ ПТРК 9М14М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Малютка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 (40)</a:t>
                      </a:r>
                      <a:b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</a:b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 (2 000)</a:t>
                      </a:r>
                      <a:b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</a:b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 (4)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Ъгъл за вертикално насочване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, град.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-4...+30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Прибор</a:t>
                      </a:r>
                      <a:r>
                        <a:rPr kumimoji="0" lang="bg-BG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и за примерване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1ПН22М1 (перископич., днев./но</a:t>
                      </a:r>
                      <a:r>
                        <a:rPr kumimoji="0" lang="bg-BG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щ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.)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Количество </a:t>
                      </a:r>
                      <a:r>
                        <a:rPr kumimoji="0" lang="bg-BG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на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амбразур</a:t>
                      </a:r>
                      <a:r>
                        <a:rPr kumimoji="0" lang="bg-BG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ите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 (</a:t>
                      </a:r>
                      <a:r>
                        <a:rPr kumimoji="0" lang="bg-BG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от тях за картечница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9 (2)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Средства </a:t>
                      </a:r>
                      <a:r>
                        <a:rPr kumimoji="0" lang="bg-BG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за димна завеса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ТДА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Тип и марка </a:t>
                      </a:r>
                      <a:r>
                        <a:rPr kumimoji="0" lang="bg-BG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на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двигателя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дизел УТД-20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Максимална мощност.(кВт)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(220,8)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Брой на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цилиндр</a:t>
                      </a:r>
                      <a:r>
                        <a:rPr kumimoji="0" lang="bg-BG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ите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6 (V-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обр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.)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157" name="Group 93">
            <a:extLst>
              <a:ext uri="{FF2B5EF4-FFF2-40B4-BE49-F238E27FC236}">
                <a16:creationId xmlns:a16="http://schemas.microsoft.com/office/drawing/2014/main" id="{ACBE6CE9-F9E6-4663-8841-366BA0D4FE67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609600"/>
          <a:ext cx="8153400" cy="6326188"/>
        </p:xfrm>
        <a:graphic>
          <a:graphicData uri="http://schemas.openxmlformats.org/drawingml/2006/table">
            <a:tbl>
              <a:tblPr/>
              <a:tblGrid>
                <a:gridCol w="5410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2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44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Вместимост на горивните резервоари</a:t>
                      </a: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, л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7669" marB="47669"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462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7669" marB="47669"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72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Трансмисия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7669" marB="47669"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многодисков глав</a:t>
                      </a:r>
                      <a:r>
                        <a:rPr kumimoji="0" lang="bg-BG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е</a:t>
                      </a: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н фрикцион </a:t>
                      </a:r>
                      <a:r>
                        <a:rPr kumimoji="0" lang="bg-BG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със </a:t>
                      </a: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сухо тр</a:t>
                      </a:r>
                      <a:r>
                        <a:rPr kumimoji="0" lang="bg-BG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иене</a:t>
                      </a: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, 5-скоростна механич</a:t>
                      </a:r>
                      <a:r>
                        <a:rPr kumimoji="0" lang="bg-BG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на предавателна кутия</a:t>
                      </a: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, планетарн</a:t>
                      </a:r>
                      <a:r>
                        <a:rPr kumimoji="0" lang="bg-BG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и 2- степенни механизми за завиване</a:t>
                      </a: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, планетарн</a:t>
                      </a:r>
                      <a:r>
                        <a:rPr kumimoji="0" lang="bg-BG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и едностепенни странични предавания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7669" marB="47669"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4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Максимална скорост (</a:t>
                      </a:r>
                      <a:r>
                        <a:rPr kumimoji="0" lang="bg-BG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при плаване</a:t>
                      </a: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), км/ч: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7669" marB="47669"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65 (7...8)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7669" marB="47669"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4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Запас </a:t>
                      </a:r>
                      <a:r>
                        <a:rPr kumimoji="0" lang="bg-BG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от </a:t>
                      </a: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ход, км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7669" marB="47669"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500...600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7669" marB="47669"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4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Преодол</a:t>
                      </a:r>
                      <a:r>
                        <a:rPr kumimoji="0" lang="bg-BG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явани </a:t>
                      </a: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препятствия: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7669" marB="47669"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7669" marB="47669"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4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 </a:t>
                      </a:r>
                      <a:r>
                        <a:rPr kumimoji="0" lang="bg-BG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изкачване</a:t>
                      </a: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, град.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7669" marB="47669"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35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7669" marB="47669"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4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 ров, м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7669" marB="47669"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2,5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7669" marB="47669"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4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 стена, м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7669" marB="47669"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0,7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7669" marB="47669"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4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Брониров</a:t>
                      </a:r>
                      <a:r>
                        <a:rPr kumimoji="0" lang="bg-BG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ка</a:t>
                      </a: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, мм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7669" marB="47669"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6...26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7669" marB="47669"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44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Радиостанция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7669" marB="47669"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Р-123М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7669" marB="47669"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44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ТПУ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7669" marB="47669"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Р-124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7669" marB="47669"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44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Навигационна аппаратура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7669" marB="47669"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ГПК-59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7669" marB="47669" horzOverflow="overflow">
                    <a:lnL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72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btrr_60pb_md3">
            <a:extLst>
              <a:ext uri="{FF2B5EF4-FFF2-40B4-BE49-F238E27FC236}">
                <a16:creationId xmlns:a16="http://schemas.microsoft.com/office/drawing/2014/main" id="{A577A620-44B2-45DC-AB2E-B459881AD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571625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itle 2">
            <a:extLst>
              <a:ext uri="{FF2B5EF4-FFF2-40B4-BE49-F238E27FC236}">
                <a16:creationId xmlns:a16="http://schemas.microsoft.com/office/drawing/2014/main" id="{4590B676-2660-41FA-85FA-6FD77CDF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04800"/>
            <a:ext cx="5105400" cy="1143000"/>
          </a:xfrm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bg-BG" altLang="bg-BG"/>
              <a:t>БТР-60ПБ-МД-1</a:t>
            </a:r>
            <a:endParaRPr lang="en-US" altLang="bg-BG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2">
            <a:extLst>
              <a:ext uri="{FF2B5EF4-FFF2-40B4-BE49-F238E27FC236}">
                <a16:creationId xmlns:a16="http://schemas.microsoft.com/office/drawing/2014/main" id="{BCF63C78-B566-4153-BB56-D8A7FB772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696200" cy="639763"/>
          </a:xfrm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bg-BG" altLang="bg-BG" sz="3600"/>
              <a:t>Характеристики на БТР 60 ПБ-МД-1</a:t>
            </a:r>
            <a:endParaRPr lang="en-US" altLang="bg-BG" sz="360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F124D7C-CDCF-438F-8EB5-71CA540B201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219200"/>
          <a:ext cx="8229600" cy="5126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63">
                <a:tc>
                  <a:txBody>
                    <a:bodyPr/>
                    <a:lstStyle/>
                    <a:p>
                      <a:r>
                        <a:rPr lang="bg-BG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Тип  </a:t>
                      </a:r>
                      <a:endParaRPr lang="en-US" sz="1800" b="0" dirty="0"/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bg-BG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брониран, плаващ</a:t>
                      </a:r>
                      <a:endParaRPr lang="en-US" sz="1800" b="0" dirty="0"/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1805">
                <a:tc>
                  <a:txBody>
                    <a:bodyPr/>
                    <a:lstStyle/>
                    <a:p>
                      <a:pPr lvl="0"/>
                      <a:r>
                        <a:rPr lang="bg-BG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Бойно тегло  </a:t>
                      </a:r>
                      <a:endParaRPr lang="bg-BG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bg-BG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Екипаж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bg-BG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Въоръжение :</a:t>
                      </a:r>
                      <a:endParaRPr lang="bg-BG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bg-BG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bg-BG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Среден </a:t>
                      </a:r>
                      <a:r>
                        <a:rPr lang="bg-BG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разход на гориво на 100 км</a:t>
                      </a:r>
                      <a:r>
                        <a:rPr lang="bg-BG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bg-BG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Пробег </a:t>
                      </a:r>
                      <a:r>
                        <a:rPr lang="bg-BG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без </a:t>
                      </a:r>
                      <a:r>
                        <a:rPr lang="bg-BG" sz="18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дозареждане</a:t>
                      </a:r>
                      <a:r>
                        <a:rPr lang="bg-BG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bg-BG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Балистична защита</a:t>
                      </a:r>
                      <a:endParaRPr lang="en-US" sz="1800" dirty="0"/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bg-BG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10 500 кг.;</a:t>
                      </a:r>
                    </a:p>
                    <a:p>
                      <a:r>
                        <a:rPr lang="bg-BG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3 души плюс 6 десант </a:t>
                      </a:r>
                    </a:p>
                    <a:p>
                      <a:r>
                        <a:rPr lang="bg-BG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14,5 мм картечница </a:t>
                      </a:r>
                    </a:p>
                    <a:p>
                      <a:r>
                        <a:rPr lang="bg-BG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7,62 мм </a:t>
                      </a:r>
                      <a:r>
                        <a:rPr lang="bg-BG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ПКТ </a:t>
                      </a:r>
                    </a:p>
                    <a:p>
                      <a:r>
                        <a:rPr lang="bg-BG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54 л.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800 км</a:t>
                      </a:r>
                    </a:p>
                    <a:p>
                      <a:r>
                        <a:rPr lang="bg-BG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около ниво 1 по </a:t>
                      </a:r>
                      <a:r>
                        <a:rPr 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STANAG</a:t>
                      </a:r>
                      <a:r>
                        <a:rPr lang="ru-RU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4569</a:t>
                      </a:r>
                      <a:r>
                        <a:rPr lang="bg-BG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00</a:t>
                      </a:r>
                      <a:endParaRPr lang="en-US" sz="1800" dirty="0"/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31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Дизелов двигател 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dirty="0"/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„Къминз” – САЩ с работен обем 5,9 л и максимална мощност 250 кс. Последно поколение, отговарящ на нормите за екология „ЕВРО - 3”. Осигурява пробег на машината без ремонт 500000 км.</a:t>
                      </a:r>
                      <a:endParaRPr lang="en-US" sz="1800" dirty="0"/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20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Скоростна кутия</a:t>
                      </a:r>
                      <a:endParaRPr lang="en-US" sz="1800" dirty="0"/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автоматична, планетарна с компютърно управление – фирма „АЛИСОН” – САЩ</a:t>
                      </a:r>
                      <a:endParaRPr lang="en-US" sz="1800" dirty="0"/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120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Трансмисионен блок</a:t>
                      </a:r>
                      <a:endParaRPr lang="en-US" sz="1800" dirty="0"/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 дистанционно електропневматично управление</a:t>
                      </a:r>
                      <a:endParaRPr lang="en-US" sz="1800" dirty="0"/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E1BD98DD-0F06-4313-86EA-2FFBE7B84129}"/>
              </a:ext>
            </a:extLst>
          </p:cNvPr>
          <p:cNvGraphicFramePr>
            <a:graphicFrameLocks/>
          </p:cNvGraphicFramePr>
          <p:nvPr/>
        </p:nvGraphicFramePr>
        <p:xfrm>
          <a:off x="381000" y="1219200"/>
          <a:ext cx="8229600" cy="3673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191"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Странични люкове </a:t>
                      </a:r>
                      <a:endParaRPr lang="en-US" sz="1800" b="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 повишаване защитеността  на личния състав при дисантиране.</a:t>
                      </a:r>
                      <a:endParaRPr lang="en-US" sz="1800" b="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191">
                <a:tc>
                  <a:txBody>
                    <a:bodyPr/>
                    <a:lstStyle/>
                    <a:p>
                      <a:pPr lvl="0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Отоплителна система</a:t>
                      </a:r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индивидуална печка тип „ВЕБАСТО” – с топлинна мощност 5 кв.</a:t>
                      </a:r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91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Климатична система </a:t>
                      </a:r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климатизатор тип „ВЕБАСТО” – с хладилна мощност 5 кв.</a:t>
                      </a:r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04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Противопожарна система </a:t>
                      </a:r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 автоматично действие.</a:t>
                      </a:r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04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Система за маскировка</a:t>
                      </a:r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„ТУЧА” – с 8 залпа</a:t>
                      </a:r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191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нощни прибори – на командира, мерача и водача </a:t>
                      </a:r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bg-BG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пасивен тип</a:t>
                      </a:r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904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Радиостанции</a:t>
                      </a:r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bg-BG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КВ и УКВ, с </a:t>
                      </a:r>
                      <a:r>
                        <a:rPr lang="bg-BG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криптомодул</a:t>
                      </a:r>
                      <a:r>
                        <a:rPr lang="bg-BG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GPS</a:t>
                      </a:r>
                      <a:r>
                        <a:rPr lang="bg-BG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A5B4D51A-5E71-4EFF-8CE8-231A7ED67A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marL="838200" indent="-838200"/>
            <a:br>
              <a:rPr lang="bg-BG" altLang="bg-BG"/>
            </a:br>
            <a:r>
              <a:rPr lang="en-US" altLang="bg-BG"/>
              <a:t>1.</a:t>
            </a:r>
            <a:r>
              <a:rPr lang="bg-BG" altLang="bg-BG"/>
              <a:t>СТРУКТУРА НА СКС, СВ, ВМС и ВВС.</a:t>
            </a:r>
            <a:br>
              <a:rPr lang="en-US" altLang="bg-BG"/>
            </a:br>
            <a:endParaRPr lang="en-US" altLang="bg-BG"/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3DF16E9C-1870-4560-90E5-EB4B0590720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981200"/>
            <a:ext cx="8229600" cy="4191000"/>
          </a:xfrm>
        </p:spPr>
        <p:txBody>
          <a:bodyPr/>
          <a:lstStyle/>
          <a:p>
            <a:pPr marL="715963" indent="-715963" algn="ctr">
              <a:buFont typeface="Arial" panose="020B0604020202020204" pitchFamily="34" charset="0"/>
              <a:buNone/>
              <a:defRPr/>
            </a:pPr>
            <a:r>
              <a:rPr lang="bg-BG" sz="4400" dirty="0"/>
              <a:t>     </a:t>
            </a:r>
            <a:r>
              <a:rPr lang="ru-RU" sz="4400" dirty="0"/>
              <a:t>1.1. </a:t>
            </a:r>
            <a:r>
              <a:rPr lang="bg-BG" sz="4400" dirty="0"/>
              <a:t>СТРУКТУРА НА СКС</a:t>
            </a:r>
            <a:r>
              <a:rPr lang="ru-RU" sz="4400" dirty="0"/>
              <a:t>.</a:t>
            </a:r>
          </a:p>
          <a:p>
            <a:pPr algn="just">
              <a:defRPr/>
            </a:pPr>
            <a:r>
              <a:rPr lang="ru-RU" sz="2800" dirty="0"/>
              <a:t>        Съвместното командвне на силите се ръководи от командващ, подпомаган от  щаб;</a:t>
            </a:r>
          </a:p>
          <a:p>
            <a:pPr algn="just">
              <a:defRPr/>
            </a:pPr>
            <a:r>
              <a:rPr lang="ru-RU" sz="2800" dirty="0"/>
              <a:t>        Командващият на СКС осъществява командването и оперативното управление на пряко подчинените му военни формирования, както и командването на формирования от видовете ВС при провеждане на съвместни операции.</a:t>
            </a:r>
            <a:endParaRPr lang="en-US" sz="28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Файл:Bulgarian m1117.JPG">
            <a:extLst>
              <a:ext uri="{FF2B5EF4-FFF2-40B4-BE49-F238E27FC236}">
                <a16:creationId xmlns:a16="http://schemas.microsoft.com/office/drawing/2014/main" id="{C6B0966B-1700-4F9B-B067-74C20FC5E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itle 4">
            <a:extLst>
              <a:ext uri="{FF2B5EF4-FFF2-40B4-BE49-F238E27FC236}">
                <a16:creationId xmlns:a16="http://schemas.microsoft.com/office/drawing/2014/main" id="{19E5B036-F1CB-4BFF-9D1B-29D7E587C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85800"/>
            <a:ext cx="6477000" cy="609600"/>
          </a:xfrm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bg-BG"/>
              <a:t>ASV M</a:t>
            </a:r>
            <a:r>
              <a:rPr lang="bg-BG" altLang="bg-BG"/>
              <a:t> 1117 “</a:t>
            </a:r>
            <a:r>
              <a:rPr lang="en-US" altLang="bg-BG"/>
              <a:t>GUARDIAN</a:t>
            </a:r>
            <a:r>
              <a:rPr lang="bg-BG" altLang="bg-BG"/>
              <a:t>”</a:t>
            </a:r>
            <a:endParaRPr lang="en-US" altLang="bg-BG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2">
            <a:extLst>
              <a:ext uri="{FF2B5EF4-FFF2-40B4-BE49-F238E27FC236}">
                <a16:creationId xmlns:a16="http://schemas.microsoft.com/office/drawing/2014/main" id="{C9A1F89B-2A07-4CCF-842F-772703B634C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bg-BG" altLang="bg-BG" sz="3600"/>
              <a:t>Характеристики на </a:t>
            </a:r>
            <a:br>
              <a:rPr lang="bg-BG" altLang="bg-BG" sz="3600"/>
            </a:br>
            <a:r>
              <a:rPr lang="en-US" altLang="bg-BG" sz="3600"/>
              <a:t>ASV M</a:t>
            </a:r>
            <a:r>
              <a:rPr lang="bg-BG" altLang="bg-BG" sz="3600"/>
              <a:t> 1117 “</a:t>
            </a:r>
            <a:r>
              <a:rPr lang="en-US" altLang="bg-BG" sz="3600"/>
              <a:t>GUARDIAN</a:t>
            </a:r>
            <a:r>
              <a:rPr lang="bg-BG" altLang="bg-BG" sz="3600"/>
              <a:t>”</a:t>
            </a:r>
            <a:endParaRPr lang="en-US" altLang="bg-BG" sz="3600"/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BED7817D-8553-4E03-83D5-9E92E394BD07}"/>
              </a:ext>
            </a:extLst>
          </p:cNvPr>
          <p:cNvGraphicFramePr>
            <a:graphicFrameLocks/>
          </p:cNvGraphicFramePr>
          <p:nvPr/>
        </p:nvGraphicFramePr>
        <p:xfrm>
          <a:off x="457200" y="1676400"/>
          <a:ext cx="8229600" cy="4313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67">
                <a:tc>
                  <a:txBody>
                    <a:bodyPr/>
                    <a:lstStyle/>
                    <a:p>
                      <a:r>
                        <a:rPr lang="bg-BG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тип</a:t>
                      </a:r>
                      <a:endParaRPr lang="en-US" sz="1800" b="0" dirty="0"/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bg-BG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бронирана, </a:t>
                      </a:r>
                      <a:r>
                        <a:rPr lang="bg-BG" sz="1800" b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колесена</a:t>
                      </a:r>
                      <a:r>
                        <a:rPr lang="bg-BG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с </a:t>
                      </a:r>
                      <a:r>
                        <a:rPr lang="bg-BG" sz="1800" b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колесна</a:t>
                      </a:r>
                      <a:r>
                        <a:rPr lang="bg-BG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формула 4Х4;</a:t>
                      </a:r>
                      <a:endParaRPr lang="en-US" sz="1800" b="0" dirty="0"/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67">
                <a:tc>
                  <a:txBody>
                    <a:bodyPr/>
                    <a:lstStyle/>
                    <a:p>
                      <a:pPr lvl="0"/>
                      <a:r>
                        <a:rPr lang="bg-BG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бойно тегло </a:t>
                      </a:r>
                      <a:endParaRPr lang="en-US" sz="1800" dirty="0"/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bg-BG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13 585 кг.;</a:t>
                      </a:r>
                      <a:endParaRPr lang="en-US" sz="1800" dirty="0"/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67">
                <a:tc>
                  <a:txBody>
                    <a:bodyPr/>
                    <a:lstStyle/>
                    <a:p>
                      <a:r>
                        <a:rPr lang="bg-BG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екипаж</a:t>
                      </a:r>
                      <a:endParaRPr lang="en-US" sz="1800" dirty="0"/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bg-BG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души плюс 2 десант</a:t>
                      </a:r>
                      <a:endParaRPr lang="en-US" sz="1800" dirty="0"/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170">
                <a:tc>
                  <a:txBody>
                    <a:bodyPr/>
                    <a:lstStyle/>
                    <a:p>
                      <a:r>
                        <a:rPr lang="bg-BG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купола, въоръжение, мерни и наблюдателни прибори </a:t>
                      </a:r>
                      <a:endParaRPr lang="en-US" sz="1800" dirty="0"/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bg-BG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сдвоен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МК19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с място за 96 готови 40 мм гранати  и 14 затворени кутии за тях; М48 12,7 мм НВ с 200 патрона и 6 затворени кутии за тях; М36 – дневен и нощен мерник, с пасивен бинокулярен електронно – оптичен нощен прибор на водача; 7 перископа; с ръчно и автоматично хоризонтално насочване.</a:t>
                      </a:r>
                      <a:r>
                        <a:rPr lang="bg-BG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Възможност за монтиране на куполата на 7,62 мм картечница ПКН.</a:t>
                      </a:r>
                      <a:endParaRPr lang="en-US" sz="1800" dirty="0"/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67">
                <a:tc>
                  <a:txBody>
                    <a:bodyPr/>
                    <a:lstStyle/>
                    <a:p>
                      <a:r>
                        <a:rPr lang="bg-BG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среден разход на гориво на 100 км. 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bg-BG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пробег без </a:t>
                      </a:r>
                      <a:r>
                        <a:rPr lang="bg-BG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дозареждане</a:t>
                      </a:r>
                      <a:endParaRPr lang="en-US" sz="1800" dirty="0"/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bg-BG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 черен път – 60 л.;</a:t>
                      </a:r>
                    </a:p>
                    <a:p>
                      <a:endParaRPr lang="bg-BG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bg-BG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666 км;</a:t>
                      </a:r>
                      <a:endParaRPr lang="en-US" sz="1800" dirty="0"/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AEA053D9-9242-491A-B8E1-F1FB53A62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altLang="bg-BG"/>
          </a:p>
        </p:txBody>
      </p: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5E1F610A-3C6B-4CE3-AC64-E34E16646319}"/>
              </a:ext>
            </a:extLst>
          </p:cNvPr>
          <p:cNvGraphicFramePr>
            <a:graphicFrameLocks/>
          </p:cNvGraphicFramePr>
          <p:nvPr/>
        </p:nvGraphicFramePr>
        <p:xfrm>
          <a:off x="457200" y="1676400"/>
          <a:ext cx="8229600" cy="3840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8619">
                <a:tc>
                  <a:txBody>
                    <a:bodyPr/>
                    <a:lstStyle/>
                    <a:p>
                      <a:r>
                        <a:rPr lang="bg-BG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балистична и </a:t>
                      </a:r>
                      <a:r>
                        <a:rPr lang="bg-BG" sz="1800" b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противоминна</a:t>
                      </a:r>
                      <a:r>
                        <a:rPr lang="bg-BG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защита </a:t>
                      </a:r>
                      <a:endParaRPr lang="en-US" sz="1800" b="0" dirty="0"/>
                    </a:p>
                  </a:txBody>
                  <a:tcPr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bg-BG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</a:t>
                      </a:r>
                      <a:r>
                        <a:rPr lang="ru-RU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ивото на балистична и противоминна защита превишава 3 – то по 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STANAG</a:t>
                      </a:r>
                      <a:r>
                        <a:rPr lang="ru-RU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4569 (покрива на машината осигурява допълнителна защита от 60 – мм мини). </a:t>
                      </a:r>
                      <a:endParaRPr lang="en-US" sz="1800" b="0" dirty="0"/>
                    </a:p>
                  </a:txBody>
                  <a:tcPr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619">
                <a:tc>
                  <a:txBody>
                    <a:bodyPr/>
                    <a:lstStyle/>
                    <a:p>
                      <a:pPr lvl="0"/>
                      <a:r>
                        <a:rPr lang="bg-BG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истема за оптико – електронно противодействие</a:t>
                      </a:r>
                      <a:r>
                        <a:rPr lang="bg-BG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800" dirty="0"/>
                    </a:p>
                  </a:txBody>
                  <a:tcPr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bg-BG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сигурява противодействие на високо – точни оръжия с лазерно целеуказване и топлинни глави за самонасочване; 8 димни гранати, изстрелвани на разстояние 55 -/</a:t>
                      </a:r>
                      <a:r>
                        <a:rPr lang="ru-RU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 м</a:t>
                      </a:r>
                      <a:r>
                        <a:rPr lang="bg-BG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endParaRPr lang="en-US" sz="1800" dirty="0"/>
                    </a:p>
                  </a:txBody>
                  <a:tcPr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2925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КИС</a:t>
                      </a:r>
                      <a:endParaRPr lang="en-US" sz="1800" dirty="0"/>
                    </a:p>
                  </a:txBody>
                  <a:tcPr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УКВ и КВ радиостанции, софтуер (за предаване на данни по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STANAG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5066; инсталиране на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Windows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2000 /НР/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Vista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визуализация на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GPS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– координати), интерком и преносим компютър – </a:t>
                      </a:r>
                      <a:r>
                        <a:rPr lang="bg-BG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сигур</a:t>
                      </a:r>
                      <a:r>
                        <a:rPr lang="bg-BG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ява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съвместимост с полевата КИС на БА;</a:t>
                      </a:r>
                      <a:endParaRPr lang="en-US" sz="1800" dirty="0"/>
                    </a:p>
                  </a:txBody>
                  <a:tcPr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5" descr="Изображение">
            <a:extLst>
              <a:ext uri="{FF2B5EF4-FFF2-40B4-BE49-F238E27FC236}">
                <a16:creationId xmlns:a16="http://schemas.microsoft.com/office/drawing/2014/main" id="{5B2A29AE-15EB-4DFF-925B-A187F8D46F01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981200"/>
            <a:ext cx="6948488" cy="2378075"/>
          </a:xfrm>
          <a:noFill/>
        </p:spPr>
      </p:pic>
      <p:sp>
        <p:nvSpPr>
          <p:cNvPr id="56323" name="Rectangle 5">
            <a:extLst>
              <a:ext uri="{FF2B5EF4-FFF2-40B4-BE49-F238E27FC236}">
                <a16:creationId xmlns:a16="http://schemas.microsoft.com/office/drawing/2014/main" id="{53EDC754-DA61-4617-B094-512FA1850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257800"/>
            <a:ext cx="984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bg-BG" altLang="bg-BG" b="1"/>
              <a:t>МиГ-21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8D15118-F9B3-48DF-A2A0-8AC94CB72C6C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bg-BG" sz="3600" dirty="0">
                <a:latin typeface="+mn-lt"/>
              </a:rPr>
              <a:t>ВЪОРЪЖЕНИЕ В АВИАЦИОННИТЕ ФОРМИРОВАНИЯ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3600" dirty="0">
              <a:latin typeface="+mn-l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ontent Placeholder 1">
            <a:extLst>
              <a:ext uri="{FF2B5EF4-FFF2-40B4-BE49-F238E27FC236}">
                <a16:creationId xmlns:a16="http://schemas.microsoft.com/office/drawing/2014/main" id="{AA0ACBC7-DC00-4406-B343-D7824AB63B67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pPr algn="ctr"/>
            <a:r>
              <a:rPr lang="bg-BG" altLang="bg-BG" sz="2400"/>
              <a:t>ЛЕТАТЕЛНИ ХАРАКТЕРИСТИКИ</a:t>
            </a:r>
          </a:p>
          <a:p>
            <a:r>
              <a:rPr lang="bg-BG" altLang="bg-BG" sz="1400"/>
              <a:t>РАЗМАХ НА КРИЛАТА		- 7, 154 м</a:t>
            </a:r>
          </a:p>
          <a:p>
            <a:r>
              <a:rPr lang="bg-BG" altLang="bg-BG" sz="1400"/>
              <a:t>ДЪЛЖИНА			- 14, 70 м</a:t>
            </a:r>
          </a:p>
          <a:p>
            <a:r>
              <a:rPr lang="bg-BG" altLang="bg-BG" sz="1400"/>
              <a:t>ВИСОЧИНА			- 4, 71 м</a:t>
            </a:r>
          </a:p>
          <a:p>
            <a:r>
              <a:rPr lang="bg-BG" altLang="bg-BG" sz="1400"/>
              <a:t>ПЛОЩ НА КРИЛАТА			- 23, 00 м²</a:t>
            </a:r>
          </a:p>
          <a:p>
            <a:r>
              <a:rPr lang="bg-BG" altLang="bg-BG" sz="1400"/>
              <a:t>ТЕГЛО	- празен			- 5800 кг</a:t>
            </a:r>
          </a:p>
          <a:p>
            <a:r>
              <a:rPr lang="bg-BG" altLang="bg-BG" sz="1400"/>
              <a:t>               - нормално			- 8725 кг</a:t>
            </a:r>
          </a:p>
          <a:p>
            <a:r>
              <a:rPr lang="bg-BG" altLang="bg-BG" sz="1400"/>
              <a:t>               - максимално		 - 10400 кг</a:t>
            </a:r>
          </a:p>
          <a:p>
            <a:r>
              <a:rPr lang="bg-BG" altLang="bg-BG" sz="1400"/>
              <a:t>ЗАПАС ОТ ГОРИВО			- 2390 л</a:t>
            </a:r>
          </a:p>
          <a:p>
            <a:r>
              <a:rPr lang="bg-BG" altLang="bg-BG" sz="1400"/>
              <a:t>ОКАЧВАЕМИ РЕЗЕРВОАРИ		– 3 х </a:t>
            </a:r>
            <a:r>
              <a:rPr lang="ru-RU" altLang="bg-BG" sz="1400"/>
              <a:t>4</a:t>
            </a:r>
            <a:r>
              <a:rPr lang="bg-BG" altLang="bg-BG" sz="1400"/>
              <a:t>00 л</a:t>
            </a:r>
          </a:p>
          <a:p>
            <a:r>
              <a:rPr lang="bg-BG" altLang="bg-BG" sz="1400"/>
              <a:t>ДВИГАТЕЛ			- ТРДФ Р-25-300 /7500 кг, 73,50 кН/</a:t>
            </a:r>
          </a:p>
          <a:p>
            <a:r>
              <a:rPr lang="bg-BG" altLang="bg-BG" sz="1400"/>
              <a:t>МАКСИМАЛНА СКОРОСТ		- при земята - 1450 км/ч</a:t>
            </a:r>
          </a:p>
          <a:p>
            <a:r>
              <a:rPr lang="bg-BG" altLang="bg-BG" sz="1400"/>
              <a:t>                                                                                    - на височина 12000 м	- 2175 км/ч</a:t>
            </a:r>
          </a:p>
          <a:p>
            <a:r>
              <a:rPr lang="bg-BG" altLang="bg-BG" sz="1400"/>
              <a:t>СКОРОПОДЕМНОСТ при земята   	- 225 м/с</a:t>
            </a:r>
          </a:p>
          <a:p>
            <a:r>
              <a:rPr lang="bg-BG" altLang="bg-BG" sz="1400"/>
              <a:t>ПРАКТИЧЕСКИ ТАВАН		- 17800 м</a:t>
            </a:r>
          </a:p>
          <a:p>
            <a:r>
              <a:rPr lang="bg-BG" altLang="bg-BG" sz="1400"/>
              <a:t>ДАЛЕЧИНА	                                               - на прелитане	- 1460 км</a:t>
            </a:r>
          </a:p>
          <a:p>
            <a:r>
              <a:rPr lang="bg-BG" altLang="bg-BG" sz="1400"/>
              <a:t>                                                                                    - тактически радиус	- 450 км</a:t>
            </a:r>
          </a:p>
          <a:p>
            <a:r>
              <a:rPr lang="bg-BG" altLang="bg-BG" sz="1400"/>
              <a:t>РАЗБЕГ				- 830 м</a:t>
            </a:r>
          </a:p>
          <a:p>
            <a:r>
              <a:rPr lang="bg-BG" altLang="bg-BG" sz="1400"/>
              <a:t>ПРОБЕГ			-  550 м</a:t>
            </a:r>
          </a:p>
          <a:p>
            <a:r>
              <a:rPr lang="bg-BG" altLang="bg-BG" sz="1400"/>
              <a:t>ВЪОРЪЖЕНИЕ :			-23 мм двуцевно оръдие, 250 снаряда;</a:t>
            </a:r>
          </a:p>
          <a:p>
            <a:r>
              <a:rPr lang="bg-BG" altLang="bg-BG" sz="600"/>
              <a:t>                                                                                                                                                                                                 </a:t>
            </a:r>
            <a:r>
              <a:rPr lang="bg-BG" altLang="bg-BG" sz="1400"/>
              <a:t>-4 бр управляуме ракети “въздух-въздух с радиус 12 км</a:t>
            </a:r>
          </a:p>
          <a:p>
            <a:r>
              <a:rPr lang="bg-BG" altLang="bg-BG" sz="1400"/>
              <a:t>                                                                                     -авиационни бомби  до 1000 кг.</a:t>
            </a:r>
            <a:r>
              <a:rPr lang="bg-BG" altLang="bg-BG" sz="200"/>
              <a:t>-</a:t>
            </a:r>
          </a:p>
          <a:p>
            <a:endParaRPr lang="bg-BG" altLang="bg-BG" sz="14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>
            <a:extLst>
              <a:ext uri="{FF2B5EF4-FFF2-40B4-BE49-F238E27FC236}">
                <a16:creationId xmlns:a16="http://schemas.microsoft.com/office/drawing/2014/main" id="{CDBE52D1-433A-44CE-B7CA-850068B6F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4581525"/>
            <a:ext cx="1144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bg-BG" altLang="bg-BG"/>
              <a:t>МиГ-21</a:t>
            </a:r>
          </a:p>
        </p:txBody>
      </p:sp>
      <p:pic>
        <p:nvPicPr>
          <p:cNvPr id="58371" name="Picture 32" descr="154_1_b1">
            <a:extLst>
              <a:ext uri="{FF2B5EF4-FFF2-40B4-BE49-F238E27FC236}">
                <a16:creationId xmlns:a16="http://schemas.microsoft.com/office/drawing/2014/main" id="{B7CD616C-8321-459E-B015-42CA533E23F9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060450"/>
            <a:ext cx="8229600" cy="4286250"/>
          </a:xfrm>
          <a:noFill/>
        </p:spPr>
      </p:pic>
      <p:sp>
        <p:nvSpPr>
          <p:cNvPr id="58372" name="Rectangle 7">
            <a:extLst>
              <a:ext uri="{FF2B5EF4-FFF2-40B4-BE49-F238E27FC236}">
                <a16:creationId xmlns:a16="http://schemas.microsoft.com/office/drawing/2014/main" id="{8022BCE7-8A12-44AA-8EDE-5E24DC22D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5805488"/>
            <a:ext cx="1254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bg-BG" altLang="bg-BG" b="1"/>
              <a:t>МиГ-29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ontent Placeholder 1">
            <a:extLst>
              <a:ext uri="{FF2B5EF4-FFF2-40B4-BE49-F238E27FC236}">
                <a16:creationId xmlns:a16="http://schemas.microsoft.com/office/drawing/2014/main" id="{2DF82C5D-EC10-494C-A2C5-D1D72613C036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bg-BG" altLang="bg-BG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0F9C4CF-4942-46B1-82E3-5CB6617163F5}"/>
              </a:ext>
            </a:extLst>
          </p:cNvPr>
          <p:cNvSpPr txBox="1">
            <a:spLocks/>
          </p:cNvSpPr>
          <p:nvPr/>
        </p:nvSpPr>
        <p:spPr bwMode="auto">
          <a:xfrm>
            <a:off x="609600" y="430213"/>
            <a:ext cx="8229600" cy="585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2400" dirty="0">
                <a:latin typeface="+mn-lt"/>
              </a:rPr>
              <a:t>ЛЕТАТЕЛНИ ХАРАКТЕРИСТИКИ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РАЗМАХ НА КРИЛАТА		- 11, 36 м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ДЪЛЖИНА			- 17, 32 м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ВИСОЧИНА			- 4, 73 м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ПЛОЩ НА КРИЛАТА			- 38, 10 м²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ТЕГЛО	- празен			- 10900 кг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               - нормално			- 15240 кг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               - максимално		 - 18480 кг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ЗАПАС ОТ ГОРИВО			- 4200 л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ОКАЧВАЕМИ РЕЗЕРВОАРИ		– 2 х 1150 л или 1 х  1500 л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ДВИГАТЕЛИ			- </a:t>
            </a:r>
            <a:r>
              <a:rPr lang="en-US" sz="1400" dirty="0"/>
              <a:t>2 ТРДДФ-РД-43 /10000 </a:t>
            </a:r>
            <a:r>
              <a:rPr lang="en-US" sz="1400" dirty="0" err="1"/>
              <a:t>кгс</a:t>
            </a:r>
            <a:r>
              <a:rPr lang="en-US" sz="1400" dirty="0"/>
              <a:t>, 2 х 133,6 </a:t>
            </a:r>
            <a:r>
              <a:rPr lang="en-US" sz="1400" dirty="0" err="1"/>
              <a:t>кН</a:t>
            </a:r>
            <a:r>
              <a:rPr lang="en-US" sz="1400" dirty="0"/>
              <a:t>/</a:t>
            </a:r>
            <a:endParaRPr lang="bg-BG" sz="14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МАКСИМАЛНА СКОРОСТ		- при земята - 1350 км/ч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                                                                                    - на височина 12000 м	- </a:t>
            </a:r>
            <a:r>
              <a:rPr lang="en-US" sz="1400" dirty="0"/>
              <a:t>2450 </a:t>
            </a:r>
            <a:r>
              <a:rPr lang="en-US" sz="1400" dirty="0" err="1"/>
              <a:t>км</a:t>
            </a:r>
            <a:r>
              <a:rPr lang="en-US" sz="1400" dirty="0"/>
              <a:t>/ч</a:t>
            </a:r>
            <a:r>
              <a:rPr lang="bg-BG" sz="1400" dirty="0"/>
              <a:t> </a:t>
            </a:r>
            <a:r>
              <a:rPr lang="en-US" sz="1400" dirty="0"/>
              <a:t>/</a:t>
            </a:r>
            <a:r>
              <a:rPr lang="bg-BG" sz="1400" dirty="0"/>
              <a:t> </a:t>
            </a:r>
            <a:r>
              <a:rPr lang="en-US" sz="1400" dirty="0"/>
              <a:t>М=2,35/</a:t>
            </a:r>
            <a:endParaRPr lang="bg-BG" sz="14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СКОРОПОДЕМНОСТ при земята   	- 330 м/с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ПРАКТИЧЕСКИ ТАВАН		- 17000 м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ДАЛЕЧИНА	                                               - на прелитане с 3 резервоара на крилата - 2900 км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                                                                                    - тактически радиус	- 700 км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РАЗБЕГ				- 250-600 м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ПРОБЕГ			-  600-900 м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ВЪОРЪЖЕНИЕ :			-30 мм  оръдие, 150 снаряда;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600" dirty="0">
                <a:latin typeface="+mn-lt"/>
              </a:rPr>
              <a:t>                                                                                                                                                                                                 </a:t>
            </a:r>
            <a:r>
              <a:rPr lang="bg-BG" sz="1400" dirty="0">
                <a:latin typeface="+mn-lt"/>
              </a:rPr>
              <a:t>-2 бр управляуме ракети “въздух-въздух с радиус 45 км</a:t>
            </a:r>
          </a:p>
          <a:p>
            <a:pPr marL="3543300" lvl="7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j-lt"/>
              </a:rPr>
              <a:t>   -  4 бр управляуме ракети “въздух-въздух с радиус 10 км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                                                                                     -авиационни бомби  до 2000 кг.</a:t>
            </a:r>
            <a:r>
              <a:rPr lang="bg-BG" sz="200" dirty="0">
                <a:latin typeface="+mn-lt"/>
              </a:rPr>
              <a:t>-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bg-BG" sz="1400" dirty="0">
              <a:latin typeface="+mn-l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>
            <a:extLst>
              <a:ext uri="{FF2B5EF4-FFF2-40B4-BE49-F238E27FC236}">
                <a16:creationId xmlns:a16="http://schemas.microsoft.com/office/drawing/2014/main" id="{50D5AD36-BF5E-4003-9CA0-669F46A38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5013325"/>
            <a:ext cx="1017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bg-BG" altLang="bg-BG" b="1"/>
              <a:t>Су-</a:t>
            </a:r>
            <a:r>
              <a:rPr lang="en-US" altLang="bg-BG" b="1"/>
              <a:t>25</a:t>
            </a:r>
            <a:r>
              <a:rPr lang="bg-BG" altLang="bg-BG" b="1"/>
              <a:t>К</a:t>
            </a:r>
            <a:r>
              <a:rPr lang="bg-BG" altLang="bg-BG"/>
              <a:t> </a:t>
            </a:r>
          </a:p>
        </p:txBody>
      </p:sp>
      <p:pic>
        <p:nvPicPr>
          <p:cNvPr id="60419" name="Picture 20" descr="su25-c7">
            <a:extLst>
              <a:ext uri="{FF2B5EF4-FFF2-40B4-BE49-F238E27FC236}">
                <a16:creationId xmlns:a16="http://schemas.microsoft.com/office/drawing/2014/main" id="{AF47C7A7-3B19-4FC9-B8C0-097BC30A1E6D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2047875"/>
            <a:ext cx="7620000" cy="2311400"/>
          </a:xfr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56F6C3-48BE-455D-AA1D-4FAEBD426215}"/>
              </a:ext>
            </a:extLst>
          </p:cNvPr>
          <p:cNvSpPr>
            <a:spLocks noGrp="1"/>
          </p:cNvSpPr>
          <p:nvPr>
            <p:ph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bg-BG" sz="2400" dirty="0"/>
              <a:t>ЛЕТАТЕЛНИ ХАРАКТЕРИСТИКИ</a:t>
            </a:r>
          </a:p>
          <a:p>
            <a:pPr>
              <a:defRPr/>
            </a:pPr>
            <a:r>
              <a:rPr lang="bg-BG" sz="1400" dirty="0"/>
              <a:t>РАЗМАХ НА КРИЛАТА		- 14, 36 м</a:t>
            </a:r>
          </a:p>
          <a:p>
            <a:pPr>
              <a:defRPr/>
            </a:pPr>
            <a:r>
              <a:rPr lang="bg-BG" sz="1400" dirty="0"/>
              <a:t>ДЪЛЖИНА			- 15, 53 м</a:t>
            </a:r>
          </a:p>
          <a:p>
            <a:pPr>
              <a:defRPr/>
            </a:pPr>
            <a:r>
              <a:rPr lang="bg-BG" sz="1400" dirty="0"/>
              <a:t>ВИСОЧИНА			- 4, 80 м</a:t>
            </a:r>
          </a:p>
          <a:p>
            <a:pPr>
              <a:defRPr/>
            </a:pPr>
            <a:r>
              <a:rPr lang="bg-BG" sz="1400" dirty="0"/>
              <a:t>ПЛОЩ НА КРИЛАТА			- 30, 10 м²</a:t>
            </a:r>
          </a:p>
          <a:p>
            <a:pPr>
              <a:defRPr/>
            </a:pPr>
            <a:r>
              <a:rPr lang="bg-BG" sz="1400" dirty="0"/>
              <a:t>ТЕГЛО	- празен			- 9315кг</a:t>
            </a:r>
          </a:p>
          <a:p>
            <a:pPr>
              <a:defRPr/>
            </a:pPr>
            <a:r>
              <a:rPr lang="bg-BG" sz="1400" dirty="0"/>
              <a:t>               - нормално			- 14600 кг</a:t>
            </a:r>
          </a:p>
          <a:p>
            <a:pPr>
              <a:defRPr/>
            </a:pPr>
            <a:r>
              <a:rPr lang="bg-BG" sz="1400" dirty="0"/>
              <a:t>               - максимално		 - 17600 кг</a:t>
            </a:r>
          </a:p>
          <a:p>
            <a:pPr>
              <a:defRPr/>
            </a:pPr>
            <a:r>
              <a:rPr lang="bg-BG" sz="1400" dirty="0"/>
              <a:t>ЗАПАС ОТ ГОРИВО			- 3660 л</a:t>
            </a:r>
          </a:p>
          <a:p>
            <a:pPr>
              <a:defRPr/>
            </a:pPr>
            <a:r>
              <a:rPr lang="bg-BG" sz="1400" dirty="0"/>
              <a:t>ОКАЧВАЕМИ РЕЗЕРВОАРИ		– 4х 800 л</a:t>
            </a:r>
          </a:p>
          <a:p>
            <a:pPr>
              <a:defRPr/>
            </a:pPr>
            <a:r>
              <a:rPr lang="bg-BG" sz="1400" dirty="0"/>
              <a:t>ДВИГАТЕЛИ			- </a:t>
            </a:r>
            <a:r>
              <a:rPr lang="en-US" sz="1400" dirty="0"/>
              <a:t>2 ТРД-Р-195/4 300 </a:t>
            </a:r>
            <a:r>
              <a:rPr lang="en-US" sz="1400" dirty="0" err="1"/>
              <a:t>кгс</a:t>
            </a:r>
            <a:r>
              <a:rPr lang="en-US" sz="1400" dirty="0"/>
              <a:t>/</a:t>
            </a:r>
            <a:endParaRPr lang="bg-BG" sz="1400" dirty="0"/>
          </a:p>
          <a:p>
            <a:pPr>
              <a:defRPr/>
            </a:pPr>
            <a:r>
              <a:rPr lang="bg-BG" sz="1400" dirty="0"/>
              <a:t>МАКСИМАЛНА СКОРОСТ		- при земята - 970 км/ч</a:t>
            </a:r>
          </a:p>
          <a:p>
            <a:pPr>
              <a:defRPr/>
            </a:pPr>
            <a:r>
              <a:rPr lang="bg-BG" sz="1400" dirty="0"/>
              <a:t>СКОРОПОДЕМНОСТ при земята   	- 60 м/с</a:t>
            </a:r>
          </a:p>
          <a:p>
            <a:pPr>
              <a:defRPr/>
            </a:pPr>
            <a:r>
              <a:rPr lang="bg-BG" sz="1400" dirty="0"/>
              <a:t>ПРАКТИЧЕСКИ ТАВАН		- 7000 м</a:t>
            </a:r>
          </a:p>
          <a:p>
            <a:pPr>
              <a:defRPr/>
            </a:pPr>
            <a:r>
              <a:rPr lang="bg-BG" sz="1400" dirty="0"/>
              <a:t>ДАЛЕЧИНА	                                               - на прелитане - 2250 км</a:t>
            </a:r>
          </a:p>
          <a:p>
            <a:pPr>
              <a:defRPr/>
            </a:pPr>
            <a:r>
              <a:rPr lang="bg-BG" sz="1400" dirty="0"/>
              <a:t>                                                                                    - тактически радиус - 750 км</a:t>
            </a:r>
          </a:p>
          <a:p>
            <a:pPr>
              <a:defRPr/>
            </a:pPr>
            <a:r>
              <a:rPr lang="bg-BG" sz="1400" dirty="0"/>
              <a:t>РАЗБЕГ				- 600 м</a:t>
            </a:r>
          </a:p>
          <a:p>
            <a:pPr>
              <a:defRPr/>
            </a:pPr>
            <a:r>
              <a:rPr lang="bg-BG" sz="1400" dirty="0"/>
              <a:t>ПРОБЕГ			- 500 м</a:t>
            </a:r>
          </a:p>
          <a:p>
            <a:pPr>
              <a:defRPr/>
            </a:pPr>
            <a:r>
              <a:rPr lang="bg-BG" sz="1400" dirty="0"/>
              <a:t>ВЪОРЪЖЕНИЕ :			-30 мм  двуцевно оръдие, 250 снаряда;</a:t>
            </a:r>
          </a:p>
          <a:p>
            <a:pPr>
              <a:defRPr/>
            </a:pPr>
            <a:r>
              <a:rPr lang="bg-BG" sz="600" dirty="0"/>
              <a:t>                                                                                                                                                                                                 </a:t>
            </a:r>
            <a:r>
              <a:rPr lang="bg-BG" sz="1400" dirty="0"/>
              <a:t>-2 бр управляуме ракети “въздух-земя”с радиус 10 км;</a:t>
            </a:r>
          </a:p>
          <a:p>
            <a:pPr marL="3543300" lvl="7" indent="-342900" eaLnBrk="0" hangingPunct="0">
              <a:defRPr/>
            </a:pPr>
            <a:r>
              <a:rPr lang="bg-BG" sz="1400" dirty="0"/>
              <a:t>   -  4 бр управляуме ракети “въздух-земя” с радиус 12 км;</a:t>
            </a:r>
          </a:p>
          <a:p>
            <a:pPr marL="3543300" lvl="7" indent="-342900" eaLnBrk="0" hangingPunct="0">
              <a:defRPr/>
            </a:pPr>
            <a:r>
              <a:rPr lang="bg-BG" sz="1400" dirty="0"/>
              <a:t>    - 264 бр неуправляеми ракети за земни цели</a:t>
            </a:r>
          </a:p>
          <a:p>
            <a:pPr>
              <a:defRPr/>
            </a:pPr>
            <a:r>
              <a:rPr lang="bg-BG" sz="1400" dirty="0"/>
              <a:t>                                                                                     - авиационни бомби  до 4000 кг.</a:t>
            </a:r>
            <a:r>
              <a:rPr lang="bg-BG" sz="200" dirty="0"/>
              <a:t>-</a:t>
            </a:r>
          </a:p>
          <a:p>
            <a:pPr>
              <a:defRPr/>
            </a:pPr>
            <a:endParaRPr lang="bg-BG" sz="1400" dirty="0"/>
          </a:p>
          <a:p>
            <a:pPr>
              <a:defRPr/>
            </a:pPr>
            <a:endParaRPr lang="bg-BG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Content Placeholder 1">
            <a:extLst>
              <a:ext uri="{FF2B5EF4-FFF2-40B4-BE49-F238E27FC236}">
                <a16:creationId xmlns:a16="http://schemas.microsoft.com/office/drawing/2014/main" id="{3CF32CF1-48B0-4C24-B587-9E7C1B344D1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2438400" y="5257800"/>
            <a:ext cx="4343400" cy="533400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bg-BG" altLang="bg-BG" sz="1800" b="1"/>
              <a:t>БОЕН ВЕРТОЛЕТ Ми -24</a:t>
            </a:r>
          </a:p>
          <a:p>
            <a:endParaRPr lang="bg-BG" altLang="bg-BG"/>
          </a:p>
          <a:p>
            <a:endParaRPr lang="bg-BG" altLang="bg-BG"/>
          </a:p>
        </p:txBody>
      </p:sp>
      <p:pic>
        <p:nvPicPr>
          <p:cNvPr id="62467" name="Picture 2" descr="C:\Users\Nikolov 133\Pictures\AVIACIA\вертолети\new_mi24v.jpg">
            <a:extLst>
              <a:ext uri="{FF2B5EF4-FFF2-40B4-BE49-F238E27FC236}">
                <a16:creationId xmlns:a16="http://schemas.microsoft.com/office/drawing/2014/main" id="{51E2303F-A6F8-492E-90BE-99B4F75B0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85800"/>
            <a:ext cx="5689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6D35B3B5-143B-4F42-B477-AE00D1722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altLang="bg-BG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50756D-DEFF-4AAE-A903-A8C81396C000}"/>
              </a:ext>
            </a:extLst>
          </p:cNvPr>
          <p:cNvSpPr txBox="1"/>
          <p:nvPr/>
        </p:nvSpPr>
        <p:spPr>
          <a:xfrm>
            <a:off x="2628900" y="2133600"/>
            <a:ext cx="4076700" cy="584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bg-BG" sz="3200" b="1" dirty="0"/>
              <a:t>Командващ на СКС</a:t>
            </a:r>
            <a:endParaRPr lang="en-US" sz="3200" b="1" dirty="0"/>
          </a:p>
        </p:txBody>
      </p:sp>
      <p:sp>
        <p:nvSpPr>
          <p:cNvPr id="8196" name="TextBox 3">
            <a:extLst>
              <a:ext uri="{FF2B5EF4-FFF2-40B4-BE49-F238E27FC236}">
                <a16:creationId xmlns:a16="http://schemas.microsoft.com/office/drawing/2014/main" id="{9B88A72B-F0D8-4171-9204-C5B12A63A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163" y="3222625"/>
            <a:ext cx="2417762" cy="523875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 sz="2800" b="1"/>
              <a:t>ЩАБ на СКС</a:t>
            </a:r>
            <a:endParaRPr lang="en-US" altLang="bg-BG" sz="28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FDD0EB-7643-47D7-A086-9E7D57D6C585}"/>
              </a:ext>
            </a:extLst>
          </p:cNvPr>
          <p:cNvSpPr txBox="1"/>
          <p:nvPr/>
        </p:nvSpPr>
        <p:spPr>
          <a:xfrm>
            <a:off x="2628900" y="4332288"/>
            <a:ext cx="4114800" cy="646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bg-BG" dirty="0"/>
              <a:t>Военни формирования подчинени на СКС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87C8A1-4C91-4795-A508-A669A6E856AB}"/>
              </a:ext>
            </a:extLst>
          </p:cNvPr>
          <p:cNvCxnSpPr>
            <a:stCxn id="3" idx="2"/>
            <a:endCxn id="8196" idx="0"/>
          </p:cNvCxnSpPr>
          <p:nvPr/>
        </p:nvCxnSpPr>
        <p:spPr>
          <a:xfrm>
            <a:off x="4667250" y="2717800"/>
            <a:ext cx="0" cy="504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5D0E91-8329-4875-BFA0-B85B82AA1741}"/>
              </a:ext>
            </a:extLst>
          </p:cNvPr>
          <p:cNvCxnSpPr>
            <a:stCxn id="8196" idx="2"/>
            <a:endCxn id="5" idx="0"/>
          </p:cNvCxnSpPr>
          <p:nvPr/>
        </p:nvCxnSpPr>
        <p:spPr>
          <a:xfrm>
            <a:off x="4667250" y="3746500"/>
            <a:ext cx="19050" cy="5857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02" name="Group 2">
            <a:extLst>
              <a:ext uri="{FF2B5EF4-FFF2-40B4-BE49-F238E27FC236}">
                <a16:creationId xmlns:a16="http://schemas.microsoft.com/office/drawing/2014/main" id="{5E5EEA55-B8E7-410E-8689-D54E45047A0D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533400" y="533400"/>
          <a:ext cx="8229600" cy="6146800"/>
        </p:xfrm>
        <a:graphic>
          <a:graphicData uri="http://schemas.openxmlformats.org/drawingml/2006/table">
            <a:tbl>
              <a:tblPr/>
              <a:tblGrid>
                <a:gridCol w="4248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1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944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Д</a:t>
                      </a:r>
                      <a:r>
                        <a:rPr kumimoji="0" lang="bg-BG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ължина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, м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21.50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76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Маса, кг</a:t>
                      </a:r>
                      <a:b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 Празен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 Нормална полетна маса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 Максимална полетна маса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8500</a:t>
                      </a:r>
                      <a:b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11200</a:t>
                      </a:r>
                      <a:b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11500</a:t>
                      </a:r>
                      <a:b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76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Тип на двигателя </a:t>
                      </a:r>
                      <a:b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Мощност, к.с.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Максимална скорост, км/ч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Крайсерска скорост, км/ч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 ТВаД Климов ТВ3-117В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 х 2225</a:t>
                      </a:r>
                      <a:b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320</a:t>
                      </a:r>
                      <a:b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264</a:t>
                      </a:r>
                      <a:b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64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Екипаж, чов. </a:t>
                      </a:r>
                      <a:b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Полезно натоварване: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b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Въоръжение:</a:t>
                      </a:r>
                      <a:b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до 8 войника или 4 носилки, или 1500 кг товар (максимално – 2400 кг) или 2000 кг на външните подвески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Стрелково-оръдейно в зависимост от модификацията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4550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bg-BG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Брой на точките на </a:t>
                      </a:r>
                      <a:r>
                        <a:rPr kumimoji="0" lang="bg-BG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подвеските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: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Подвесно стрелково-оръдейно въоръжение: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Управляемо ракетно: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Неуправляемо ракетно: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«Въздух-въздух»: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Бомбово: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 (4) </a:t>
                      </a:r>
                      <a:endParaRPr kumimoji="0" lang="bg-BG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 контейнера УПК-23-250 или 2 ГУВ с картечници или 2 (4) ГУВ с гранатомети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Штурм-В, Атака-М, Хермес-А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С-5, С-8, С-13, С-24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Р-60М, Р-63В, «Игла-В», 9М220О «Атака»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Бомби и касети с калибър от 50 до 500 кг.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3510" name="TextBox 21">
            <a:extLst>
              <a:ext uri="{FF2B5EF4-FFF2-40B4-BE49-F238E27FC236}">
                <a16:creationId xmlns:a16="http://schemas.microsoft.com/office/drawing/2014/main" id="{AFA5263E-6A18-4CA4-B7D1-C3CD4D4AB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0"/>
            <a:ext cx="3787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/>
              <a:t>ЛЕТАТЕЛНИ ХАРАКТЕРИСТИКИ:</a:t>
            </a:r>
            <a:endParaRPr lang="en-US" altLang="bg-BG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Горди 2">
            <a:extLst>
              <a:ext uri="{FF2B5EF4-FFF2-40B4-BE49-F238E27FC236}">
                <a16:creationId xmlns:a16="http://schemas.microsoft.com/office/drawing/2014/main" id="{22BE6C53-B524-41B7-B597-F73153726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8000"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3" b="10016"/>
          <a:stretch>
            <a:fillRect/>
          </a:stretch>
        </p:blipFill>
        <p:spPr bwMode="auto">
          <a:xfrm>
            <a:off x="2471738" y="1666875"/>
            <a:ext cx="4097337" cy="4703763"/>
          </a:xfrm>
          <a:prstGeom prst="rect">
            <a:avLst/>
          </a:prstGeom>
          <a:noFill/>
          <a:ln w="57150" cmpd="thinThick">
            <a:solidFill>
              <a:srgbClr val="81B2E7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5" name="Rectangle 2">
            <a:extLst>
              <a:ext uri="{FF2B5EF4-FFF2-40B4-BE49-F238E27FC236}">
                <a16:creationId xmlns:a16="http://schemas.microsoft.com/office/drawing/2014/main" id="{E4CADFD8-61CB-4A8A-A7CC-32D27242B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700213"/>
            <a:ext cx="8502650" cy="4591050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8C976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indent="381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endParaRPr lang="bg-BG" altLang="bg-BG" sz="24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5476" name="Rectangle 4">
            <a:extLst>
              <a:ext uri="{FF2B5EF4-FFF2-40B4-BE49-F238E27FC236}">
                <a16:creationId xmlns:a16="http://schemas.microsoft.com/office/drawing/2014/main" id="{33776473-C969-472D-B577-4BB90BF60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1588" y="1590675"/>
            <a:ext cx="3933825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bg-BG" sz="2400" b="1">
                <a:solidFill>
                  <a:srgbClr val="0000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ВМС защитават интересите на Р България в морските пространства, гарантират нейния морски суверенитет и подготвят формирования за участие в подкрепа на международния мир и сигурност и за оказване помощ на населението при бедствия, аварии и катастрофи. </a:t>
            </a:r>
          </a:p>
        </p:txBody>
      </p:sp>
      <p:sp>
        <p:nvSpPr>
          <p:cNvPr id="64517" name="DownRibbonSharp">
            <a:extLst>
              <a:ext uri="{FF2B5EF4-FFF2-40B4-BE49-F238E27FC236}">
                <a16:creationId xmlns:a16="http://schemas.microsoft.com/office/drawing/2014/main" id="{F948AD5C-D891-4632-AE9C-BB047526128E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27088" y="406400"/>
            <a:ext cx="7416800" cy="8080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700 w 21600"/>
              <a:gd name="T13" fmla="*/ 1688 h 21600"/>
              <a:gd name="T14" fmla="*/ 189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5400" y="0"/>
                </a:lnTo>
                <a:lnTo>
                  <a:pt x="5400" y="1688"/>
                </a:lnTo>
                <a:lnTo>
                  <a:pt x="16200" y="1688"/>
                </a:lnTo>
                <a:lnTo>
                  <a:pt x="16200" y="0"/>
                </a:lnTo>
                <a:lnTo>
                  <a:pt x="21600" y="0"/>
                </a:lnTo>
                <a:lnTo>
                  <a:pt x="18900" y="9956"/>
                </a:lnTo>
                <a:lnTo>
                  <a:pt x="21600" y="19912"/>
                </a:lnTo>
                <a:lnTo>
                  <a:pt x="18900" y="19912"/>
                </a:lnTo>
                <a:lnTo>
                  <a:pt x="18900" y="21600"/>
                </a:lnTo>
                <a:lnTo>
                  <a:pt x="2700" y="21600"/>
                </a:lnTo>
                <a:lnTo>
                  <a:pt x="2700" y="19912"/>
                </a:lnTo>
                <a:lnTo>
                  <a:pt x="0" y="19912"/>
                </a:lnTo>
                <a:lnTo>
                  <a:pt x="2700" y="9956"/>
                </a:lnTo>
                <a:lnTo>
                  <a:pt x="0" y="0"/>
                </a:lnTo>
                <a:close/>
              </a:path>
              <a:path w="21600" h="21600" fill="none" extrusionOk="0">
                <a:moveTo>
                  <a:pt x="5400" y="1688"/>
                </a:moveTo>
                <a:lnTo>
                  <a:pt x="2700" y="1688"/>
                </a:lnTo>
                <a:lnTo>
                  <a:pt x="2700" y="19912"/>
                </a:lnTo>
              </a:path>
              <a:path w="21600" h="21600" fill="none" extrusionOk="0">
                <a:moveTo>
                  <a:pt x="2700" y="1688"/>
                </a:moveTo>
                <a:lnTo>
                  <a:pt x="5400" y="0"/>
                </a:lnTo>
              </a:path>
              <a:path w="21600" h="21600" fill="none" extrusionOk="0">
                <a:moveTo>
                  <a:pt x="16200" y="1688"/>
                </a:moveTo>
                <a:lnTo>
                  <a:pt x="18900" y="1688"/>
                </a:lnTo>
                <a:lnTo>
                  <a:pt x="18900" y="19912"/>
                </a:lnTo>
              </a:path>
              <a:path w="21600" h="21600" fill="none" extrusionOk="0">
                <a:moveTo>
                  <a:pt x="18900" y="1688"/>
                </a:moveTo>
                <a:lnTo>
                  <a:pt x="16200" y="0"/>
                </a:lnTo>
              </a:path>
            </a:pathLst>
          </a:custGeom>
          <a:gradFill rotWithShape="1">
            <a:gsLst>
              <a:gs pos="0">
                <a:srgbClr val="577FFF"/>
              </a:gs>
              <a:gs pos="50000">
                <a:srgbClr val="FFFFFF"/>
              </a:gs>
              <a:gs pos="100000">
                <a:srgbClr val="577F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bg-BG" altLang="bg-BG" b="1">
                <a:solidFill>
                  <a:srgbClr val="000099"/>
                </a:solidFill>
                <a:latin typeface="Times New Roman" panose="02020603050405020304" pitchFamily="18" charset="0"/>
              </a:rPr>
              <a:t>ВЪОРЪЖЕНИЕ НА ВОЕННОМОРСКИТЕ СИЛИ НА РЕПУБЛИКА БЪЛГАРИЯ</a:t>
            </a:r>
          </a:p>
        </p:txBody>
      </p:sp>
      <p:pic>
        <p:nvPicPr>
          <p:cNvPr id="64518" name="Picture 6" descr="dryzki_335779">
            <a:extLst>
              <a:ext uri="{FF2B5EF4-FFF2-40B4-BE49-F238E27FC236}">
                <a16:creationId xmlns:a16="http://schemas.microsoft.com/office/drawing/2014/main" id="{FC159999-7C18-4E5E-8B8F-274F56C6A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6" t="5417" r="47501" b="25000"/>
          <a:stretch>
            <a:fillRect/>
          </a:stretch>
        </p:blipFill>
        <p:spPr bwMode="auto">
          <a:xfrm>
            <a:off x="323850" y="3635375"/>
            <a:ext cx="1666875" cy="2209800"/>
          </a:xfrm>
          <a:prstGeom prst="rect">
            <a:avLst/>
          </a:prstGeom>
          <a:noFill/>
          <a:ln w="57150" cmpd="thinThick">
            <a:solidFill>
              <a:srgbClr val="81B2E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9" name="Picture 4098">
            <a:extLst>
              <a:ext uri="{FF2B5EF4-FFF2-40B4-BE49-F238E27FC236}">
                <a16:creationId xmlns:a16="http://schemas.microsoft.com/office/drawing/2014/main" id="{FA02172C-229C-46C5-8EFE-CAC4117557FF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clrChange>
              <a:clrFrom>
                <a:srgbClr val="3333CC"/>
              </a:clrFrom>
              <a:clrTo>
                <a:srgbClr val="3333CC">
                  <a:alpha val="0"/>
                </a:srgbClr>
              </a:clrTo>
            </a:clrChange>
            <a:lum bright="6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3600450"/>
            <a:ext cx="1730375" cy="2181225"/>
          </a:xfrm>
          <a:prstGeom prst="rect">
            <a:avLst/>
          </a:prstGeom>
          <a:noFill/>
          <a:ln w="57150" cmpd="thinThick">
            <a:solidFill>
              <a:srgbClr val="81B2E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>
            <a:extLst>
              <a:ext uri="{FF2B5EF4-FFF2-40B4-BE49-F238E27FC236}">
                <a16:creationId xmlns:a16="http://schemas.microsoft.com/office/drawing/2014/main" id="{1C3E0122-A752-4968-9C44-7A65857037D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925" y="1412875"/>
            <a:ext cx="2127250" cy="5040313"/>
          </a:xfrm>
        </p:spPr>
        <p:txBody>
          <a:bodyPr/>
          <a:lstStyle/>
          <a:p>
            <a:pPr marL="180975" indent="-180975">
              <a:buClr>
                <a:srgbClr val="000076"/>
              </a:buClr>
              <a:buFont typeface="Arial" panose="020B0604020202020204" pitchFamily="34" charset="0"/>
              <a:buNone/>
            </a:pPr>
            <a:endParaRPr lang="bg-BG" altLang="bg-BG" sz="2000" b="1">
              <a:solidFill>
                <a:srgbClr val="000076"/>
              </a:solidFill>
              <a:latin typeface="Times New Roman" panose="02020603050405020304" pitchFamily="18" charset="0"/>
            </a:endParaRPr>
          </a:p>
          <a:p>
            <a:pPr marL="180975" indent="-180975">
              <a:buClr>
                <a:srgbClr val="000076"/>
              </a:buClr>
              <a:buFont typeface="Arial" panose="020B0604020202020204" pitchFamily="34" charset="0"/>
              <a:buNone/>
            </a:pPr>
            <a:r>
              <a:rPr lang="bg-BG" altLang="bg-BG" sz="2000" b="1">
                <a:solidFill>
                  <a:srgbClr val="000076"/>
                </a:solidFill>
                <a:latin typeface="Times New Roman" panose="02020603050405020304" pitchFamily="18" charset="0"/>
              </a:rPr>
              <a:t>Бойни  кораби-6 </a:t>
            </a:r>
          </a:p>
          <a:p>
            <a:pPr marL="180975" indent="-180975">
              <a:buClr>
                <a:srgbClr val="000076"/>
              </a:buClr>
            </a:pPr>
            <a:endParaRPr lang="bg-BG" altLang="bg-BG" sz="2000" b="1">
              <a:solidFill>
                <a:srgbClr val="000076"/>
              </a:solidFill>
              <a:latin typeface="Times New Roman" panose="02020603050405020304" pitchFamily="18" charset="0"/>
            </a:endParaRPr>
          </a:p>
          <a:p>
            <a:pPr marL="180975" indent="-180975">
              <a:buClr>
                <a:srgbClr val="000076"/>
              </a:buClr>
            </a:pPr>
            <a:endParaRPr lang="bg-BG" altLang="bg-BG" sz="2000" b="1">
              <a:solidFill>
                <a:srgbClr val="000076"/>
              </a:solidFill>
              <a:latin typeface="Times New Roman" panose="02020603050405020304" pitchFamily="18" charset="0"/>
            </a:endParaRPr>
          </a:p>
          <a:p>
            <a:pPr marL="180975" indent="-180975">
              <a:buClr>
                <a:srgbClr val="000076"/>
              </a:buClr>
              <a:buFont typeface="Arial" panose="020B0604020202020204" pitchFamily="34" charset="0"/>
              <a:buNone/>
            </a:pPr>
            <a:r>
              <a:rPr lang="bg-BG" altLang="bg-BG" sz="2000" b="1">
                <a:solidFill>
                  <a:srgbClr val="000076"/>
                </a:solidFill>
                <a:latin typeface="Times New Roman" panose="02020603050405020304" pitchFamily="18" charset="0"/>
              </a:rPr>
              <a:t>Кораби за бойна поддръжка </a:t>
            </a:r>
            <a:r>
              <a:rPr lang="bg-BG" altLang="bg-BG" sz="2000" b="1">
                <a:solidFill>
                  <a:srgbClr val="000076"/>
                </a:solidFill>
              </a:rPr>
              <a:t>–</a:t>
            </a:r>
            <a:r>
              <a:rPr lang="bg-BG" altLang="bg-BG" sz="2000" b="1">
                <a:solidFill>
                  <a:srgbClr val="000076"/>
                </a:solidFill>
                <a:latin typeface="Times New Roman" panose="02020603050405020304" pitchFamily="18" charset="0"/>
              </a:rPr>
              <a:t> 8</a:t>
            </a:r>
          </a:p>
          <a:p>
            <a:pPr marL="180975" indent="-180975">
              <a:buClr>
                <a:srgbClr val="000076"/>
              </a:buClr>
            </a:pPr>
            <a:endParaRPr lang="bg-BG" altLang="bg-BG" sz="2000" b="1">
              <a:solidFill>
                <a:srgbClr val="000076"/>
              </a:solidFill>
              <a:latin typeface="Times New Roman" panose="02020603050405020304" pitchFamily="18" charset="0"/>
            </a:endParaRPr>
          </a:p>
          <a:p>
            <a:pPr marL="180975" indent="-180975">
              <a:buClr>
                <a:srgbClr val="000076"/>
              </a:buClr>
            </a:pPr>
            <a:endParaRPr lang="bg-BG" altLang="bg-BG" sz="2000" b="1">
              <a:solidFill>
                <a:srgbClr val="000076"/>
              </a:solidFill>
              <a:latin typeface="Times New Roman" panose="02020603050405020304" pitchFamily="18" charset="0"/>
            </a:endParaRPr>
          </a:p>
          <a:p>
            <a:pPr marL="180975" indent="-180975">
              <a:buClr>
                <a:srgbClr val="000076"/>
              </a:buClr>
            </a:pPr>
            <a:r>
              <a:rPr lang="bg-BG" altLang="bg-BG" sz="2000" b="1">
                <a:solidFill>
                  <a:srgbClr val="000076"/>
                </a:solidFill>
                <a:latin typeface="Times New Roman" panose="02020603050405020304" pitchFamily="18" charset="0"/>
              </a:rPr>
              <a:t>Спомагателни кораби </a:t>
            </a:r>
            <a:r>
              <a:rPr lang="bg-BG" altLang="bg-BG" sz="2000" b="1">
                <a:solidFill>
                  <a:srgbClr val="000076"/>
                </a:solidFill>
              </a:rPr>
              <a:t>–</a:t>
            </a:r>
            <a:r>
              <a:rPr lang="bg-BG" altLang="bg-BG" sz="2000" b="1">
                <a:solidFill>
                  <a:srgbClr val="000076"/>
                </a:solidFill>
                <a:latin typeface="Times New Roman" panose="02020603050405020304" pitchFamily="18" charset="0"/>
              </a:rPr>
              <a:t> 6</a:t>
            </a:r>
          </a:p>
          <a:p>
            <a:pPr marL="180975" indent="-180975">
              <a:buClr>
                <a:srgbClr val="000076"/>
              </a:buClr>
            </a:pPr>
            <a:endParaRPr lang="bg-BG" altLang="bg-BG" sz="2000" b="1">
              <a:solidFill>
                <a:srgbClr val="000076"/>
              </a:solidFill>
              <a:latin typeface="Times New Roman" panose="02020603050405020304" pitchFamily="18" charset="0"/>
            </a:endParaRPr>
          </a:p>
          <a:p>
            <a:pPr marL="180975" indent="-180975">
              <a:buClr>
                <a:srgbClr val="000076"/>
              </a:buClr>
            </a:pPr>
            <a:endParaRPr lang="bg-BG" altLang="bg-BG" sz="2000" b="1">
              <a:solidFill>
                <a:srgbClr val="000076"/>
              </a:solidFill>
              <a:latin typeface="Times New Roman" panose="02020603050405020304" pitchFamily="18" charset="0"/>
            </a:endParaRPr>
          </a:p>
          <a:p>
            <a:pPr marL="180975" indent="-180975">
              <a:buClr>
                <a:srgbClr val="000076"/>
              </a:buClr>
              <a:buFont typeface="Arial" panose="020B0604020202020204" pitchFamily="34" charset="0"/>
              <a:buNone/>
            </a:pPr>
            <a:r>
              <a:rPr lang="bg-BG" altLang="bg-BG" sz="2000" b="1">
                <a:solidFill>
                  <a:srgbClr val="000076"/>
                </a:solidFill>
                <a:latin typeface="Times New Roman" panose="02020603050405020304" pitchFamily="18" charset="0"/>
              </a:rPr>
              <a:t>Вертолети </a:t>
            </a:r>
            <a:r>
              <a:rPr lang="bg-BG" altLang="bg-BG" sz="2000" b="1">
                <a:solidFill>
                  <a:srgbClr val="000076"/>
                </a:solidFill>
              </a:rPr>
              <a:t>–</a:t>
            </a:r>
            <a:r>
              <a:rPr lang="bg-BG" altLang="bg-BG" sz="2000" b="1">
                <a:solidFill>
                  <a:srgbClr val="000076"/>
                </a:solidFill>
                <a:latin typeface="Times New Roman" panose="02020603050405020304" pitchFamily="18" charset="0"/>
              </a:rPr>
              <a:t> 3</a:t>
            </a:r>
          </a:p>
        </p:txBody>
      </p:sp>
      <p:pic>
        <p:nvPicPr>
          <p:cNvPr id="65539" name="Picture 17" descr="2">
            <a:extLst>
              <a:ext uri="{FF2B5EF4-FFF2-40B4-BE49-F238E27FC236}">
                <a16:creationId xmlns:a16="http://schemas.microsoft.com/office/drawing/2014/main" id="{F4854408-3001-4443-B3A4-C02BA532A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203325"/>
            <a:ext cx="18923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2" descr="fr41">
            <a:extLst>
              <a:ext uri="{FF2B5EF4-FFF2-40B4-BE49-F238E27FC236}">
                <a16:creationId xmlns:a16="http://schemas.microsoft.com/office/drawing/2014/main" id="{F6571F8C-C58F-4A92-8642-7D20DC146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220788"/>
            <a:ext cx="219551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 descr="8">
            <a:extLst>
              <a:ext uri="{FF2B5EF4-FFF2-40B4-BE49-F238E27FC236}">
                <a16:creationId xmlns:a16="http://schemas.microsoft.com/office/drawing/2014/main" id="{7FD646A9-289B-491A-B53B-34B64DE9F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565400"/>
            <a:ext cx="1871663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DownRibbonSharp">
            <a:extLst>
              <a:ext uri="{FF2B5EF4-FFF2-40B4-BE49-F238E27FC236}">
                <a16:creationId xmlns:a16="http://schemas.microsoft.com/office/drawing/2014/main" id="{28135938-C839-437B-ADF9-1712849F658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187450" y="333375"/>
            <a:ext cx="6769100" cy="6477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700 w 21600"/>
              <a:gd name="T13" fmla="*/ 1688 h 21600"/>
              <a:gd name="T14" fmla="*/ 189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5400" y="0"/>
                </a:lnTo>
                <a:lnTo>
                  <a:pt x="5400" y="1688"/>
                </a:lnTo>
                <a:lnTo>
                  <a:pt x="16200" y="1688"/>
                </a:lnTo>
                <a:lnTo>
                  <a:pt x="16200" y="0"/>
                </a:lnTo>
                <a:lnTo>
                  <a:pt x="21600" y="0"/>
                </a:lnTo>
                <a:lnTo>
                  <a:pt x="18900" y="9956"/>
                </a:lnTo>
                <a:lnTo>
                  <a:pt x="21600" y="19912"/>
                </a:lnTo>
                <a:lnTo>
                  <a:pt x="18900" y="19912"/>
                </a:lnTo>
                <a:lnTo>
                  <a:pt x="18900" y="21600"/>
                </a:lnTo>
                <a:lnTo>
                  <a:pt x="2700" y="21600"/>
                </a:lnTo>
                <a:lnTo>
                  <a:pt x="2700" y="19912"/>
                </a:lnTo>
                <a:lnTo>
                  <a:pt x="0" y="19912"/>
                </a:lnTo>
                <a:lnTo>
                  <a:pt x="2700" y="9956"/>
                </a:lnTo>
                <a:lnTo>
                  <a:pt x="0" y="0"/>
                </a:lnTo>
                <a:close/>
              </a:path>
              <a:path w="21600" h="21600" fill="none" extrusionOk="0">
                <a:moveTo>
                  <a:pt x="5400" y="1688"/>
                </a:moveTo>
                <a:lnTo>
                  <a:pt x="2700" y="1688"/>
                </a:lnTo>
                <a:lnTo>
                  <a:pt x="2700" y="19912"/>
                </a:lnTo>
              </a:path>
              <a:path w="21600" h="21600" fill="none" extrusionOk="0">
                <a:moveTo>
                  <a:pt x="2700" y="1688"/>
                </a:moveTo>
                <a:lnTo>
                  <a:pt x="5400" y="0"/>
                </a:lnTo>
              </a:path>
              <a:path w="21600" h="21600" fill="none" extrusionOk="0">
                <a:moveTo>
                  <a:pt x="16200" y="1688"/>
                </a:moveTo>
                <a:lnTo>
                  <a:pt x="18900" y="1688"/>
                </a:lnTo>
                <a:lnTo>
                  <a:pt x="18900" y="19912"/>
                </a:lnTo>
              </a:path>
              <a:path w="21600" h="21600" fill="none" extrusionOk="0">
                <a:moveTo>
                  <a:pt x="18900" y="1688"/>
                </a:moveTo>
                <a:lnTo>
                  <a:pt x="16200" y="0"/>
                </a:lnTo>
              </a:path>
            </a:pathLst>
          </a:custGeom>
          <a:gradFill rotWithShape="1">
            <a:gsLst>
              <a:gs pos="0">
                <a:srgbClr val="577FFF"/>
              </a:gs>
              <a:gs pos="50000">
                <a:srgbClr val="FFFFFF"/>
              </a:gs>
              <a:gs pos="100000">
                <a:srgbClr val="577F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bg-BG" altLang="bg-BG" b="1">
                <a:solidFill>
                  <a:srgbClr val="001B70"/>
                </a:solidFill>
                <a:latin typeface="Times New Roman" panose="02020603050405020304" pitchFamily="18" charset="0"/>
              </a:rPr>
              <a:t>ОСНОВНИ СИЛИ НА ВМС</a:t>
            </a:r>
          </a:p>
        </p:txBody>
      </p:sp>
      <p:pic>
        <p:nvPicPr>
          <p:cNvPr id="65543" name="Picture 9">
            <a:extLst>
              <a:ext uri="{FF2B5EF4-FFF2-40B4-BE49-F238E27FC236}">
                <a16:creationId xmlns:a16="http://schemas.microsoft.com/office/drawing/2014/main" id="{ECA03835-1AE2-45A5-81EE-4B34EB91E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196975"/>
            <a:ext cx="1944688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5" descr="bgn17">
            <a:extLst>
              <a:ext uri="{FF2B5EF4-FFF2-40B4-BE49-F238E27FC236}">
                <a16:creationId xmlns:a16="http://schemas.microsoft.com/office/drawing/2014/main" id="{7AEB205B-5228-4192-851E-AD8A23E12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4157663"/>
            <a:ext cx="208597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6">
            <a:extLst>
              <a:ext uri="{FF2B5EF4-FFF2-40B4-BE49-F238E27FC236}">
                <a16:creationId xmlns:a16="http://schemas.microsoft.com/office/drawing/2014/main" id="{859B180A-1A46-4DD0-B496-BB045FE4E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149725"/>
            <a:ext cx="2386012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Picture 10" descr="orgimage008">
            <a:extLst>
              <a:ext uri="{FF2B5EF4-FFF2-40B4-BE49-F238E27FC236}">
                <a16:creationId xmlns:a16="http://schemas.microsoft.com/office/drawing/2014/main" id="{8E6A79CC-161D-42E3-B430-CBF99C05F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076700"/>
            <a:ext cx="2124075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7" name="Picture 11" descr="IMGP0103">
            <a:extLst>
              <a:ext uri="{FF2B5EF4-FFF2-40B4-BE49-F238E27FC236}">
                <a16:creationId xmlns:a16="http://schemas.microsoft.com/office/drawing/2014/main" id="{22821758-5A57-4064-8C03-46AD9220A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" b="17369"/>
          <a:stretch>
            <a:fillRect/>
          </a:stretch>
        </p:blipFill>
        <p:spPr bwMode="auto">
          <a:xfrm>
            <a:off x="4643438" y="2565400"/>
            <a:ext cx="244792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Picture 20" descr="6">
            <a:extLst>
              <a:ext uri="{FF2B5EF4-FFF2-40B4-BE49-F238E27FC236}">
                <a16:creationId xmlns:a16="http://schemas.microsoft.com/office/drawing/2014/main" id="{612801CD-0D66-4768-B019-3123A64B1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636838"/>
            <a:ext cx="2249487" cy="144303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9" name="Picture 21" descr="DSCF5404">
            <a:extLst>
              <a:ext uri="{FF2B5EF4-FFF2-40B4-BE49-F238E27FC236}">
                <a16:creationId xmlns:a16="http://schemas.microsoft.com/office/drawing/2014/main" id="{37A8C29A-D71E-46D9-B743-50A0A7345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589588"/>
            <a:ext cx="2044700" cy="1001712"/>
          </a:xfrm>
          <a:prstGeom prst="rect">
            <a:avLst/>
          </a:prstGeom>
          <a:noFill/>
          <a:ln w="19050">
            <a:solidFill>
              <a:srgbClr val="00007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29DEA4A7-3780-424C-A0F8-82BD36847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04800"/>
            <a:ext cx="3956050" cy="3762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12700">
              <a:defRPr/>
            </a:pPr>
            <a:r>
              <a:rPr lang="bg-BG" b="1">
                <a:effectLst>
                  <a:outerShdw blurRad="38100" dist="38100" dir="2700000" algn="tl">
                    <a:srgbClr val="FFFFFF"/>
                  </a:outerShdw>
                </a:effectLst>
              </a:rPr>
              <a:t>     БОЙНИ  КОРАБИ </a:t>
            </a:r>
            <a:endParaRPr lang="bg-BG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6563" name="Picture 2" descr="fr41">
            <a:extLst>
              <a:ext uri="{FF2B5EF4-FFF2-40B4-BE49-F238E27FC236}">
                <a16:creationId xmlns:a16="http://schemas.microsoft.com/office/drawing/2014/main" id="{D3CA4A2E-F7AA-40F8-8E55-E0462CBF9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620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angle 11">
            <a:extLst>
              <a:ext uri="{FF2B5EF4-FFF2-40B4-BE49-F238E27FC236}">
                <a16:creationId xmlns:a16="http://schemas.microsoft.com/office/drawing/2014/main" id="{AFA82D6F-9D75-416A-80CE-FB7F57D07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14400"/>
            <a:ext cx="6343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bg-BG" altLang="bg-BG" sz="4400">
                <a:latin typeface="Calibri" panose="020F0502020204030204" pitchFamily="34" charset="0"/>
              </a:rPr>
              <a:t>Фрегати клас Е 71</a:t>
            </a:r>
            <a:endParaRPr lang="en-US" altLang="bg-BG" sz="4400">
              <a:latin typeface="Calibri" panose="020F0502020204030204" pitchFamily="34" charset="0"/>
            </a:endParaRPr>
          </a:p>
        </p:txBody>
      </p:sp>
      <p:sp>
        <p:nvSpPr>
          <p:cNvPr id="66565" name="Rectangle 12">
            <a:extLst>
              <a:ext uri="{FF2B5EF4-FFF2-40B4-BE49-F238E27FC236}">
                <a16:creationId xmlns:a16="http://schemas.microsoft.com/office/drawing/2014/main" id="{04A441D6-7D09-4299-AAC3-434EE9A54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791200"/>
            <a:ext cx="6343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bg-BG" altLang="bg-BG" sz="2800">
                <a:latin typeface="Times New Roman" panose="02020603050405020304" pitchFamily="18" charset="0"/>
              </a:rPr>
              <a:t>3 бр. –построени и приети на въоръжение 1978 г.</a:t>
            </a:r>
            <a:endParaRPr lang="en-US" altLang="bg-BG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68" name="Group 32">
            <a:extLst>
              <a:ext uri="{FF2B5EF4-FFF2-40B4-BE49-F238E27FC236}">
                <a16:creationId xmlns:a16="http://schemas.microsoft.com/office/drawing/2014/main" id="{B10A686D-F193-49D7-9F83-9392EBA708E8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2133600"/>
          <a:ext cx="8153400" cy="3154363"/>
        </p:xfrm>
        <a:graphic>
          <a:graphicData uri="http://schemas.openxmlformats.org/drawingml/2006/table">
            <a:tbl>
              <a:tblPr/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Водоизместване: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стандартно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-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                        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пълно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1940 т.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2430 т.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Размери: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дължина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        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широчина - </a:t>
                      </a:r>
                      <a:b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        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газене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106,4 м / максимална/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b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12,3 м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- 3,9 м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Скорост :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b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Далечина на плаване :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28 възела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6 000 морски мили / 16 възела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Количество на горивото :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280 т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Екипаж :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157 човека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7606" name="TextBox 3">
            <a:extLst>
              <a:ext uri="{FF2B5EF4-FFF2-40B4-BE49-F238E27FC236}">
                <a16:creationId xmlns:a16="http://schemas.microsoft.com/office/drawing/2014/main" id="{873F2553-FBF4-4AA5-8667-F470CFE78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04800"/>
            <a:ext cx="5670550" cy="36988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/>
              <a:t>Технически характеристики на фрегатите тип Е-71 </a:t>
            </a:r>
            <a:endParaRPr lang="en-US" altLang="bg-BG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5A5ABFAF-13FF-4A7E-A47A-C6D78F7F1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59188"/>
            <a:ext cx="914400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bg-BG" b="1">
                <a:solidFill>
                  <a:srgbClr val="0000FF"/>
                </a:solidFill>
                <a:latin typeface="SwissCyr" pitchFamily="34" charset="0"/>
              </a:rPr>
              <a:t>1. </a:t>
            </a:r>
            <a:r>
              <a:rPr lang="bg-BG" altLang="bg-BG" b="1">
                <a:solidFill>
                  <a:srgbClr val="0000FF"/>
                </a:solidFill>
                <a:latin typeface="SwissCyr" pitchFamily="34" charset="0"/>
              </a:rPr>
              <a:t>Ракетно:</a:t>
            </a:r>
            <a:endParaRPr lang="en-AU" altLang="bg-BG" b="1">
              <a:solidFill>
                <a:srgbClr val="0000FF"/>
              </a:solidFill>
              <a:latin typeface="SwissCyr" pitchFamily="34" charset="0"/>
            </a:endParaRPr>
          </a:p>
          <a:p>
            <a:endParaRPr lang="en-AU" altLang="bg-BG" sz="1400">
              <a:solidFill>
                <a:srgbClr val="0000FF"/>
              </a:solidFill>
              <a:latin typeface="SwissCyr" pitchFamily="34" charset="0"/>
            </a:endParaRPr>
          </a:p>
          <a:p>
            <a:pPr algn="just"/>
            <a:endParaRPr lang="bg-BG" altLang="bg-BG" b="1">
              <a:solidFill>
                <a:srgbClr val="0000FF"/>
              </a:solidFill>
              <a:latin typeface="SwissCyr" pitchFamily="34" charset="0"/>
            </a:endParaRPr>
          </a:p>
          <a:p>
            <a:pPr algn="just"/>
            <a:endParaRPr lang="bg-BG" altLang="bg-BG" b="1">
              <a:solidFill>
                <a:srgbClr val="0000FF"/>
              </a:solidFill>
              <a:latin typeface="SwissCyr" pitchFamily="34" charset="0"/>
            </a:endParaRPr>
          </a:p>
          <a:p>
            <a:pPr algn="just"/>
            <a:r>
              <a:rPr lang="bg-BG" altLang="bg-BG" b="1">
                <a:solidFill>
                  <a:srgbClr val="0000FF"/>
                </a:solidFill>
                <a:latin typeface="SwissCyr" pitchFamily="34" charset="0"/>
              </a:rPr>
              <a:t> </a:t>
            </a:r>
            <a:r>
              <a:rPr lang="en-US" altLang="bg-BG" b="1">
                <a:solidFill>
                  <a:srgbClr val="0000FF"/>
                </a:solidFill>
                <a:latin typeface="SwissCyr" pitchFamily="34" charset="0"/>
              </a:rPr>
              <a:t>2. </a:t>
            </a:r>
            <a:r>
              <a:rPr lang="bg-BG" altLang="bg-BG" b="1">
                <a:solidFill>
                  <a:srgbClr val="0000FF"/>
                </a:solidFill>
                <a:latin typeface="SwissCyr" pitchFamily="34" charset="0"/>
              </a:rPr>
              <a:t>Артилерийско:</a:t>
            </a:r>
            <a:endParaRPr lang="en-AU" altLang="bg-BG" b="1">
              <a:solidFill>
                <a:srgbClr val="0000FF"/>
              </a:solidFill>
              <a:latin typeface="SwissCyr" pitchFamily="34" charset="0"/>
            </a:endParaRPr>
          </a:p>
          <a:p>
            <a:pPr algn="just"/>
            <a:endParaRPr lang="bg-BG" altLang="bg-BG" b="1">
              <a:solidFill>
                <a:srgbClr val="0000FF"/>
              </a:solidFill>
              <a:latin typeface="SwissCyr" pitchFamily="34" charset="0"/>
            </a:endParaRPr>
          </a:p>
          <a:p>
            <a:pPr algn="just"/>
            <a:endParaRPr lang="bg-BG" altLang="bg-BG" sz="1400" b="1">
              <a:solidFill>
                <a:srgbClr val="0000FF"/>
              </a:solidFill>
              <a:latin typeface="SwissCyr" pitchFamily="34" charset="0"/>
            </a:endParaRPr>
          </a:p>
          <a:p>
            <a:pPr algn="just"/>
            <a:r>
              <a:rPr lang="bg-BG" altLang="bg-BG" b="1">
                <a:solidFill>
                  <a:srgbClr val="0000FF"/>
                </a:solidFill>
                <a:latin typeface="SwissCyr" pitchFamily="34" charset="0"/>
              </a:rPr>
              <a:t> </a:t>
            </a:r>
            <a:r>
              <a:rPr lang="en-US" altLang="bg-BG" b="1">
                <a:solidFill>
                  <a:srgbClr val="0000FF"/>
                </a:solidFill>
                <a:latin typeface="SwissCyr" pitchFamily="34" charset="0"/>
              </a:rPr>
              <a:t>3. </a:t>
            </a:r>
            <a:r>
              <a:rPr lang="bg-BG" altLang="bg-BG" b="1">
                <a:solidFill>
                  <a:srgbClr val="0000FF"/>
                </a:solidFill>
                <a:latin typeface="SwissCyr" pitchFamily="34" charset="0"/>
              </a:rPr>
              <a:t>Противоподводно:</a:t>
            </a:r>
            <a:endParaRPr lang="en-AU" altLang="bg-BG" b="1">
              <a:solidFill>
                <a:srgbClr val="0000FF"/>
              </a:solidFill>
              <a:latin typeface="SwissCyr" pitchFamily="34" charset="0"/>
            </a:endParaRPr>
          </a:p>
          <a:p>
            <a:endParaRPr lang="bg-BG" altLang="bg-BG" sz="1400" b="1">
              <a:solidFill>
                <a:srgbClr val="0000FF"/>
              </a:solidFill>
              <a:latin typeface="SwissCyr" pitchFamily="34" charset="0"/>
            </a:endParaRPr>
          </a:p>
          <a:p>
            <a:endParaRPr lang="bg-BG" altLang="bg-BG" sz="1400" b="1">
              <a:solidFill>
                <a:srgbClr val="0000FF"/>
              </a:solidFill>
              <a:latin typeface="SwissCyr" pitchFamily="34" charset="0"/>
            </a:endParaRPr>
          </a:p>
          <a:p>
            <a:endParaRPr lang="bg-BG" altLang="bg-BG" sz="1400" b="1">
              <a:solidFill>
                <a:srgbClr val="0000FF"/>
              </a:solidFill>
              <a:latin typeface="SwissCyr" pitchFamily="34" charset="0"/>
            </a:endParaRPr>
          </a:p>
        </p:txBody>
      </p:sp>
      <p:pic>
        <p:nvPicPr>
          <p:cNvPr id="68611" name="Picture 3">
            <a:extLst>
              <a:ext uri="{FF2B5EF4-FFF2-40B4-BE49-F238E27FC236}">
                <a16:creationId xmlns:a16="http://schemas.microsoft.com/office/drawing/2014/main" id="{218C8D76-1CE9-446B-8F44-B072DC636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838200"/>
            <a:ext cx="8166100" cy="2735263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id="{2217BCD4-8097-4259-AEEE-D884B2A5A731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1524000"/>
            <a:ext cx="447675" cy="838200"/>
            <a:chOff x="1536" y="960"/>
            <a:chExt cx="282" cy="528"/>
          </a:xfrm>
        </p:grpSpPr>
        <p:grpSp>
          <p:nvGrpSpPr>
            <p:cNvPr id="68639" name="Group 6">
              <a:extLst>
                <a:ext uri="{FF2B5EF4-FFF2-40B4-BE49-F238E27FC236}">
                  <a16:creationId xmlns:a16="http://schemas.microsoft.com/office/drawing/2014/main" id="{063BB0DD-E192-4ED9-A4B5-03B408D450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7" y="960"/>
              <a:ext cx="141" cy="173"/>
              <a:chOff x="4896" y="2467"/>
              <a:chExt cx="141" cy="173"/>
            </a:xfrm>
          </p:grpSpPr>
          <p:sp>
            <p:nvSpPr>
              <p:cNvPr id="68641" name="Text Box 7">
                <a:extLst>
                  <a:ext uri="{FF2B5EF4-FFF2-40B4-BE49-F238E27FC236}">
                    <a16:creationId xmlns:a16="http://schemas.microsoft.com/office/drawing/2014/main" id="{5A045A60-5C25-4E77-827E-F2A4613228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96" y="2467"/>
                <a:ext cx="14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bg-BG" altLang="bg-BG" sz="1200" b="1">
                    <a:solidFill>
                      <a:srgbClr val="000000"/>
                    </a:solidFill>
                  </a:rPr>
                  <a:t>1</a:t>
                </a:r>
                <a:endParaRPr lang="en-US" altLang="bg-BG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42" name="Line 8">
                <a:extLst>
                  <a:ext uri="{FF2B5EF4-FFF2-40B4-BE49-F238E27FC236}">
                    <a16:creationId xmlns:a16="http://schemas.microsoft.com/office/drawing/2014/main" id="{592BDC59-2A48-423F-89A6-DC883FD11E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6" y="2640"/>
                <a:ext cx="141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bg-BG"/>
              </a:p>
            </p:txBody>
          </p:sp>
        </p:grpSp>
        <p:sp>
          <p:nvSpPr>
            <p:cNvPr id="68640" name="Line 9">
              <a:extLst>
                <a:ext uri="{FF2B5EF4-FFF2-40B4-BE49-F238E27FC236}">
                  <a16:creationId xmlns:a16="http://schemas.microsoft.com/office/drawing/2014/main" id="{2158B447-3824-42AF-8DB3-49FD0B3817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36" y="1133"/>
              <a:ext cx="141" cy="35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bg-BG"/>
            </a:p>
          </p:txBody>
        </p:sp>
      </p:grpSp>
      <p:grpSp>
        <p:nvGrpSpPr>
          <p:cNvPr id="4" name="Group 10">
            <a:extLst>
              <a:ext uri="{FF2B5EF4-FFF2-40B4-BE49-F238E27FC236}">
                <a16:creationId xmlns:a16="http://schemas.microsoft.com/office/drawing/2014/main" id="{227DBEA6-7402-4923-BD1F-343C5BFA90D6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524000"/>
            <a:ext cx="447675" cy="838200"/>
            <a:chOff x="1536" y="960"/>
            <a:chExt cx="282" cy="528"/>
          </a:xfrm>
        </p:grpSpPr>
        <p:grpSp>
          <p:nvGrpSpPr>
            <p:cNvPr id="68635" name="Group 11">
              <a:extLst>
                <a:ext uri="{FF2B5EF4-FFF2-40B4-BE49-F238E27FC236}">
                  <a16:creationId xmlns:a16="http://schemas.microsoft.com/office/drawing/2014/main" id="{137577B2-90F5-42B1-B27B-67A8CA7429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7" y="960"/>
              <a:ext cx="141" cy="173"/>
              <a:chOff x="4896" y="2467"/>
              <a:chExt cx="141" cy="173"/>
            </a:xfrm>
          </p:grpSpPr>
          <p:sp>
            <p:nvSpPr>
              <p:cNvPr id="68637" name="Text Box 12">
                <a:extLst>
                  <a:ext uri="{FF2B5EF4-FFF2-40B4-BE49-F238E27FC236}">
                    <a16:creationId xmlns:a16="http://schemas.microsoft.com/office/drawing/2014/main" id="{200CC4AB-5CDF-4E2C-85B3-DC38FFF826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96" y="2467"/>
                <a:ext cx="14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bg-BG" altLang="bg-BG" sz="1200" b="1">
                    <a:solidFill>
                      <a:srgbClr val="000000"/>
                    </a:solidFill>
                  </a:rPr>
                  <a:t>2</a:t>
                </a:r>
                <a:endParaRPr lang="en-US" altLang="bg-BG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38" name="Line 13">
                <a:extLst>
                  <a:ext uri="{FF2B5EF4-FFF2-40B4-BE49-F238E27FC236}">
                    <a16:creationId xmlns:a16="http://schemas.microsoft.com/office/drawing/2014/main" id="{D37B3AF5-E2CD-4B97-8161-F525AD6BEF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6" y="2640"/>
                <a:ext cx="141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bg-BG"/>
              </a:p>
            </p:txBody>
          </p:sp>
        </p:grpSp>
        <p:sp>
          <p:nvSpPr>
            <p:cNvPr id="68636" name="Line 14">
              <a:extLst>
                <a:ext uri="{FF2B5EF4-FFF2-40B4-BE49-F238E27FC236}">
                  <a16:creationId xmlns:a16="http://schemas.microsoft.com/office/drawing/2014/main" id="{C3A1AE89-50C9-4F0C-B3F7-D7724C40A6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36" y="1133"/>
              <a:ext cx="141" cy="35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bg-BG"/>
            </a:p>
          </p:txBody>
        </p:sp>
      </p:grpSp>
      <p:grpSp>
        <p:nvGrpSpPr>
          <p:cNvPr id="6" name="Group 15">
            <a:extLst>
              <a:ext uri="{FF2B5EF4-FFF2-40B4-BE49-F238E27FC236}">
                <a16:creationId xmlns:a16="http://schemas.microsoft.com/office/drawing/2014/main" id="{6E699857-0D33-4D38-911F-131B1F8CDF39}"/>
              </a:ext>
            </a:extLst>
          </p:cNvPr>
          <p:cNvGrpSpPr>
            <a:grpSpLocks/>
          </p:cNvGrpSpPr>
          <p:nvPr/>
        </p:nvGrpSpPr>
        <p:grpSpPr bwMode="auto">
          <a:xfrm>
            <a:off x="6629400" y="1524000"/>
            <a:ext cx="447675" cy="838200"/>
            <a:chOff x="1536" y="960"/>
            <a:chExt cx="282" cy="528"/>
          </a:xfrm>
        </p:grpSpPr>
        <p:grpSp>
          <p:nvGrpSpPr>
            <p:cNvPr id="68631" name="Group 16">
              <a:extLst>
                <a:ext uri="{FF2B5EF4-FFF2-40B4-BE49-F238E27FC236}">
                  <a16:creationId xmlns:a16="http://schemas.microsoft.com/office/drawing/2014/main" id="{EDBF5608-1B33-4418-85DF-C179F07A7F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7" y="960"/>
              <a:ext cx="141" cy="173"/>
              <a:chOff x="4896" y="2467"/>
              <a:chExt cx="141" cy="173"/>
            </a:xfrm>
          </p:grpSpPr>
          <p:sp>
            <p:nvSpPr>
              <p:cNvPr id="68633" name="Text Box 17">
                <a:extLst>
                  <a:ext uri="{FF2B5EF4-FFF2-40B4-BE49-F238E27FC236}">
                    <a16:creationId xmlns:a16="http://schemas.microsoft.com/office/drawing/2014/main" id="{7D69F571-359D-4C83-9A5F-AFF7A61E33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96" y="2467"/>
                <a:ext cx="14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bg-BG" altLang="bg-BG" sz="1200" b="1">
                    <a:solidFill>
                      <a:srgbClr val="000000"/>
                    </a:solidFill>
                  </a:rPr>
                  <a:t>3</a:t>
                </a:r>
                <a:endParaRPr lang="en-US" altLang="bg-BG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34" name="Line 18">
                <a:extLst>
                  <a:ext uri="{FF2B5EF4-FFF2-40B4-BE49-F238E27FC236}">
                    <a16:creationId xmlns:a16="http://schemas.microsoft.com/office/drawing/2014/main" id="{F0C2D5CF-B7FB-4AA3-82B6-EB88DD99B7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6" y="2640"/>
                <a:ext cx="141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bg-BG"/>
              </a:p>
            </p:txBody>
          </p:sp>
        </p:grpSp>
        <p:sp>
          <p:nvSpPr>
            <p:cNvPr id="68632" name="Line 19">
              <a:extLst>
                <a:ext uri="{FF2B5EF4-FFF2-40B4-BE49-F238E27FC236}">
                  <a16:creationId xmlns:a16="http://schemas.microsoft.com/office/drawing/2014/main" id="{DEA88C53-6239-4113-B2AC-C47878CED9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36" y="1133"/>
              <a:ext cx="141" cy="35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bg-BG"/>
            </a:p>
          </p:txBody>
        </p:sp>
      </p:grpSp>
      <p:grpSp>
        <p:nvGrpSpPr>
          <p:cNvPr id="8" name="Group 20">
            <a:extLst>
              <a:ext uri="{FF2B5EF4-FFF2-40B4-BE49-F238E27FC236}">
                <a16:creationId xmlns:a16="http://schemas.microsoft.com/office/drawing/2014/main" id="{05138B8D-002D-417F-B4E2-2E0EF696D535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2889250"/>
            <a:ext cx="447675" cy="563563"/>
            <a:chOff x="4458" y="2175"/>
            <a:chExt cx="282" cy="355"/>
          </a:xfrm>
        </p:grpSpPr>
        <p:grpSp>
          <p:nvGrpSpPr>
            <p:cNvPr id="68627" name="Group 21">
              <a:extLst>
                <a:ext uri="{FF2B5EF4-FFF2-40B4-BE49-F238E27FC236}">
                  <a16:creationId xmlns:a16="http://schemas.microsoft.com/office/drawing/2014/main" id="{39F6DCAE-CB13-44BA-B410-6E2227F8E5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58" y="2353"/>
              <a:ext cx="141" cy="173"/>
              <a:chOff x="4896" y="2467"/>
              <a:chExt cx="141" cy="173"/>
            </a:xfrm>
          </p:grpSpPr>
          <p:sp>
            <p:nvSpPr>
              <p:cNvPr id="68629" name="Text Box 22">
                <a:extLst>
                  <a:ext uri="{FF2B5EF4-FFF2-40B4-BE49-F238E27FC236}">
                    <a16:creationId xmlns:a16="http://schemas.microsoft.com/office/drawing/2014/main" id="{E14F78A0-7824-44A4-BF98-3FDF8E46CD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96" y="2467"/>
                <a:ext cx="14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bg-BG" altLang="bg-BG" sz="1200" b="1">
                    <a:solidFill>
                      <a:srgbClr val="000000"/>
                    </a:solidFill>
                  </a:rPr>
                  <a:t>4</a:t>
                </a:r>
                <a:endParaRPr lang="en-US" altLang="bg-BG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30" name="Line 23">
                <a:extLst>
                  <a:ext uri="{FF2B5EF4-FFF2-40B4-BE49-F238E27FC236}">
                    <a16:creationId xmlns:a16="http://schemas.microsoft.com/office/drawing/2014/main" id="{BB8A2CB4-531E-434A-9DEB-DBA641FE35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6" y="2640"/>
                <a:ext cx="141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bg-BG"/>
              </a:p>
            </p:txBody>
          </p:sp>
        </p:grpSp>
        <p:sp>
          <p:nvSpPr>
            <p:cNvPr id="68628" name="Line 24">
              <a:extLst>
                <a:ext uri="{FF2B5EF4-FFF2-40B4-BE49-F238E27FC236}">
                  <a16:creationId xmlns:a16="http://schemas.microsoft.com/office/drawing/2014/main" id="{49D97421-EF5F-4419-B1BD-EEC46425D7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99" y="2175"/>
              <a:ext cx="141" cy="35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bg-BG"/>
            </a:p>
          </p:txBody>
        </p:sp>
      </p:grpSp>
      <p:grpSp>
        <p:nvGrpSpPr>
          <p:cNvPr id="10" name="Group 25">
            <a:extLst>
              <a:ext uri="{FF2B5EF4-FFF2-40B4-BE49-F238E27FC236}">
                <a16:creationId xmlns:a16="http://schemas.microsoft.com/office/drawing/2014/main" id="{36C7315B-CC37-4777-9D50-FC8769530DDB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2514600"/>
            <a:ext cx="609600" cy="931863"/>
            <a:chOff x="3504" y="1584"/>
            <a:chExt cx="384" cy="587"/>
          </a:xfrm>
        </p:grpSpPr>
        <p:grpSp>
          <p:nvGrpSpPr>
            <p:cNvPr id="68623" name="Group 26">
              <a:extLst>
                <a:ext uri="{FF2B5EF4-FFF2-40B4-BE49-F238E27FC236}">
                  <a16:creationId xmlns:a16="http://schemas.microsoft.com/office/drawing/2014/main" id="{7218D939-EFF1-4D0F-B456-9A9006AF9A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1994"/>
              <a:ext cx="141" cy="173"/>
              <a:chOff x="4896" y="2467"/>
              <a:chExt cx="141" cy="173"/>
            </a:xfrm>
          </p:grpSpPr>
          <p:sp>
            <p:nvSpPr>
              <p:cNvPr id="68625" name="Text Box 27">
                <a:extLst>
                  <a:ext uri="{FF2B5EF4-FFF2-40B4-BE49-F238E27FC236}">
                    <a16:creationId xmlns:a16="http://schemas.microsoft.com/office/drawing/2014/main" id="{3A295AF0-FACA-45DB-B070-E5C8E1E65C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96" y="2467"/>
                <a:ext cx="14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" rIns="18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bg-BG" altLang="bg-BG" sz="1200" b="1">
                    <a:solidFill>
                      <a:srgbClr val="000000"/>
                    </a:solidFill>
                  </a:rPr>
                  <a:t>5</a:t>
                </a:r>
                <a:endParaRPr lang="en-US" altLang="bg-BG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26" name="Line 28">
                <a:extLst>
                  <a:ext uri="{FF2B5EF4-FFF2-40B4-BE49-F238E27FC236}">
                    <a16:creationId xmlns:a16="http://schemas.microsoft.com/office/drawing/2014/main" id="{A9B5BDDF-36B7-45AB-BE0D-AE668A4177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6" y="2640"/>
                <a:ext cx="141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000" rIns="18000"/>
              <a:lstStyle/>
              <a:p>
                <a:endParaRPr lang="bg-BG"/>
              </a:p>
            </p:txBody>
          </p:sp>
        </p:grpSp>
        <p:sp>
          <p:nvSpPr>
            <p:cNvPr id="68624" name="Line 29">
              <a:extLst>
                <a:ext uri="{FF2B5EF4-FFF2-40B4-BE49-F238E27FC236}">
                  <a16:creationId xmlns:a16="http://schemas.microsoft.com/office/drawing/2014/main" id="{3D01B42B-354C-4AD9-AA95-4FC2C010CE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45" y="1584"/>
              <a:ext cx="243" cy="58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8000" rIns="18000"/>
            <a:lstStyle/>
            <a:p>
              <a:endParaRPr lang="bg-BG"/>
            </a:p>
          </p:txBody>
        </p:sp>
      </p:grpSp>
      <p:sp>
        <p:nvSpPr>
          <p:cNvPr id="109598" name="Rectangle 30">
            <a:extLst>
              <a:ext uri="{FF2B5EF4-FFF2-40B4-BE49-F238E27FC236}">
                <a16:creationId xmlns:a16="http://schemas.microsoft.com/office/drawing/2014/main" id="{4FDA70DE-B89E-4E19-B1C9-C305CD196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038600"/>
            <a:ext cx="5575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sz="1600" b="1">
                <a:solidFill>
                  <a:srgbClr val="000000"/>
                </a:solidFill>
              </a:rPr>
              <a:t>1. </a:t>
            </a:r>
            <a:r>
              <a:rPr lang="en-US" altLang="bg-BG" sz="1600" b="1">
                <a:solidFill>
                  <a:srgbClr val="0000FF"/>
                </a:solidFill>
              </a:rPr>
              <a:t> </a:t>
            </a:r>
            <a:r>
              <a:rPr lang="bg-BG" altLang="bg-BG" sz="1400" b="1" i="1">
                <a:solidFill>
                  <a:srgbClr val="0000FF"/>
                </a:solidFill>
                <a:latin typeface="SwissCyr" pitchFamily="34" charset="0"/>
              </a:rPr>
              <a:t>ракети повърхност - повърхност:</a:t>
            </a:r>
            <a:r>
              <a:rPr lang="bg-BG" altLang="bg-BG" sz="1400" i="1">
                <a:solidFill>
                  <a:srgbClr val="0000FF"/>
                </a:solidFill>
                <a:latin typeface="SwissCyr" pitchFamily="34" charset="0"/>
              </a:rPr>
              <a:t> 2x2 ПУ "Ехосе</a:t>
            </a:r>
            <a:r>
              <a:rPr lang="en-US" altLang="bg-BG" sz="1400" i="1">
                <a:solidFill>
                  <a:srgbClr val="0000FF"/>
                </a:solidFill>
                <a:latin typeface="SwissCyr" pitchFamily="34" charset="0"/>
              </a:rPr>
              <a:t>t</a:t>
            </a:r>
            <a:r>
              <a:rPr lang="bg-BG" altLang="bg-BG" sz="1400" i="1">
                <a:solidFill>
                  <a:srgbClr val="0000FF"/>
                </a:solidFill>
                <a:latin typeface="SwissCyr" pitchFamily="34" charset="0"/>
              </a:rPr>
              <a:t> ММ 38,</a:t>
            </a:r>
            <a:endParaRPr lang="en-US" altLang="bg-BG" sz="1400" i="1">
              <a:solidFill>
                <a:srgbClr val="0000FF"/>
              </a:solidFill>
              <a:latin typeface="SwissCyr" pitchFamily="34" charset="0"/>
            </a:endParaRPr>
          </a:p>
        </p:txBody>
      </p:sp>
      <p:sp>
        <p:nvSpPr>
          <p:cNvPr id="109599" name="Rectangle 31">
            <a:extLst>
              <a:ext uri="{FF2B5EF4-FFF2-40B4-BE49-F238E27FC236}">
                <a16:creationId xmlns:a16="http://schemas.microsoft.com/office/drawing/2014/main" id="{70E3DBFA-1B6A-41B2-878E-9B3DAC1EF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343400"/>
            <a:ext cx="63515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sz="1600" b="1">
                <a:solidFill>
                  <a:srgbClr val="000000"/>
                </a:solidFill>
              </a:rPr>
              <a:t>2.</a:t>
            </a:r>
            <a:r>
              <a:rPr lang="bg-BG" altLang="bg-BG" sz="1400" b="1">
                <a:solidFill>
                  <a:srgbClr val="000000"/>
                </a:solidFill>
              </a:rPr>
              <a:t> </a:t>
            </a:r>
            <a:r>
              <a:rPr lang="en-US" altLang="bg-BG" sz="1400" b="1">
                <a:solidFill>
                  <a:srgbClr val="0000FF"/>
                </a:solidFill>
              </a:rPr>
              <a:t>  </a:t>
            </a:r>
            <a:r>
              <a:rPr lang="bg-BG" altLang="bg-BG" sz="1400" b="1" i="1">
                <a:solidFill>
                  <a:srgbClr val="0000FF"/>
                </a:solidFill>
                <a:latin typeface="SwissCyr" pitchFamily="34" charset="0"/>
              </a:rPr>
              <a:t>ракети повърхност - въздух:</a:t>
            </a:r>
            <a:r>
              <a:rPr lang="bg-BG" altLang="bg-BG" sz="1400" i="1">
                <a:solidFill>
                  <a:srgbClr val="0000FF"/>
                </a:solidFill>
                <a:latin typeface="SwissCyr" pitchFamily="34" charset="0"/>
              </a:rPr>
              <a:t> 1x8 ПУ </a:t>
            </a:r>
            <a:r>
              <a:rPr lang="en-US" altLang="bg-BG" sz="1400" i="1">
                <a:solidFill>
                  <a:srgbClr val="0000FF"/>
                </a:solidFill>
                <a:latin typeface="SwissCyr" pitchFamily="34" charset="0"/>
              </a:rPr>
              <a:t>Raytheon </a:t>
            </a:r>
            <a:r>
              <a:rPr lang="bg-BG" altLang="bg-BG" sz="1400" i="1">
                <a:solidFill>
                  <a:srgbClr val="0000FF"/>
                </a:solidFill>
                <a:latin typeface="SwissCyr" pitchFamily="34" charset="0"/>
              </a:rPr>
              <a:t>"</a:t>
            </a:r>
            <a:r>
              <a:rPr lang="en-US" altLang="bg-BG" sz="1400" i="1">
                <a:solidFill>
                  <a:srgbClr val="0000FF"/>
                </a:solidFill>
                <a:latin typeface="SwissCyr" pitchFamily="34" charset="0"/>
              </a:rPr>
              <a:t>Sea</a:t>
            </a:r>
            <a:r>
              <a:rPr lang="ru-RU" altLang="bg-BG" sz="1400" i="1">
                <a:solidFill>
                  <a:srgbClr val="0000FF"/>
                </a:solidFill>
                <a:latin typeface="SwissCyr" pitchFamily="34" charset="0"/>
              </a:rPr>
              <a:t> </a:t>
            </a:r>
            <a:r>
              <a:rPr lang="en-US" altLang="bg-BG" sz="1400" i="1">
                <a:solidFill>
                  <a:srgbClr val="0000FF"/>
                </a:solidFill>
                <a:latin typeface="SwissCyr" pitchFamily="34" charset="0"/>
              </a:rPr>
              <a:t>Sparow</a:t>
            </a:r>
            <a:r>
              <a:rPr lang="ru-RU" altLang="bg-BG" sz="1400" i="1">
                <a:solidFill>
                  <a:srgbClr val="0000FF"/>
                </a:solidFill>
                <a:latin typeface="SwissCyr" pitchFamily="34" charset="0"/>
              </a:rPr>
              <a:t>” </a:t>
            </a:r>
            <a:r>
              <a:rPr lang="en-US" altLang="bg-BG" sz="1400" i="1">
                <a:solidFill>
                  <a:srgbClr val="0000FF"/>
                </a:solidFill>
                <a:latin typeface="SwissCyr" pitchFamily="34" charset="0"/>
              </a:rPr>
              <a:t>Mk</a:t>
            </a:r>
            <a:r>
              <a:rPr lang="ru-RU" altLang="bg-BG" sz="1400" i="1">
                <a:solidFill>
                  <a:srgbClr val="0000FF"/>
                </a:solidFill>
                <a:latin typeface="SwissCyr" pitchFamily="34" charset="0"/>
              </a:rPr>
              <a:t>-29</a:t>
            </a:r>
            <a:r>
              <a:rPr lang="bg-BG" altLang="bg-BG" sz="1400" i="1">
                <a:solidFill>
                  <a:srgbClr val="0000FF"/>
                </a:solidFill>
                <a:latin typeface="SwissCyr" pitchFamily="34" charset="0"/>
              </a:rPr>
              <a:t>.</a:t>
            </a:r>
            <a:endParaRPr lang="en-US" altLang="bg-BG" sz="1400" i="1">
              <a:solidFill>
                <a:srgbClr val="0000FF"/>
              </a:solidFill>
              <a:latin typeface="SwissCyr" pitchFamily="34" charset="0"/>
            </a:endParaRPr>
          </a:p>
        </p:txBody>
      </p:sp>
      <p:sp>
        <p:nvSpPr>
          <p:cNvPr id="109600" name="Rectangle 32">
            <a:extLst>
              <a:ext uri="{FF2B5EF4-FFF2-40B4-BE49-F238E27FC236}">
                <a16:creationId xmlns:a16="http://schemas.microsoft.com/office/drawing/2014/main" id="{DB4A62C4-F8A7-4A71-865C-6D7FE0213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5164138"/>
            <a:ext cx="7092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bg-BG" sz="1600" b="1">
                <a:solidFill>
                  <a:srgbClr val="000000"/>
                </a:solidFill>
              </a:rPr>
              <a:t>3</a:t>
            </a:r>
            <a:r>
              <a:rPr lang="bg-BG" altLang="bg-BG" sz="1600" b="1">
                <a:solidFill>
                  <a:srgbClr val="000000"/>
                </a:solidFill>
              </a:rPr>
              <a:t>.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  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1 х 1 100 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mm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 оръдие "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Creusot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 </a:t>
            </a:r>
            <a:r>
              <a:rPr lang="ru-RU" altLang="bg-BG" sz="1400">
                <a:solidFill>
                  <a:srgbClr val="0000FF"/>
                </a:solidFill>
                <a:latin typeface="SwissCyr" pitchFamily="34" charset="0"/>
              </a:rPr>
              <a:t>- 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Loire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“, 600 бр., 14 000 м дистанция на стрелбата</a:t>
            </a:r>
            <a:endParaRPr lang="en-AU" altLang="bg-BG" sz="1400">
              <a:solidFill>
                <a:srgbClr val="0000FF"/>
              </a:solidFill>
              <a:latin typeface="SwissCyr" pitchFamily="34" charset="0"/>
            </a:endParaRPr>
          </a:p>
        </p:txBody>
      </p:sp>
      <p:sp>
        <p:nvSpPr>
          <p:cNvPr id="109601" name="Rectangle 33">
            <a:extLst>
              <a:ext uri="{FF2B5EF4-FFF2-40B4-BE49-F238E27FC236}">
                <a16:creationId xmlns:a16="http://schemas.microsoft.com/office/drawing/2014/main" id="{B7AC09C5-E31D-4AB9-9CDB-B0CE6B50A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463" y="5791200"/>
            <a:ext cx="82375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rabicPeriod" startAt="4"/>
            </a:pPr>
            <a:r>
              <a:rPr lang="bg-BG" altLang="bg-BG" sz="1400" b="1">
                <a:solidFill>
                  <a:srgbClr val="0000FF"/>
                </a:solidFill>
                <a:latin typeface="SwissCyr" pitchFamily="34" charset="0"/>
              </a:rPr>
              <a:t>торпедно: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 2 х 533 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mm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 торпедни апарата ЕСА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N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 с 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10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бр.торпеда L5 Мо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d</a:t>
            </a:r>
            <a:r>
              <a:rPr lang="ru-RU" altLang="bg-BG" sz="1400">
                <a:solidFill>
                  <a:srgbClr val="0000FF"/>
                </a:solidFill>
                <a:latin typeface="SwissCyr" pitchFamily="34" charset="0"/>
              </a:rPr>
              <a:t>4- 7000м дистанция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,</a:t>
            </a:r>
          </a:p>
          <a:p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 за стрелба по подводни и надводни цели;</a:t>
            </a:r>
            <a:endParaRPr lang="en-AU" altLang="bg-BG" sz="1400">
              <a:solidFill>
                <a:srgbClr val="0000FF"/>
              </a:solidFill>
              <a:latin typeface="SwissCyr" pitchFamily="34" charset="0"/>
            </a:endParaRPr>
          </a:p>
        </p:txBody>
      </p:sp>
      <p:sp>
        <p:nvSpPr>
          <p:cNvPr id="109602" name="Rectangle 34">
            <a:extLst>
              <a:ext uri="{FF2B5EF4-FFF2-40B4-BE49-F238E27FC236}">
                <a16:creationId xmlns:a16="http://schemas.microsoft.com/office/drawing/2014/main" id="{96317E55-B95E-41F6-9F3E-AADA2AD66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6248400"/>
            <a:ext cx="65325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bg-BG" sz="1600" b="1">
                <a:solidFill>
                  <a:srgbClr val="000000"/>
                </a:solidFill>
              </a:rPr>
              <a:t>5</a:t>
            </a:r>
            <a:r>
              <a:rPr lang="bg-BG" altLang="bg-BG" sz="1600" b="1">
                <a:solidFill>
                  <a:srgbClr val="000000"/>
                </a:solidFill>
              </a:rPr>
              <a:t>.</a:t>
            </a:r>
            <a:r>
              <a:rPr lang="en-US" altLang="bg-BG" sz="1600" b="1">
                <a:solidFill>
                  <a:srgbClr val="0000FF"/>
                </a:solidFill>
              </a:rPr>
              <a:t>  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 </a:t>
            </a:r>
            <a:r>
              <a:rPr lang="bg-BG" altLang="bg-BG" sz="1400" b="1">
                <a:solidFill>
                  <a:srgbClr val="0000FF"/>
                </a:solidFill>
                <a:latin typeface="SwissCyr" pitchFamily="34" charset="0"/>
              </a:rPr>
              <a:t>РБУ: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 1x6 375 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mm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 "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Creusot</a:t>
            </a:r>
            <a:r>
              <a:rPr lang="ru-RU" altLang="bg-BG" sz="1400">
                <a:solidFill>
                  <a:srgbClr val="0000FF"/>
                </a:solidFill>
                <a:latin typeface="SwissCyr" pitchFamily="34" charset="0"/>
              </a:rPr>
              <a:t>-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Loire</a:t>
            </a:r>
            <a:r>
              <a:rPr lang="ru-RU" altLang="bg-BG" sz="1400">
                <a:solidFill>
                  <a:srgbClr val="0000FF"/>
                </a:solidFill>
                <a:latin typeface="SwissCyr" pitchFamily="34" charset="0"/>
              </a:rPr>
              <a:t>”- 50 бр. 1600 м дистанция на стрелбата.</a:t>
            </a:r>
            <a:endParaRPr lang="en-AU" altLang="bg-BG" sz="1400">
              <a:solidFill>
                <a:srgbClr val="0000FF"/>
              </a:solidFill>
              <a:latin typeface="SwissCyr" pitchFamily="34" charset="0"/>
            </a:endParaRPr>
          </a:p>
        </p:txBody>
      </p:sp>
      <p:sp>
        <p:nvSpPr>
          <p:cNvPr id="68622" name="TextBox 3">
            <a:extLst>
              <a:ext uri="{FF2B5EF4-FFF2-40B4-BE49-F238E27FC236}">
                <a16:creationId xmlns:a16="http://schemas.microsoft.com/office/drawing/2014/main" id="{2A0BD94D-0411-492C-AB2C-43C3C79F0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04800"/>
            <a:ext cx="4135438" cy="37623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/>
              <a:t>Въоръжение  на фрегатите тип Е-71 </a:t>
            </a:r>
            <a:endParaRPr lang="en-US" altLang="bg-B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9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9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9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9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9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9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9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9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98" grpId="0" autoUpdateAnimBg="0"/>
      <p:bldP spid="109599" grpId="0" autoUpdateAnimBg="0"/>
      <p:bldP spid="109600" grpId="0" autoUpdateAnimBg="0"/>
      <p:bldP spid="109601" grpId="0" autoUpdateAnimBg="0"/>
      <p:bldP spid="109602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P4261739">
            <a:extLst>
              <a:ext uri="{FF2B5EF4-FFF2-40B4-BE49-F238E27FC236}">
                <a16:creationId xmlns:a16="http://schemas.microsoft.com/office/drawing/2014/main" id="{852AB631-1C77-49BA-AE27-9D8DAFAC3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P4261736_1">
            <a:extLst>
              <a:ext uri="{FF2B5EF4-FFF2-40B4-BE49-F238E27FC236}">
                <a16:creationId xmlns:a16="http://schemas.microsoft.com/office/drawing/2014/main" id="{13E8C098-60D0-47FA-8872-17685EA62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766C22B5-D079-4C91-A0FC-B41B079B2B2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bg-BG" altLang="bg-BG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DD324AB8-5E6E-434E-BABA-80A568832A17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bg-BG" altLang="bg-BG"/>
          </a:p>
        </p:txBody>
      </p:sp>
      <p:pic>
        <p:nvPicPr>
          <p:cNvPr id="71684" name="Picture 4" descr="P4261734_1">
            <a:extLst>
              <a:ext uri="{FF2B5EF4-FFF2-40B4-BE49-F238E27FC236}">
                <a16:creationId xmlns:a16="http://schemas.microsoft.com/office/drawing/2014/main" id="{8587C2EE-4FB2-47C3-BB8C-1A1AD099B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P4261738_1">
            <a:extLst>
              <a:ext uri="{FF2B5EF4-FFF2-40B4-BE49-F238E27FC236}">
                <a16:creationId xmlns:a16="http://schemas.microsoft.com/office/drawing/2014/main" id="{8AF802AD-61C2-44C7-ADF2-85F14B048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>
            <a:extLst>
              <a:ext uri="{FF2B5EF4-FFF2-40B4-BE49-F238E27FC236}">
                <a16:creationId xmlns:a16="http://schemas.microsoft.com/office/drawing/2014/main" id="{E57765BD-C8FB-467F-8C91-1BB99FD2C23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4800" y="1066800"/>
            <a:ext cx="8229600" cy="4495800"/>
          </a:xfrm>
        </p:spPr>
        <p:txBody>
          <a:bodyPr/>
          <a:lstStyle/>
          <a:p>
            <a:pPr marL="715963" indent="-715963" algn="ctr">
              <a:buFont typeface="Arial" panose="020B0604020202020204" pitchFamily="34" charset="0"/>
              <a:buNone/>
            </a:pPr>
            <a:r>
              <a:rPr lang="bg-BG" altLang="bg-BG"/>
              <a:t>     </a:t>
            </a:r>
            <a:r>
              <a:rPr lang="ru-RU" altLang="bg-BG" sz="4400"/>
              <a:t>1.2. </a:t>
            </a:r>
            <a:r>
              <a:rPr lang="bg-BG" altLang="bg-BG" sz="4400"/>
              <a:t>СТРУКТУРА НА СВ</a:t>
            </a:r>
            <a:r>
              <a:rPr lang="ru-RU" altLang="bg-BG" sz="4400"/>
              <a:t>.</a:t>
            </a:r>
          </a:p>
          <a:p>
            <a:pPr marL="715963" indent="-715963" algn="just">
              <a:buFont typeface="Arial" panose="020B0604020202020204" pitchFamily="34" charset="0"/>
              <a:buNone/>
            </a:pPr>
            <a:r>
              <a:rPr lang="ru-RU" altLang="bg-BG"/>
              <a:t>			Формированията в СВ се класифицират съобразно функционален признак (приложението им в бойните операционни системи) и се подразделят на следните елементи: </a:t>
            </a:r>
            <a:r>
              <a:rPr lang="ru-RU" altLang="bg-BG" b="1"/>
              <a:t>бойни, за бойно осигуряване и поддръка, за логистична поддръжка и командно-поддържащи.</a:t>
            </a:r>
            <a:r>
              <a:rPr lang="ru-RU" altLang="bg-BG"/>
              <a:t> </a:t>
            </a:r>
            <a:endParaRPr lang="en-US" altLang="bg-BG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9A3D1DBB-B26E-42FB-985F-47AB5DCF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43000"/>
            <a:ext cx="91440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bg-BG" altLang="bg-BG" sz="2000" b="1">
                <a:solidFill>
                  <a:schemeClr val="tx2"/>
                </a:solidFill>
                <a:latin typeface="SwissCyr" pitchFamily="34" charset="0"/>
              </a:rPr>
              <a:t>  </a:t>
            </a:r>
            <a:endParaRPr lang="en-AU" altLang="bg-BG" sz="1000" b="1">
              <a:solidFill>
                <a:schemeClr val="tx2"/>
              </a:solidFill>
              <a:latin typeface="SwissCyr" pitchFamily="34" charset="0"/>
            </a:endParaRPr>
          </a:p>
          <a:p>
            <a:pPr algn="just"/>
            <a:r>
              <a:rPr lang="bg-BG" altLang="bg-BG" b="1">
                <a:solidFill>
                  <a:srgbClr val="0000FF"/>
                </a:solidFill>
                <a:latin typeface="SwissCyr" pitchFamily="34" charset="0"/>
              </a:rPr>
              <a:t>1.  Радиолокационно:</a:t>
            </a:r>
            <a:endParaRPr lang="en-AU" altLang="bg-BG" b="1">
              <a:solidFill>
                <a:srgbClr val="0000FF"/>
              </a:solidFill>
              <a:latin typeface="SwissCyr" pitchFamily="34" charset="0"/>
            </a:endParaRPr>
          </a:p>
          <a:p>
            <a:pPr algn="just"/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•    </a:t>
            </a:r>
            <a:r>
              <a:rPr lang="bg-BG" altLang="bg-BG" sz="1400" b="1">
                <a:solidFill>
                  <a:srgbClr val="0000FF"/>
                </a:solidFill>
                <a:latin typeface="SwissCyr" pitchFamily="34" charset="0"/>
              </a:rPr>
              <a:t>РЛС за управление на оръжията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 – 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Sagem</a:t>
            </a:r>
            <a:r>
              <a:rPr lang="ru-RU" altLang="bg-BG" sz="1400">
                <a:solidFill>
                  <a:srgbClr val="0000FF"/>
                </a:solidFill>
                <a:latin typeface="SwissCyr" pitchFamily="34" charset="0"/>
              </a:rPr>
              <a:t> 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Vigy</a:t>
            </a:r>
            <a:r>
              <a:rPr lang="ru-RU" altLang="bg-BG" sz="1400">
                <a:solidFill>
                  <a:srgbClr val="0000FF"/>
                </a:solidFill>
                <a:latin typeface="SwissCyr" pitchFamily="34" charset="0"/>
              </a:rPr>
              <a:t> 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105;</a:t>
            </a:r>
            <a:endParaRPr lang="en-AU" altLang="bg-BG" sz="1400">
              <a:solidFill>
                <a:srgbClr val="0000FF"/>
              </a:solidFill>
              <a:latin typeface="SwissCyr" pitchFamily="34" charset="0"/>
            </a:endParaRPr>
          </a:p>
          <a:p>
            <a:pPr algn="just"/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•    </a:t>
            </a:r>
            <a:r>
              <a:rPr lang="bg-BG" altLang="bg-BG" sz="1400" b="1">
                <a:solidFill>
                  <a:srgbClr val="0000FF"/>
                </a:solidFill>
                <a:latin typeface="SwissCyr" pitchFamily="34" charset="0"/>
              </a:rPr>
              <a:t>РЛС за въздушно/надводно наблюдение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 – 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Signaal</a:t>
            </a:r>
            <a:r>
              <a:rPr lang="ru-RU" altLang="bg-BG" sz="1400">
                <a:solidFill>
                  <a:srgbClr val="0000FF"/>
                </a:solidFill>
                <a:latin typeface="SwissCyr" pitchFamily="34" charset="0"/>
              </a:rPr>
              <a:t> 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Scout</a:t>
            </a:r>
            <a:r>
              <a:rPr lang="ru-RU" altLang="bg-BG" sz="1400">
                <a:solidFill>
                  <a:srgbClr val="0000FF"/>
                </a:solidFill>
                <a:latin typeface="SwissCyr" pitchFamily="34" charset="0"/>
              </a:rPr>
              <a:t>;</a:t>
            </a:r>
            <a:endParaRPr lang="en-AU" altLang="bg-BG" sz="1400">
              <a:solidFill>
                <a:srgbClr val="0000FF"/>
              </a:solidFill>
              <a:latin typeface="SwissCyr" pitchFamily="34" charset="0"/>
            </a:endParaRPr>
          </a:p>
          <a:p>
            <a:pPr algn="just"/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•    </a:t>
            </a:r>
            <a:r>
              <a:rPr lang="bg-BG" altLang="bg-BG" sz="1400" b="1">
                <a:solidFill>
                  <a:srgbClr val="0000FF"/>
                </a:solidFill>
                <a:latin typeface="SwissCyr" pitchFamily="34" charset="0"/>
              </a:rPr>
              <a:t>РЛС за надводно наблюдение/контрол на оръжията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 - 31дпаа1 \Л/М25;</a:t>
            </a:r>
            <a:endParaRPr lang="en-AU" altLang="bg-BG" sz="1400">
              <a:solidFill>
                <a:srgbClr val="0000FF"/>
              </a:solidFill>
              <a:latin typeface="SwissCyr" pitchFamily="34" charset="0"/>
            </a:endParaRPr>
          </a:p>
          <a:p>
            <a:pPr algn="just"/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•    </a:t>
            </a:r>
            <a:r>
              <a:rPr lang="bg-BG" altLang="bg-BG" sz="1400" b="1">
                <a:solidFill>
                  <a:srgbClr val="0000FF"/>
                </a:solidFill>
                <a:latin typeface="SwissCyr" pitchFamily="34" charset="0"/>
              </a:rPr>
              <a:t>за навигация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 - 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Signaal Scout; I/J-band</a:t>
            </a:r>
          </a:p>
          <a:p>
            <a:pPr algn="just"/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•    </a:t>
            </a:r>
            <a:r>
              <a:rPr lang="bg-BG" altLang="bg-BG" sz="1400" b="1">
                <a:solidFill>
                  <a:srgbClr val="0000FF"/>
                </a:solidFill>
                <a:latin typeface="SwissCyr" pitchFamily="34" charset="0"/>
              </a:rPr>
              <a:t>за опознаване "свой - чужд"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 - М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k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 </a:t>
            </a:r>
            <a:r>
              <a:rPr lang="en-AU" altLang="bg-BG" sz="1400">
                <a:solidFill>
                  <a:srgbClr val="0000FF"/>
                </a:solidFill>
                <a:latin typeface="SwissCyr" pitchFamily="34" charset="0"/>
              </a:rPr>
              <a:t>XII</a:t>
            </a:r>
            <a:r>
              <a:rPr lang="ru-RU" altLang="bg-BG" sz="1200">
                <a:cs typeface="Arial" panose="020B0604020202020204" pitchFamily="34" charset="0"/>
              </a:rPr>
              <a:t>.</a:t>
            </a:r>
            <a:endParaRPr lang="en-AU" altLang="bg-BG" sz="1200">
              <a:cs typeface="Arial" panose="020B0604020202020204" pitchFamily="34" charset="0"/>
            </a:endParaRPr>
          </a:p>
          <a:p>
            <a:endParaRPr lang="bg-BG" altLang="bg-BG" sz="800" b="1">
              <a:solidFill>
                <a:srgbClr val="0000FF"/>
              </a:solidFill>
              <a:latin typeface="SwissCyr" pitchFamily="34" charset="0"/>
            </a:endParaRPr>
          </a:p>
          <a:p>
            <a:r>
              <a:rPr lang="bg-BG" altLang="bg-BG" b="1">
                <a:solidFill>
                  <a:srgbClr val="0000FF"/>
                </a:solidFill>
                <a:latin typeface="SwissCyr" pitchFamily="34" charset="0"/>
              </a:rPr>
              <a:t>2.  Автоматизирана система за предаване на данни</a:t>
            </a:r>
            <a:br>
              <a:rPr lang="bg-BG" altLang="bg-BG" sz="1200"/>
            </a:br>
            <a:r>
              <a:rPr lang="bg-BG" altLang="bg-BG" sz="1200"/>
              <a:t>                     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- от типа "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Link</a:t>
            </a:r>
            <a:r>
              <a:rPr lang="ru-RU" altLang="bg-BG" sz="1400">
                <a:solidFill>
                  <a:srgbClr val="0000FF"/>
                </a:solidFill>
                <a:latin typeface="SwissCyr" pitchFamily="34" charset="0"/>
              </a:rPr>
              <a:t> 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11", 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SEVACO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 </a:t>
            </a:r>
            <a:r>
              <a:rPr lang="en-AU" altLang="bg-BG" sz="1400">
                <a:solidFill>
                  <a:srgbClr val="0000FF"/>
                </a:solidFill>
                <a:latin typeface="SwissCyr" pitchFamily="34" charset="0"/>
              </a:rPr>
              <a:t>IV</a:t>
            </a:r>
            <a:r>
              <a:rPr lang="ru-RU" altLang="bg-BG" sz="1400">
                <a:solidFill>
                  <a:srgbClr val="0000FF"/>
                </a:solidFill>
                <a:latin typeface="SwissCyr" pitchFamily="34" charset="0"/>
              </a:rPr>
              <a:t>,  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SATCOM</a:t>
            </a:r>
            <a:r>
              <a:rPr lang="bg-BG" altLang="bg-BG" sz="1200">
                <a:cs typeface="Arial" panose="020B0604020202020204" pitchFamily="34" charset="0"/>
              </a:rPr>
              <a:t>.</a:t>
            </a:r>
            <a:endParaRPr lang="en-AU" altLang="bg-BG" sz="1200">
              <a:cs typeface="Arial" panose="020B0604020202020204" pitchFamily="34" charset="0"/>
            </a:endParaRPr>
          </a:p>
          <a:p>
            <a:pPr algn="just"/>
            <a:endParaRPr lang="bg-BG" altLang="bg-BG" sz="800" b="1">
              <a:solidFill>
                <a:srgbClr val="0000FF"/>
              </a:solidFill>
              <a:latin typeface="SwissCyr" pitchFamily="34" charset="0"/>
            </a:endParaRPr>
          </a:p>
          <a:p>
            <a:pPr algn="just"/>
            <a:r>
              <a:rPr lang="bg-BG" altLang="bg-BG" b="1">
                <a:solidFill>
                  <a:srgbClr val="0000FF"/>
                </a:solidFill>
                <a:latin typeface="SwissCyr" pitchFamily="34" charset="0"/>
              </a:rPr>
              <a:t>3.  Сонар</a:t>
            </a:r>
            <a:r>
              <a:rPr lang="bg-BG" altLang="bg-BG" sz="1200">
                <a:cs typeface="Arial" panose="020B0604020202020204" pitchFamily="34" charset="0"/>
              </a:rPr>
              <a:t> - 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1 бр. 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ANSQS-510; </a:t>
            </a:r>
          </a:p>
          <a:p>
            <a:endParaRPr lang="bg-BG" altLang="bg-BG" sz="800" b="1">
              <a:solidFill>
                <a:srgbClr val="0000FF"/>
              </a:solidFill>
              <a:latin typeface="SwissCyr" pitchFamily="34" charset="0"/>
            </a:endParaRPr>
          </a:p>
          <a:p>
            <a:r>
              <a:rPr lang="bg-BG" altLang="bg-BG" b="1">
                <a:solidFill>
                  <a:srgbClr val="0000FF"/>
                </a:solidFill>
                <a:latin typeface="SwissCyr" pitchFamily="34" charset="0"/>
              </a:rPr>
              <a:t>4.  Комуникационни средства:</a:t>
            </a:r>
            <a:br>
              <a:rPr lang="bg-BG" altLang="bg-BG" b="1">
                <a:solidFill>
                  <a:srgbClr val="0000FF"/>
                </a:solidFill>
                <a:latin typeface="SwissCyr" pitchFamily="34" charset="0"/>
              </a:rPr>
            </a:br>
            <a:r>
              <a:rPr lang="bg-BG" altLang="bg-BG" b="1">
                <a:solidFill>
                  <a:srgbClr val="0000FF"/>
                </a:solidFill>
                <a:latin typeface="SwissCyr" pitchFamily="34" charset="0"/>
              </a:rPr>
              <a:t>          - 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УКВ радиостанции  - 13;</a:t>
            </a:r>
            <a:b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</a:b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             -  КВ приемници  - 10; КВ радиостанции  - 6;</a:t>
            </a:r>
            <a:b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</a:b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             -  Система за спътникова свръзка 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INMARSAT</a:t>
            </a:r>
            <a:r>
              <a:rPr lang="ru-RU" altLang="bg-BG" sz="1400">
                <a:solidFill>
                  <a:srgbClr val="0000FF"/>
                </a:solidFill>
                <a:latin typeface="SwissCyr" pitchFamily="34" charset="0"/>
              </a:rPr>
              <a:t> - 1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.</a:t>
            </a:r>
            <a:endParaRPr lang="en-AU" altLang="bg-BG" sz="1400">
              <a:solidFill>
                <a:srgbClr val="0000FF"/>
              </a:solidFill>
              <a:latin typeface="SwissCyr" pitchFamily="34" charset="0"/>
            </a:endParaRPr>
          </a:p>
          <a:p>
            <a:pPr algn="just"/>
            <a:endParaRPr lang="bg-BG" altLang="bg-BG" sz="800" b="1">
              <a:solidFill>
                <a:srgbClr val="0000FF"/>
              </a:solidFill>
              <a:latin typeface="SwissCyr" pitchFamily="34" charset="0"/>
            </a:endParaRPr>
          </a:p>
          <a:p>
            <a:pPr algn="just"/>
            <a:r>
              <a:rPr lang="bg-BG" altLang="bg-BG" b="1">
                <a:solidFill>
                  <a:srgbClr val="0000FF"/>
                </a:solidFill>
                <a:latin typeface="SwissCyr" pitchFamily="34" charset="0"/>
              </a:rPr>
              <a:t>5. Пропулсивна установка.</a:t>
            </a:r>
            <a:endParaRPr lang="en-AU" altLang="bg-BG" b="1">
              <a:solidFill>
                <a:srgbClr val="0000FF"/>
              </a:solidFill>
              <a:latin typeface="SwissCyr" pitchFamily="34" charset="0"/>
            </a:endParaRPr>
          </a:p>
          <a:p>
            <a:pPr algn="just"/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•    главни двигатели - 2 бр. тип АВС, 12 цилиндрови 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DSZ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 по 3000 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kW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 всеки</a:t>
            </a:r>
            <a:endParaRPr lang="en-AU" altLang="bg-BG" sz="1400">
              <a:solidFill>
                <a:srgbClr val="0000FF"/>
              </a:solidFill>
              <a:latin typeface="SwissCyr" pitchFamily="34" charset="0"/>
            </a:endParaRPr>
          </a:p>
          <a:p>
            <a:pPr algn="just"/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•   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 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дизел генератори -4 бр. по 540 к\/\/</a:t>
            </a:r>
            <a:endParaRPr lang="en-AU" altLang="bg-BG" sz="1400">
              <a:solidFill>
                <a:srgbClr val="0000FF"/>
              </a:solidFill>
              <a:latin typeface="SwissCyr" pitchFamily="34" charset="0"/>
            </a:endParaRPr>
          </a:p>
          <a:p>
            <a:pPr algn="just"/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•    газова турбина “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Rolls</a:t>
            </a:r>
            <a:r>
              <a:rPr lang="ru-RU" altLang="bg-BG" sz="1400">
                <a:solidFill>
                  <a:srgbClr val="0000FF"/>
                </a:solidFill>
                <a:latin typeface="SwissCyr" pitchFamily="34" charset="0"/>
              </a:rPr>
              <a:t> 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Royce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”</a:t>
            </a:r>
            <a:r>
              <a:rPr lang="ru-RU" altLang="bg-BG" sz="1400">
                <a:solidFill>
                  <a:srgbClr val="0000FF"/>
                </a:solidFill>
                <a:latin typeface="SwissCyr" pitchFamily="34" charset="0"/>
              </a:rPr>
              <a:t> 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Olimpus</a:t>
            </a:r>
            <a:r>
              <a:rPr lang="ru-RU" altLang="bg-BG" sz="1400">
                <a:solidFill>
                  <a:srgbClr val="0000FF"/>
                </a:solidFill>
                <a:latin typeface="SwissCyr" pitchFamily="34" charset="0"/>
              </a:rPr>
              <a:t> 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Т М с мощност 2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0 563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 </a:t>
            </a:r>
            <a:r>
              <a:rPr lang="en-US" altLang="bg-BG" sz="1400">
                <a:solidFill>
                  <a:srgbClr val="0000FF"/>
                </a:solidFill>
                <a:latin typeface="SwissCyr" pitchFamily="34" charset="0"/>
              </a:rPr>
              <a:t>kW</a:t>
            </a:r>
            <a:endParaRPr lang="en-AU" altLang="bg-BG" sz="1400">
              <a:solidFill>
                <a:srgbClr val="0000FF"/>
              </a:solidFill>
              <a:latin typeface="SwissCyr" pitchFamily="34" charset="0"/>
            </a:endParaRPr>
          </a:p>
          <a:p>
            <a:pPr algn="just"/>
            <a:r>
              <a:rPr lang="bg-BG" altLang="bg-BG" sz="1400">
                <a:solidFill>
                  <a:srgbClr val="0000FF"/>
                </a:solidFill>
                <a:latin typeface="SwissCyr" pitchFamily="34" charset="0"/>
              </a:rPr>
              <a:t>•    водоопреснителни установки - 2 бр</a:t>
            </a:r>
            <a:r>
              <a:rPr lang="bg-BG" altLang="bg-BG" sz="1400">
                <a:solidFill>
                  <a:srgbClr val="0000FF"/>
                </a:solidFill>
                <a:latin typeface="SwissCyr" pitchFamily="34" charset="0"/>
                <a:cs typeface="Arial" panose="020B0604020202020204" pitchFamily="34" charset="0"/>
              </a:rPr>
              <a:t>.</a:t>
            </a:r>
            <a:endParaRPr lang="en-US" altLang="bg-BG" sz="1400">
              <a:solidFill>
                <a:srgbClr val="0000FF"/>
              </a:solidFill>
              <a:latin typeface="SwissCyr" pitchFamily="34" charset="0"/>
              <a:cs typeface="Arial" panose="020B0604020202020204" pitchFamily="34" charset="0"/>
            </a:endParaRPr>
          </a:p>
        </p:txBody>
      </p:sp>
      <p:sp>
        <p:nvSpPr>
          <p:cNvPr id="73731" name="TextBox 3">
            <a:extLst>
              <a:ext uri="{FF2B5EF4-FFF2-40B4-BE49-F238E27FC236}">
                <a16:creationId xmlns:a16="http://schemas.microsoft.com/office/drawing/2014/main" id="{8B464665-4563-4D30-A03D-862911F44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81000"/>
            <a:ext cx="6392863" cy="37623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/>
              <a:t>Сензори и енергетична установка  на фрегатите тип Е-71 </a:t>
            </a:r>
            <a:endParaRPr lang="en-US" altLang="bg-BG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4261731">
            <a:extLst>
              <a:ext uri="{FF2B5EF4-FFF2-40B4-BE49-F238E27FC236}">
                <a16:creationId xmlns:a16="http://schemas.microsoft.com/office/drawing/2014/main" id="{C9DF43A3-C367-4D56-B01A-3BC4AD7C8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3733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 descr="P4261728">
            <a:extLst>
              <a:ext uri="{FF2B5EF4-FFF2-40B4-BE49-F238E27FC236}">
                <a16:creationId xmlns:a16="http://schemas.microsoft.com/office/drawing/2014/main" id="{76D5FB6C-22E3-4B86-A6D7-1D10F0E44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5775"/>
            <a:ext cx="44958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Rectangle 8">
            <a:extLst>
              <a:ext uri="{FF2B5EF4-FFF2-40B4-BE49-F238E27FC236}">
                <a16:creationId xmlns:a16="http://schemas.microsoft.com/office/drawing/2014/main" id="{EF1FD5E7-51BD-4E55-9FF3-41D571374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9475" y="5191125"/>
            <a:ext cx="596900" cy="587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395" tIns="44405" rIns="90395" bIns="44405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g-BG" altLang="bg-BG"/>
          </a:p>
        </p:txBody>
      </p:sp>
      <p:sp>
        <p:nvSpPr>
          <p:cNvPr id="74757" name="Rectangle 9">
            <a:extLst>
              <a:ext uri="{FF2B5EF4-FFF2-40B4-BE49-F238E27FC236}">
                <a16:creationId xmlns:a16="http://schemas.microsoft.com/office/drawing/2014/main" id="{F045B538-7CD9-4106-913B-00AFB2D71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7638" y="4084638"/>
            <a:ext cx="933450" cy="334962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395" tIns="44405" rIns="90395" bIns="44405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g-BG" altLang="bg-BG"/>
          </a:p>
        </p:txBody>
      </p:sp>
      <p:sp>
        <p:nvSpPr>
          <p:cNvPr id="74758" name="Rectangle 10">
            <a:extLst>
              <a:ext uri="{FF2B5EF4-FFF2-40B4-BE49-F238E27FC236}">
                <a16:creationId xmlns:a16="http://schemas.microsoft.com/office/drawing/2014/main" id="{9F40EA71-DAC6-4808-A83A-DA579D954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075" y="4222750"/>
            <a:ext cx="693738" cy="5715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395" tIns="44405" rIns="90395" bIns="44405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g-BG" altLang="bg-BG"/>
          </a:p>
        </p:txBody>
      </p:sp>
      <p:sp>
        <p:nvSpPr>
          <p:cNvPr id="74759" name="Rectangle 11">
            <a:extLst>
              <a:ext uri="{FF2B5EF4-FFF2-40B4-BE49-F238E27FC236}">
                <a16:creationId xmlns:a16="http://schemas.microsoft.com/office/drawing/2014/main" id="{DD05BA0B-D13B-4149-AE88-EEF160FCA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725" y="6022975"/>
            <a:ext cx="912813" cy="33337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395" tIns="44405" rIns="90395" bIns="44405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g-BG" altLang="bg-BG"/>
          </a:p>
        </p:txBody>
      </p:sp>
      <p:sp>
        <p:nvSpPr>
          <p:cNvPr id="74760" name="Rectangle 12">
            <a:extLst>
              <a:ext uri="{FF2B5EF4-FFF2-40B4-BE49-F238E27FC236}">
                <a16:creationId xmlns:a16="http://schemas.microsoft.com/office/drawing/2014/main" id="{C198F01A-280F-4202-916C-F9EDE02D6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3175" y="6161088"/>
            <a:ext cx="179388" cy="5715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395" tIns="44405" rIns="90395" bIns="44405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g-BG" altLang="bg-BG"/>
          </a:p>
        </p:txBody>
      </p:sp>
      <p:sp>
        <p:nvSpPr>
          <p:cNvPr id="74761" name="Rectangle 13">
            <a:extLst>
              <a:ext uri="{FF2B5EF4-FFF2-40B4-BE49-F238E27FC236}">
                <a16:creationId xmlns:a16="http://schemas.microsoft.com/office/drawing/2014/main" id="{5386B73D-AF52-4956-AA45-ADB65C38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4498975"/>
            <a:ext cx="2957513" cy="5873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395" tIns="44405" rIns="90395" bIns="44405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g-BG" altLang="bg-BG"/>
          </a:p>
        </p:txBody>
      </p:sp>
      <p:sp>
        <p:nvSpPr>
          <p:cNvPr id="74762" name="Rectangle 14">
            <a:extLst>
              <a:ext uri="{FF2B5EF4-FFF2-40B4-BE49-F238E27FC236}">
                <a16:creationId xmlns:a16="http://schemas.microsoft.com/office/drawing/2014/main" id="{A67DE641-2E3D-4CC9-AE6D-7BACB087B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5884863"/>
            <a:ext cx="2957513" cy="5715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395" tIns="44405" rIns="90395" bIns="44405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g-BG" altLang="bg-BG"/>
          </a:p>
        </p:txBody>
      </p:sp>
      <p:grpSp>
        <p:nvGrpSpPr>
          <p:cNvPr id="74763" name="Group 15">
            <a:extLst>
              <a:ext uri="{FF2B5EF4-FFF2-40B4-BE49-F238E27FC236}">
                <a16:creationId xmlns:a16="http://schemas.microsoft.com/office/drawing/2014/main" id="{FD8386FC-1BEC-4D7C-9591-9DA1BF7FF066}"/>
              </a:ext>
            </a:extLst>
          </p:cNvPr>
          <p:cNvGrpSpPr>
            <a:grpSpLocks/>
          </p:cNvGrpSpPr>
          <p:nvPr/>
        </p:nvGrpSpPr>
        <p:grpSpPr bwMode="auto">
          <a:xfrm>
            <a:off x="2000250" y="5330825"/>
            <a:ext cx="292100" cy="1165225"/>
            <a:chOff x="1200" y="2644"/>
            <a:chExt cx="200" cy="808"/>
          </a:xfrm>
        </p:grpSpPr>
        <p:sp>
          <p:nvSpPr>
            <p:cNvPr id="74778" name="Oval 16">
              <a:extLst>
                <a:ext uri="{FF2B5EF4-FFF2-40B4-BE49-F238E27FC236}">
                  <a16:creationId xmlns:a16="http://schemas.microsoft.com/office/drawing/2014/main" id="{F318B617-F1D5-4F4C-BE3B-F6DB50602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644"/>
              <a:ext cx="200" cy="37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90395" tIns="44405" rIns="90395" bIns="44405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bg-BG" altLang="bg-BG"/>
            </a:p>
          </p:txBody>
        </p:sp>
        <p:sp>
          <p:nvSpPr>
            <p:cNvPr id="74779" name="Oval 17">
              <a:extLst>
                <a:ext uri="{FF2B5EF4-FFF2-40B4-BE49-F238E27FC236}">
                  <a16:creationId xmlns:a16="http://schemas.microsoft.com/office/drawing/2014/main" id="{ED9FFE7A-CC6B-402F-8AC6-EDA356EED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076"/>
              <a:ext cx="200" cy="37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90395" tIns="44405" rIns="90395" bIns="44405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bg-BG" altLang="bg-BG"/>
            </a:p>
          </p:txBody>
        </p:sp>
        <p:sp>
          <p:nvSpPr>
            <p:cNvPr id="74780" name="Rectangle 18">
              <a:extLst>
                <a:ext uri="{FF2B5EF4-FFF2-40B4-BE49-F238E27FC236}">
                  <a16:creationId xmlns:a16="http://schemas.microsoft.com/office/drawing/2014/main" id="{F429FC99-10C2-442B-A97D-3E592502D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980"/>
              <a:ext cx="200" cy="136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395" tIns="44405" rIns="90395" bIns="44405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bg-BG" altLang="bg-BG"/>
            </a:p>
          </p:txBody>
        </p:sp>
      </p:grpSp>
      <p:grpSp>
        <p:nvGrpSpPr>
          <p:cNvPr id="74764" name="Group 19">
            <a:extLst>
              <a:ext uri="{FF2B5EF4-FFF2-40B4-BE49-F238E27FC236}">
                <a16:creationId xmlns:a16="http://schemas.microsoft.com/office/drawing/2014/main" id="{6C1C48A0-9218-4F44-8877-5F8080910FB3}"/>
              </a:ext>
            </a:extLst>
          </p:cNvPr>
          <p:cNvGrpSpPr>
            <a:grpSpLocks/>
          </p:cNvGrpSpPr>
          <p:nvPr/>
        </p:nvGrpSpPr>
        <p:grpSpPr bwMode="auto">
          <a:xfrm>
            <a:off x="2000250" y="3946525"/>
            <a:ext cx="292100" cy="1165225"/>
            <a:chOff x="1200" y="1684"/>
            <a:chExt cx="200" cy="808"/>
          </a:xfrm>
        </p:grpSpPr>
        <p:sp>
          <p:nvSpPr>
            <p:cNvPr id="74775" name="Oval 20">
              <a:extLst>
                <a:ext uri="{FF2B5EF4-FFF2-40B4-BE49-F238E27FC236}">
                  <a16:creationId xmlns:a16="http://schemas.microsoft.com/office/drawing/2014/main" id="{62DFDA6E-D544-49A8-8BFE-EBC823330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684"/>
              <a:ext cx="200" cy="37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90395" tIns="44405" rIns="90395" bIns="44405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bg-BG" altLang="bg-BG"/>
            </a:p>
          </p:txBody>
        </p:sp>
        <p:sp>
          <p:nvSpPr>
            <p:cNvPr id="74776" name="Oval 21">
              <a:extLst>
                <a:ext uri="{FF2B5EF4-FFF2-40B4-BE49-F238E27FC236}">
                  <a16:creationId xmlns:a16="http://schemas.microsoft.com/office/drawing/2014/main" id="{0D9F2CF9-D868-4CAE-BF58-2197F0EAF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116"/>
              <a:ext cx="200" cy="37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90395" tIns="44405" rIns="90395" bIns="44405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bg-BG" altLang="bg-BG"/>
            </a:p>
          </p:txBody>
        </p:sp>
        <p:sp>
          <p:nvSpPr>
            <p:cNvPr id="74777" name="Rectangle 22">
              <a:extLst>
                <a:ext uri="{FF2B5EF4-FFF2-40B4-BE49-F238E27FC236}">
                  <a16:creationId xmlns:a16="http://schemas.microsoft.com/office/drawing/2014/main" id="{26BEFB67-56BC-4FBB-A79B-43EC7940E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020"/>
              <a:ext cx="200" cy="136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395" tIns="44405" rIns="90395" bIns="44405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bg-BG" altLang="bg-BG"/>
            </a:p>
          </p:txBody>
        </p:sp>
      </p:grpSp>
      <p:sp>
        <p:nvSpPr>
          <p:cNvPr id="74765" name="Rectangle 23">
            <a:extLst>
              <a:ext uri="{FF2B5EF4-FFF2-40B4-BE49-F238E27FC236}">
                <a16:creationId xmlns:a16="http://schemas.microsoft.com/office/drawing/2014/main" id="{6E8E68BC-F10C-42AD-8B4D-8CB6161FD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288" y="4776788"/>
            <a:ext cx="993775" cy="8874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395" tIns="44405" rIns="90395" bIns="44405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g-BG" altLang="bg-BG"/>
          </a:p>
        </p:txBody>
      </p:sp>
      <p:sp>
        <p:nvSpPr>
          <p:cNvPr id="74766" name="Rectangle 24">
            <a:extLst>
              <a:ext uri="{FF2B5EF4-FFF2-40B4-BE49-F238E27FC236}">
                <a16:creationId xmlns:a16="http://schemas.microsoft.com/office/drawing/2014/main" id="{7B7870F4-1782-4DC4-AAB9-DE2DF4106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8913" y="4152900"/>
            <a:ext cx="527050" cy="7508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395" tIns="44405" rIns="90395" bIns="44405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g-BG" altLang="bg-BG"/>
          </a:p>
        </p:txBody>
      </p:sp>
      <p:sp>
        <p:nvSpPr>
          <p:cNvPr id="74767" name="Rectangle 25">
            <a:extLst>
              <a:ext uri="{FF2B5EF4-FFF2-40B4-BE49-F238E27FC236}">
                <a16:creationId xmlns:a16="http://schemas.microsoft.com/office/drawing/2014/main" id="{59648972-3BA8-481C-BB32-DA5106D93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8913" y="5537200"/>
            <a:ext cx="527050" cy="7508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395" tIns="44405" rIns="90395" bIns="44405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g-BG" altLang="bg-BG"/>
          </a:p>
        </p:txBody>
      </p:sp>
      <p:sp>
        <p:nvSpPr>
          <p:cNvPr id="74768" name="Rectangle 26">
            <a:extLst>
              <a:ext uri="{FF2B5EF4-FFF2-40B4-BE49-F238E27FC236}">
                <a16:creationId xmlns:a16="http://schemas.microsoft.com/office/drawing/2014/main" id="{007046FD-DEA6-41BC-81EE-493CAAC89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2688" y="3797300"/>
            <a:ext cx="189706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95" tIns="44405" rIns="90395" bIns="44405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bg-BG" altLang="bg-BG" sz="1200" b="1"/>
              <a:t>Ляв главен двигател</a:t>
            </a:r>
            <a:endParaRPr lang="en-US" altLang="bg-BG" sz="1200" b="1"/>
          </a:p>
        </p:txBody>
      </p:sp>
      <p:sp>
        <p:nvSpPr>
          <p:cNvPr id="74769" name="Rectangle 27">
            <a:extLst>
              <a:ext uri="{FF2B5EF4-FFF2-40B4-BE49-F238E27FC236}">
                <a16:creationId xmlns:a16="http://schemas.microsoft.com/office/drawing/2014/main" id="{45CB5EFD-5CFF-4020-82F6-3C834C79E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075" y="6357938"/>
            <a:ext cx="23542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95" tIns="44405" rIns="90395" bIns="44405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bg-BG" altLang="bg-BG" sz="1200" b="1"/>
              <a:t>Десен главен двигател</a:t>
            </a:r>
            <a:endParaRPr lang="en-US" altLang="bg-BG" sz="1200" b="1"/>
          </a:p>
        </p:txBody>
      </p:sp>
      <p:sp>
        <p:nvSpPr>
          <p:cNvPr id="74770" name="Rectangle 28">
            <a:extLst>
              <a:ext uri="{FF2B5EF4-FFF2-40B4-BE49-F238E27FC236}">
                <a16:creationId xmlns:a16="http://schemas.microsoft.com/office/drawing/2014/main" id="{CBE04C9B-6994-40EC-A3BF-5E931B2ED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8438" y="4984750"/>
            <a:ext cx="1454150" cy="4730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395" tIns="44405" rIns="90395" bIns="44405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g-BG" altLang="bg-BG"/>
          </a:p>
        </p:txBody>
      </p:sp>
      <p:sp>
        <p:nvSpPr>
          <p:cNvPr id="74771" name="Rectangle 29">
            <a:extLst>
              <a:ext uri="{FF2B5EF4-FFF2-40B4-BE49-F238E27FC236}">
                <a16:creationId xmlns:a16="http://schemas.microsoft.com/office/drawing/2014/main" id="{DF31041C-91FE-4B94-BAAB-5AC4BA56E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029200"/>
            <a:ext cx="9207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95" tIns="44405" rIns="90395" bIns="44405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bg-BG" altLang="bg-BG" sz="1200" b="1"/>
              <a:t>Газова турбина </a:t>
            </a:r>
          </a:p>
        </p:txBody>
      </p:sp>
      <p:sp>
        <p:nvSpPr>
          <p:cNvPr id="74772" name="Rectangle 30">
            <a:extLst>
              <a:ext uri="{FF2B5EF4-FFF2-40B4-BE49-F238E27FC236}">
                <a16:creationId xmlns:a16="http://schemas.microsoft.com/office/drawing/2014/main" id="{DB9B3C78-D30D-46E8-8F25-371E7590B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016500"/>
            <a:ext cx="1150938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95" tIns="44405" rIns="90395" bIns="44405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bg-BG" altLang="bg-BG" sz="1200" b="1"/>
              <a:t>Редукторна предавка </a:t>
            </a:r>
          </a:p>
        </p:txBody>
      </p:sp>
      <p:sp>
        <p:nvSpPr>
          <p:cNvPr id="74773" name="Rectangle 31">
            <a:extLst>
              <a:ext uri="{FF2B5EF4-FFF2-40B4-BE49-F238E27FC236}">
                <a16:creationId xmlns:a16="http://schemas.microsoft.com/office/drawing/2014/main" id="{AC21E859-FC17-4CF3-A23C-ABB7A92F0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962400"/>
            <a:ext cx="147478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95" tIns="44405" rIns="90395" bIns="44405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bg-BG" altLang="bg-BG" sz="1200" b="1"/>
              <a:t>Ляв гребен вал и винт </a:t>
            </a:r>
          </a:p>
        </p:txBody>
      </p:sp>
      <p:sp>
        <p:nvSpPr>
          <p:cNvPr id="74774" name="Rectangle 32">
            <a:extLst>
              <a:ext uri="{FF2B5EF4-FFF2-40B4-BE49-F238E27FC236}">
                <a16:creationId xmlns:a16="http://schemas.microsoft.com/office/drawing/2014/main" id="{24AE01E4-BD54-459C-8393-0E1439033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410200"/>
            <a:ext cx="189706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95" tIns="44405" rIns="90395" bIns="44405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bg-BG" altLang="bg-BG" sz="1200" b="1"/>
              <a:t>Десен гребен вал и винт</a:t>
            </a:r>
            <a:r>
              <a:rPr lang="en-US" altLang="bg-BG" sz="1200" b="1"/>
              <a:t> 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B7E817C-2962-4B5F-B184-E3BCB4DDC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04800"/>
            <a:ext cx="3956050" cy="3762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12700">
              <a:defRPr/>
            </a:pPr>
            <a:r>
              <a:rPr lang="bg-BG" b="1">
                <a:effectLst>
                  <a:outerShdw blurRad="38100" dist="38100" dir="2700000" algn="tl">
                    <a:srgbClr val="FFFFFF"/>
                  </a:outerShdw>
                </a:effectLst>
              </a:rPr>
              <a:t>     БОЙНИ  КОРАБИ </a:t>
            </a:r>
            <a:endParaRPr lang="bg-BG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779" name="Rectangle 4">
            <a:extLst>
              <a:ext uri="{FF2B5EF4-FFF2-40B4-BE49-F238E27FC236}">
                <a16:creationId xmlns:a16="http://schemas.microsoft.com/office/drawing/2014/main" id="{EE0F7C4D-6223-44E1-A7BE-2ADB9E59A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14400"/>
            <a:ext cx="6343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bg-BG" altLang="bg-BG" sz="4400">
              <a:latin typeface="Calibri" panose="020F0502020204030204" pitchFamily="34" charset="0"/>
            </a:endParaRPr>
          </a:p>
        </p:txBody>
      </p:sp>
      <p:sp>
        <p:nvSpPr>
          <p:cNvPr id="75780" name="Rectangle 5">
            <a:extLst>
              <a:ext uri="{FF2B5EF4-FFF2-40B4-BE49-F238E27FC236}">
                <a16:creationId xmlns:a16="http://schemas.microsoft.com/office/drawing/2014/main" id="{7AA52284-5BAD-44AA-9209-FFD5ACFCB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791200"/>
            <a:ext cx="6343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bg-BG" altLang="bg-BG" sz="2800">
                <a:latin typeface="Times New Roman" panose="02020603050405020304" pitchFamily="18" charset="0"/>
              </a:rPr>
              <a:t>Построена 1985 г.и приета на въоръжение във ВМС 1989 г.</a:t>
            </a:r>
            <a:endParaRPr lang="en-US" altLang="bg-BG" sz="2800">
              <a:latin typeface="Times New Roman" panose="02020603050405020304" pitchFamily="18" charset="0"/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F96C7CB7-8C88-4908-9B1C-A42D6810F8D9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1341438"/>
            <a:ext cx="8191500" cy="4373562"/>
            <a:chOff x="725" y="827"/>
            <a:chExt cx="4253" cy="3182"/>
          </a:xfrm>
        </p:grpSpPr>
        <p:pic>
          <p:nvPicPr>
            <p:cNvPr id="75782" name="Picture 7" descr="P9180030">
              <a:extLst>
                <a:ext uri="{FF2B5EF4-FFF2-40B4-BE49-F238E27FC236}">
                  <a16:creationId xmlns:a16="http://schemas.microsoft.com/office/drawing/2014/main" id="{D9027C10-19F0-428B-9098-709C76E81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" y="827"/>
              <a:ext cx="4253" cy="3182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783" name="Rectangle 8">
              <a:extLst>
                <a:ext uri="{FF2B5EF4-FFF2-40B4-BE49-F238E27FC236}">
                  <a16:creationId xmlns:a16="http://schemas.microsoft.com/office/drawing/2014/main" id="{ED969B90-56EA-45C5-881E-8DB0C7360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" y="856"/>
              <a:ext cx="4026" cy="360"/>
            </a:xfrm>
            <a:prstGeom prst="rect">
              <a:avLst/>
            </a:prstGeom>
            <a:solidFill>
              <a:srgbClr val="FFFFCC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2400" b="1">
                  <a:solidFill>
                    <a:schemeClr val="accent2"/>
                  </a:solidFill>
                </a:rPr>
                <a:t>Фрегата проект 1159 “Смели”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>
            <a:extLst>
              <a:ext uri="{FF2B5EF4-FFF2-40B4-BE49-F238E27FC236}">
                <a16:creationId xmlns:a16="http://schemas.microsoft.com/office/drawing/2014/main" id="{7603DF00-92A0-4B88-A8F2-28E3F1401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543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Text Box 4">
            <a:extLst>
              <a:ext uri="{FF2B5EF4-FFF2-40B4-BE49-F238E27FC236}">
                <a16:creationId xmlns:a16="http://schemas.microsoft.com/office/drawing/2014/main" id="{52B3B40F-8C39-4D81-9FF2-60DD3292D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838200"/>
            <a:ext cx="35814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bg-BG" b="1" i="1">
                <a:solidFill>
                  <a:srgbClr val="0000FF"/>
                </a:solidFill>
              </a:rPr>
              <a:t>Корвети проект 1241</a:t>
            </a:r>
            <a:r>
              <a:rPr lang="en-US" i="1">
                <a:solidFill>
                  <a:srgbClr val="0000FF"/>
                </a:solidFill>
              </a:rPr>
              <a:t> </a:t>
            </a:r>
            <a:endParaRPr lang="en-US" i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endParaRPr lang="en-US" i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8DE85E0-FB05-4B99-9349-D253049B0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04800"/>
            <a:ext cx="3956050" cy="3762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12700">
              <a:defRPr/>
            </a:pPr>
            <a:r>
              <a:rPr lang="bg-BG" b="1">
                <a:effectLst>
                  <a:outerShdw blurRad="38100" dist="38100" dir="2700000" algn="tl">
                    <a:srgbClr val="FFFFFF"/>
                  </a:outerShdw>
                </a:effectLst>
              </a:rPr>
              <a:t>     БОЙНИ  КОРАБИ </a:t>
            </a:r>
            <a:endParaRPr lang="bg-BG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6805" name="Rectangle 6">
            <a:extLst>
              <a:ext uri="{FF2B5EF4-FFF2-40B4-BE49-F238E27FC236}">
                <a16:creationId xmlns:a16="http://schemas.microsoft.com/office/drawing/2014/main" id="{9FC5FD37-82E8-4FA3-AFEF-A44AFCBC4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791200"/>
            <a:ext cx="6343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bg-BG" altLang="bg-BG" sz="2800">
                <a:latin typeface="Times New Roman" panose="02020603050405020304" pitchFamily="18" charset="0"/>
              </a:rPr>
              <a:t>Построени 1985 г.и приети на въоръжение във ВМС 1989-90 г.</a:t>
            </a:r>
            <a:endParaRPr lang="en-US" altLang="bg-BG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>
            <a:extLst>
              <a:ext uri="{FF2B5EF4-FFF2-40B4-BE49-F238E27FC236}">
                <a16:creationId xmlns:a16="http://schemas.microsoft.com/office/drawing/2014/main" id="{449E89A5-68DE-4559-AFA6-B788A2522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04800"/>
            <a:ext cx="4648200" cy="37623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12700">
              <a:defRPr/>
            </a:pPr>
            <a:r>
              <a:rPr lang="bg-BG" b="1">
                <a:effectLst>
                  <a:outerShdw blurRad="38100" dist="38100" dir="2700000" algn="tl">
                    <a:srgbClr val="FFFFFF"/>
                  </a:outerShdw>
                </a:effectLst>
              </a:rPr>
              <a:t>КОРАБИ ЗА БОЙНА ПОДДРЪЖКА</a:t>
            </a:r>
            <a:endParaRPr lang="bg-BG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7827" name="Picture 3">
            <a:extLst>
              <a:ext uri="{FF2B5EF4-FFF2-40B4-BE49-F238E27FC236}">
                <a16:creationId xmlns:a16="http://schemas.microsoft.com/office/drawing/2014/main" id="{798C5C33-5B1C-4A42-B25F-3FBFF3157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41608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4CF4E10-E283-467E-804E-1675169F3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066800"/>
            <a:ext cx="2590800" cy="37623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12700">
              <a:defRPr/>
            </a:pPr>
            <a:r>
              <a:rPr lang="bg-BG" b="1">
                <a:effectLst>
                  <a:outerShdw blurRad="38100" dist="38100" dir="2700000" algn="tl">
                    <a:srgbClr val="FFFFFF"/>
                  </a:outerShdw>
                </a:effectLst>
              </a:rPr>
              <a:t>Ракетен катер</a:t>
            </a:r>
            <a:endParaRPr lang="bg-BG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7829" name="Picture 10" descr="IMGP0103">
            <a:extLst>
              <a:ext uri="{FF2B5EF4-FFF2-40B4-BE49-F238E27FC236}">
                <a16:creationId xmlns:a16="http://schemas.microsoft.com/office/drawing/2014/main" id="{0EAA9A03-D722-44B4-8345-2D6B1B487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" b="17369"/>
          <a:stretch>
            <a:fillRect/>
          </a:stretch>
        </p:blipFill>
        <p:spPr bwMode="auto">
          <a:xfrm>
            <a:off x="4876800" y="990600"/>
            <a:ext cx="3962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DE738E-F0E3-407D-AE5C-3F077C4D5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066800"/>
            <a:ext cx="2590800" cy="37623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12700">
              <a:defRPr/>
            </a:pPr>
            <a:r>
              <a:rPr lang="bg-BG" b="1">
                <a:effectLst>
                  <a:outerShdw blurRad="38100" dist="38100" dir="2700000" algn="tl">
                    <a:srgbClr val="FFFFFF"/>
                  </a:outerShdw>
                </a:effectLst>
              </a:rPr>
              <a:t>Минен ловец</a:t>
            </a:r>
            <a:endParaRPr lang="bg-BG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7831" name="Picture 12">
            <a:extLst>
              <a:ext uri="{FF2B5EF4-FFF2-40B4-BE49-F238E27FC236}">
                <a16:creationId xmlns:a16="http://schemas.microsoft.com/office/drawing/2014/main" id="{92A8032F-7A88-49AA-B2BA-E4539D2B0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4191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FC8CB58B-8B10-4217-8717-15A0684AB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657600"/>
            <a:ext cx="2895600" cy="65087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12700">
              <a:defRPr/>
            </a:pPr>
            <a:r>
              <a:rPr lang="bg-BG" b="1">
                <a:effectLst>
                  <a:outerShdw blurRad="38100" dist="38100" dir="2700000" algn="tl">
                    <a:srgbClr val="FFFFFF"/>
                  </a:outerShdw>
                </a:effectLst>
              </a:rPr>
              <a:t>Базови миночистачи- 3 бр.</a:t>
            </a:r>
            <a:endParaRPr lang="bg-BG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7833" name="Picture 14">
            <a:extLst>
              <a:ext uri="{FF2B5EF4-FFF2-40B4-BE49-F238E27FC236}">
                <a16:creationId xmlns:a16="http://schemas.microsoft.com/office/drawing/2014/main" id="{E7A04B78-76AA-4929-866D-EE47441F3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05200"/>
            <a:ext cx="3962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C6720858-63EB-4337-9D3E-8CC67A8ED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581400"/>
            <a:ext cx="2895600" cy="65087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12700">
              <a:defRPr/>
            </a:pPr>
            <a:r>
              <a:rPr lang="bg-BG" b="1">
                <a:effectLst>
                  <a:outerShdw blurRad="38100" dist="38100" dir="2700000" algn="tl">
                    <a:srgbClr val="FFFFFF"/>
                  </a:outerShdw>
                </a:effectLst>
              </a:rPr>
              <a:t>Рейдови миночистачи- 3 бр.</a:t>
            </a:r>
            <a:endParaRPr lang="bg-BG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CB7583F3-CF67-4529-9081-3A15E1A83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9888" y="1322388"/>
            <a:ext cx="2490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 i="1">
                <a:solidFill>
                  <a:srgbClr val="0000FF"/>
                </a:solidFill>
              </a:rPr>
              <a:t>Танкер бункеровчик</a:t>
            </a:r>
            <a:endParaRPr lang="en-US" altLang="bg-BG" i="1">
              <a:solidFill>
                <a:srgbClr val="0066FF"/>
              </a:solidFill>
            </a:endParaRP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FF7E4B68-F84F-41C4-A0DC-4B70D77E9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" y="1322388"/>
            <a:ext cx="4137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 i="1">
                <a:solidFill>
                  <a:srgbClr val="0000FF"/>
                </a:solidFill>
              </a:rPr>
              <a:t>Кораб станция за размагнитване</a:t>
            </a:r>
            <a:endParaRPr lang="en-US" altLang="bg-BG" i="1">
              <a:solidFill>
                <a:srgbClr val="0066FF"/>
              </a:solidFill>
            </a:endParaRPr>
          </a:p>
        </p:txBody>
      </p:sp>
      <p:sp>
        <p:nvSpPr>
          <p:cNvPr id="128009" name="Text Box 9">
            <a:extLst>
              <a:ext uri="{FF2B5EF4-FFF2-40B4-BE49-F238E27FC236}">
                <a16:creationId xmlns:a16="http://schemas.microsoft.com/office/drawing/2014/main" id="{E5A88E9F-9C16-452A-A9E4-F253DE433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6083300"/>
            <a:ext cx="4279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bg-BG" b="1" i="1">
                <a:solidFill>
                  <a:srgbClr val="0000FF"/>
                </a:solidFill>
              </a:rPr>
              <a:t>            спасителен кораб </a:t>
            </a:r>
            <a:endParaRPr lang="en-US" b="1" i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79906" name="Rectangle 2">
            <a:extLst>
              <a:ext uri="{FF2B5EF4-FFF2-40B4-BE49-F238E27FC236}">
                <a16:creationId xmlns:a16="http://schemas.microsoft.com/office/drawing/2014/main" id="{AE52E64A-1E42-41CD-936E-5BDA1D43F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57200"/>
            <a:ext cx="5410200" cy="37623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12700">
              <a:defRPr/>
            </a:pPr>
            <a:r>
              <a:rPr lang="bg-BG" b="1">
                <a:effectLst>
                  <a:outerShdw blurRad="38100" dist="38100" dir="2700000" algn="tl">
                    <a:srgbClr val="FFFFFF"/>
                  </a:outerShdw>
                </a:effectLst>
              </a:rPr>
              <a:t>СПОМАГАТЕЛНИ КОРАБИ И КАТЕРИ</a:t>
            </a:r>
            <a:endParaRPr lang="bg-BG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8854" name="Picture 11" descr="p0012105">
            <a:extLst>
              <a:ext uri="{FF2B5EF4-FFF2-40B4-BE49-F238E27FC236}">
                <a16:creationId xmlns:a16="http://schemas.microsoft.com/office/drawing/2014/main" id="{AFF4E45A-639A-4798-97F0-C8D03606B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3581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6">
            <a:extLst>
              <a:ext uri="{FF2B5EF4-FFF2-40B4-BE49-F238E27FC236}">
                <a16:creationId xmlns:a16="http://schemas.microsoft.com/office/drawing/2014/main" id="{65DFA8ED-AEC1-431F-9643-8AC6C2074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3657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13" descr="orgimage008">
            <a:extLst>
              <a:ext uri="{FF2B5EF4-FFF2-40B4-BE49-F238E27FC236}">
                <a16:creationId xmlns:a16="http://schemas.microsoft.com/office/drawing/2014/main" id="{2912DA2C-C301-47B0-9582-AA0D38ABF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886200"/>
            <a:ext cx="341788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>
            <a:extLst>
              <a:ext uri="{FF2B5EF4-FFF2-40B4-BE49-F238E27FC236}">
                <a16:creationId xmlns:a16="http://schemas.microsoft.com/office/drawing/2014/main" id="{3CC1EB38-7C5F-44AD-B868-3795ACD5B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1325" y="1322388"/>
            <a:ext cx="2346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 i="1">
                <a:solidFill>
                  <a:srgbClr val="0000FF"/>
                </a:solidFill>
              </a:rPr>
              <a:t>медицински катер</a:t>
            </a:r>
            <a:endParaRPr lang="en-US" altLang="bg-BG" i="1">
              <a:solidFill>
                <a:srgbClr val="0066FF"/>
              </a:solidFill>
            </a:endParaRPr>
          </a:p>
        </p:txBody>
      </p:sp>
      <p:sp>
        <p:nvSpPr>
          <p:cNvPr id="79875" name="Rectangle 4">
            <a:extLst>
              <a:ext uri="{FF2B5EF4-FFF2-40B4-BE49-F238E27FC236}">
                <a16:creationId xmlns:a16="http://schemas.microsoft.com/office/drawing/2014/main" id="{FF60D13A-3514-4B80-9E52-58B24D5B3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1322388"/>
            <a:ext cx="19764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 i="1">
                <a:solidFill>
                  <a:srgbClr val="0000FF"/>
                </a:solidFill>
              </a:rPr>
              <a:t>работен катер</a:t>
            </a:r>
            <a:endParaRPr lang="en-US" altLang="bg-BG" i="1">
              <a:solidFill>
                <a:srgbClr val="0066FF"/>
              </a:solidFill>
            </a:endParaRPr>
          </a:p>
        </p:txBody>
      </p:sp>
      <p:pic>
        <p:nvPicPr>
          <p:cNvPr id="79876" name="Picture 5">
            <a:extLst>
              <a:ext uri="{FF2B5EF4-FFF2-40B4-BE49-F238E27FC236}">
                <a16:creationId xmlns:a16="http://schemas.microsoft.com/office/drawing/2014/main" id="{74FC5D9B-636E-4AE9-B8E1-EDDD555AA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689100"/>
            <a:ext cx="3933825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6" descr="IM000077">
            <a:extLst>
              <a:ext uri="{FF2B5EF4-FFF2-40B4-BE49-F238E27FC236}">
                <a16:creationId xmlns:a16="http://schemas.microsoft.com/office/drawing/2014/main" id="{9F5A00B4-64C8-41FB-B79F-C31EAB75F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3" t="27661" r="20070" b="18475"/>
          <a:stretch>
            <a:fillRect/>
          </a:stretch>
        </p:blipFill>
        <p:spPr bwMode="auto">
          <a:xfrm>
            <a:off x="4572000" y="1689100"/>
            <a:ext cx="4110038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7" descr="p0104254">
            <a:extLst>
              <a:ext uri="{FF2B5EF4-FFF2-40B4-BE49-F238E27FC236}">
                <a16:creationId xmlns:a16="http://schemas.microsoft.com/office/drawing/2014/main" id="{BCC4137E-E936-42EE-ABFE-02FBF556A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4351338"/>
            <a:ext cx="4484688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9" name="Rectangle 8">
            <a:extLst>
              <a:ext uri="{FF2B5EF4-FFF2-40B4-BE49-F238E27FC236}">
                <a16:creationId xmlns:a16="http://schemas.microsoft.com/office/drawing/2014/main" id="{3EB238C0-6954-4A03-989A-5230FEAE5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6267450"/>
            <a:ext cx="2930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 i="1">
                <a:solidFill>
                  <a:srgbClr val="0000FF"/>
                </a:solidFill>
              </a:rPr>
              <a:t>противопожарен кораб</a:t>
            </a:r>
            <a:endParaRPr lang="en-US" altLang="bg-BG" i="1">
              <a:solidFill>
                <a:srgbClr val="0066FF"/>
              </a:solidFill>
            </a:endParaRPr>
          </a:p>
        </p:txBody>
      </p:sp>
      <p:pic>
        <p:nvPicPr>
          <p:cNvPr id="79880" name="Picture 9">
            <a:extLst>
              <a:ext uri="{FF2B5EF4-FFF2-40B4-BE49-F238E27FC236}">
                <a16:creationId xmlns:a16="http://schemas.microsoft.com/office/drawing/2014/main" id="{D6A36B01-CF3A-4CE9-9242-63FAB3E1F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805238"/>
            <a:ext cx="45339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6" name="Text Box 10">
            <a:extLst>
              <a:ext uri="{FF2B5EF4-FFF2-40B4-BE49-F238E27FC236}">
                <a16:creationId xmlns:a16="http://schemas.microsoft.com/office/drawing/2014/main" id="{1ACFBE1E-36A6-40F2-B764-C9568D2C5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6083300"/>
            <a:ext cx="4279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bg-BG" b="1" i="1">
                <a:solidFill>
                  <a:srgbClr val="0000FF"/>
                </a:solidFill>
              </a:rPr>
              <a:t>            рейдови буксир </a:t>
            </a:r>
            <a:endParaRPr lang="en-US" b="1" i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79906" name="Rectangle 2">
            <a:extLst>
              <a:ext uri="{FF2B5EF4-FFF2-40B4-BE49-F238E27FC236}">
                <a16:creationId xmlns:a16="http://schemas.microsoft.com/office/drawing/2014/main" id="{25B31161-E001-4CDD-8CFD-46902A512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57200"/>
            <a:ext cx="5410200" cy="37623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12700">
              <a:defRPr/>
            </a:pPr>
            <a:r>
              <a:rPr lang="bg-BG" b="1">
                <a:effectLst>
                  <a:outerShdw blurRad="38100" dist="38100" dir="2700000" algn="tl">
                    <a:srgbClr val="FFFFFF"/>
                  </a:outerShdw>
                </a:effectLst>
              </a:rPr>
              <a:t>ПЛАВАЩИ СРЕДСТВА И СЪОРЪЖЕНИЯ</a:t>
            </a:r>
            <a:endParaRPr lang="bg-BG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>
            <a:extLst>
              <a:ext uri="{FF2B5EF4-FFF2-40B4-BE49-F238E27FC236}">
                <a16:creationId xmlns:a16="http://schemas.microsoft.com/office/drawing/2014/main" id="{695EBA4E-4ECD-4408-9565-CEB22121BD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4800600"/>
            <a:ext cx="8229600" cy="1325563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bg-BG" altLang="bg-BG" sz="2800"/>
              <a:t>2 пилота + 10 екипаж</a:t>
            </a:r>
          </a:p>
          <a:p>
            <a:pPr>
              <a:lnSpc>
                <a:spcPct val="80000"/>
              </a:lnSpc>
            </a:pPr>
            <a:r>
              <a:rPr lang="bg-BG" altLang="bg-BG" sz="2800"/>
              <a:t>Максимална скорост-287 км/ч</a:t>
            </a:r>
          </a:p>
          <a:p>
            <a:pPr>
              <a:lnSpc>
                <a:spcPct val="80000"/>
              </a:lnSpc>
            </a:pPr>
            <a:r>
              <a:rPr lang="bg-BG" altLang="bg-BG" sz="2800"/>
              <a:t>Радиус на действие -792 км </a:t>
            </a:r>
          </a:p>
        </p:txBody>
      </p:sp>
      <p:pic>
        <p:nvPicPr>
          <p:cNvPr id="80899" name="Picture 4" descr="DSCF5404">
            <a:extLst>
              <a:ext uri="{FF2B5EF4-FFF2-40B4-BE49-F238E27FC236}">
                <a16:creationId xmlns:a16="http://schemas.microsoft.com/office/drawing/2014/main" id="{A35CD20E-C026-4FDA-B458-28855D248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8"/>
          <a:stretch>
            <a:fillRect/>
          </a:stretch>
        </p:blipFill>
        <p:spPr bwMode="auto">
          <a:xfrm>
            <a:off x="1752600" y="1447800"/>
            <a:ext cx="5832475" cy="2981325"/>
          </a:xfrm>
          <a:prstGeom prst="rect">
            <a:avLst/>
          </a:prstGeom>
          <a:noFill/>
          <a:ln w="19050">
            <a:solidFill>
              <a:srgbClr val="00007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906" name="Rectangle 2">
            <a:extLst>
              <a:ext uri="{FF2B5EF4-FFF2-40B4-BE49-F238E27FC236}">
                <a16:creationId xmlns:a16="http://schemas.microsoft.com/office/drawing/2014/main" id="{4383DA05-3F0B-4FEE-B084-B65290CF12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pPr marL="342900" indent="12700" algn="l" eaLnBrk="1" hangingPunct="1">
              <a:defRPr/>
            </a:pPr>
            <a:r>
              <a:rPr lang="bg-BG" sz="4000" b="1">
                <a:effectLst>
                  <a:outerShdw blurRad="38100" dist="38100" dir="2700000" algn="tl">
                    <a:srgbClr val="FFFFFF"/>
                  </a:outerShdw>
                </a:effectLst>
              </a:rPr>
              <a:t>Вертолети </a:t>
            </a:r>
            <a:r>
              <a:rPr lang="en-US" sz="4000" b="1">
                <a:effectLst>
                  <a:outerShdw blurRad="38100" dist="38100" dir="2700000" algn="tl">
                    <a:srgbClr val="FFFFFF"/>
                  </a:outerShdw>
                </a:effectLst>
              </a:rPr>
              <a:t>AS 565 PANTHER</a:t>
            </a:r>
            <a:r>
              <a:rPr lang="bg-BG" sz="4000" b="1">
                <a:effectLst>
                  <a:outerShdw blurRad="38100" dist="38100" dir="2700000" algn="tl">
                    <a:srgbClr val="FFFFFF"/>
                  </a:outerShdw>
                </a:effectLst>
              </a:rPr>
              <a:t>- 3 БР.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69672EBC-A432-4163-B359-1A61B3202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altLang="bg-BG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6170BAB1-5F34-4A71-908B-FF23335A27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altLang="bg-BG"/>
          </a:p>
        </p:txBody>
      </p:sp>
      <p:pic>
        <p:nvPicPr>
          <p:cNvPr id="81924" name="Picture 4" descr="IMG00193-20110620-1135">
            <a:extLst>
              <a:ext uri="{FF2B5EF4-FFF2-40B4-BE49-F238E27FC236}">
                <a16:creationId xmlns:a16="http://schemas.microsoft.com/office/drawing/2014/main" id="{120202BB-9090-4D95-BC14-B7DBA3610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:a16="http://schemas.microsoft.com/office/drawing/2014/main" id="{7F079D14-8655-43B9-BF63-E16A22DFD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3375"/>
            <a:ext cx="8135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g-BG" altLang="bg-BG"/>
          </a:p>
        </p:txBody>
      </p:sp>
      <p:grpSp>
        <p:nvGrpSpPr>
          <p:cNvPr id="82947" name="Group 3">
            <a:extLst>
              <a:ext uri="{FF2B5EF4-FFF2-40B4-BE49-F238E27FC236}">
                <a16:creationId xmlns:a16="http://schemas.microsoft.com/office/drawing/2014/main" id="{88948FD2-04A1-4917-B177-0B1CEF7D8AC1}"/>
              </a:ext>
            </a:extLst>
          </p:cNvPr>
          <p:cNvGrpSpPr>
            <a:grpSpLocks/>
          </p:cNvGrpSpPr>
          <p:nvPr/>
        </p:nvGrpSpPr>
        <p:grpSpPr bwMode="auto">
          <a:xfrm>
            <a:off x="217488" y="1422400"/>
            <a:ext cx="3679825" cy="2349500"/>
            <a:chOff x="113" y="1117"/>
            <a:chExt cx="2358" cy="1679"/>
          </a:xfrm>
        </p:grpSpPr>
        <p:pic>
          <p:nvPicPr>
            <p:cNvPr id="82960" name="Picture 4">
              <a:extLst>
                <a:ext uri="{FF2B5EF4-FFF2-40B4-BE49-F238E27FC236}">
                  <a16:creationId xmlns:a16="http://schemas.microsoft.com/office/drawing/2014/main" id="{59881BF8-4427-4E2C-BF84-97D4829150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117"/>
              <a:ext cx="2358" cy="1679"/>
            </a:xfrm>
            <a:prstGeom prst="rect">
              <a:avLst/>
            </a:prstGeom>
            <a:noFill/>
            <a:ln>
              <a:noFill/>
            </a:ln>
            <a:effectLst>
              <a:outerShdw dist="107933" dir="18900000" algn="ctr" rotWithShape="0">
                <a:srgbClr val="808080">
                  <a:alpha val="50026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29029" name="Text Box 5">
              <a:extLst>
                <a:ext uri="{FF2B5EF4-FFF2-40B4-BE49-F238E27FC236}">
                  <a16:creationId xmlns:a16="http://schemas.microsoft.com/office/drawing/2014/main" id="{BF45FFF5-CB24-4957-82E8-DF2BCE2B05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" y="1164"/>
              <a:ext cx="1414" cy="2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defTabSz="449263">
                <a:spcBef>
                  <a:spcPts val="112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Lucida Sans Unicode" pitchFamily="34" charset="0"/>
                </a:rPr>
                <a:t>BGS DRAZKI - 41</a:t>
              </a:r>
            </a:p>
          </p:txBody>
        </p:sp>
      </p:grpSp>
      <p:sp>
        <p:nvSpPr>
          <p:cNvPr id="82948" name="Rectangle 6">
            <a:extLst>
              <a:ext uri="{FF2B5EF4-FFF2-40B4-BE49-F238E27FC236}">
                <a16:creationId xmlns:a16="http://schemas.microsoft.com/office/drawing/2014/main" id="{10C92E95-6D76-4CEE-8729-A4087FB78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1052513"/>
            <a:ext cx="49688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g-BG" altLang="bg-BG"/>
          </a:p>
        </p:txBody>
      </p:sp>
      <p:grpSp>
        <p:nvGrpSpPr>
          <p:cNvPr id="82949" name="Group 7">
            <a:extLst>
              <a:ext uri="{FF2B5EF4-FFF2-40B4-BE49-F238E27FC236}">
                <a16:creationId xmlns:a16="http://schemas.microsoft.com/office/drawing/2014/main" id="{6647EB21-5C85-49D5-ACC7-62FF89496AC8}"/>
              </a:ext>
            </a:extLst>
          </p:cNvPr>
          <p:cNvGrpSpPr>
            <a:grpSpLocks/>
          </p:cNvGrpSpPr>
          <p:nvPr/>
        </p:nvGrpSpPr>
        <p:grpSpPr bwMode="auto">
          <a:xfrm>
            <a:off x="4424363" y="1403350"/>
            <a:ext cx="3863975" cy="2366963"/>
            <a:chOff x="115" y="950"/>
            <a:chExt cx="2650" cy="1988"/>
          </a:xfrm>
        </p:grpSpPr>
        <p:pic>
          <p:nvPicPr>
            <p:cNvPr id="82958" name="Picture 8">
              <a:extLst>
                <a:ext uri="{FF2B5EF4-FFF2-40B4-BE49-F238E27FC236}">
                  <a16:creationId xmlns:a16="http://schemas.microsoft.com/office/drawing/2014/main" id="{11A24003-866C-4D90-94BF-269C6BEB0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" y="950"/>
              <a:ext cx="2650" cy="1988"/>
            </a:xfrm>
            <a:prstGeom prst="rect">
              <a:avLst/>
            </a:prstGeom>
            <a:noFill/>
            <a:ln>
              <a:noFill/>
            </a:ln>
            <a:effectLst>
              <a:outerShdw dist="107933" dir="18900000" algn="ctr" rotWithShape="0">
                <a:srgbClr val="808080">
                  <a:alpha val="50026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29033" name="Text Box 9">
              <a:extLst>
                <a:ext uri="{FF2B5EF4-FFF2-40B4-BE49-F238E27FC236}">
                  <a16:creationId xmlns:a16="http://schemas.microsoft.com/office/drawing/2014/main" id="{58B8B646-FEE7-4FA8-BD10-BA8F77C1D1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1123"/>
              <a:ext cx="1599" cy="30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defTabSz="449263">
                <a:spcBef>
                  <a:spcPts val="112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Lucida Sans Unicode" pitchFamily="34" charset="0"/>
                </a:rPr>
                <a:t>BGS VERNI - 42 </a:t>
              </a:r>
            </a:p>
          </p:txBody>
        </p:sp>
      </p:grpSp>
      <p:grpSp>
        <p:nvGrpSpPr>
          <p:cNvPr id="82950" name="Group 10">
            <a:extLst>
              <a:ext uri="{FF2B5EF4-FFF2-40B4-BE49-F238E27FC236}">
                <a16:creationId xmlns:a16="http://schemas.microsoft.com/office/drawing/2014/main" id="{17B6F582-F2CA-4682-8DB3-9F9FF67729C5}"/>
              </a:ext>
            </a:extLst>
          </p:cNvPr>
          <p:cNvGrpSpPr>
            <a:grpSpLocks/>
          </p:cNvGrpSpPr>
          <p:nvPr/>
        </p:nvGrpSpPr>
        <p:grpSpPr bwMode="auto">
          <a:xfrm>
            <a:off x="214313" y="3933825"/>
            <a:ext cx="3773487" cy="2562225"/>
            <a:chOff x="295" y="1207"/>
            <a:chExt cx="2585" cy="1814"/>
          </a:xfrm>
        </p:grpSpPr>
        <p:pic>
          <p:nvPicPr>
            <p:cNvPr id="82956" name="Picture 11">
              <a:extLst>
                <a:ext uri="{FF2B5EF4-FFF2-40B4-BE49-F238E27FC236}">
                  <a16:creationId xmlns:a16="http://schemas.microsoft.com/office/drawing/2014/main" id="{D2226506-43A7-4742-AF9F-676A4A9019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207"/>
              <a:ext cx="2585" cy="1814"/>
            </a:xfrm>
            <a:prstGeom prst="rect">
              <a:avLst/>
            </a:prstGeom>
            <a:noFill/>
            <a:ln>
              <a:noFill/>
            </a:ln>
            <a:effectLst>
              <a:outerShdw dist="107933" dir="18900000" algn="ctr" rotWithShape="0">
                <a:srgbClr val="808080">
                  <a:alpha val="50026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29036" name="Text Box 12">
              <a:extLst>
                <a:ext uri="{FF2B5EF4-FFF2-40B4-BE49-F238E27FC236}">
                  <a16:creationId xmlns:a16="http://schemas.microsoft.com/office/drawing/2014/main" id="{78311229-DA85-4618-871C-0C01BC9E19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" y="1267"/>
              <a:ext cx="1529" cy="2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defTabSz="449263">
                <a:spcBef>
                  <a:spcPts val="112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Lucida Sans Unicode" pitchFamily="34" charset="0"/>
                </a:rPr>
                <a:t>BGS PRIBOY - 63</a:t>
              </a:r>
            </a:p>
          </p:txBody>
        </p:sp>
      </p:grpSp>
      <p:grpSp>
        <p:nvGrpSpPr>
          <p:cNvPr id="82951" name="Group 13">
            <a:extLst>
              <a:ext uri="{FF2B5EF4-FFF2-40B4-BE49-F238E27FC236}">
                <a16:creationId xmlns:a16="http://schemas.microsoft.com/office/drawing/2014/main" id="{66008359-A4CE-4463-A473-79C9DE9034A3}"/>
              </a:ext>
            </a:extLst>
          </p:cNvPr>
          <p:cNvGrpSpPr>
            <a:grpSpLocks/>
          </p:cNvGrpSpPr>
          <p:nvPr/>
        </p:nvGrpSpPr>
        <p:grpSpPr bwMode="auto">
          <a:xfrm>
            <a:off x="4483100" y="3946525"/>
            <a:ext cx="3863975" cy="2438400"/>
            <a:chOff x="174" y="1074"/>
            <a:chExt cx="2618" cy="1672"/>
          </a:xfrm>
        </p:grpSpPr>
        <p:pic>
          <p:nvPicPr>
            <p:cNvPr id="82954" name="Picture 14">
              <a:extLst>
                <a:ext uri="{FF2B5EF4-FFF2-40B4-BE49-F238E27FC236}">
                  <a16:creationId xmlns:a16="http://schemas.microsoft.com/office/drawing/2014/main" id="{09C28934-6F45-48AF-AF0B-054019137E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" y="1074"/>
              <a:ext cx="2618" cy="1672"/>
            </a:xfrm>
            <a:prstGeom prst="rect">
              <a:avLst/>
            </a:prstGeom>
            <a:noFill/>
            <a:ln>
              <a:noFill/>
            </a:ln>
            <a:effectLst>
              <a:outerShdw dist="107933" dir="18900000" algn="ctr" rotWithShape="0">
                <a:srgbClr val="808080">
                  <a:alpha val="50026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29039" name="Text Box 15">
              <a:extLst>
                <a:ext uri="{FF2B5EF4-FFF2-40B4-BE49-F238E27FC236}">
                  <a16:creationId xmlns:a16="http://schemas.microsoft.com/office/drawing/2014/main" id="{FDECF22E-44AD-4B0E-9380-96D88520CD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" y="1183"/>
              <a:ext cx="1381" cy="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defTabSz="449263">
                <a:spcBef>
                  <a:spcPts val="112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Lucida Sans Unicode" pitchFamily="34" charset="0"/>
                </a:rPr>
                <a:t>BGS TSIBAR - 32</a:t>
              </a:r>
            </a:p>
          </p:txBody>
        </p:sp>
      </p:grpSp>
      <p:sp>
        <p:nvSpPr>
          <p:cNvPr id="82952" name="Rectangle 16">
            <a:extLst>
              <a:ext uri="{FF2B5EF4-FFF2-40B4-BE49-F238E27FC236}">
                <a16:creationId xmlns:a16="http://schemas.microsoft.com/office/drawing/2014/main" id="{C0484DD3-236F-4208-B850-78F57F5A740C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250825" y="115888"/>
            <a:ext cx="8510588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bg-BG" altLang="bg-BG" sz="26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2953" name="DownRibbonSharp">
            <a:extLst>
              <a:ext uri="{FF2B5EF4-FFF2-40B4-BE49-F238E27FC236}">
                <a16:creationId xmlns:a16="http://schemas.microsoft.com/office/drawing/2014/main" id="{D82931A1-6E00-4736-AB42-6269AEAC429F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84213" y="382588"/>
            <a:ext cx="7559675" cy="4968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700 w 21600"/>
              <a:gd name="T13" fmla="*/ 1688 h 21600"/>
              <a:gd name="T14" fmla="*/ 189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5400" y="0"/>
                </a:lnTo>
                <a:lnTo>
                  <a:pt x="5400" y="1688"/>
                </a:lnTo>
                <a:lnTo>
                  <a:pt x="16200" y="1688"/>
                </a:lnTo>
                <a:lnTo>
                  <a:pt x="16200" y="0"/>
                </a:lnTo>
                <a:lnTo>
                  <a:pt x="21600" y="0"/>
                </a:lnTo>
                <a:lnTo>
                  <a:pt x="18900" y="9956"/>
                </a:lnTo>
                <a:lnTo>
                  <a:pt x="21600" y="19912"/>
                </a:lnTo>
                <a:lnTo>
                  <a:pt x="18900" y="19912"/>
                </a:lnTo>
                <a:lnTo>
                  <a:pt x="18900" y="21600"/>
                </a:lnTo>
                <a:lnTo>
                  <a:pt x="2700" y="21600"/>
                </a:lnTo>
                <a:lnTo>
                  <a:pt x="2700" y="19912"/>
                </a:lnTo>
                <a:lnTo>
                  <a:pt x="0" y="19912"/>
                </a:lnTo>
                <a:lnTo>
                  <a:pt x="2700" y="9956"/>
                </a:lnTo>
                <a:lnTo>
                  <a:pt x="0" y="0"/>
                </a:lnTo>
                <a:close/>
              </a:path>
              <a:path w="21600" h="21600" fill="none" extrusionOk="0">
                <a:moveTo>
                  <a:pt x="5400" y="1688"/>
                </a:moveTo>
                <a:lnTo>
                  <a:pt x="2700" y="1688"/>
                </a:lnTo>
                <a:lnTo>
                  <a:pt x="2700" y="19912"/>
                </a:lnTo>
              </a:path>
              <a:path w="21600" h="21600" fill="none" extrusionOk="0">
                <a:moveTo>
                  <a:pt x="2700" y="1688"/>
                </a:moveTo>
                <a:lnTo>
                  <a:pt x="5400" y="0"/>
                </a:lnTo>
              </a:path>
              <a:path w="21600" h="21600" fill="none" extrusionOk="0">
                <a:moveTo>
                  <a:pt x="16200" y="1688"/>
                </a:moveTo>
                <a:lnTo>
                  <a:pt x="18900" y="1688"/>
                </a:lnTo>
                <a:lnTo>
                  <a:pt x="18900" y="19912"/>
                </a:lnTo>
              </a:path>
              <a:path w="21600" h="21600" fill="none" extrusionOk="0">
                <a:moveTo>
                  <a:pt x="18900" y="1688"/>
                </a:moveTo>
                <a:lnTo>
                  <a:pt x="16200" y="0"/>
                </a:lnTo>
              </a:path>
            </a:pathLst>
          </a:custGeom>
          <a:gradFill rotWithShape="1">
            <a:gsLst>
              <a:gs pos="0">
                <a:srgbClr val="577FFF"/>
              </a:gs>
              <a:gs pos="50000">
                <a:srgbClr val="FFFFFF"/>
              </a:gs>
              <a:gs pos="100000">
                <a:srgbClr val="577F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92075" tIns="46038" rIns="92075" bIns="46038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bg-BG" altLang="bg-BG" sz="2000" b="1">
                <a:solidFill>
                  <a:srgbClr val="001B70"/>
                </a:solidFill>
                <a:latin typeface="Times New Roman" panose="02020603050405020304" pitchFamily="18" charset="0"/>
              </a:rPr>
              <a:t>ДЕКЛАРИРАНИ СИЛИ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0A03BC9C-F4DB-4592-A1D0-A77CFFB179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altLang="bg-BG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F536E4D9-CD66-4036-B24E-A2A9300C18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 altLang="bg-BG">
              <a:solidFill>
                <a:schemeClr val="tx1"/>
              </a:solidFill>
            </a:endParaRPr>
          </a:p>
        </p:txBody>
      </p:sp>
      <p:grpSp>
        <p:nvGrpSpPr>
          <p:cNvPr id="10244" name="Group 4">
            <a:extLst>
              <a:ext uri="{FF2B5EF4-FFF2-40B4-BE49-F238E27FC236}">
                <a16:creationId xmlns:a16="http://schemas.microsoft.com/office/drawing/2014/main" id="{8CA340E8-9F54-47CD-9658-0F760FED2532}"/>
              </a:ext>
            </a:extLst>
          </p:cNvPr>
          <p:cNvGrpSpPr>
            <a:grpSpLocks/>
          </p:cNvGrpSpPr>
          <p:nvPr/>
        </p:nvGrpSpPr>
        <p:grpSpPr bwMode="auto">
          <a:xfrm>
            <a:off x="0" y="693738"/>
            <a:ext cx="9147175" cy="6164262"/>
            <a:chOff x="-1" y="437"/>
            <a:chExt cx="5762" cy="3883"/>
          </a:xfrm>
        </p:grpSpPr>
        <p:pic>
          <p:nvPicPr>
            <p:cNvPr id="10246" name="Picture 5">
              <a:extLst>
                <a:ext uri="{FF2B5EF4-FFF2-40B4-BE49-F238E27FC236}">
                  <a16:creationId xmlns:a16="http://schemas.microsoft.com/office/drawing/2014/main" id="{C32D62E4-7EFE-415D-8185-11491BDAC7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7" t="10152" r="10422" b="12366"/>
            <a:stretch>
              <a:fillRect/>
            </a:stretch>
          </p:blipFill>
          <p:spPr bwMode="auto">
            <a:xfrm>
              <a:off x="-1" y="437"/>
              <a:ext cx="5762" cy="3882"/>
            </a:xfrm>
            <a:prstGeom prst="rect">
              <a:avLst/>
            </a:prstGeom>
            <a:solidFill>
              <a:srgbClr val="3399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247" name="AutoShape 6">
              <a:extLst>
                <a:ext uri="{FF2B5EF4-FFF2-40B4-BE49-F238E27FC236}">
                  <a16:creationId xmlns:a16="http://schemas.microsoft.com/office/drawing/2014/main" id="{973076D3-4A68-42D0-94D5-0FD86AA9B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065"/>
              <a:ext cx="5760" cy="255"/>
            </a:xfrm>
            <a:prstGeom prst="flowChartProcess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bg-BG" altLang="bg-BG"/>
            </a:p>
          </p:txBody>
        </p:sp>
      </p:grpSp>
      <p:sp>
        <p:nvSpPr>
          <p:cNvPr id="10245" name="Content Placeholder 2">
            <a:extLst>
              <a:ext uri="{FF2B5EF4-FFF2-40B4-BE49-F238E27FC236}">
                <a16:creationId xmlns:a16="http://schemas.microsoft.com/office/drawing/2014/main" id="{099C2B64-253C-46D9-94A8-9AC57E36475E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715963" indent="-7159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bg-BG" altLang="bg-BG" sz="3200">
                <a:latin typeface="Calibri" panose="020F0502020204030204" pitchFamily="34" charset="0"/>
              </a:rPr>
              <a:t>     Структура на СВ</a:t>
            </a:r>
            <a:r>
              <a:rPr lang="en-US" altLang="bg-BG" sz="3200">
                <a:latin typeface="Calibri" panose="020F0502020204030204" pitchFamily="34" charset="0"/>
              </a:rPr>
              <a:t> </a:t>
            </a:r>
            <a:r>
              <a:rPr lang="bg-BG" altLang="bg-BG" sz="3200">
                <a:latin typeface="Calibri" panose="020F0502020204030204" pitchFamily="34" charset="0"/>
              </a:rPr>
              <a:t>към</a:t>
            </a:r>
            <a:r>
              <a:rPr lang="en-US" altLang="bg-BG" sz="3200">
                <a:latin typeface="Calibri" panose="020F0502020204030204" pitchFamily="34" charset="0"/>
              </a:rPr>
              <a:t> 2014</a:t>
            </a:r>
            <a:r>
              <a:rPr lang="bg-BG" altLang="bg-BG" sz="3200">
                <a:latin typeface="Calibri" panose="020F0502020204030204" pitchFamily="34" charset="0"/>
              </a:rPr>
              <a:t>г.</a:t>
            </a:r>
            <a:endParaRPr lang="ru-RU" altLang="bg-BG" sz="3200">
              <a:latin typeface="Calibri" panose="020F0502020204030204" pitchFamily="34" charset="0"/>
            </a:endParaRPr>
          </a:p>
          <a:p>
            <a:pPr algn="just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altLang="bg-BG" sz="3200">
                <a:latin typeface="Calibri" panose="020F0502020204030204" pitchFamily="34" charset="0"/>
              </a:rPr>
              <a:t>			</a:t>
            </a:r>
            <a:endParaRPr lang="en-US" altLang="bg-BG" sz="32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3">
            <a:extLst>
              <a:ext uri="{FF2B5EF4-FFF2-40B4-BE49-F238E27FC236}">
                <a16:creationId xmlns:a16="http://schemas.microsoft.com/office/drawing/2014/main" id="{42DBA752-7557-4F14-940D-98CDC7AD1125}"/>
              </a:ext>
            </a:extLst>
          </p:cNvPr>
          <p:cNvSpPr txBox="1">
            <a:spLocks/>
          </p:cNvSpPr>
          <p:nvPr/>
        </p:nvSpPr>
        <p:spPr bwMode="auto">
          <a:xfrm>
            <a:off x="715963" y="8382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bg-BG" altLang="bg-BG" sz="4400">
                <a:latin typeface="Calibri" panose="020F0502020204030204" pitchFamily="34" charset="0"/>
              </a:rPr>
              <a:t>Изводи:</a:t>
            </a:r>
            <a:endParaRPr lang="en-US" altLang="bg-BG" sz="4400">
              <a:latin typeface="Calibri" panose="020F0502020204030204" pitchFamily="34" charset="0"/>
            </a:endParaRPr>
          </a:p>
        </p:txBody>
      </p:sp>
      <p:sp>
        <p:nvSpPr>
          <p:cNvPr id="83971" name="TextBox 3">
            <a:extLst>
              <a:ext uri="{FF2B5EF4-FFF2-40B4-BE49-F238E27FC236}">
                <a16:creationId xmlns:a16="http://schemas.microsoft.com/office/drawing/2014/main" id="{52A6E266-7172-49B7-B235-AED9F5B97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752600"/>
            <a:ext cx="7216775" cy="6461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/>
              <a:t>1.Въоръжението в БА е изключително многообразно. То се </a:t>
            </a:r>
          </a:p>
          <a:p>
            <a:pPr eaLnBrk="1" hangingPunct="1"/>
            <a:r>
              <a:rPr lang="bg-BG" altLang="bg-BG"/>
              <a:t>класифицира като лично, индивидуално и колективно.</a:t>
            </a:r>
            <a:endParaRPr lang="en-US" altLang="bg-BG"/>
          </a:p>
        </p:txBody>
      </p:sp>
      <p:sp>
        <p:nvSpPr>
          <p:cNvPr id="83972" name="TextBox 5">
            <a:extLst>
              <a:ext uri="{FF2B5EF4-FFF2-40B4-BE49-F238E27FC236}">
                <a16:creationId xmlns:a16="http://schemas.microsoft.com/office/drawing/2014/main" id="{59652E70-F338-4531-BCF4-0D5C7BAC9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2819400"/>
            <a:ext cx="7200900" cy="9239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/>
              <a:t>2. Колективното въоръжение  се числи на формированията, за </a:t>
            </a:r>
          </a:p>
          <a:p>
            <a:pPr eaLnBrk="1" hangingPunct="1"/>
            <a:r>
              <a:rPr lang="bg-BG" altLang="bg-BG"/>
              <a:t>които е предназначено - на отделенията, взводовете, ротите,</a:t>
            </a:r>
          </a:p>
          <a:p>
            <a:pPr eaLnBrk="1" hangingPunct="1"/>
            <a:r>
              <a:rPr lang="bg-BG" altLang="bg-BG"/>
              <a:t>батальоните, звената, ескадрилите, дивизионите и др.</a:t>
            </a:r>
            <a:endParaRPr lang="en-US" altLang="bg-BG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>
            <a:extLst>
              <a:ext uri="{FF2B5EF4-FFF2-40B4-BE49-F238E27FC236}">
                <a16:creationId xmlns:a16="http://schemas.microsoft.com/office/drawing/2014/main" id="{224D8EAA-DF8F-4B4F-B39C-17A1008778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381000"/>
            <a:ext cx="5791200" cy="1470025"/>
          </a:xfrm>
        </p:spPr>
        <p:txBody>
          <a:bodyPr/>
          <a:lstStyle/>
          <a:p>
            <a:r>
              <a:rPr lang="en-US" altLang="bg-BG"/>
              <a:t>3</a:t>
            </a:r>
            <a:r>
              <a:rPr lang="bg-BG" altLang="bg-BG"/>
              <a:t>.ЕКИПИРОВКА НА ВОЕННОСЛУЖЕЩИТЕ</a:t>
            </a:r>
            <a:endParaRPr lang="en-US" altLang="bg-BG"/>
          </a:p>
        </p:txBody>
      </p:sp>
      <p:sp>
        <p:nvSpPr>
          <p:cNvPr id="84995" name="Subtitle 2">
            <a:extLst>
              <a:ext uri="{FF2B5EF4-FFF2-40B4-BE49-F238E27FC236}">
                <a16:creationId xmlns:a16="http://schemas.microsoft.com/office/drawing/2014/main" id="{8CE9CEB0-8315-4116-BD21-BB3ECB8F1D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2286000"/>
            <a:ext cx="7924800" cy="3886200"/>
          </a:xfrm>
        </p:spPr>
        <p:txBody>
          <a:bodyPr/>
          <a:lstStyle/>
          <a:p>
            <a:pPr algn="just"/>
            <a:r>
              <a:rPr lang="bg-BG" altLang="bg-BG">
                <a:solidFill>
                  <a:schemeClr val="tx1"/>
                </a:solidFill>
              </a:rPr>
              <a:t>ПОД ЕКИПИРОВКА НА ВОЕННОСЛУЖЕЩИТЕ СЕ РАЗБИРА:</a:t>
            </a:r>
          </a:p>
          <a:p>
            <a:pPr algn="just"/>
            <a:r>
              <a:rPr lang="bg-BG" altLang="bg-BG">
                <a:solidFill>
                  <a:schemeClr val="tx1"/>
                </a:solidFill>
              </a:rPr>
              <a:t>А) ТЯХНОТО ОБЛЕКЛО; </a:t>
            </a:r>
          </a:p>
          <a:p>
            <a:pPr algn="just"/>
            <a:r>
              <a:rPr lang="bg-BG" altLang="bg-BG">
                <a:solidFill>
                  <a:schemeClr val="tx1"/>
                </a:solidFill>
              </a:rPr>
              <a:t>Б) СНАРЯЖЕНИЕТО, КОЕТО ТЕ НОСЯТ СЪС СЕБЕ СИ ЗА ИЗПЪЛНЕНИЕ НА СВОИТЕ ЗАДЪЛЖЕНИЯ;</a:t>
            </a:r>
            <a:endParaRPr lang="en-US" altLang="bg-BG">
              <a:solidFill>
                <a:schemeClr val="tx1"/>
              </a:solidFill>
            </a:endParaRPr>
          </a:p>
        </p:txBody>
      </p:sp>
      <p:pic>
        <p:nvPicPr>
          <p:cNvPr id="84996" name="Picture 2" descr="docpic?PICID=35133">
            <a:extLst>
              <a:ext uri="{FF2B5EF4-FFF2-40B4-BE49-F238E27FC236}">
                <a16:creationId xmlns:a16="http://schemas.microsoft.com/office/drawing/2014/main" id="{329E1607-B368-4DF8-9F29-A4136C9B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4955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>
            <a:extLst>
              <a:ext uri="{FF2B5EF4-FFF2-40B4-BE49-F238E27FC236}">
                <a16:creationId xmlns:a16="http://schemas.microsoft.com/office/drawing/2014/main" id="{64965D82-918B-4F0B-BB7C-65BDD1AB8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/>
              <a:t>ОБЛЕКЛО НА ВОЕННОСЛУЖЕЩИТЕ</a:t>
            </a:r>
            <a:endParaRPr lang="en-US" altLang="bg-BG"/>
          </a:p>
        </p:txBody>
      </p:sp>
      <p:sp>
        <p:nvSpPr>
          <p:cNvPr id="86019" name="Content Placeholder 2">
            <a:extLst>
              <a:ext uri="{FF2B5EF4-FFF2-40B4-BE49-F238E27FC236}">
                <a16:creationId xmlns:a16="http://schemas.microsoft.com/office/drawing/2014/main" id="{B149E7C5-C6AB-4808-A34C-60DE720EA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bg-BG" altLang="bg-BG"/>
              <a:t>ОБЛЕКЛОТО БИВА :</a:t>
            </a:r>
          </a:p>
          <a:p>
            <a:r>
              <a:rPr lang="bg-BG" altLang="bg-BG"/>
              <a:t>ВСЕКИДНЕВНО</a:t>
            </a:r>
          </a:p>
          <a:p>
            <a:r>
              <a:rPr lang="bg-BG" altLang="bg-BG"/>
              <a:t>ПРАЗНИЧНО</a:t>
            </a:r>
          </a:p>
          <a:p>
            <a:r>
              <a:rPr lang="bg-BG" altLang="bg-BG"/>
              <a:t>ПАРАДНО</a:t>
            </a:r>
          </a:p>
          <a:p>
            <a:r>
              <a:rPr lang="bg-BG" altLang="bg-BG"/>
              <a:t>СПЕЦИАЛНО</a:t>
            </a:r>
          </a:p>
          <a:p>
            <a:r>
              <a:rPr lang="bg-BG" altLang="bg-BG"/>
              <a:t>РАБОТНО</a:t>
            </a:r>
          </a:p>
          <a:p>
            <a:pPr>
              <a:buFont typeface="Arial" panose="020B0604020202020204" pitchFamily="34" charset="0"/>
              <a:buNone/>
            </a:pPr>
            <a:endParaRPr lang="en-US" altLang="bg-BG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uniforms-0026">
            <a:extLst>
              <a:ext uri="{FF2B5EF4-FFF2-40B4-BE49-F238E27FC236}">
                <a16:creationId xmlns:a16="http://schemas.microsoft.com/office/drawing/2014/main" id="{A2AB1CBF-E9A4-4842-9B40-EB589B0D2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95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itle 4">
            <a:extLst>
              <a:ext uri="{FF2B5EF4-FFF2-40B4-BE49-F238E27FC236}">
                <a16:creationId xmlns:a16="http://schemas.microsoft.com/office/drawing/2014/main" id="{FD42ED6C-A2DB-4E12-9C4A-80CFB04E2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2600" y="2438400"/>
            <a:ext cx="3276600" cy="1143000"/>
          </a:xfrm>
        </p:spPr>
        <p:txBody>
          <a:bodyPr/>
          <a:lstStyle/>
          <a:p>
            <a:r>
              <a:rPr lang="bg-BG" altLang="bg-BG" sz="2000" b="1"/>
              <a:t>Всекидневна униформа на  военнослужещите от СВ</a:t>
            </a:r>
            <a:endParaRPr lang="en-US" altLang="bg-BG" sz="2000" b="1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>
            <a:extLst>
              <a:ext uri="{FF2B5EF4-FFF2-40B4-BE49-F238E27FC236}">
                <a16:creationId xmlns:a16="http://schemas.microsoft.com/office/drawing/2014/main" id="{1423D293-BEE8-4CDB-932C-C4F145927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9800" y="3429000"/>
            <a:ext cx="3124200" cy="1143000"/>
          </a:xfrm>
        </p:spPr>
        <p:txBody>
          <a:bodyPr/>
          <a:lstStyle/>
          <a:p>
            <a:r>
              <a:rPr lang="bg-BG" altLang="bg-BG" sz="2000" b="1"/>
              <a:t>Полева униформа на военнослужещите от СВ</a:t>
            </a:r>
            <a:endParaRPr lang="en-US" altLang="bg-BG" sz="2000" b="1"/>
          </a:p>
        </p:txBody>
      </p:sp>
      <p:pic>
        <p:nvPicPr>
          <p:cNvPr id="88067" name="Picture 2" descr="uniforms-0025">
            <a:extLst>
              <a:ext uri="{FF2B5EF4-FFF2-40B4-BE49-F238E27FC236}">
                <a16:creationId xmlns:a16="http://schemas.microsoft.com/office/drawing/2014/main" id="{9737E899-C90D-45F8-B887-DECCF4D2C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9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>
            <a:extLst>
              <a:ext uri="{FF2B5EF4-FFF2-40B4-BE49-F238E27FC236}">
                <a16:creationId xmlns:a16="http://schemas.microsoft.com/office/drawing/2014/main" id="{2D8C6C1D-71D9-47EE-A204-30F41A328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0" y="1219200"/>
            <a:ext cx="2743200" cy="1143000"/>
          </a:xfrm>
        </p:spPr>
        <p:txBody>
          <a:bodyPr/>
          <a:lstStyle/>
          <a:p>
            <a:r>
              <a:rPr lang="bg-BG" altLang="bg-BG" sz="2000" b="1"/>
              <a:t>Ежедневна униформа на военнослужещите от ВВС</a:t>
            </a:r>
            <a:endParaRPr lang="en-US" altLang="bg-BG" sz="2000" b="1"/>
          </a:p>
        </p:txBody>
      </p:sp>
      <p:pic>
        <p:nvPicPr>
          <p:cNvPr id="89091" name="Picture 2" descr="uniforms-0027">
            <a:extLst>
              <a:ext uri="{FF2B5EF4-FFF2-40B4-BE49-F238E27FC236}">
                <a16:creationId xmlns:a16="http://schemas.microsoft.com/office/drawing/2014/main" id="{FE82E78D-3FCC-4816-B6BF-D8EC2AAC1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>
            <a:extLst>
              <a:ext uri="{FF2B5EF4-FFF2-40B4-BE49-F238E27FC236}">
                <a16:creationId xmlns:a16="http://schemas.microsoft.com/office/drawing/2014/main" id="{649070B2-B7D0-4982-999A-AB8BE6906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200" y="274638"/>
            <a:ext cx="2743200" cy="1143000"/>
          </a:xfrm>
        </p:spPr>
        <p:txBody>
          <a:bodyPr/>
          <a:lstStyle/>
          <a:p>
            <a:r>
              <a:rPr lang="bg-BG" altLang="bg-BG" sz="2000" b="1"/>
              <a:t>Полева униформа на военнослужещите от ВВС</a:t>
            </a:r>
            <a:endParaRPr lang="en-US" altLang="bg-BG" sz="2000" b="1"/>
          </a:p>
        </p:txBody>
      </p:sp>
      <p:pic>
        <p:nvPicPr>
          <p:cNvPr id="90115" name="Picture 2" descr="uniforms-0024">
            <a:extLst>
              <a:ext uri="{FF2B5EF4-FFF2-40B4-BE49-F238E27FC236}">
                <a16:creationId xmlns:a16="http://schemas.microsoft.com/office/drawing/2014/main" id="{4FD098AD-75F7-4BE4-87A0-7D8CBE0EF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uniforms-0028">
            <a:extLst>
              <a:ext uri="{FF2B5EF4-FFF2-40B4-BE49-F238E27FC236}">
                <a16:creationId xmlns:a16="http://schemas.microsoft.com/office/drawing/2014/main" id="{85B44D37-806A-40DF-A874-CC8235B13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02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884B89A-CDE4-4D7B-B6CA-975BB12207DC}"/>
              </a:ext>
            </a:extLst>
          </p:cNvPr>
          <p:cNvSpPr txBox="1">
            <a:spLocks/>
          </p:cNvSpPr>
          <p:nvPr/>
        </p:nvSpPr>
        <p:spPr bwMode="auto">
          <a:xfrm>
            <a:off x="5791200" y="1219200"/>
            <a:ext cx="274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bg-BG" sz="2000" b="1" dirty="0">
                <a:latin typeface="+mj-lt"/>
                <a:ea typeface="+mj-ea"/>
                <a:cs typeface="+mj-cs"/>
              </a:rPr>
              <a:t>Всекидневна и бойна униформа на военнослужещите от ВМС</a:t>
            </a:r>
            <a:endParaRPr lang="en-US" sz="20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>
            <a:extLst>
              <a:ext uri="{FF2B5EF4-FFF2-40B4-BE49-F238E27FC236}">
                <a16:creationId xmlns:a16="http://schemas.microsoft.com/office/drawing/2014/main" id="{6D87AB06-0E1E-45AE-8BC1-5269F5A4C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533400"/>
            <a:ext cx="4114800" cy="1524000"/>
          </a:xfrm>
        </p:spPr>
        <p:txBody>
          <a:bodyPr/>
          <a:lstStyle/>
          <a:p>
            <a:r>
              <a:rPr lang="ru-RU" altLang="bg-BG" sz="2000" b="1"/>
              <a:t>Фуражки, барети,  пагони,  </a:t>
            </a:r>
            <a:br>
              <a:rPr lang="ru-RU" altLang="bg-BG" sz="2000" b="1"/>
            </a:br>
            <a:r>
              <a:rPr lang="ru-RU" altLang="bg-BG" sz="2000" b="1"/>
              <a:t>петлици, емблеми, и други</a:t>
            </a:r>
            <a:br>
              <a:rPr lang="ru-RU" altLang="bg-BG" sz="2000" b="1"/>
            </a:br>
            <a:r>
              <a:rPr lang="ru-RU" altLang="bg-BG" sz="2000" b="1"/>
              <a:t>отличителни  знаци и </a:t>
            </a:r>
            <a:r>
              <a:rPr lang="bg-BG" altLang="bg-BG" sz="2000" b="1"/>
              <a:t>аксесоари  </a:t>
            </a:r>
            <a:br>
              <a:rPr lang="bg-BG" altLang="bg-BG" sz="2000" b="1"/>
            </a:br>
            <a:r>
              <a:rPr lang="ru-RU" altLang="bg-BG" sz="2000" b="1"/>
              <a:t>на военослужещите от видовете</a:t>
            </a:r>
            <a:br>
              <a:rPr lang="ru-RU" altLang="bg-BG" sz="2000" b="1"/>
            </a:br>
            <a:r>
              <a:rPr lang="ru-RU" altLang="bg-BG" sz="2000" b="1"/>
              <a:t> въоръжени сили на БА</a:t>
            </a:r>
            <a:endParaRPr lang="en-US" altLang="bg-BG" sz="2000" b="1"/>
          </a:p>
        </p:txBody>
      </p:sp>
      <p:pic>
        <p:nvPicPr>
          <p:cNvPr id="92163" name="Picture 2" descr="uniforms-0030">
            <a:extLst>
              <a:ext uri="{FF2B5EF4-FFF2-40B4-BE49-F238E27FC236}">
                <a16:creationId xmlns:a16="http://schemas.microsoft.com/office/drawing/2014/main" id="{F55D5F7D-9DB3-4B91-A916-EA7E65110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>
            <a:extLst>
              <a:ext uri="{FF2B5EF4-FFF2-40B4-BE49-F238E27FC236}">
                <a16:creationId xmlns:a16="http://schemas.microsoft.com/office/drawing/2014/main" id="{F043E7C5-8FDC-4AE0-A3E5-DEC05A7B3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222375"/>
          </a:xfrm>
        </p:spPr>
        <p:txBody>
          <a:bodyPr/>
          <a:lstStyle/>
          <a:p>
            <a:r>
              <a:rPr lang="bg-BG" altLang="bg-BG"/>
              <a:t>Снаражение на военнослужещите</a:t>
            </a:r>
            <a:endParaRPr lang="en-US" altLang="bg-BG"/>
          </a:p>
        </p:txBody>
      </p:sp>
      <p:sp>
        <p:nvSpPr>
          <p:cNvPr id="93187" name="Subtitle 4">
            <a:extLst>
              <a:ext uri="{FF2B5EF4-FFF2-40B4-BE49-F238E27FC236}">
                <a16:creationId xmlns:a16="http://schemas.microsoft.com/office/drawing/2014/main" id="{C4BC7AB1-F221-4C5D-97F4-022C0A937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00" y="1828800"/>
            <a:ext cx="6172200" cy="4800600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bg-BG" altLang="bg-BG" sz="2000" b="1">
                <a:solidFill>
                  <a:schemeClr val="tx1"/>
                </a:solidFill>
              </a:rPr>
              <a:t>Каска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bg-BG" altLang="bg-BG" sz="2000" b="1">
                <a:solidFill>
                  <a:schemeClr val="tx1"/>
                </a:solidFill>
              </a:rPr>
              <a:t>Очила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bg-BG" altLang="bg-BG" sz="2000" b="1">
                <a:solidFill>
                  <a:schemeClr val="tx1"/>
                </a:solidFill>
              </a:rPr>
              <a:t>Дехидратираща раница или манерка за вода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bg-BG" altLang="bg-BG" sz="2000" b="1">
                <a:solidFill>
                  <a:schemeClr val="tx1"/>
                </a:solidFill>
              </a:rPr>
              <a:t>Бинокъл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bg-BG" altLang="bg-BG" sz="2000" b="1">
                <a:solidFill>
                  <a:schemeClr val="tx1"/>
                </a:solidFill>
              </a:rPr>
              <a:t>Компас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bg-BG" altLang="bg-BG" sz="2000" b="1">
                <a:solidFill>
                  <a:schemeClr val="tx1"/>
                </a:solidFill>
              </a:rPr>
              <a:t>Многофункционален нож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bg-BG" altLang="bg-BG" sz="2000" b="1">
                <a:solidFill>
                  <a:schemeClr val="tx1"/>
                </a:solidFill>
              </a:rPr>
              <a:t>Мобилна радиостанция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bg-BG" altLang="bg-BG" sz="2000" b="1">
                <a:solidFill>
                  <a:schemeClr val="tx1"/>
                </a:solidFill>
              </a:rPr>
              <a:t>Бронежилетка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bg-BG" altLang="bg-BG" sz="2000" b="1">
                <a:solidFill>
                  <a:schemeClr val="tx1"/>
                </a:solidFill>
              </a:rPr>
              <a:t>Ръкавици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bg-BG" altLang="bg-BG" sz="2000" b="1">
                <a:solidFill>
                  <a:schemeClr val="tx1"/>
                </a:solidFill>
              </a:rPr>
              <a:t>Друго снаражение в зависимост от функционалните  задължения</a:t>
            </a:r>
            <a:endParaRPr lang="en-US" altLang="bg-BG" b="1">
              <a:solidFill>
                <a:schemeClr val="tx1"/>
              </a:solidFill>
            </a:endParaRPr>
          </a:p>
        </p:txBody>
      </p:sp>
      <p:pic>
        <p:nvPicPr>
          <p:cNvPr id="93188" name="Picture 3">
            <a:extLst>
              <a:ext uri="{FF2B5EF4-FFF2-40B4-BE49-F238E27FC236}">
                <a16:creationId xmlns:a16="http://schemas.microsoft.com/office/drawing/2014/main" id="{1DFE0E19-AD52-439A-9D2C-BE62E8D5D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2371725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30429380-6EE1-4B6E-BBE3-035AD25B4C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" y="274638"/>
            <a:ext cx="8534400" cy="1554162"/>
          </a:xfrm>
        </p:spPr>
        <p:txBody>
          <a:bodyPr/>
          <a:lstStyle/>
          <a:p>
            <a:pPr marL="838200" indent="-838200"/>
            <a:r>
              <a:rPr lang="en-US" altLang="bg-BG"/>
              <a:t>1.</a:t>
            </a:r>
            <a:r>
              <a:rPr lang="bg-BG" altLang="bg-BG"/>
              <a:t>3</a:t>
            </a:r>
            <a:r>
              <a:rPr lang="en-US" altLang="bg-BG"/>
              <a:t>. </a:t>
            </a:r>
            <a:r>
              <a:rPr lang="bg-BG" altLang="bg-BG"/>
              <a:t>СТРУКТУРА НА ВМС.</a:t>
            </a:r>
            <a:br>
              <a:rPr lang="en-US" altLang="bg-BG"/>
            </a:br>
            <a:r>
              <a:rPr lang="bg-BG" altLang="bg-BG" sz="2400">
                <a:latin typeface="Times New Roman" panose="02020603050405020304" pitchFamily="18" charset="0"/>
              </a:rPr>
              <a:t>Структура на ВМС към настоящият момент е следната: </a:t>
            </a:r>
            <a:br>
              <a:rPr lang="bg-BG" altLang="bg-BG" sz="2400">
                <a:latin typeface="Times New Roman" panose="02020603050405020304" pitchFamily="18" charset="0"/>
              </a:rPr>
            </a:br>
            <a:r>
              <a:rPr lang="bg-BG" altLang="bg-BG" sz="2400">
                <a:latin typeface="Times New Roman" panose="02020603050405020304" pitchFamily="18" charset="0"/>
              </a:rPr>
              <a:t>Командване на Военноморските сили </a:t>
            </a:r>
            <a:br>
              <a:rPr lang="bg-BG" altLang="bg-BG" sz="2400">
                <a:latin typeface="Times New Roman" panose="02020603050405020304" pitchFamily="18" charset="0"/>
              </a:rPr>
            </a:br>
            <a:r>
              <a:rPr lang="bg-BG" altLang="bg-BG" sz="2400">
                <a:latin typeface="Times New Roman" panose="02020603050405020304" pitchFamily="18" charset="0"/>
              </a:rPr>
              <a:t>и формирования подчинени на командване на ВМС:</a:t>
            </a:r>
            <a:endParaRPr lang="en-US" altLang="bg-BG" sz="2400">
              <a:latin typeface="Times New Roman" panose="02020603050405020304" pitchFamily="18" charset="0"/>
            </a:endParaRPr>
          </a:p>
        </p:txBody>
      </p:sp>
      <p:grpSp>
        <p:nvGrpSpPr>
          <p:cNvPr id="11267" name="Group 4">
            <a:extLst>
              <a:ext uri="{FF2B5EF4-FFF2-40B4-BE49-F238E27FC236}">
                <a16:creationId xmlns:a16="http://schemas.microsoft.com/office/drawing/2014/main" id="{14089C70-159A-4375-A423-910F05F5D03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42963" y="2738438"/>
            <a:ext cx="7539037" cy="4113212"/>
            <a:chOff x="1544" y="470"/>
            <a:chExt cx="9536" cy="6477"/>
          </a:xfrm>
        </p:grpSpPr>
        <p:sp>
          <p:nvSpPr>
            <p:cNvPr id="11268" name="AutoShape 5">
              <a:extLst>
                <a:ext uri="{FF2B5EF4-FFF2-40B4-BE49-F238E27FC236}">
                  <a16:creationId xmlns:a16="http://schemas.microsoft.com/office/drawing/2014/main" id="{F8D7DA7B-C364-4AE5-A3C4-13EBFAFD01C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44" y="470"/>
              <a:ext cx="9536" cy="6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bg-BG" altLang="bg-BG"/>
            </a:p>
          </p:txBody>
        </p:sp>
        <p:sp>
          <p:nvSpPr>
            <p:cNvPr id="11269" name="Text Box 8">
              <a:extLst>
                <a:ext uri="{FF2B5EF4-FFF2-40B4-BE49-F238E27FC236}">
                  <a16:creationId xmlns:a16="http://schemas.microsoft.com/office/drawing/2014/main" id="{908675AC-82CC-49A2-8EE3-9EEB2B171A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37" y="1936"/>
              <a:ext cx="1443" cy="475"/>
            </a:xfrm>
            <a:prstGeom prst="rect">
              <a:avLst/>
            </a:prstGeom>
            <a:solidFill>
              <a:srgbClr val="DFC08D"/>
            </a:solidFill>
            <a:ln w="28575">
              <a:solidFill>
                <a:srgbClr val="0000AC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1200" b="1">
                  <a:solidFill>
                    <a:srgbClr val="000076"/>
                  </a:solidFill>
                </a:rPr>
                <a:t>био</a:t>
              </a:r>
              <a:endParaRPr lang="bg-BG" altLang="bg-BG"/>
            </a:p>
          </p:txBody>
        </p:sp>
        <p:sp>
          <p:nvSpPr>
            <p:cNvPr id="11270" name="Text Box 11">
              <a:extLst>
                <a:ext uri="{FF2B5EF4-FFF2-40B4-BE49-F238E27FC236}">
                  <a16:creationId xmlns:a16="http://schemas.microsoft.com/office/drawing/2014/main" id="{DBD2FF69-1D37-4D91-8789-E37F649E60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4" y="1936"/>
              <a:ext cx="1443" cy="475"/>
            </a:xfrm>
            <a:prstGeom prst="rect">
              <a:avLst/>
            </a:prstGeom>
            <a:solidFill>
              <a:srgbClr val="DFC08D"/>
            </a:solidFill>
            <a:ln w="28575">
              <a:solidFill>
                <a:srgbClr val="0000AC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1200" b="1">
                  <a:solidFill>
                    <a:srgbClr val="000076"/>
                  </a:solidFill>
                </a:rPr>
                <a:t>омваб</a:t>
              </a:r>
              <a:endParaRPr lang="bg-BG" altLang="bg-BG"/>
            </a:p>
          </p:txBody>
        </p:sp>
        <p:sp>
          <p:nvSpPr>
            <p:cNvPr id="11271" name="Text Box 35">
              <a:extLst>
                <a:ext uri="{FF2B5EF4-FFF2-40B4-BE49-F238E27FC236}">
                  <a16:creationId xmlns:a16="http://schemas.microsoft.com/office/drawing/2014/main" id="{D4267C61-8A8B-4363-A6AA-FFFDCFBEB6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4" y="3575"/>
              <a:ext cx="3120" cy="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3094" tIns="31547" rIns="63094" bIns="31547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1400" b="1" i="1" u="sng">
                  <a:solidFill>
                    <a:srgbClr val="0000AC"/>
                  </a:solidFill>
                </a:rPr>
                <a:t>Военноморска база - ВМС</a:t>
              </a:r>
              <a:endParaRPr lang="bg-BG" altLang="bg-BG"/>
            </a:p>
          </p:txBody>
        </p:sp>
        <p:sp>
          <p:nvSpPr>
            <p:cNvPr id="11272" name="Text Box 4">
              <a:extLst>
                <a:ext uri="{FF2B5EF4-FFF2-40B4-BE49-F238E27FC236}">
                  <a16:creationId xmlns:a16="http://schemas.microsoft.com/office/drawing/2014/main" id="{5AAD90F3-B99F-4A4A-B256-0541F9C1D0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4" y="2756"/>
              <a:ext cx="2307" cy="381"/>
            </a:xfrm>
            <a:prstGeom prst="rect">
              <a:avLst/>
            </a:prstGeom>
            <a:solidFill>
              <a:srgbClr val="DFC08D"/>
            </a:solidFill>
            <a:ln w="28575" algn="ctr">
              <a:solidFill>
                <a:srgbClr val="0000AC"/>
              </a:solidFill>
              <a:miter lim="800000"/>
              <a:headEnd/>
              <a:tailEnd/>
            </a:ln>
          </p:spPr>
          <p:txBody>
            <a:bodyPr lIns="63094" tIns="31547" rIns="63094" bIns="31547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1200" b="1">
                  <a:solidFill>
                    <a:srgbClr val="000076"/>
                  </a:solidFill>
                </a:rPr>
                <a:t>Осигур.форм.</a:t>
              </a:r>
              <a:r>
                <a:rPr lang="bg-BG" altLang="bg-BG" sz="1200" b="1">
                  <a:solidFill>
                    <a:srgbClr val="FFFFFF"/>
                  </a:solidFill>
                </a:rPr>
                <a:t> </a:t>
              </a:r>
              <a:endParaRPr lang="bg-BG" altLang="bg-BG"/>
            </a:p>
          </p:txBody>
        </p:sp>
        <p:sp>
          <p:nvSpPr>
            <p:cNvPr id="11273" name="Text Box 5">
              <a:extLst>
                <a:ext uri="{FF2B5EF4-FFF2-40B4-BE49-F238E27FC236}">
                  <a16:creationId xmlns:a16="http://schemas.microsoft.com/office/drawing/2014/main" id="{5F628CDF-403F-405A-80AE-EDD8211D4E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2" y="2715"/>
              <a:ext cx="1444" cy="475"/>
            </a:xfrm>
            <a:prstGeom prst="rect">
              <a:avLst/>
            </a:prstGeom>
            <a:solidFill>
              <a:srgbClr val="F93F2B"/>
            </a:solidFill>
            <a:ln w="28575" algn="ctr">
              <a:solidFill>
                <a:srgbClr val="0000AC"/>
              </a:solidFill>
              <a:miter lim="800000"/>
              <a:headEnd/>
              <a:tailEnd/>
            </a:ln>
          </p:spPr>
          <p:txBody>
            <a:bodyPr lIns="63094" tIns="31547" rIns="63094" bIns="31547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1200" b="1">
                  <a:solidFill>
                    <a:srgbClr val="000076"/>
                  </a:solidFill>
                </a:rPr>
                <a:t>МОЦ</a:t>
              </a:r>
              <a:endParaRPr lang="bg-BG" altLang="bg-BG"/>
            </a:p>
          </p:txBody>
        </p:sp>
        <p:sp>
          <p:nvSpPr>
            <p:cNvPr id="11274" name="Text Box 6">
              <a:extLst>
                <a:ext uri="{FF2B5EF4-FFF2-40B4-BE49-F238E27FC236}">
                  <a16:creationId xmlns:a16="http://schemas.microsoft.com/office/drawing/2014/main" id="{7BCEE9E3-1AEA-421E-8D81-2589DF6080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0" y="1931"/>
              <a:ext cx="1444" cy="444"/>
            </a:xfrm>
            <a:prstGeom prst="rect">
              <a:avLst/>
            </a:prstGeom>
            <a:solidFill>
              <a:srgbClr val="DFC08D"/>
            </a:solidFill>
            <a:ln w="28575" algn="ctr">
              <a:solidFill>
                <a:srgbClr val="0000AC"/>
              </a:solidFill>
              <a:miter lim="800000"/>
              <a:headEnd/>
              <a:tailEnd/>
            </a:ln>
          </p:spPr>
          <p:txBody>
            <a:bodyPr lIns="63094" tIns="31547" rIns="63094" bIns="31547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1200" b="1">
                  <a:solidFill>
                    <a:srgbClr val="000076"/>
                  </a:solidFill>
                </a:rPr>
                <a:t>боскип</a:t>
              </a:r>
              <a:endParaRPr lang="bg-BG" altLang="bg-BG"/>
            </a:p>
          </p:txBody>
        </p:sp>
        <p:sp>
          <p:nvSpPr>
            <p:cNvPr id="11275" name="Text Box 7">
              <a:extLst>
                <a:ext uri="{FF2B5EF4-FFF2-40B4-BE49-F238E27FC236}">
                  <a16:creationId xmlns:a16="http://schemas.microsoft.com/office/drawing/2014/main" id="{D02FE166-EB5E-463B-9073-3D8B3C0182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34" y="1931"/>
              <a:ext cx="1444" cy="475"/>
            </a:xfrm>
            <a:prstGeom prst="rect">
              <a:avLst/>
            </a:prstGeom>
            <a:solidFill>
              <a:srgbClr val="DFC08D"/>
            </a:solidFill>
            <a:ln w="28575" algn="ctr">
              <a:solidFill>
                <a:srgbClr val="0000AC"/>
              </a:solidFill>
              <a:miter lim="800000"/>
              <a:headEnd/>
              <a:tailEnd/>
            </a:ln>
          </p:spPr>
          <p:txBody>
            <a:bodyPr lIns="63094" tIns="31547" rIns="63094" bIns="31547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1200" b="1">
                  <a:solidFill>
                    <a:srgbClr val="000076"/>
                  </a:solidFill>
                </a:rPr>
                <a:t>ХС</a:t>
              </a:r>
              <a:endParaRPr lang="bg-BG" altLang="bg-BG"/>
            </a:p>
          </p:txBody>
        </p:sp>
        <p:sp>
          <p:nvSpPr>
            <p:cNvPr id="11276" name="Text Box 9">
              <a:extLst>
                <a:ext uri="{FF2B5EF4-FFF2-40B4-BE49-F238E27FC236}">
                  <a16:creationId xmlns:a16="http://schemas.microsoft.com/office/drawing/2014/main" id="{EACD5B43-AA03-437C-A6C4-7B2396E9A6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8" y="1928"/>
              <a:ext cx="1441" cy="474"/>
            </a:xfrm>
            <a:prstGeom prst="rect">
              <a:avLst/>
            </a:prstGeom>
            <a:solidFill>
              <a:srgbClr val="DFC08D"/>
            </a:solidFill>
            <a:ln w="28575" algn="ctr">
              <a:solidFill>
                <a:srgbClr val="0000AC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1200" b="1">
                  <a:solidFill>
                    <a:srgbClr val="000076"/>
                  </a:solidFill>
                </a:rPr>
                <a:t>ооер</a:t>
              </a:r>
              <a:endParaRPr lang="bg-BG" altLang="bg-BG"/>
            </a:p>
          </p:txBody>
        </p:sp>
        <p:sp>
          <p:nvSpPr>
            <p:cNvPr id="11277" name="Text Box 10">
              <a:extLst>
                <a:ext uri="{FF2B5EF4-FFF2-40B4-BE49-F238E27FC236}">
                  <a16:creationId xmlns:a16="http://schemas.microsoft.com/office/drawing/2014/main" id="{D5292C32-3406-4F81-9677-AF0CB99CAE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5" y="1936"/>
              <a:ext cx="1441" cy="475"/>
            </a:xfrm>
            <a:prstGeom prst="rect">
              <a:avLst/>
            </a:prstGeom>
            <a:solidFill>
              <a:srgbClr val="DFC08D"/>
            </a:solidFill>
            <a:ln w="28575">
              <a:solidFill>
                <a:srgbClr val="0000AC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1200" b="1">
                  <a:solidFill>
                    <a:srgbClr val="000076"/>
                  </a:solidFill>
                </a:rPr>
                <a:t>мсро</a:t>
              </a:r>
              <a:endParaRPr lang="bg-BG" altLang="bg-BG"/>
            </a:p>
          </p:txBody>
        </p:sp>
        <p:sp>
          <p:nvSpPr>
            <p:cNvPr id="11278" name="Text Box 12">
              <a:extLst>
                <a:ext uri="{FF2B5EF4-FFF2-40B4-BE49-F238E27FC236}">
                  <a16:creationId xmlns:a16="http://schemas.microsoft.com/office/drawing/2014/main" id="{53A4D2E4-B2F7-4407-8D56-6825B6C94B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66" y="4110"/>
              <a:ext cx="1850" cy="476"/>
            </a:xfrm>
            <a:prstGeom prst="rect">
              <a:avLst/>
            </a:prstGeom>
            <a:solidFill>
              <a:srgbClr val="00CCFF"/>
            </a:solidFill>
            <a:ln w="28575" algn="ctr">
              <a:solidFill>
                <a:srgbClr val="0000AC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1200" b="1">
                  <a:solidFill>
                    <a:srgbClr val="FFFFFF"/>
                  </a:solidFill>
                </a:rPr>
                <a:t>ФОКУК</a:t>
              </a:r>
              <a:endParaRPr lang="bg-BG" altLang="bg-BG"/>
            </a:p>
          </p:txBody>
        </p:sp>
        <p:sp>
          <p:nvSpPr>
            <p:cNvPr id="11279" name="Text Box 13">
              <a:extLst>
                <a:ext uri="{FF2B5EF4-FFF2-40B4-BE49-F238E27FC236}">
                  <a16:creationId xmlns:a16="http://schemas.microsoft.com/office/drawing/2014/main" id="{67F6AF2C-9735-41F2-8145-657B7BDF94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8" y="4110"/>
              <a:ext cx="1443" cy="476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AC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1200" b="1">
                  <a:solidFill>
                    <a:srgbClr val="FFFFFF"/>
                  </a:solidFill>
                </a:rPr>
                <a:t>ПБ - Варна</a:t>
              </a:r>
              <a:endParaRPr lang="bg-BG" altLang="bg-BG"/>
            </a:p>
          </p:txBody>
        </p:sp>
        <p:sp>
          <p:nvSpPr>
            <p:cNvPr id="11280" name="Text Box 14">
              <a:extLst>
                <a:ext uri="{FF2B5EF4-FFF2-40B4-BE49-F238E27FC236}">
                  <a16:creationId xmlns:a16="http://schemas.microsoft.com/office/drawing/2014/main" id="{4557B6F1-795A-4D5C-98AD-E6B85F0360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3" y="4110"/>
              <a:ext cx="1443" cy="476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AC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1200" b="1">
                  <a:solidFill>
                    <a:srgbClr val="FFFFFF"/>
                  </a:solidFill>
                </a:rPr>
                <a:t>ПБ - Бургас</a:t>
              </a:r>
              <a:endParaRPr lang="bg-BG" altLang="bg-BG"/>
            </a:p>
          </p:txBody>
        </p:sp>
        <p:sp>
          <p:nvSpPr>
            <p:cNvPr id="11281" name="Text Box 15">
              <a:extLst>
                <a:ext uri="{FF2B5EF4-FFF2-40B4-BE49-F238E27FC236}">
                  <a16:creationId xmlns:a16="http://schemas.microsoft.com/office/drawing/2014/main" id="{83B9DE41-E818-46F4-A6C0-4010505DA3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9" y="5501"/>
              <a:ext cx="984" cy="476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AC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1200" b="1">
                  <a:solidFill>
                    <a:srgbClr val="FFFFFF"/>
                  </a:solidFill>
                </a:rPr>
                <a:t>дпк</a:t>
              </a:r>
              <a:endParaRPr lang="bg-BG" altLang="bg-BG"/>
            </a:p>
          </p:txBody>
        </p:sp>
        <p:sp>
          <p:nvSpPr>
            <p:cNvPr id="11282" name="Text Box 16">
              <a:extLst>
                <a:ext uri="{FF2B5EF4-FFF2-40B4-BE49-F238E27FC236}">
                  <a16:creationId xmlns:a16="http://schemas.microsoft.com/office/drawing/2014/main" id="{8E3020EC-BAB1-466F-8C66-E833F83B30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6" y="5501"/>
              <a:ext cx="1170" cy="476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AC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1200" b="1">
                  <a:solidFill>
                    <a:srgbClr val="FFFFFF"/>
                  </a:solidFill>
                </a:rPr>
                <a:t>дпк</a:t>
              </a:r>
              <a:endParaRPr lang="bg-BG" altLang="bg-BG"/>
            </a:p>
          </p:txBody>
        </p:sp>
        <p:sp>
          <p:nvSpPr>
            <p:cNvPr id="11283" name="Text Box 17">
              <a:extLst>
                <a:ext uri="{FF2B5EF4-FFF2-40B4-BE49-F238E27FC236}">
                  <a16:creationId xmlns:a16="http://schemas.microsoft.com/office/drawing/2014/main" id="{2B04842D-8275-47E5-B5EA-F3033EA415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66" y="5501"/>
              <a:ext cx="1169" cy="476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AC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1200" b="1">
                  <a:solidFill>
                    <a:srgbClr val="FFFFFF"/>
                  </a:solidFill>
                </a:rPr>
                <a:t>брадн</a:t>
              </a:r>
              <a:endParaRPr lang="bg-BG" altLang="bg-BG"/>
            </a:p>
          </p:txBody>
        </p:sp>
        <p:sp>
          <p:nvSpPr>
            <p:cNvPr id="11284" name="Text Box 18">
              <a:extLst>
                <a:ext uri="{FF2B5EF4-FFF2-40B4-BE49-F238E27FC236}">
                  <a16:creationId xmlns:a16="http://schemas.microsoft.com/office/drawing/2014/main" id="{71FDA0DE-A968-41C1-A546-3363500ABF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4" y="5501"/>
              <a:ext cx="880" cy="476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AC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1200" b="1">
                  <a:solidFill>
                    <a:srgbClr val="FFFFFF"/>
                  </a:solidFill>
                </a:rPr>
                <a:t>дксн</a:t>
              </a:r>
              <a:endParaRPr lang="bg-BG" altLang="bg-BG"/>
            </a:p>
          </p:txBody>
        </p:sp>
        <p:sp>
          <p:nvSpPr>
            <p:cNvPr id="11285" name="Text Box 19">
              <a:extLst>
                <a:ext uri="{FF2B5EF4-FFF2-40B4-BE49-F238E27FC236}">
                  <a16:creationId xmlns:a16="http://schemas.microsoft.com/office/drawing/2014/main" id="{28EAB40C-0652-4964-B4A7-D1A11DCCD4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4" y="3465"/>
              <a:ext cx="1853" cy="476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AC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1200" b="1">
                  <a:solidFill>
                    <a:srgbClr val="FFFFFF"/>
                  </a:solidFill>
                </a:rPr>
                <a:t>Щаб на вмб</a:t>
              </a:r>
              <a:endParaRPr lang="bg-BG" altLang="bg-BG"/>
            </a:p>
          </p:txBody>
        </p:sp>
        <p:cxnSp>
          <p:nvCxnSpPr>
            <p:cNvPr id="11286" name="AutoShape 20">
              <a:extLst>
                <a:ext uri="{FF2B5EF4-FFF2-40B4-BE49-F238E27FC236}">
                  <a16:creationId xmlns:a16="http://schemas.microsoft.com/office/drawing/2014/main" id="{2ED785FB-8FBB-4004-B7E3-66724DE0A710}"/>
                </a:ext>
              </a:extLst>
            </p:cNvPr>
            <p:cNvCxnSpPr>
              <a:cxnSpLocks noChangeShapeType="1"/>
              <a:stCxn id="11279" idx="0"/>
              <a:endCxn id="11285" idx="2"/>
            </p:cNvCxnSpPr>
            <p:nvPr/>
          </p:nvCxnSpPr>
          <p:spPr bwMode="auto">
            <a:xfrm rot="-5400000">
              <a:off x="5753" y="3470"/>
              <a:ext cx="125" cy="1111"/>
            </a:xfrm>
            <a:prstGeom prst="bentConnector3">
              <a:avLst>
                <a:gd name="adj1" fmla="val 49602"/>
              </a:avLst>
            </a:prstGeom>
            <a:noFill/>
            <a:ln w="28575">
              <a:solidFill>
                <a:srgbClr val="0000A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87" name="AutoShape 21">
              <a:extLst>
                <a:ext uri="{FF2B5EF4-FFF2-40B4-BE49-F238E27FC236}">
                  <a16:creationId xmlns:a16="http://schemas.microsoft.com/office/drawing/2014/main" id="{90531900-42FF-4EDF-A05A-416AAE33E0A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>
              <a:off x="7175" y="1759"/>
              <a:ext cx="127" cy="1755"/>
            </a:xfrm>
            <a:prstGeom prst="bentConnector2">
              <a:avLst/>
            </a:prstGeom>
            <a:noFill/>
            <a:ln w="28575">
              <a:solidFill>
                <a:srgbClr val="0000A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88" name="AutoShape 22">
              <a:extLst>
                <a:ext uri="{FF2B5EF4-FFF2-40B4-BE49-F238E27FC236}">
                  <a16:creationId xmlns:a16="http://schemas.microsoft.com/office/drawing/2014/main" id="{A4E6251A-DFA2-4914-9EF5-3A07EBA920D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4921" y="2016"/>
              <a:ext cx="1122" cy="1756"/>
            </a:xfrm>
            <a:prstGeom prst="bentConnector3">
              <a:avLst>
                <a:gd name="adj1" fmla="val 11023"/>
              </a:avLst>
            </a:prstGeom>
            <a:noFill/>
            <a:ln w="28575">
              <a:solidFill>
                <a:srgbClr val="0000A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89" name="AutoShape 23">
              <a:extLst>
                <a:ext uri="{FF2B5EF4-FFF2-40B4-BE49-F238E27FC236}">
                  <a16:creationId xmlns:a16="http://schemas.microsoft.com/office/drawing/2014/main" id="{D3B245A4-FF57-4E4F-AC4E-5C84BD20CDC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7170" y="1845"/>
              <a:ext cx="174" cy="1"/>
            </a:xfrm>
            <a:prstGeom prst="straightConnector1">
              <a:avLst/>
            </a:prstGeom>
            <a:noFill/>
            <a:ln w="28575">
              <a:solidFill>
                <a:srgbClr val="0000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90" name="AutoShape 24">
              <a:extLst>
                <a:ext uri="{FF2B5EF4-FFF2-40B4-BE49-F238E27FC236}">
                  <a16:creationId xmlns:a16="http://schemas.microsoft.com/office/drawing/2014/main" id="{8FED304C-1F53-4DE4-B48E-250AC690D9C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8710" y="1830"/>
              <a:ext cx="180" cy="1"/>
            </a:xfrm>
            <a:prstGeom prst="straightConnector1">
              <a:avLst/>
            </a:prstGeom>
            <a:noFill/>
            <a:ln w="28575">
              <a:solidFill>
                <a:srgbClr val="0000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91" name="AutoShape 25">
              <a:extLst>
                <a:ext uri="{FF2B5EF4-FFF2-40B4-BE49-F238E27FC236}">
                  <a16:creationId xmlns:a16="http://schemas.microsoft.com/office/drawing/2014/main" id="{AE5E7485-E3B3-4FD1-B72B-0834877DFB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4112" y="-269"/>
              <a:ext cx="344" cy="4095"/>
            </a:xfrm>
            <a:prstGeom prst="bentConnector3">
              <a:avLst>
                <a:gd name="adj1" fmla="val 52000"/>
              </a:avLst>
            </a:prstGeom>
            <a:noFill/>
            <a:ln w="28575">
              <a:solidFill>
                <a:srgbClr val="0000A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92" name="AutoShape 26">
              <a:extLst>
                <a:ext uri="{FF2B5EF4-FFF2-40B4-BE49-F238E27FC236}">
                  <a16:creationId xmlns:a16="http://schemas.microsoft.com/office/drawing/2014/main" id="{0C641E6A-7B63-43A9-8E17-56005388023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4920" y="517"/>
              <a:ext cx="344" cy="2535"/>
            </a:xfrm>
            <a:prstGeom prst="bentConnector3">
              <a:avLst>
                <a:gd name="adj1" fmla="val 52000"/>
              </a:avLst>
            </a:prstGeom>
            <a:noFill/>
            <a:ln w="28575">
              <a:solidFill>
                <a:srgbClr val="0000A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93" name="AutoShape 27">
              <a:extLst>
                <a:ext uri="{FF2B5EF4-FFF2-40B4-BE49-F238E27FC236}">
                  <a16:creationId xmlns:a16="http://schemas.microsoft.com/office/drawing/2014/main" id="{CED2963D-1FF5-4338-B504-6DA786133D3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>
              <a:off x="8188" y="-250"/>
              <a:ext cx="344" cy="3998"/>
            </a:xfrm>
            <a:prstGeom prst="bentConnector3">
              <a:avLst>
                <a:gd name="adj1" fmla="val 52000"/>
              </a:avLst>
            </a:prstGeom>
            <a:noFill/>
            <a:ln w="28575">
              <a:solidFill>
                <a:srgbClr val="0000A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94" name="AutoShape 28">
              <a:extLst>
                <a:ext uri="{FF2B5EF4-FFF2-40B4-BE49-F238E27FC236}">
                  <a16:creationId xmlns:a16="http://schemas.microsoft.com/office/drawing/2014/main" id="{22F3F60D-8ACC-4697-9B10-6AB09D04B45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6344" y="1232"/>
              <a:ext cx="10" cy="1873"/>
            </a:xfrm>
            <a:prstGeom prst="straightConnector1">
              <a:avLst/>
            </a:prstGeom>
            <a:noFill/>
            <a:ln w="28575">
              <a:solidFill>
                <a:srgbClr val="0000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95" name="AutoShape 29">
              <a:extLst>
                <a:ext uri="{FF2B5EF4-FFF2-40B4-BE49-F238E27FC236}">
                  <a16:creationId xmlns:a16="http://schemas.microsoft.com/office/drawing/2014/main" id="{0F4BF9C9-21C2-4907-BB9E-D1119E51BD53}"/>
                </a:ext>
              </a:extLst>
            </p:cNvPr>
            <p:cNvCxnSpPr>
              <a:cxnSpLocks noChangeShapeType="1"/>
              <a:stCxn id="11280" idx="0"/>
              <a:endCxn id="11285" idx="2"/>
            </p:cNvCxnSpPr>
            <p:nvPr/>
          </p:nvCxnSpPr>
          <p:spPr bwMode="auto">
            <a:xfrm rot="5400000" flipH="1">
              <a:off x="6995" y="3339"/>
              <a:ext cx="125" cy="1374"/>
            </a:xfrm>
            <a:prstGeom prst="bentConnector3">
              <a:avLst>
                <a:gd name="adj1" fmla="val 49602"/>
              </a:avLst>
            </a:prstGeom>
            <a:noFill/>
            <a:ln w="28575">
              <a:solidFill>
                <a:srgbClr val="0000A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96" name="AutoShape 30">
              <a:extLst>
                <a:ext uri="{FF2B5EF4-FFF2-40B4-BE49-F238E27FC236}">
                  <a16:creationId xmlns:a16="http://schemas.microsoft.com/office/drawing/2014/main" id="{EBB3DFF0-01DC-4FD6-B172-7EECC5D35B58}"/>
                </a:ext>
              </a:extLst>
            </p:cNvPr>
            <p:cNvCxnSpPr>
              <a:cxnSpLocks noChangeShapeType="1"/>
              <a:stCxn id="11278" idx="0"/>
              <a:endCxn id="11285" idx="2"/>
            </p:cNvCxnSpPr>
            <p:nvPr/>
          </p:nvCxnSpPr>
          <p:spPr bwMode="auto">
            <a:xfrm rot="5400000" flipH="1">
              <a:off x="7868" y="2466"/>
              <a:ext cx="125" cy="3120"/>
            </a:xfrm>
            <a:prstGeom prst="bentConnector3">
              <a:avLst>
                <a:gd name="adj1" fmla="val 49602"/>
              </a:avLst>
            </a:prstGeom>
            <a:noFill/>
            <a:ln w="28575">
              <a:solidFill>
                <a:srgbClr val="0000A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97" name="AutoShape 32">
              <a:extLst>
                <a:ext uri="{FF2B5EF4-FFF2-40B4-BE49-F238E27FC236}">
                  <a16:creationId xmlns:a16="http://schemas.microsoft.com/office/drawing/2014/main" id="{D48FC0EE-565C-4E50-9589-A82C3721A185}"/>
                </a:ext>
              </a:extLst>
            </p:cNvPr>
            <p:cNvCxnSpPr>
              <a:cxnSpLocks noChangeShapeType="1"/>
              <a:stCxn id="11281" idx="0"/>
              <a:endCxn id="11285" idx="2"/>
            </p:cNvCxnSpPr>
            <p:nvPr/>
          </p:nvCxnSpPr>
          <p:spPr bwMode="auto">
            <a:xfrm rot="-5400000">
              <a:off x="3738" y="2846"/>
              <a:ext cx="1516" cy="3750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A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98" name="AutoShape 33">
              <a:extLst>
                <a:ext uri="{FF2B5EF4-FFF2-40B4-BE49-F238E27FC236}">
                  <a16:creationId xmlns:a16="http://schemas.microsoft.com/office/drawing/2014/main" id="{7DDC0E2F-1685-4AF5-A1F6-5A08AE08EE2E}"/>
                </a:ext>
              </a:extLst>
            </p:cNvPr>
            <p:cNvCxnSpPr>
              <a:cxnSpLocks noChangeShapeType="1"/>
              <a:stCxn id="11282" idx="0"/>
              <a:endCxn id="11285" idx="2"/>
            </p:cNvCxnSpPr>
            <p:nvPr/>
          </p:nvCxnSpPr>
          <p:spPr bwMode="auto">
            <a:xfrm rot="-5400000">
              <a:off x="4613" y="3721"/>
              <a:ext cx="1516" cy="2000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A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99" name="AutoShape 34">
              <a:extLst>
                <a:ext uri="{FF2B5EF4-FFF2-40B4-BE49-F238E27FC236}">
                  <a16:creationId xmlns:a16="http://schemas.microsoft.com/office/drawing/2014/main" id="{CD9AC2B3-A366-423A-B94A-4EE11B28172A}"/>
                </a:ext>
              </a:extLst>
            </p:cNvPr>
            <p:cNvCxnSpPr>
              <a:cxnSpLocks noChangeShapeType="1"/>
              <a:stCxn id="11283" idx="0"/>
              <a:endCxn id="11285" idx="2"/>
            </p:cNvCxnSpPr>
            <p:nvPr/>
          </p:nvCxnSpPr>
          <p:spPr bwMode="auto">
            <a:xfrm rot="5400000" flipH="1">
              <a:off x="7003" y="3331"/>
              <a:ext cx="1516" cy="2780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A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00" name="AutoShape 36">
              <a:extLst>
                <a:ext uri="{FF2B5EF4-FFF2-40B4-BE49-F238E27FC236}">
                  <a16:creationId xmlns:a16="http://schemas.microsoft.com/office/drawing/2014/main" id="{D3933F0F-4A37-448D-A14C-C1937BDE994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5410" y="1853"/>
              <a:ext cx="190" cy="1"/>
            </a:xfrm>
            <a:prstGeom prst="straightConnector1">
              <a:avLst/>
            </a:prstGeom>
            <a:noFill/>
            <a:ln w="28575">
              <a:solidFill>
                <a:srgbClr val="0000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301" name="Rectangle 39">
              <a:extLst>
                <a:ext uri="{FF2B5EF4-FFF2-40B4-BE49-F238E27FC236}">
                  <a16:creationId xmlns:a16="http://schemas.microsoft.com/office/drawing/2014/main" id="{C5F62E7A-147C-44B9-B558-473B712D3F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7" y="4818"/>
              <a:ext cx="486" cy="292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00AC"/>
              </a:solidFill>
              <a:miter lim="800000"/>
              <a:headEnd/>
              <a:tailEnd/>
            </a:ln>
          </p:spPr>
          <p:txBody>
            <a:bodyPr lIns="63094" tIns="31547" rIns="63094" bIns="31547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800" b="1">
                  <a:solidFill>
                    <a:srgbClr val="FFFFFF"/>
                  </a:solidFill>
                </a:rPr>
                <a:t>ПСС</a:t>
              </a:r>
              <a:endParaRPr lang="bg-BG" altLang="bg-BG"/>
            </a:p>
          </p:txBody>
        </p:sp>
        <p:sp>
          <p:nvSpPr>
            <p:cNvPr id="11302" name="Rectangle 40">
              <a:extLst>
                <a:ext uri="{FF2B5EF4-FFF2-40B4-BE49-F238E27FC236}">
                  <a16:creationId xmlns:a16="http://schemas.microsoft.com/office/drawing/2014/main" id="{97D20A9B-3681-4CAC-8984-B64F5083B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3" y="4818"/>
              <a:ext cx="489" cy="292"/>
            </a:xfrm>
            <a:prstGeom prst="rect">
              <a:avLst/>
            </a:prstGeom>
            <a:solidFill>
              <a:srgbClr val="D7C78F"/>
            </a:solidFill>
            <a:ln w="9525">
              <a:solidFill>
                <a:srgbClr val="0000AC"/>
              </a:solidFill>
              <a:miter lim="800000"/>
              <a:headEnd/>
              <a:tailEnd/>
            </a:ln>
          </p:spPr>
          <p:txBody>
            <a:bodyPr lIns="63094" tIns="31547" rIns="63094" bIns="31547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800" b="1">
                  <a:solidFill>
                    <a:srgbClr val="FFFFFF"/>
                  </a:solidFill>
                </a:rPr>
                <a:t>РР</a:t>
              </a:r>
              <a:endParaRPr lang="bg-BG" altLang="bg-BG"/>
            </a:p>
          </p:txBody>
        </p:sp>
        <p:sp>
          <p:nvSpPr>
            <p:cNvPr id="11303" name="Rectangle 40">
              <a:extLst>
                <a:ext uri="{FF2B5EF4-FFF2-40B4-BE49-F238E27FC236}">
                  <a16:creationId xmlns:a16="http://schemas.microsoft.com/office/drawing/2014/main" id="{C7185201-F3DB-4DAF-BD45-5E10286CD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2" y="4792"/>
              <a:ext cx="488" cy="292"/>
            </a:xfrm>
            <a:prstGeom prst="rect">
              <a:avLst/>
            </a:prstGeom>
            <a:solidFill>
              <a:srgbClr val="D7C78F"/>
            </a:solidFill>
            <a:ln w="9525">
              <a:solidFill>
                <a:srgbClr val="0000AC"/>
              </a:solidFill>
              <a:miter lim="800000"/>
              <a:headEnd/>
              <a:tailEnd/>
            </a:ln>
          </p:spPr>
          <p:txBody>
            <a:bodyPr lIns="63094" tIns="31547" rIns="63094" bIns="31547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800" b="1">
                  <a:solidFill>
                    <a:srgbClr val="FFFFFF"/>
                  </a:solidFill>
                </a:rPr>
                <a:t>РР</a:t>
              </a:r>
              <a:endParaRPr lang="bg-BG" altLang="bg-BG"/>
            </a:p>
          </p:txBody>
        </p:sp>
        <p:sp>
          <p:nvSpPr>
            <p:cNvPr id="11304" name="Rectangle 39">
              <a:extLst>
                <a:ext uri="{FF2B5EF4-FFF2-40B4-BE49-F238E27FC236}">
                  <a16:creationId xmlns:a16="http://schemas.microsoft.com/office/drawing/2014/main" id="{FE179173-A7B1-4291-AB4F-46A2EACDB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3" y="4792"/>
              <a:ext cx="487" cy="292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00AC"/>
              </a:solidFill>
              <a:miter lim="800000"/>
              <a:headEnd/>
              <a:tailEnd/>
            </a:ln>
          </p:spPr>
          <p:txBody>
            <a:bodyPr lIns="63094" tIns="31547" rIns="63094" bIns="31547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800" b="1">
                  <a:solidFill>
                    <a:srgbClr val="FFFFFF"/>
                  </a:solidFill>
                </a:rPr>
                <a:t>ПСС</a:t>
              </a:r>
              <a:endParaRPr lang="bg-BG" altLang="bg-BG"/>
            </a:p>
          </p:txBody>
        </p:sp>
        <p:sp>
          <p:nvSpPr>
            <p:cNvPr id="11305" name="Text Box 51">
              <a:extLst>
                <a:ext uri="{FF2B5EF4-FFF2-40B4-BE49-F238E27FC236}">
                  <a16:creationId xmlns:a16="http://schemas.microsoft.com/office/drawing/2014/main" id="{563CC051-6CF8-4E13-9B1A-67203A63F9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7" y="5501"/>
              <a:ext cx="879" cy="476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AC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1200" b="1">
                  <a:solidFill>
                    <a:srgbClr val="FFFFFF"/>
                  </a:solidFill>
                </a:rPr>
                <a:t>дмчк</a:t>
              </a:r>
              <a:endParaRPr lang="bg-BG" altLang="bg-BG"/>
            </a:p>
          </p:txBody>
        </p:sp>
        <p:cxnSp>
          <p:nvCxnSpPr>
            <p:cNvPr id="11306" name="AutoShape 52">
              <a:extLst>
                <a:ext uri="{FF2B5EF4-FFF2-40B4-BE49-F238E27FC236}">
                  <a16:creationId xmlns:a16="http://schemas.microsoft.com/office/drawing/2014/main" id="{BD6FCDC3-C822-436D-BE62-546E9419D454}"/>
                </a:ext>
              </a:extLst>
            </p:cNvPr>
            <p:cNvCxnSpPr>
              <a:cxnSpLocks noChangeShapeType="1"/>
              <a:stCxn id="11305" idx="0"/>
              <a:endCxn id="11285" idx="2"/>
            </p:cNvCxnSpPr>
            <p:nvPr/>
          </p:nvCxnSpPr>
          <p:spPr bwMode="auto">
            <a:xfrm rot="-5400000">
              <a:off x="5466" y="4574"/>
              <a:ext cx="1516" cy="294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A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307" name="Rectangle 40">
              <a:extLst>
                <a:ext uri="{FF2B5EF4-FFF2-40B4-BE49-F238E27FC236}">
                  <a16:creationId xmlns:a16="http://schemas.microsoft.com/office/drawing/2014/main" id="{E95CFAD3-4EF4-4D42-B654-3A6F5535B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" y="4818"/>
              <a:ext cx="489" cy="292"/>
            </a:xfrm>
            <a:prstGeom prst="rect">
              <a:avLst/>
            </a:prstGeom>
            <a:solidFill>
              <a:srgbClr val="D7C78F"/>
            </a:solidFill>
            <a:ln w="9525">
              <a:solidFill>
                <a:srgbClr val="0000AC"/>
              </a:solidFill>
              <a:miter lim="800000"/>
              <a:headEnd/>
              <a:tailEnd/>
            </a:ln>
          </p:spPr>
          <p:txBody>
            <a:bodyPr lIns="63094" tIns="31547" rIns="63094" bIns="31547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800" b="1">
                  <a:solidFill>
                    <a:srgbClr val="FFFFFF"/>
                  </a:solidFill>
                </a:rPr>
                <a:t>СВиБ</a:t>
              </a:r>
              <a:endParaRPr lang="bg-BG" altLang="bg-BG"/>
            </a:p>
          </p:txBody>
        </p:sp>
        <p:sp>
          <p:nvSpPr>
            <p:cNvPr id="11308" name="Rectangle 40">
              <a:extLst>
                <a:ext uri="{FF2B5EF4-FFF2-40B4-BE49-F238E27FC236}">
                  <a16:creationId xmlns:a16="http://schemas.microsoft.com/office/drawing/2014/main" id="{F2CF2266-7C35-46E3-B48A-E9F05FD05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" y="4799"/>
              <a:ext cx="488" cy="292"/>
            </a:xfrm>
            <a:prstGeom prst="rect">
              <a:avLst/>
            </a:prstGeom>
            <a:solidFill>
              <a:srgbClr val="D7C78F"/>
            </a:solidFill>
            <a:ln w="9525">
              <a:solidFill>
                <a:srgbClr val="0000AC"/>
              </a:solidFill>
              <a:miter lim="800000"/>
              <a:headEnd/>
              <a:tailEnd/>
            </a:ln>
          </p:spPr>
          <p:txBody>
            <a:bodyPr lIns="63094" tIns="31547" rIns="63094" bIns="31547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800" b="1">
                  <a:solidFill>
                    <a:srgbClr val="FFFFFF"/>
                  </a:solidFill>
                </a:rPr>
                <a:t>СВиБ</a:t>
              </a:r>
              <a:endParaRPr lang="bg-BG" altLang="bg-BG"/>
            </a:p>
          </p:txBody>
        </p:sp>
        <p:cxnSp>
          <p:nvCxnSpPr>
            <p:cNvPr id="11309" name="AutoShape 67">
              <a:extLst>
                <a:ext uri="{FF2B5EF4-FFF2-40B4-BE49-F238E27FC236}">
                  <a16:creationId xmlns:a16="http://schemas.microsoft.com/office/drawing/2014/main" id="{8480696A-4A09-47AC-BC42-E25E0809930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7392" y="5103"/>
              <a:ext cx="777" cy="1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A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10" name="AutoShape 69">
              <a:extLst>
                <a:ext uri="{FF2B5EF4-FFF2-40B4-BE49-F238E27FC236}">
                  <a16:creationId xmlns:a16="http://schemas.microsoft.com/office/drawing/2014/main" id="{EDCB2472-7758-4621-85D0-D54519C47C9B}"/>
                </a:ext>
              </a:extLst>
            </p:cNvPr>
            <p:cNvCxnSpPr>
              <a:cxnSpLocks noChangeShapeType="1"/>
              <a:stCxn id="11308" idx="0"/>
              <a:endCxn id="11280" idx="2"/>
            </p:cNvCxnSpPr>
            <p:nvPr/>
          </p:nvCxnSpPr>
          <p:spPr bwMode="auto">
            <a:xfrm rot="-5400000">
              <a:off x="7157" y="4211"/>
              <a:ext cx="191" cy="985"/>
            </a:xfrm>
            <a:prstGeom prst="bentConnector3">
              <a:avLst>
                <a:gd name="adj1" fmla="val 55495"/>
              </a:avLst>
            </a:prstGeom>
            <a:noFill/>
            <a:ln w="9525">
              <a:solidFill>
                <a:srgbClr val="0000A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11" name="AutoShape 70">
              <a:extLst>
                <a:ext uri="{FF2B5EF4-FFF2-40B4-BE49-F238E27FC236}">
                  <a16:creationId xmlns:a16="http://schemas.microsoft.com/office/drawing/2014/main" id="{E87CB786-F0AD-4D33-A0F1-751848523200}"/>
                </a:ext>
              </a:extLst>
            </p:cNvPr>
            <p:cNvCxnSpPr>
              <a:cxnSpLocks noChangeShapeType="1"/>
              <a:stCxn id="11303" idx="0"/>
            </p:cNvCxnSpPr>
            <p:nvPr/>
          </p:nvCxnSpPr>
          <p:spPr bwMode="auto">
            <a:xfrm rot="-5400000">
              <a:off x="7380" y="4858"/>
              <a:ext cx="133" cy="2"/>
            </a:xfrm>
            <a:prstGeom prst="bentConnector3">
              <a:avLst>
                <a:gd name="adj1" fmla="val 49352"/>
              </a:avLst>
            </a:prstGeom>
            <a:noFill/>
            <a:ln w="9525">
              <a:solidFill>
                <a:srgbClr val="0000A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12" name="AutoShape 71">
              <a:extLst>
                <a:ext uri="{FF2B5EF4-FFF2-40B4-BE49-F238E27FC236}">
                  <a16:creationId xmlns:a16="http://schemas.microsoft.com/office/drawing/2014/main" id="{9357EB55-49FF-4A80-B0A2-2A7C63BAFEE9}"/>
                </a:ext>
              </a:extLst>
            </p:cNvPr>
            <p:cNvCxnSpPr>
              <a:cxnSpLocks noChangeShapeType="1"/>
              <a:stCxn id="11280" idx="2"/>
              <a:endCxn id="11304" idx="0"/>
            </p:cNvCxnSpPr>
            <p:nvPr/>
          </p:nvCxnSpPr>
          <p:spPr bwMode="auto">
            <a:xfrm rot="16200000" flipH="1">
              <a:off x="7844" y="4509"/>
              <a:ext cx="184" cy="382"/>
            </a:xfrm>
            <a:prstGeom prst="bentConnector3">
              <a:avLst>
                <a:gd name="adj1" fmla="val 44023"/>
              </a:avLst>
            </a:prstGeom>
            <a:noFill/>
            <a:ln w="9525">
              <a:solidFill>
                <a:srgbClr val="0000A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13" name="AutoShape 72">
              <a:extLst>
                <a:ext uri="{FF2B5EF4-FFF2-40B4-BE49-F238E27FC236}">
                  <a16:creationId xmlns:a16="http://schemas.microsoft.com/office/drawing/2014/main" id="{7C7F75EE-0774-4897-8FAD-4249819F600E}"/>
                </a:ext>
              </a:extLst>
            </p:cNvPr>
            <p:cNvCxnSpPr>
              <a:cxnSpLocks noChangeShapeType="1"/>
              <a:stCxn id="11307" idx="0"/>
              <a:endCxn id="11279" idx="2"/>
            </p:cNvCxnSpPr>
            <p:nvPr/>
          </p:nvCxnSpPr>
          <p:spPr bwMode="auto">
            <a:xfrm rot="-5400000">
              <a:off x="4517" y="4074"/>
              <a:ext cx="210" cy="1277"/>
            </a:xfrm>
            <a:prstGeom prst="bentConnector3">
              <a:avLst>
                <a:gd name="adj1" fmla="val 55236"/>
              </a:avLst>
            </a:prstGeom>
            <a:noFill/>
            <a:ln w="9525">
              <a:solidFill>
                <a:srgbClr val="0000A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14" name="AutoShape 73">
              <a:extLst>
                <a:ext uri="{FF2B5EF4-FFF2-40B4-BE49-F238E27FC236}">
                  <a16:creationId xmlns:a16="http://schemas.microsoft.com/office/drawing/2014/main" id="{5BCEE458-82B2-44E0-AA71-AFA684F2FE20}"/>
                </a:ext>
              </a:extLst>
            </p:cNvPr>
            <p:cNvCxnSpPr>
              <a:cxnSpLocks noChangeShapeType="1"/>
              <a:stCxn id="11302" idx="0"/>
            </p:cNvCxnSpPr>
            <p:nvPr/>
          </p:nvCxnSpPr>
          <p:spPr bwMode="auto">
            <a:xfrm rot="-5400000">
              <a:off x="4823" y="4903"/>
              <a:ext cx="173" cy="3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0000A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15" name="AutoShape 74">
              <a:extLst>
                <a:ext uri="{FF2B5EF4-FFF2-40B4-BE49-F238E27FC236}">
                  <a16:creationId xmlns:a16="http://schemas.microsoft.com/office/drawing/2014/main" id="{5E8DF0FC-00CC-4A1A-932C-4B0DC2B73F0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256" y="4640"/>
              <a:ext cx="338" cy="182"/>
            </a:xfrm>
            <a:prstGeom prst="bentConnector2">
              <a:avLst/>
            </a:prstGeom>
            <a:noFill/>
            <a:ln w="9525">
              <a:solidFill>
                <a:srgbClr val="0000A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316" name="Rectangle 75">
              <a:extLst>
                <a:ext uri="{FF2B5EF4-FFF2-40B4-BE49-F238E27FC236}">
                  <a16:creationId xmlns:a16="http://schemas.microsoft.com/office/drawing/2014/main" id="{13EDEE03-B2AA-4AF7-B4A3-5F0A4CE62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8" y="3341"/>
              <a:ext cx="9050" cy="2961"/>
            </a:xfrm>
            <a:prstGeom prst="rect">
              <a:avLst/>
            </a:prstGeom>
            <a:noFill/>
            <a:ln w="28575" algn="ctr">
              <a:solidFill>
                <a:srgbClr val="0000AC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3094" tIns="31547" rIns="63094" bIns="31547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bg-BG" altLang="bg-BG"/>
            </a:p>
          </p:txBody>
        </p:sp>
        <p:sp>
          <p:nvSpPr>
            <p:cNvPr id="11317" name="AutoShape 59">
              <a:extLst>
                <a:ext uri="{FF2B5EF4-FFF2-40B4-BE49-F238E27FC236}">
                  <a16:creationId xmlns:a16="http://schemas.microsoft.com/office/drawing/2014/main" id="{C08CA2AC-46AF-4822-943E-DBC8EBF2B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" y="470"/>
              <a:ext cx="2160" cy="715"/>
            </a:xfrm>
            <a:prstGeom prst="flowChartAlternateProcess">
              <a:avLst/>
            </a:prstGeom>
            <a:solidFill>
              <a:srgbClr val="D83124"/>
            </a:solidFill>
            <a:ln w="38100" algn="ctr">
              <a:solidFill>
                <a:srgbClr val="000076"/>
              </a:solidFill>
              <a:miter lim="800000"/>
              <a:headEnd/>
              <a:tailEnd/>
            </a:ln>
          </p:spPr>
          <p:txBody>
            <a:bodyPr lIns="63094" tIns="31547" rIns="63094" bIns="31547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bg-BG" sz="1200" b="1">
                  <a:solidFill>
                    <a:srgbClr val="000076"/>
                  </a:solidFill>
                  <a:latin typeface="Arial Unicode MS" pitchFamily="34" charset="-128"/>
                </a:rPr>
                <a:t>Командване на </a:t>
              </a:r>
            </a:p>
            <a:p>
              <a:pPr algn="ctr" eaLnBrk="1" hangingPunct="1"/>
              <a:r>
                <a:rPr lang="bg-BG" altLang="bg-BG" sz="1200" b="1">
                  <a:solidFill>
                    <a:srgbClr val="000076"/>
                  </a:solidFill>
                  <a:latin typeface="Arial Unicode MS" pitchFamily="34" charset="-128"/>
                </a:rPr>
                <a:t>ВМС</a:t>
              </a:r>
              <a:endParaRPr lang="bg-BG" altLang="bg-BG"/>
            </a:p>
          </p:txBody>
        </p: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3">
            <a:extLst>
              <a:ext uri="{FF2B5EF4-FFF2-40B4-BE49-F238E27FC236}">
                <a16:creationId xmlns:a16="http://schemas.microsoft.com/office/drawing/2014/main" id="{4A44BC2D-FFA1-49DD-A0EB-95C1A88ACBFA}"/>
              </a:ext>
            </a:extLst>
          </p:cNvPr>
          <p:cNvSpPr txBox="1">
            <a:spLocks/>
          </p:cNvSpPr>
          <p:nvPr/>
        </p:nvSpPr>
        <p:spPr bwMode="auto">
          <a:xfrm>
            <a:off x="715963" y="8382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bg-BG" altLang="bg-BG" sz="4400">
                <a:latin typeface="Calibri" panose="020F0502020204030204" pitchFamily="34" charset="0"/>
              </a:rPr>
              <a:t>Изводи:</a:t>
            </a:r>
            <a:endParaRPr lang="en-US" altLang="bg-BG" sz="4400">
              <a:latin typeface="Calibri" panose="020F0502020204030204" pitchFamily="34" charset="0"/>
            </a:endParaRPr>
          </a:p>
        </p:txBody>
      </p:sp>
      <p:sp>
        <p:nvSpPr>
          <p:cNvPr id="94211" name="TextBox 3">
            <a:extLst>
              <a:ext uri="{FF2B5EF4-FFF2-40B4-BE49-F238E27FC236}">
                <a16:creationId xmlns:a16="http://schemas.microsoft.com/office/drawing/2014/main" id="{A505D3EE-35D1-4AF3-8EDE-152C0B49E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1752600"/>
            <a:ext cx="7216775" cy="6461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/>
              <a:t>1.Екипировката на военнослужещите включва тяхното облекло и снаражение.  </a:t>
            </a:r>
            <a:endParaRPr lang="en-US" altLang="bg-BG"/>
          </a:p>
        </p:txBody>
      </p:sp>
      <p:sp>
        <p:nvSpPr>
          <p:cNvPr id="94212" name="TextBox 5">
            <a:extLst>
              <a:ext uri="{FF2B5EF4-FFF2-40B4-BE49-F238E27FC236}">
                <a16:creationId xmlns:a16="http://schemas.microsoft.com/office/drawing/2014/main" id="{D8AD79E2-071F-421C-94EF-CF36BB98B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2819400"/>
            <a:ext cx="7346950" cy="6461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/>
              <a:t>2. Те се полагат в зависимост от категорията военнослужещ (офи-</a:t>
            </a:r>
          </a:p>
          <a:p>
            <a:pPr eaLnBrk="1" hangingPunct="1"/>
            <a:r>
              <a:rPr lang="bg-BG" altLang="bg-BG"/>
              <a:t>цер, сержант или войник) и заеманата от тях длъжност.</a:t>
            </a:r>
            <a:endParaRPr lang="en-US" altLang="bg-BG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3">
            <a:extLst>
              <a:ext uri="{FF2B5EF4-FFF2-40B4-BE49-F238E27FC236}">
                <a16:creationId xmlns:a16="http://schemas.microsoft.com/office/drawing/2014/main" id="{A9F0FE3A-313F-4B06-BB8F-73115B79C293}"/>
              </a:ext>
            </a:extLst>
          </p:cNvPr>
          <p:cNvSpPr txBox="1">
            <a:spLocks/>
          </p:cNvSpPr>
          <p:nvPr/>
        </p:nvSpPr>
        <p:spPr bwMode="auto">
          <a:xfrm>
            <a:off x="715963" y="4572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bg-BG" altLang="bg-BG" sz="4400">
                <a:latin typeface="Calibri" panose="020F0502020204030204" pitchFamily="34" charset="0"/>
              </a:rPr>
              <a:t>Общи изводи:</a:t>
            </a:r>
            <a:endParaRPr lang="en-US" altLang="bg-BG" sz="4400">
              <a:latin typeface="Calibri" panose="020F0502020204030204" pitchFamily="34" charset="0"/>
            </a:endParaRPr>
          </a:p>
        </p:txBody>
      </p:sp>
      <p:sp>
        <p:nvSpPr>
          <p:cNvPr id="95235" name="TextBox 3">
            <a:extLst>
              <a:ext uri="{FF2B5EF4-FFF2-40B4-BE49-F238E27FC236}">
                <a16:creationId xmlns:a16="http://schemas.microsoft.com/office/drawing/2014/main" id="{28935FC9-06A5-4700-B6B6-9A3D7640B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447800"/>
            <a:ext cx="7216775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bg-BG" altLang="bg-BG"/>
              <a:t>1.БА е сложна система, включваща в себе си изградени на различните йерархични нива щабове и формирования, попълнени с личен състав, въоръжение и техника по заповяданите щатове, и табелите за тях.</a:t>
            </a:r>
            <a:endParaRPr lang="en-US" altLang="bg-BG"/>
          </a:p>
        </p:txBody>
      </p:sp>
      <p:sp>
        <p:nvSpPr>
          <p:cNvPr id="95236" name="TextBox 5">
            <a:extLst>
              <a:ext uri="{FF2B5EF4-FFF2-40B4-BE49-F238E27FC236}">
                <a16:creationId xmlns:a16="http://schemas.microsoft.com/office/drawing/2014/main" id="{C55AF714-8C35-4467-A394-B63C833D1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141663"/>
            <a:ext cx="8215313" cy="120015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/>
              <a:t>2. Основа на бойната мощ на БА са добре екипираните й военнослужещи </a:t>
            </a:r>
          </a:p>
          <a:p>
            <a:pPr eaLnBrk="1" hangingPunct="1"/>
            <a:r>
              <a:rPr lang="bg-BG" altLang="bg-BG"/>
              <a:t>и нейното въоръжение и техника,с което тя е комплектована.</a:t>
            </a:r>
          </a:p>
          <a:p>
            <a:pPr eaLnBrk="1" hangingPunct="1"/>
            <a:endParaRPr lang="bg-BG" altLang="bg-BG"/>
          </a:p>
          <a:p>
            <a:pPr eaLnBrk="1" hangingPunct="1"/>
            <a:endParaRPr lang="en-US" altLang="bg-BG"/>
          </a:p>
        </p:txBody>
      </p:sp>
      <p:sp>
        <p:nvSpPr>
          <p:cNvPr id="95237" name="TextBox 4">
            <a:extLst>
              <a:ext uri="{FF2B5EF4-FFF2-40B4-BE49-F238E27FC236}">
                <a16:creationId xmlns:a16="http://schemas.microsoft.com/office/drawing/2014/main" id="{F04A620B-5BC9-4F74-B91E-ACA479442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4800600"/>
            <a:ext cx="8763000" cy="120015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/>
              <a:t>3. Службата в БА е огромна чест за всеки един гражданин на Р.България, който  </a:t>
            </a:r>
          </a:p>
          <a:p>
            <a:pPr eaLnBrk="1" hangingPunct="1"/>
            <a:r>
              <a:rPr lang="bg-BG" altLang="bg-BG"/>
              <a:t>се е запознал с нея и я е приел за дълг и предизвикателство в своя живот.</a:t>
            </a:r>
          </a:p>
          <a:p>
            <a:pPr eaLnBrk="1" hangingPunct="1"/>
            <a:endParaRPr lang="bg-BG" altLang="bg-BG"/>
          </a:p>
          <a:p>
            <a:pPr eaLnBrk="1" hangingPunct="1"/>
            <a:endParaRPr lang="en-US" altLang="bg-BG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</TotalTime>
  <Words>4035</Words>
  <Application>Microsoft Office PowerPoint</Application>
  <PresentationFormat>Презентация на цял екран (4:3)</PresentationFormat>
  <Paragraphs>727</Paragraphs>
  <Slides>91</Slides>
  <Notes>11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91</vt:i4>
      </vt:variant>
    </vt:vector>
  </HeadingPairs>
  <TitlesOfParts>
    <vt:vector size="99" baseType="lpstr">
      <vt:lpstr>Arial</vt:lpstr>
      <vt:lpstr>Calibri</vt:lpstr>
      <vt:lpstr>Times New Roman</vt:lpstr>
      <vt:lpstr>Arial Unicode MS</vt:lpstr>
      <vt:lpstr>Times New Roman Cyr</vt:lpstr>
      <vt:lpstr>SwissCyr</vt:lpstr>
      <vt:lpstr>Lucida Sans Unicode</vt:lpstr>
      <vt:lpstr>Office Theme</vt:lpstr>
      <vt:lpstr>ВОЕННА АКАДЕМИЯ “Г. С. РАКОВСКИ”</vt:lpstr>
      <vt:lpstr>СЪДЪРЖАНИЕ:</vt:lpstr>
      <vt:lpstr>ВЪВЕДЕНИЕ ЗА БЪЛГАРСКАТА АРМИЯ</vt:lpstr>
      <vt:lpstr>Йерархична структура на БА</vt:lpstr>
      <vt:lpstr> 1.СТРУКТУРА НА СКС, СВ, ВМС и ВВС. </vt:lpstr>
      <vt:lpstr>Презентация на PowerPoint</vt:lpstr>
      <vt:lpstr>Презентация на PowerPoint</vt:lpstr>
      <vt:lpstr>Презентация на PowerPoint</vt:lpstr>
      <vt:lpstr>1.3. СТРУКТУРА НА ВМС. Структура на ВМС към настоящият момент е следната:  Командване на Военноморските сили  и формирования подчинени на командване на ВМС:</vt:lpstr>
      <vt:lpstr>1.4.СТРУКТУРА НА ВВС. </vt:lpstr>
      <vt:lpstr>1.4.2. Структура за командване и управление</vt:lpstr>
      <vt:lpstr>Изводи:</vt:lpstr>
      <vt:lpstr>2.ВЪОРЪЖЕНИЕ НА ВОЕННОСЛУЖЕЩИТЕ</vt:lpstr>
      <vt:lpstr>ЛИЧНО ВЪОРЪЖЕНИЕ НА ВОЕННОСЛУЖЕЩИТЕ</vt:lpstr>
      <vt:lpstr>УСТРОЙСТВО</vt:lpstr>
      <vt:lpstr>ОСНОВНИ ХАРАКТЕРИСТИКИ</vt:lpstr>
      <vt:lpstr>ИНДИВИДУАЛНО ВЪОРЪЖЕНИЕ НА ВОЕННОСЛУЖЕЩИТЕ</vt:lpstr>
      <vt:lpstr>Презентация на PowerPoint</vt:lpstr>
      <vt:lpstr>ОБЩИ ДАННИ</vt:lpstr>
      <vt:lpstr>КОЛЕКТИВНО ВЪОРЪЖЕНИЕ </vt:lpstr>
      <vt:lpstr>КОЛЕКТИВНО ВЪОРЪЖЕНИЕ  7,62мм картечница ПК</vt:lpstr>
      <vt:lpstr>Презентация на PowerPoint</vt:lpstr>
      <vt:lpstr>КОЛЕКТИВНО ВЪОРЪЖЕНИЕ 7,62мм СВД Драгунов</vt:lpstr>
      <vt:lpstr>Презентация на PowerPoint</vt:lpstr>
      <vt:lpstr>КОЛЕКТИВНО ВЪОРЪЖЕНИЕ (НА ФОРМИРОВАНИЯТА)</vt:lpstr>
      <vt:lpstr> ВЪОРЪЖЕНИЕ В ТАНКОВИТЕ ФОРМИРОВАНИЯ Танк  Т-72- ОБЩА ИНФОРМАЦИЯ </vt:lpstr>
      <vt:lpstr>Назначение и компановка</vt:lpstr>
      <vt:lpstr>УСТРОЙСТВО</vt:lpstr>
      <vt:lpstr>СИСТЕМИ ЗА УПРАВЛЕНИЕ</vt:lpstr>
      <vt:lpstr>ТАКТИКО-ТЕХНИЧЕСКИ ХАРАКТЕРИСТИКИ</vt:lpstr>
      <vt:lpstr>Тегло: 41 тона </vt:lpstr>
      <vt:lpstr>ЕКИПАЖ:</vt:lpstr>
      <vt:lpstr>Презентация на PowerPoint</vt:lpstr>
      <vt:lpstr>ЕКСПЛОАТАЦИОННИ ПОКАЗАТЕЛИ</vt:lpstr>
      <vt:lpstr>Презентация на PowerPoint</vt:lpstr>
      <vt:lpstr>ВЪЗМОЖНОСТИ НА ТАНКА Т 72 ДА ПРЕОДОЛЯВА ПРЕПЯТСТВИЯ </vt:lpstr>
      <vt:lpstr>РОВ С ШИРОЧИНА 2,8 МЕТРА </vt:lpstr>
      <vt:lpstr>Презентация на PowerPoint</vt:lpstr>
      <vt:lpstr>ПРЕОДОЛЯВА ВОДНА ПРЕГРАДА ПОД ВОДА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БТР-60ПБ-МД-1</vt:lpstr>
      <vt:lpstr>Характеристики на БТР 60 ПБ-МД-1</vt:lpstr>
      <vt:lpstr>Презентация на PowerPoint</vt:lpstr>
      <vt:lpstr>ASV M 1117 “GUARDIAN”</vt:lpstr>
      <vt:lpstr>Характеристики на  ASV M 1117 “GUARDIAN”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Вертолети AS 565 PANTHER- 3 БР.</vt:lpstr>
      <vt:lpstr>Презентация на PowerPoint</vt:lpstr>
      <vt:lpstr>Презентация на PowerPoint</vt:lpstr>
      <vt:lpstr>Презентация на PowerPoint</vt:lpstr>
      <vt:lpstr>3.ЕКИПИРОВКА НА ВОЕННОСЛУЖЕЩИТЕ</vt:lpstr>
      <vt:lpstr>ОБЛЕКЛО НА ВОЕННОСЛУЖЕЩИТЕ</vt:lpstr>
      <vt:lpstr>Всекидневна униформа на  военнослужещите от СВ</vt:lpstr>
      <vt:lpstr>Полева униформа на военнослужещите от СВ</vt:lpstr>
      <vt:lpstr>Ежедневна униформа на военнослужещите от ВВС</vt:lpstr>
      <vt:lpstr>Полева униформа на военнослужещите от ВВС</vt:lpstr>
      <vt:lpstr>Презентация на PowerPoint</vt:lpstr>
      <vt:lpstr>Фуражки, барети,  пагони,   петлици, емблеми, и други отличителни  знаци и аксесоари   на военослужещите от видовете  въоръжени сили на БА</vt:lpstr>
      <vt:lpstr>Снаражение на военнослужещите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ВОЕННА АКАДЕМИЯ “Г. С. РАКОВСКИ”</dc:title>
  <dc:creator>Nikolov 133</dc:creator>
  <cp:lastModifiedBy>Динко Динев</cp:lastModifiedBy>
  <cp:revision>167</cp:revision>
  <dcterms:created xsi:type="dcterms:W3CDTF">2006-08-16T00:00:00Z</dcterms:created>
  <dcterms:modified xsi:type="dcterms:W3CDTF">2021-02-14T23:13:18Z</dcterms:modified>
</cp:coreProperties>
</file>