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320" r:id="rId3"/>
    <p:sldId id="316" r:id="rId4"/>
    <p:sldId id="314" r:id="rId5"/>
    <p:sldId id="308" r:id="rId6"/>
    <p:sldId id="317" r:id="rId7"/>
    <p:sldId id="298" r:id="rId8"/>
    <p:sldId id="318" r:id="rId9"/>
    <p:sldId id="299" r:id="rId10"/>
    <p:sldId id="319" r:id="rId11"/>
    <p:sldId id="303" r:id="rId12"/>
    <p:sldId id="300" r:id="rId13"/>
    <p:sldId id="322" r:id="rId14"/>
    <p:sldId id="313" r:id="rId15"/>
    <p:sldId id="315" r:id="rId16"/>
    <p:sldId id="310" r:id="rId17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FF33CC"/>
    <a:srgbClr val="00FFFF"/>
    <a:srgbClr val="66CCFF"/>
    <a:srgbClr val="0099CC"/>
    <a:srgbClr val="33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5AAEADA-546E-46BA-AEC8-FC3D2F46FE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FF72F87-90B6-4175-A547-5D1D840422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5928C48-8763-4EB6-BFD3-3AD10AFAC8CC}" type="datetimeFigureOut">
              <a:rPr lang="en-US" altLang="bg-BG"/>
              <a:pPr>
                <a:defRPr/>
              </a:pPr>
              <a:t>2/15/2021</a:t>
            </a:fld>
            <a:endParaRPr lang="en-US" altLang="bg-BG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B69B732-0993-4D79-9306-13F7338192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C7495174-B1A5-446F-A5E9-0C24077DC9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181B871-6543-4EC1-AF7C-C07925139A26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F18D5B-E272-4E8A-9C2D-84A2E2A8E0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D0FA7-B8B5-4A4D-914A-B7A3E797CA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09DDA3-42B7-421C-820E-EA3342393BEA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703D999-74E7-4DC3-94AC-1047B20B17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7B2417B-3956-4882-9265-46DEE61D5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C8408-7F84-4E7D-98F5-0E5C1AD2F7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D446F-51FF-4590-90B7-3FC84FFBA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A48251D-8775-4DFD-ACDB-7893AA71C9FC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CE24B10-09F2-4EB3-A388-762742492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2D0CFA8-17C1-4276-8760-F96D02E32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232BE135-43E5-4C44-9476-9D1D172864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0F5350C4-93CB-41B0-B2D4-659967BB75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D338B-F5C9-4DC0-ABCE-49767478B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D78D3D-5A52-41EB-8CCE-FD05D16F0535}" type="slidenum">
              <a:rPr lang="bg-BG" altLang="bg-BG">
                <a:latin typeface="Calibri" panose="020F0502020204030204" pitchFamily="34" charset="0"/>
              </a:rPr>
              <a:pPr eaLnBrk="1" hangingPunct="1"/>
              <a:t>10</a:t>
            </a:fld>
            <a:endParaRPr lang="bg-BG" altLang="bg-BG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C1575AC-A1FE-4048-9978-AD14D6369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941F23A-B4C5-4723-998F-95BC759BC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C5875E5-52C9-415B-88C4-332FE074C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FE6C050-EB72-48FE-8F06-F45AB157D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F815D3C-FBE8-4C7C-87D5-110EAA47E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01BED9E-6E9A-4E5B-9DFA-0F54204ED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F094E8A-783F-4649-AFB9-8BE4C1DE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4740182-C0F5-4CAF-91B8-B575A45E4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9579CD2-C143-463D-B750-C0FE417BE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9E63F2F-B5A9-46EA-8EE3-A4DBF6995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3B4762B-8BED-47F7-934F-72AD94C8E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63948D2-3240-4ACF-8EA2-795A65754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D56A8CB-82CF-46C7-8500-33B81E2B6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2A21FDE-5E83-49EB-BDBF-43EDC1E5C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B579AC1-9B04-42DE-923E-BCF58EEAC3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12405AA-8BC9-4E8F-8431-73C0451BA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39B2A19-EC98-4E0B-9EE9-7F471CD29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FC5DD61-92BD-4DAA-832D-9B263DAAA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16190EA-5D42-49A8-B6BB-4B985A5D7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CA8AB14-9C9E-4AEB-BB29-4CF21D61B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9191B5C-3B61-496C-BC81-BA205941C6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A79DEFA-6F95-408B-B0CF-3ABEAA405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7F8D72B-4F97-417C-95F2-8A35B5F43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1347313-8CCE-4BC9-AA3A-47217CEEC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67D94C5-41FB-4C57-A434-C01EC6203D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AFB0F5A-D68D-4631-A955-FC4B7427F3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B2685-E64D-40E1-965F-093924089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41FCB2-6474-49E5-936C-E4D2837D82A3}" type="slidenum">
              <a:rPr lang="bg-BG" altLang="bg-BG">
                <a:latin typeface="Calibri" panose="020F0502020204030204" pitchFamily="34" charset="0"/>
              </a:rPr>
              <a:pPr eaLnBrk="1" hangingPunct="1"/>
              <a:t>8</a:t>
            </a:fld>
            <a:endParaRPr lang="bg-BG" altLang="bg-BG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7D1FCEC-81BB-4441-8D68-0E1408436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65AB447-1AF9-4A5A-8341-4E579B90F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9EAEB-86D0-4002-A8B8-79AC906F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BC39-0D6D-457E-80C2-ED10A5E6AA81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6AE15-99B7-41A3-990D-7DD5D326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860D-1BD8-4214-A705-3F00A267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63F7A-5BBC-4DCA-9CD6-535DEE64134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2186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EF588-6361-435F-9680-90E1C42B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F805-9E69-4436-A5F6-26015205F736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71BAA-37EE-4DFB-A191-C92EFC6F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B5568-1ECB-4197-9349-F343354D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378C8-83B4-4549-8DA8-CF020F82DE0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1450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1EC0C-8613-4E85-B8C3-FBC78DF8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C39B-8CBA-48D5-803D-FD3E142D7457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E5D87-48C3-4E16-942F-B9FA965F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4940-A245-4555-AB0D-2E035E1F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572A0-7B27-44C1-86CF-884E416BF79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1208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E2FD-9262-4D05-AA56-4390B003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B3B5-E38E-483E-BAB2-FC4507BB2004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8E42-59C9-4186-ADCE-78007BEA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DBC4E-41F8-4060-B9F5-EAFEFA35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072FF-2CFD-4C55-AAE3-3BB88E2906B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9601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8EC1D-3E95-41F6-8F68-56327A72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7223-8DF9-4C9C-B7CD-B4BF0F0679CA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A42D-C197-4F5A-8350-ADB10671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69A79-BCF6-4FF1-8AC2-68162CBE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36F0E-F93D-480F-B529-778915DAEC7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6778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4843F9-ABF2-4ADA-9BA9-9FC26D06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9226-D32C-4EAD-BFD0-4E47DCA0BE4F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58C89D-3613-4056-AA52-D5B2140D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15BC89-F4D3-418F-BDBC-922CBCA3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C92F-33DC-4F82-9D6C-4A8719802D0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8299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3B3E2A-E4E0-42F8-A879-A833DF44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C490-7413-406F-B33A-3CB233ECA09A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B8CB72-7D1E-4CEB-848E-6C519DDE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3F4469-ACBB-406F-A922-77C8A8BE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074CA-82A6-4145-A148-5E526C3A776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5380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EF6A74-42B8-4673-B422-E78A645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50B6-E202-4E94-A3DE-AFB0406D2921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AF13BF-80E1-4FBB-B8DF-D5BFE3A5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204F9F-8215-432A-9883-222A6C71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3C145-D641-437B-8E29-2803E14C128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4894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AF0D23-65F8-4EF6-80AF-2B656D1B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BCF3-9A55-4765-9223-B4FD944D72E1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35B2C7-5D68-42BF-89AD-2C45B49D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DA5CA6-F108-45E7-95CC-96773253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A91BE-00EB-4FB6-8722-53150651055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288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858B22-1784-485E-9794-13944FE8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E6FA-B379-4C12-964B-5E263442EB4A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3D6F43-8FC9-4266-AA41-0352D7FB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98D2AA-99F8-4AD4-B811-9C7ED662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65C03-1FCC-41B6-8831-88FC3BDD7D6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517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B62ED9-58E9-4FF2-B89A-8359E115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6D23-DD1B-4C04-A9F0-664D1280CDB7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0FAB28-B38D-4BEF-9017-778F760E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46419C-2FCB-48E2-BDA0-3DA9466F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52264-F17D-4A06-9043-8241BF1C2CA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0970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77CF311-152A-4043-A696-47A472921B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AC0984-E0E1-4C9B-BDB8-8D3E58FED6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7A35A-9061-4830-9CDC-F567CC638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5562C7-59A3-45D1-ABAB-99275EE6DFBA}" type="datetimeFigureOut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EA78-829F-4F69-A74C-ECE534E73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2C040-2FD7-4446-9D27-0601AB130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8D56D7F-113D-4D45-97B3-42F5968F3363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pan.bg/gallery/albums/userpics/10010/DSC05202.jpg">
            <a:extLst>
              <a:ext uri="{FF2B5EF4-FFF2-40B4-BE49-F238E27FC236}">
                <a16:creationId xmlns:a16="http://schemas.microsoft.com/office/drawing/2014/main" id="{66A00DB1-464D-4789-A5E2-216B7CAC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E18674-5F8B-4D94-8C07-7B6EA65881A4}"/>
              </a:ext>
            </a:extLst>
          </p:cNvPr>
          <p:cNvSpPr txBox="1">
            <a:spLocks/>
          </p:cNvSpPr>
          <p:nvPr/>
        </p:nvSpPr>
        <p:spPr bwMode="auto">
          <a:xfrm>
            <a:off x="250825" y="0"/>
            <a:ext cx="85693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g-BG" sz="2800" b="1">
                <a:latin typeface="+mj-lt"/>
                <a:ea typeface="+mj-ea"/>
                <a:cs typeface="+mj-cs"/>
              </a:rPr>
              <a:t>В О Е Н Н А  А К А Д Е М И Я  “Г. С. Р А К О В С К И”</a:t>
            </a:r>
            <a:br>
              <a:rPr lang="bg-BG" sz="2800" b="1" u="sng">
                <a:latin typeface="+mj-lt"/>
                <a:ea typeface="+mj-ea"/>
                <a:cs typeface="+mj-cs"/>
              </a:rPr>
            </a:br>
            <a:r>
              <a:rPr lang="bg-BG" sz="2400" b="1" u="sng">
                <a:latin typeface="+mj-lt"/>
                <a:ea typeface="+mj-ea"/>
                <a:cs typeface="+mj-cs"/>
              </a:rPr>
              <a:t>ФАКУЛТЕТ “НАЦИОНАЛНА СИГУРНОСТ И ОТБРАНА”</a:t>
            </a:r>
            <a:br>
              <a:rPr lang="bg-BG" sz="2000" b="1">
                <a:latin typeface="+mj-lt"/>
                <a:ea typeface="+mj-ea"/>
                <a:cs typeface="+mj-cs"/>
              </a:rPr>
            </a:br>
            <a:r>
              <a:rPr lang="bg-BG" sz="2000" b="1" i="1">
                <a:latin typeface="+mj-lt"/>
                <a:ea typeface="+mj-ea"/>
                <a:cs typeface="+mj-cs"/>
              </a:rPr>
              <a:t>К А Т Е Д Р А  “ВОЕННА СТРАТЕГИЯ”</a:t>
            </a:r>
            <a:endParaRPr lang="bg-BG" sz="2000" b="1">
              <a:latin typeface="+mj-lt"/>
              <a:ea typeface="+mj-ea"/>
              <a:cs typeface="+mj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C23509-3216-4BD3-8E6C-C28BA3B4CE21}"/>
              </a:ext>
            </a:extLst>
          </p:cNvPr>
          <p:cNvSpPr txBox="1">
            <a:spLocks/>
          </p:cNvSpPr>
          <p:nvPr/>
        </p:nvSpPr>
        <p:spPr bwMode="auto">
          <a:xfrm>
            <a:off x="0" y="2214563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bg-BG" sz="3600" b="1" dirty="0">
                <a:solidFill>
                  <a:srgbClr val="FFC000"/>
                </a:solidFill>
                <a:latin typeface="+mn-lt"/>
              </a:rPr>
              <a:t>УЧАСТИЕ</a:t>
            </a:r>
            <a:r>
              <a:rPr lang="en-US" sz="3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bg-BG" sz="3600" b="1" dirty="0">
                <a:solidFill>
                  <a:srgbClr val="FFC000"/>
                </a:solidFill>
                <a:latin typeface="+mn-lt"/>
              </a:rPr>
              <a:t>НА ВЪОРЪЖЕНИТЕ СИЛИ</a:t>
            </a:r>
            <a:r>
              <a:rPr lang="en-US" sz="3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bg-BG" sz="3600" b="1" dirty="0">
                <a:solidFill>
                  <a:srgbClr val="FFC000"/>
                </a:solidFill>
                <a:latin typeface="+mn-lt"/>
              </a:rPr>
              <a:t> В ОПЕРАЦИИ И МИСИИ ИЗВЪН ТЕРИТОРИЯТА НА СТРАНАТА</a:t>
            </a:r>
            <a:endParaRPr lang="bg-BG" sz="3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7F686DAC-96E4-42D2-8F1F-1C0822FB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b="1" i="1">
                <a:solidFill>
                  <a:schemeClr val="accent1"/>
                </a:solidFill>
                <a:latin typeface="Calibri" panose="020F0502020204030204" pitchFamily="34" charset="0"/>
              </a:rPr>
              <a:t>		</a:t>
            </a:r>
            <a:r>
              <a:rPr lang="en-US" altLang="bg-BG" b="1" i="1">
                <a:latin typeface="Calibri" panose="020F0502020204030204" pitchFamily="34" charset="0"/>
              </a:rPr>
              <a:t>	</a:t>
            </a:r>
            <a:r>
              <a:rPr lang="bg-BG" altLang="bg-BG" b="1" i="1">
                <a:latin typeface="Calibri" panose="020F0502020204030204" pitchFamily="34" charset="0"/>
              </a:rPr>
              <a:t>РАЗРАБОТИЛ:</a:t>
            </a:r>
          </a:p>
          <a:p>
            <a:pPr algn="r" eaLnBrk="1" hangingPunct="1"/>
            <a:r>
              <a:rPr lang="en-US" altLang="bg-BG" b="1" i="1">
                <a:latin typeface="Calibri" panose="020F0502020204030204" pitchFamily="34" charset="0"/>
              </a:rPr>
              <a:t>ПОЛК</a:t>
            </a:r>
            <a:r>
              <a:rPr lang="bg-BG" altLang="bg-BG" b="1" i="1">
                <a:latin typeface="Calibri" panose="020F0502020204030204" pitchFamily="34" charset="0"/>
              </a:rPr>
              <a:t>. </a:t>
            </a:r>
            <a:r>
              <a:rPr lang="en-US" altLang="bg-BG" b="1" i="1">
                <a:latin typeface="Calibri" panose="020F0502020204030204" pitchFamily="34" charset="0"/>
              </a:rPr>
              <a:t>ДОЦ</a:t>
            </a:r>
            <a:r>
              <a:rPr lang="bg-BG" altLang="bg-BG" b="1" i="1">
                <a:latin typeface="Calibri" panose="020F0502020204030204" pitchFamily="34" charset="0"/>
              </a:rPr>
              <a:t>. Д-Р КРАСИМИР ДОБРЕВ</a:t>
            </a:r>
          </a:p>
          <a:p>
            <a:pPr algn="ctr" eaLnBrk="1" hangingPunct="1"/>
            <a:r>
              <a:rPr lang="bg-BG" altLang="bg-BG" b="1">
                <a:latin typeface="Calibri" panose="020F0502020204030204" pitchFamily="34" charset="0"/>
              </a:rPr>
              <a:t>20</a:t>
            </a:r>
            <a:r>
              <a:rPr lang="en-US" altLang="bg-BG" b="1">
                <a:latin typeface="Calibri" panose="020F0502020204030204" pitchFamily="34" charset="0"/>
              </a:rPr>
              <a:t>14</a:t>
            </a:r>
            <a:endParaRPr lang="bg-BG" altLang="bg-BG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ofiaecho.com/shimg/zx500y290_821113.jpg">
            <a:extLst>
              <a:ext uri="{FF2B5EF4-FFF2-40B4-BE49-F238E27FC236}">
                <a16:creationId xmlns:a16="http://schemas.microsoft.com/office/drawing/2014/main" id="{060E7275-ECEA-4295-A056-422E16716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573463"/>
            <a:ext cx="566578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A30E3554-67FB-4AEF-A199-8344C9BA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939800"/>
          </a:xfrm>
        </p:spPr>
        <p:txBody>
          <a:bodyPr/>
          <a:lstStyle/>
          <a:p>
            <a:pPr eaLnBrk="1" hangingPunct="1"/>
            <a:r>
              <a:rPr lang="bg-BG" altLang="bg-BG" sz="2800" b="1" i="1"/>
              <a:t>3. ТЕКУЩИ УЧАСТИЯ В ОПЕРАЦИИ И МИСИИ ИЗВЪН ТЕРИТОРИЯТА НА СТРАНАТА</a:t>
            </a:r>
            <a:endParaRPr lang="bg-BG" altLang="bg-BG" sz="2800"/>
          </a:p>
        </p:txBody>
      </p:sp>
      <p:sp>
        <p:nvSpPr>
          <p:cNvPr id="14340" name="Content Placeholder 2">
            <a:extLst>
              <a:ext uri="{FF2B5EF4-FFF2-40B4-BE49-F238E27FC236}">
                <a16:creationId xmlns:a16="http://schemas.microsoft.com/office/drawing/2014/main" id="{99A01F0E-0769-428F-9B39-B8C3B910D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7864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bg-BG" altLang="bg-BG" sz="2400" b="1" dirty="0"/>
              <a:t>	</a:t>
            </a:r>
            <a:r>
              <a:rPr lang="bg-BG" altLang="bg-BG" sz="2400" b="1" dirty="0">
                <a:solidFill>
                  <a:srgbClr val="7030A0"/>
                </a:solidFill>
              </a:rPr>
              <a:t>- </a:t>
            </a:r>
            <a:r>
              <a:rPr lang="bg-BG" altLang="bg-BG" sz="2400" b="1" dirty="0">
                <a:solidFill>
                  <a:srgbClr val="660066"/>
                </a:solidFill>
              </a:rPr>
              <a:t>операции на НАТО: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FF00FF"/>
                </a:solidFill>
              </a:rPr>
              <a:t>Афганистан (</a:t>
            </a:r>
            <a:r>
              <a:rPr lang="en-US" altLang="bg-BG" sz="2400" b="1" dirty="0">
                <a:solidFill>
                  <a:srgbClr val="FF00FF"/>
                </a:solidFill>
              </a:rPr>
              <a:t>ISAF)</a:t>
            </a:r>
            <a:r>
              <a:rPr lang="bg-BG" altLang="bg-BG" sz="2400" b="1" dirty="0">
                <a:solidFill>
                  <a:srgbClr val="FF00FF"/>
                </a:solidFill>
              </a:rPr>
              <a:t>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FF3399"/>
                </a:solidFill>
              </a:rPr>
              <a:t>Косово (</a:t>
            </a:r>
            <a:r>
              <a:rPr lang="en-US" altLang="bg-BG" sz="2400" b="1" dirty="0">
                <a:solidFill>
                  <a:srgbClr val="FF3399"/>
                </a:solidFill>
              </a:rPr>
              <a:t>KFOR)</a:t>
            </a:r>
            <a:r>
              <a:rPr lang="bg-BG" altLang="bg-BG" sz="2400" b="1" dirty="0">
                <a:solidFill>
                  <a:srgbClr val="FF3399"/>
                </a:solidFill>
              </a:rPr>
              <a:t>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bg-BG" sz="2400" b="1" dirty="0">
                <a:solidFill>
                  <a:srgbClr val="FF33CC"/>
                </a:solidFill>
              </a:rPr>
              <a:t> </a:t>
            </a:r>
            <a:r>
              <a:rPr lang="bg-BG" altLang="bg-BG" sz="2400" b="1" dirty="0">
                <a:solidFill>
                  <a:srgbClr val="FF33CC"/>
                </a:solidFill>
              </a:rPr>
              <a:t>Сомалия </a:t>
            </a:r>
            <a:r>
              <a:rPr lang="en-US" altLang="bg-BG" sz="2400" b="1" dirty="0">
                <a:solidFill>
                  <a:srgbClr val="FF33CC"/>
                </a:solidFill>
              </a:rPr>
              <a:t>(</a:t>
            </a:r>
            <a:r>
              <a:rPr lang="bg-BG" altLang="bg-BG" sz="2400" b="1" dirty="0" err="1">
                <a:solidFill>
                  <a:srgbClr val="FF33CC"/>
                </a:solidFill>
              </a:rPr>
              <a:t>Ocean</a:t>
            </a:r>
            <a:r>
              <a:rPr lang="bg-BG" altLang="bg-BG" sz="2400" b="1" dirty="0">
                <a:solidFill>
                  <a:srgbClr val="FF33CC"/>
                </a:solidFill>
              </a:rPr>
              <a:t> </a:t>
            </a:r>
            <a:r>
              <a:rPr lang="bg-BG" altLang="bg-BG" sz="2400" b="1" dirty="0" err="1">
                <a:solidFill>
                  <a:srgbClr val="FF33CC"/>
                </a:solidFill>
              </a:rPr>
              <a:t>Shield</a:t>
            </a:r>
            <a:r>
              <a:rPr lang="en-US" altLang="bg-BG" sz="2400" b="1" dirty="0">
                <a:solidFill>
                  <a:srgbClr val="FF33CC"/>
                </a:solidFill>
              </a:rPr>
              <a:t>)</a:t>
            </a:r>
            <a:r>
              <a:rPr lang="bg-BG" altLang="bg-BG" sz="2400" b="1" dirty="0">
                <a:solidFill>
                  <a:srgbClr val="FF33CC"/>
                </a:solidFill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bg-BG" altLang="bg-BG" sz="2400" b="1" dirty="0"/>
          </a:p>
          <a:p>
            <a:pPr eaLnBrk="1" hangingPunct="1">
              <a:buFont typeface="Arial" charset="0"/>
              <a:buNone/>
              <a:defRPr/>
            </a:pPr>
            <a:r>
              <a:rPr lang="bg-BG" altLang="bg-BG" sz="2400" b="1" dirty="0">
                <a:solidFill>
                  <a:srgbClr val="00B0F0"/>
                </a:solidFill>
              </a:rPr>
              <a:t>- операции на Европейския съюз: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66CCFF"/>
                </a:solidFill>
              </a:rPr>
              <a:t>Афганистан (</a:t>
            </a:r>
            <a:r>
              <a:rPr lang="en-US" altLang="bg-BG" sz="2400" b="1" dirty="0">
                <a:solidFill>
                  <a:srgbClr val="66CCFF"/>
                </a:solidFill>
              </a:rPr>
              <a:t>EUPOL)</a:t>
            </a:r>
            <a:r>
              <a:rPr lang="bg-BG" altLang="bg-BG" sz="2400" b="1" dirty="0">
                <a:solidFill>
                  <a:srgbClr val="66CCFF"/>
                </a:solidFill>
              </a:rPr>
              <a:t>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Босна и Херцеговина;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00B050"/>
                </a:solidFill>
              </a:rPr>
              <a:t>Грузия</a:t>
            </a:r>
            <a:r>
              <a:rPr lang="en-US" altLang="bg-BG" sz="2400" b="1" dirty="0">
                <a:solidFill>
                  <a:srgbClr val="00B050"/>
                </a:solidFill>
              </a:rPr>
              <a:t> (EUMM)</a:t>
            </a:r>
            <a:r>
              <a:rPr lang="bg-BG" altLang="bg-BG" sz="2400" b="1" dirty="0">
                <a:solidFill>
                  <a:srgbClr val="00B050"/>
                </a:solidFill>
              </a:rPr>
              <a:t>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33CCFF"/>
                </a:solidFill>
              </a:rPr>
              <a:t>Мали</a:t>
            </a:r>
            <a:r>
              <a:rPr lang="en-US" altLang="bg-BG" sz="2400" b="1" dirty="0">
                <a:solidFill>
                  <a:srgbClr val="33CCFF"/>
                </a:solidFill>
              </a:rPr>
              <a:t> (EUTM);</a:t>
            </a:r>
            <a:endParaRPr lang="bg-BG" altLang="bg-BG" sz="2400" b="1" dirty="0">
              <a:solidFill>
                <a:srgbClr val="33CCFF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0099CC"/>
                </a:solidFill>
              </a:rPr>
              <a:t>Сомалия (</a:t>
            </a:r>
            <a:r>
              <a:rPr lang="en-US" altLang="bg-BG" sz="2400" b="1" dirty="0">
                <a:solidFill>
                  <a:srgbClr val="0099CC"/>
                </a:solidFill>
              </a:rPr>
              <a:t>EUNAVFOR</a:t>
            </a:r>
            <a:r>
              <a:rPr lang="bg-BG" altLang="bg-BG" sz="2400" b="1" dirty="0">
                <a:solidFill>
                  <a:srgbClr val="0099CC"/>
                </a:solidFill>
              </a:rPr>
              <a:t>).  </a:t>
            </a:r>
          </a:p>
          <a:p>
            <a:pPr eaLnBrk="1" hangingPunct="1">
              <a:buFont typeface="Arial" charset="0"/>
              <a:buChar char="•"/>
              <a:defRPr/>
            </a:pPr>
            <a:endParaRPr lang="bg-BG" altLang="bg-BG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essadaily.bg/userfiles/images/photo.JPG">
            <a:extLst>
              <a:ext uri="{FF2B5EF4-FFF2-40B4-BE49-F238E27FC236}">
                <a16:creationId xmlns:a16="http://schemas.microsoft.com/office/drawing/2014/main" id="{D13E9E08-6EF7-40FF-9828-27C50333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88900"/>
            <a:ext cx="8388350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ttp://www.md.government.bg/bg/img/MissionsOperationsMap.jpg">
            <a:extLst>
              <a:ext uri="{FF2B5EF4-FFF2-40B4-BE49-F238E27FC236}">
                <a16:creationId xmlns:a16="http://schemas.microsoft.com/office/drawing/2014/main" id="{04BAFC71-9214-4686-9E90-B48DB3CB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id="{8EFC11A5-C007-402C-80F2-5EBF57B6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0"/>
            <a:ext cx="900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b="1"/>
              <a:t>Участие на БА в операции и мисии извън територията на страната</a:t>
            </a:r>
            <a:endParaRPr lang="bg-BG" altLang="bg-B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ttp://vp.mod.bg/img/mission01.gif">
            <a:extLst>
              <a:ext uri="{FF2B5EF4-FFF2-40B4-BE49-F238E27FC236}">
                <a16:creationId xmlns:a16="http://schemas.microsoft.com/office/drawing/2014/main" id="{B29B7AAD-A346-4431-9E48-8F8C0752F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>
            <a:extLst>
              <a:ext uri="{FF2B5EF4-FFF2-40B4-BE49-F238E27FC236}">
                <a16:creationId xmlns:a16="http://schemas.microsoft.com/office/drawing/2014/main" id="{F781FC82-3EA7-4DDC-838F-9F8B9B3D2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b="1"/>
              <a:t>Участие на Служба "Военна полиция" в операции и мисии зад граница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0 ВС на РБ история и настояще\2.jpg">
            <a:extLst>
              <a:ext uri="{FF2B5EF4-FFF2-40B4-BE49-F238E27FC236}">
                <a16:creationId xmlns:a16="http://schemas.microsoft.com/office/drawing/2014/main" id="{F6CD5217-6F91-41C9-8136-148E61BF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73350"/>
            <a:ext cx="5580062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FF2E9B92-65A2-44E7-AD80-4069E451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939800"/>
          </a:xfrm>
        </p:spPr>
        <p:txBody>
          <a:bodyPr/>
          <a:lstStyle/>
          <a:p>
            <a:pPr eaLnBrk="1" hangingPunct="1"/>
            <a:r>
              <a:rPr lang="bg-BG" altLang="bg-BG" sz="3200" b="1" i="1">
                <a:solidFill>
                  <a:srgbClr val="FF0000"/>
                </a:solidFill>
              </a:rPr>
              <a:t>4. ПЕРИОДИЧНИ УЧАСТИЯ В ОПЕРАЦИИ И МИСИИ ИЗВЪН ТЕРИТОРИЯТА НА СТРАНАТА</a:t>
            </a:r>
            <a:endParaRPr lang="bg-BG" altLang="bg-BG" sz="32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68906B-E38D-4A88-A650-FFB1A3551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2717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bg-BG" altLang="bg-BG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Оперативна група за черноморско сътрудничество (BLACKSEAFOR)</a:t>
            </a:r>
            <a:endParaRPr lang="bg-BG" altLang="bg-BG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0070C0"/>
                </a:solidFill>
              </a:rPr>
              <a:t>Операция на НАТО в Средиземно море (OAE)</a:t>
            </a:r>
            <a:endParaRPr lang="bg-BG" altLang="bg-BG" sz="2400" dirty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FF00FF"/>
                </a:solidFill>
              </a:rPr>
              <a:t>Многонационални мирни сили в Югоизточна Европа (ММСЮИЕ)</a:t>
            </a:r>
            <a:endParaRPr lang="bg-BG" altLang="bg-BG" sz="2400" dirty="0">
              <a:solidFill>
                <a:srgbClr val="FF00FF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FF0000"/>
                </a:solidFill>
              </a:rPr>
              <a:t>Бойна група HELBROC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od.bg/bg/img/uchenia/Traen_mir_2012/20121001/1.jpg">
            <a:extLst>
              <a:ext uri="{FF2B5EF4-FFF2-40B4-BE49-F238E27FC236}">
                <a16:creationId xmlns:a16="http://schemas.microsoft.com/office/drawing/2014/main" id="{D25541C4-A50A-4069-9339-14455472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FA9ACDB-AD5A-432A-97D8-E4D795AC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ЗАКЛЮЧЕНИЕ</a:t>
            </a:r>
            <a:br>
              <a:rPr lang="bg-BG" dirty="0"/>
            </a:br>
            <a:endParaRPr lang="bg-B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EED2A2-7A4F-4A9D-B247-697B5A6D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513"/>
            <a:ext cx="8964613" cy="58054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bg-BG" altLang="bg-BG" sz="3000" b="1"/>
              <a:t>		</a:t>
            </a:r>
            <a:r>
              <a:rPr lang="bg-BG" altLang="bg-BG" sz="3000" b="1">
                <a:solidFill>
                  <a:srgbClr val="FFFF00"/>
                </a:solidFill>
              </a:rPr>
              <a:t>Участието на Република България в мисии и операции на ООН, НАТО, ЕС, ОССЕ и декларирането на сили и средства за по-нататъшното изграждане на силите за сигурност и отбрана на съюзите, в който членуваме, е безспорно доказателство за споделяне на ценностите и целите на европейската общност. То издига международния престиж на Република България и Българската армия, спомага за повишаване на оперативната съвместимост на армията ни и придобиване на нов военнотехнически опит за целите на подготовката на въоръжените сили.</a:t>
            </a:r>
          </a:p>
          <a:p>
            <a:pPr algn="just" eaLnBrk="1" hangingPunct="1">
              <a:lnSpc>
                <a:spcPct val="90000"/>
              </a:lnSpc>
            </a:pPr>
            <a:endParaRPr lang="bg-BG" altLang="bg-BG" sz="3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an.bg/gallery/albums/userpics/10180/Mi_17_419_flag.JPG">
            <a:extLst>
              <a:ext uri="{FF2B5EF4-FFF2-40B4-BE49-F238E27FC236}">
                <a16:creationId xmlns:a16="http://schemas.microsoft.com/office/drawing/2014/main" id="{C9A060BC-5630-4865-B763-8AF58D07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63600"/>
            <a:ext cx="9101138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0F4380-452E-4A74-BEFF-7CC6A94570E8}"/>
              </a:ext>
            </a:extLst>
          </p:cNvPr>
          <p:cNvSpPr txBox="1">
            <a:spLocks/>
          </p:cNvSpPr>
          <p:nvPr/>
        </p:nvSpPr>
        <p:spPr bwMode="auto">
          <a:xfrm>
            <a:off x="250825" y="0"/>
            <a:ext cx="85693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g-BG" sz="2800" b="1" dirty="0">
                <a:latin typeface="+mj-lt"/>
                <a:ea typeface="+mj-ea"/>
                <a:cs typeface="+mj-cs"/>
              </a:rPr>
              <a:t>В О Е Н Н А  А К А Д Е М И Я  “Г. С. Р А К О В С К И”</a:t>
            </a:r>
            <a:br>
              <a:rPr lang="bg-BG" sz="2800" b="1" u="sng" dirty="0">
                <a:latin typeface="+mj-lt"/>
                <a:ea typeface="+mj-ea"/>
                <a:cs typeface="+mj-cs"/>
              </a:rPr>
            </a:br>
            <a:r>
              <a:rPr lang="bg-BG" sz="2400" b="1" u="sng" dirty="0">
                <a:latin typeface="+mj-lt"/>
                <a:ea typeface="+mj-ea"/>
                <a:cs typeface="+mj-cs"/>
              </a:rPr>
              <a:t>ФАКУЛТЕТ “НАЦИОНАЛНА СИГУРНОСТ И ОТБРАНА”</a:t>
            </a:r>
            <a:br>
              <a:rPr lang="bg-BG" sz="2000" b="1" dirty="0">
                <a:latin typeface="+mj-lt"/>
                <a:ea typeface="+mj-ea"/>
                <a:cs typeface="+mj-cs"/>
              </a:rPr>
            </a:br>
            <a:r>
              <a:rPr lang="bg-BG" sz="2000" b="1" i="1" dirty="0">
                <a:latin typeface="+mj-lt"/>
                <a:ea typeface="+mj-ea"/>
                <a:cs typeface="+mj-cs"/>
              </a:rPr>
              <a:t>К А Т Е Д Р А  “ВОЕННА СТРАТЕГИЯ”</a:t>
            </a:r>
            <a:endParaRPr lang="bg-BG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126C922-D601-48FB-A2A2-3CF0D99ABDBE}"/>
              </a:ext>
            </a:extLst>
          </p:cNvPr>
          <p:cNvSpPr txBox="1">
            <a:spLocks/>
          </p:cNvSpPr>
          <p:nvPr/>
        </p:nvSpPr>
        <p:spPr bwMode="auto">
          <a:xfrm>
            <a:off x="250825" y="1484313"/>
            <a:ext cx="8713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indent="-342900" algn="ctr">
              <a:spcBef>
                <a:spcPts val="0"/>
              </a:spcBef>
              <a:defRPr/>
            </a:pPr>
            <a:r>
              <a:rPr lang="bg-BG" sz="4600" b="1" dirty="0">
                <a:solidFill>
                  <a:srgbClr val="000066"/>
                </a:solidFill>
                <a:latin typeface="+mn-lt"/>
              </a:rPr>
              <a:t>УЧАСТИЕ НА ВЪОРЪЖЕНИТЕ СИЛИ В ОПЕРАЦИИ И МИСИИ ИЗВЪН ТЕРИТОРИЯТА НА СТРАНАТА</a:t>
            </a:r>
            <a:endParaRPr lang="bg-BG" sz="4600" dirty="0">
              <a:solidFill>
                <a:srgbClr val="000066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3200" dirty="0">
              <a:latin typeface="+mn-lt"/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3A2BADF2-2508-4829-B7E3-6664781B0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b="1">
                <a:latin typeface="Calibri" panose="020F0502020204030204" pitchFamily="34" charset="0"/>
              </a:rPr>
              <a:t>20</a:t>
            </a:r>
            <a:r>
              <a:rPr lang="en-US" altLang="bg-BG" b="1">
                <a:latin typeface="Calibri" panose="020F0502020204030204" pitchFamily="34" charset="0"/>
              </a:rPr>
              <a:t>1</a:t>
            </a:r>
            <a:r>
              <a:rPr lang="bg-BG" altLang="bg-BG" b="1">
                <a:latin typeface="Calibri" panose="020F0502020204030204" pitchFamily="34" charset="0"/>
              </a:rPr>
              <a:t>4</a:t>
            </a:r>
            <a:endParaRPr lang="bg-BG" altLang="bg-BG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D25DC8-0945-4083-A97B-2B61F126473D}"/>
              </a:ext>
            </a:extLst>
          </p:cNvPr>
          <p:cNvSpPr/>
          <p:nvPr/>
        </p:nvSpPr>
        <p:spPr>
          <a:xfrm rot="20380451">
            <a:off x="694492" y="3896283"/>
            <a:ext cx="851703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Ъ П Р О С И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cmarshall.bg/security/issues/18/index_bg_files/sec_env.png">
            <a:extLst>
              <a:ext uri="{FF2B5EF4-FFF2-40B4-BE49-F238E27FC236}">
                <a16:creationId xmlns:a16="http://schemas.microsoft.com/office/drawing/2014/main" id="{BCE4BDDC-65CD-4CD7-B10A-4A1A37E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82650"/>
            <a:ext cx="7739062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50A6815D-E4D0-432A-B46C-94FD056B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20725"/>
          </a:xfrm>
        </p:spPr>
        <p:txBody>
          <a:bodyPr/>
          <a:lstStyle/>
          <a:p>
            <a:pPr eaLnBrk="1" hangingPunct="1"/>
            <a:r>
              <a:rPr lang="bg-BG" altLang="bg-BG" sz="4800" b="1"/>
              <a:t>УВОД</a:t>
            </a:r>
            <a:endParaRPr lang="bg-BG" altLang="bg-BG" sz="4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E3775C-B8C8-4750-AE12-815ED227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964612" cy="49688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bg-BG" sz="3600" b="1" dirty="0">
                <a:solidFill>
                  <a:srgbClr val="00B0F0"/>
                </a:solidFill>
              </a:rPr>
              <a:t>промените в средата за сигурност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3600" b="1" dirty="0">
                <a:solidFill>
                  <a:schemeClr val="accent6">
                    <a:lumMod val="75000"/>
                  </a:schemeClr>
                </a:solidFill>
              </a:rPr>
              <a:t>заплахите за националната сигурност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3600" b="1" dirty="0">
                <a:solidFill>
                  <a:srgbClr val="00B050"/>
                </a:solidFill>
              </a:rPr>
              <a:t>отговорят на предизвикателствата </a:t>
            </a:r>
            <a:endParaRPr lang="en-US" sz="3600" b="1" dirty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bg-BG" sz="3600" b="1" dirty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3600" b="1" dirty="0">
                <a:solidFill>
                  <a:srgbClr val="FF33CC"/>
                </a:solidFill>
              </a:rPr>
              <a:t>участва в мисии и операции на ООН, НАТО и Европейския съюз.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3600" b="1" dirty="0">
                <a:solidFill>
                  <a:srgbClr val="FF0000"/>
                </a:solidFill>
              </a:rPr>
              <a:t>планиране базирано на способности.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3600" b="1" dirty="0">
                <a:solidFill>
                  <a:srgbClr val="00B0F0"/>
                </a:solidFill>
              </a:rPr>
              <a:t>изпълнява съюзната политика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garmy.bg/pics/43701e2689bb5d575f088262fd777fdc.jpg">
            <a:extLst>
              <a:ext uri="{FF2B5EF4-FFF2-40B4-BE49-F238E27FC236}">
                <a16:creationId xmlns:a16="http://schemas.microsoft.com/office/drawing/2014/main" id="{8DC9FFD9-2F2B-4B31-AC0E-D5CF1372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84538"/>
            <a:ext cx="549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E1C6A6DD-5E3F-454B-B0D2-381032CA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939800"/>
          </a:xfrm>
        </p:spPr>
        <p:txBody>
          <a:bodyPr/>
          <a:lstStyle/>
          <a:p>
            <a:pPr eaLnBrk="1" hangingPunct="1"/>
            <a:r>
              <a:rPr lang="ru-RU" altLang="bg-BG" sz="2400" b="1"/>
              <a:t>УЧАСТИЕ НА ВЪОРЪЖЕНИТЕ СИЛИ В ОПЕРАЦИИ И МИСИИ ИЗВЪН ТЕРИТОРИЯТА НА СТРАНАТА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3744E1-04F8-4ED3-AC63-8FBEBF872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785813"/>
            <a:ext cx="8786813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bg-BG" altLang="bg-BG" sz="2000" b="1">
                <a:solidFill>
                  <a:srgbClr val="FF0000"/>
                </a:solidFill>
              </a:rPr>
              <a:t>Ролята на въоръжените сили е: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000" b="1">
                <a:solidFill>
                  <a:srgbClr val="00B0F0"/>
                </a:solidFill>
              </a:rPr>
              <a:t> да допринасят за защитата на националните интереси; 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000" b="1">
                <a:solidFill>
                  <a:srgbClr val="00B050"/>
                </a:solidFill>
              </a:rPr>
              <a:t>гарантиране на териториалната цялост, независимостта и сигурността на страната;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000" b="1">
                <a:solidFill>
                  <a:srgbClr val="7030A0"/>
                </a:solidFill>
              </a:rPr>
              <a:t> заедно с войските на съюзниците да възпират противостоящите сили и да постигат победа;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000" b="1">
                <a:solidFill>
                  <a:srgbClr val="FF0000"/>
                </a:solidFill>
              </a:rPr>
              <a:t> да допринасят за задържане на заплахите далеч от границите на страната и за запазване на международния мир и сигурност.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od.bg/bg/img/uchenia/Traen_mir_2012/20121001/1.jpg">
            <a:extLst>
              <a:ext uri="{FF2B5EF4-FFF2-40B4-BE49-F238E27FC236}">
                <a16:creationId xmlns:a16="http://schemas.microsoft.com/office/drawing/2014/main" id="{4E4295A1-A7CF-400B-8986-2BAC5C79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5613"/>
            <a:ext cx="51482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0C2EB65-4672-40D3-8BC6-F1025B5F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44450"/>
            <a:ext cx="8858250" cy="939800"/>
          </a:xfrm>
        </p:spPr>
        <p:txBody>
          <a:bodyPr/>
          <a:lstStyle/>
          <a:p>
            <a:pPr eaLnBrk="1" hangingPunct="1"/>
            <a:r>
              <a:rPr lang="ru-RU" altLang="bg-BG" sz="3200" b="1"/>
              <a:t>УЧАСТИЕ НА ВЪОРЪЖЕНИТЕ СИЛИ  В ОПЕРАЦИИ И МИСИИ ИЗВЪН ТЕРИТОРИЯТА НА СТРАНАТА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5AB9FE-DFCF-475A-9D0F-6CE7E5598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4927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bg-BG" altLang="bg-BG" sz="2400" b="1" dirty="0">
                <a:solidFill>
                  <a:srgbClr val="00B0F0"/>
                </a:solidFill>
              </a:rPr>
              <a:t> </a:t>
            </a:r>
            <a:r>
              <a:rPr lang="bg-BG" altLang="bg-BG" sz="2400" b="1" dirty="0"/>
              <a:t>Мисиите на въоръжените сили са: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i="1" dirty="0">
                <a:solidFill>
                  <a:srgbClr val="002060"/>
                </a:solidFill>
              </a:rPr>
              <a:t> отбрана;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FF0000"/>
                </a:solidFill>
              </a:rPr>
              <a:t> подкрепа на международния мир и сигурност;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altLang="bg-BG" sz="2400" b="1" i="1" dirty="0">
                <a:solidFill>
                  <a:schemeClr val="accent6">
                    <a:lumMod val="50000"/>
                  </a:schemeClr>
                </a:solidFill>
              </a:rPr>
              <a:t> принос към националната сигурност в мирно време</a:t>
            </a:r>
            <a:r>
              <a:rPr lang="en-US" altLang="bg-BG" sz="2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bg-BG" altLang="bg-BG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ttp://www.klassa.bg/images/pictures/class_bg/img_139867.jpg">
            <a:extLst>
              <a:ext uri="{FF2B5EF4-FFF2-40B4-BE49-F238E27FC236}">
                <a16:creationId xmlns:a16="http://schemas.microsoft.com/office/drawing/2014/main" id="{7B7B7FCB-72B1-4571-B2D0-E185FF49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997200"/>
            <a:ext cx="51482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56D30D8E-1835-4F1A-9B6B-0CCD481F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bg-BG" sz="3200" b="1" dirty="0">
                <a:solidFill>
                  <a:schemeClr val="accent6">
                    <a:lumMod val="50000"/>
                  </a:schemeClr>
                </a:solidFill>
              </a:rPr>
              <a:t>„</a:t>
            </a:r>
            <a:r>
              <a:rPr lang="ru-RU" altLang="bg-BG" sz="3200" b="1" dirty="0" err="1">
                <a:solidFill>
                  <a:schemeClr val="accent6">
                    <a:lumMod val="50000"/>
                  </a:schemeClr>
                </a:solidFill>
              </a:rPr>
              <a:t>Подкрепа</a:t>
            </a:r>
            <a:r>
              <a:rPr lang="ru-RU" altLang="bg-BG" sz="32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altLang="bg-BG" sz="3200" b="1" dirty="0" err="1">
                <a:solidFill>
                  <a:schemeClr val="accent6">
                    <a:lumMod val="50000"/>
                  </a:schemeClr>
                </a:solidFill>
              </a:rPr>
              <a:t>международния</a:t>
            </a:r>
            <a:r>
              <a:rPr lang="ru-RU" altLang="bg-BG" sz="3200" b="1" dirty="0">
                <a:solidFill>
                  <a:schemeClr val="accent6">
                    <a:lumMod val="50000"/>
                  </a:schemeClr>
                </a:solidFill>
              </a:rPr>
              <a:t> мир и </a:t>
            </a:r>
            <a:r>
              <a:rPr lang="ru-RU" altLang="bg-BG" sz="3200" b="1" dirty="0" err="1">
                <a:solidFill>
                  <a:schemeClr val="accent6">
                    <a:lumMod val="50000"/>
                  </a:schemeClr>
                </a:solidFill>
              </a:rPr>
              <a:t>сигурност</a:t>
            </a:r>
            <a:r>
              <a:rPr lang="ru-RU" altLang="bg-BG" sz="3200" b="1" dirty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bg-BG" altLang="bg-BG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0DDA9B-6766-458C-AFE4-0046C478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250"/>
            <a:ext cx="9144000" cy="295275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bg-BG" sz="2000" b="1">
                <a:solidFill>
                  <a:srgbClr val="FF0000"/>
                </a:solidFill>
              </a:rPr>
              <a:t>	</a:t>
            </a:r>
            <a:r>
              <a:rPr lang="bg-BG" altLang="bg-BG" sz="2000" b="1">
                <a:solidFill>
                  <a:srgbClr val="FF0000"/>
                </a:solidFill>
              </a:rPr>
              <a:t> Задачите по мисия „Подкрепа на международния мир и сигурност”</a:t>
            </a:r>
            <a:r>
              <a:rPr lang="en-US" altLang="bg-BG" sz="2000" b="1">
                <a:solidFill>
                  <a:srgbClr val="FF0000"/>
                </a:solidFill>
              </a:rPr>
              <a:t> </a:t>
            </a:r>
            <a:r>
              <a:rPr lang="bg-BG" altLang="bg-BG" sz="2000" b="1">
                <a:solidFill>
                  <a:srgbClr val="FF0000"/>
                </a:solidFill>
              </a:rPr>
              <a:t>включват изпълнение на международни и коалиционни ангажименти за участие в операции и мисии на НАТО и Европейския съюз в отговор на кризи, предотвратяване на конфликти, борба с тероризма; </a:t>
            </a:r>
            <a:r>
              <a:rPr lang="bg-BG" altLang="bg-BG" sz="2000" b="1">
                <a:solidFill>
                  <a:srgbClr val="000066"/>
                </a:solidFill>
              </a:rPr>
              <a:t>участие в операции и мисии на ООН, ОССЕ и други коалиционни формати</a:t>
            </a:r>
            <a:r>
              <a:rPr lang="bg-BG" altLang="bg-BG" sz="2000" b="1">
                <a:solidFill>
                  <a:srgbClr val="FFFF00"/>
                </a:solidFill>
              </a:rPr>
              <a:t>; </a:t>
            </a:r>
            <a:r>
              <a:rPr lang="bg-BG" altLang="bg-BG" sz="2000" b="1">
                <a:solidFill>
                  <a:srgbClr val="00B050"/>
                </a:solidFill>
              </a:rPr>
              <a:t>дейности за контрол на въоръженията, неразпространението на оръжия за масово унищожаване, техните носители и материалите за производството им; </a:t>
            </a:r>
            <a:r>
              <a:rPr lang="bg-BG" altLang="bg-BG" sz="2000" b="1">
                <a:solidFill>
                  <a:srgbClr val="FF0000"/>
                </a:solidFill>
              </a:rPr>
              <a:t>международно военно сътрудничество;</a:t>
            </a:r>
            <a:r>
              <a:rPr lang="bg-BG" altLang="bg-BG" sz="2000" b="1">
                <a:solidFill>
                  <a:srgbClr val="008000"/>
                </a:solidFill>
              </a:rPr>
              <a:t> </a:t>
            </a:r>
            <a:r>
              <a:rPr lang="bg-BG" altLang="bg-BG" sz="2000" b="1">
                <a:solidFill>
                  <a:srgbClr val="660066"/>
                </a:solidFill>
              </a:rPr>
              <a:t>предоставяне на хуманитарна помощ; </a:t>
            </a:r>
            <a:r>
              <a:rPr lang="bg-BG" altLang="bg-BG" sz="2000" b="1">
                <a:solidFill>
                  <a:srgbClr val="008000"/>
                </a:solidFill>
              </a:rPr>
              <a:t>укрепване на доверието и сигурността.</a:t>
            </a:r>
          </a:p>
          <a:p>
            <a:pPr eaLnBrk="1" hangingPunct="1">
              <a:lnSpc>
                <a:spcPct val="90000"/>
              </a:lnSpc>
            </a:pPr>
            <a:endParaRPr lang="bg-BG" altLang="bg-BG" sz="20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garmy.bg/pics/a9ec3e998c4c6c3a9e62b30f3903bb45.JPG">
            <a:extLst>
              <a:ext uri="{FF2B5EF4-FFF2-40B4-BE49-F238E27FC236}">
                <a16:creationId xmlns:a16="http://schemas.microsoft.com/office/drawing/2014/main" id="{755E723A-5809-44C6-9775-62521D76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878138"/>
            <a:ext cx="58864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DA4CC456-61A1-431F-B4A5-FB7D82A2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462963" cy="1125538"/>
          </a:xfrm>
        </p:spPr>
        <p:txBody>
          <a:bodyPr/>
          <a:lstStyle/>
          <a:p>
            <a:pPr eaLnBrk="1" hangingPunct="1"/>
            <a:r>
              <a:rPr lang="bg-BG" altLang="bg-BG" sz="3200" b="1"/>
              <a:t>1. УСЛОВИЯ ЗА УЧАСТИЕ В ОПЕРАЦИИ И МИСИИ ИЗВЪН ТЕРИТОРИЯТА НА СТРАНАТА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EA9CCD-380E-4D80-8F7B-CD1088A4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81075"/>
            <a:ext cx="9001125" cy="24479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bg-BG" altLang="bg-BG" sz="2800" b="1">
                <a:solidFill>
                  <a:srgbClr val="000066"/>
                </a:solidFill>
              </a:rPr>
              <a:t>Конституцията на Република България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bg-BG" altLang="bg-BG" sz="2800" b="1">
                <a:solidFill>
                  <a:srgbClr val="006600"/>
                </a:solidFill>
              </a:rPr>
              <a:t>Концепция за участие на Република България в операции по поддържане на мира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bg-BG" altLang="bg-BG" sz="2800" b="1">
                <a:solidFill>
                  <a:srgbClr val="008000"/>
                </a:solidFill>
              </a:rPr>
              <a:t> </a:t>
            </a:r>
            <a:r>
              <a:rPr lang="bg-BG" altLang="bg-BG" sz="2800" b="1">
                <a:solidFill>
                  <a:srgbClr val="FF0000"/>
                </a:solidFill>
              </a:rPr>
              <a:t>Закона за отбраната и Въоръжените сили на Република България</a:t>
            </a:r>
          </a:p>
          <a:p>
            <a:pPr eaLnBrk="1" hangingPunct="1"/>
            <a:endParaRPr lang="bg-BG" altLang="bg-BG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ttp://www.md.government.bg/bg/img/MissionsOperationsMap.jpg">
            <a:extLst>
              <a:ext uri="{FF2B5EF4-FFF2-40B4-BE49-F238E27FC236}">
                <a16:creationId xmlns:a16="http://schemas.microsoft.com/office/drawing/2014/main" id="{448F4DC3-5FD4-42D0-BEA3-025967264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>
            <a:extLst>
              <a:ext uri="{FF2B5EF4-FFF2-40B4-BE49-F238E27FC236}">
                <a16:creationId xmlns:a16="http://schemas.microsoft.com/office/drawing/2014/main" id="{24DEA258-AFA9-40D9-8A09-3A59E3E4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0"/>
            <a:ext cx="900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b="1"/>
              <a:t>Участие на БА в операции и мисии извън територията на страната</a:t>
            </a:r>
            <a:endParaRPr lang="bg-BG" alt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lick to see if image is larger">
            <a:extLst>
              <a:ext uri="{FF2B5EF4-FFF2-40B4-BE49-F238E27FC236}">
                <a16:creationId xmlns:a16="http://schemas.microsoft.com/office/drawing/2014/main" id="{43361456-17C5-435F-925A-04A30C9D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66813"/>
            <a:ext cx="494347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6F89F491-5FCE-41D4-8D9B-C5180FCC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939800"/>
          </a:xfrm>
        </p:spPr>
        <p:txBody>
          <a:bodyPr/>
          <a:lstStyle/>
          <a:p>
            <a:pPr eaLnBrk="1" hangingPunct="1"/>
            <a:r>
              <a:rPr lang="bg-BG" altLang="bg-BG" sz="2800" b="1"/>
              <a:t>	</a:t>
            </a:r>
            <a:r>
              <a:rPr lang="bg-BG" altLang="bg-BG" sz="2800" b="1" i="1"/>
              <a:t>2. ПРИКЛЮЧИЛИ УЧАСТИЯ В ОПЕРАЦИИ И МИСИИ ИЗВЪН ТЕРИТОРИЯТА НА СТРАНАТА.</a:t>
            </a:r>
            <a:endParaRPr lang="bg-BG" altLang="bg-BG" sz="2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D5E9D4-EF9F-4AE6-9C9C-7493B867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8550"/>
            <a:ext cx="9144000" cy="5786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>
                <a:solidFill>
                  <a:srgbClr val="FF0000"/>
                </a:solidFill>
              </a:rPr>
              <a:t>Камбоджа (UNTAC);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/>
              <a:t> </a:t>
            </a:r>
            <a:r>
              <a:rPr lang="bg-BG" sz="2200" b="1" dirty="0">
                <a:solidFill>
                  <a:srgbClr val="00B0F0"/>
                </a:solidFill>
              </a:rPr>
              <a:t>Босна и Херцеговина (SFOR);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>
                <a:solidFill>
                  <a:srgbClr val="FF3300"/>
                </a:solidFill>
              </a:rPr>
              <a:t> Таджикистан (UNMOT);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>
                <a:solidFill>
                  <a:schemeClr val="accent6">
                    <a:lumMod val="75000"/>
                  </a:schemeClr>
                </a:solidFill>
              </a:rPr>
              <a:t> Етиопия и Еритрея (UNMEE);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>
                <a:solidFill>
                  <a:srgbClr val="00B050"/>
                </a:solidFill>
              </a:rPr>
              <a:t> Ливан (UNIFIL);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>
                <a:solidFill>
                  <a:srgbClr val="FF00FF"/>
                </a:solidFill>
              </a:rPr>
              <a:t> Македония (Concordia);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/>
              <a:t> </a:t>
            </a:r>
            <a:r>
              <a:rPr lang="bg-BG" sz="2200" b="1" dirty="0">
                <a:solidFill>
                  <a:srgbClr val="002060"/>
                </a:solidFill>
              </a:rPr>
              <a:t>Чад/Централноафриканска </a:t>
            </a:r>
            <a:endParaRPr lang="en-US" sz="22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bg-BG" sz="2200" b="1" dirty="0">
                <a:solidFill>
                  <a:srgbClr val="002060"/>
                </a:solidFill>
              </a:rPr>
              <a:t>република (EUFOR);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/>
              <a:t> </a:t>
            </a:r>
            <a:r>
              <a:rPr lang="bg-BG" sz="2200" b="1" dirty="0">
                <a:solidFill>
                  <a:srgbClr val="0070C0"/>
                </a:solidFill>
              </a:rPr>
              <a:t>Хърватия (мисия на ОССЕ);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>
                <a:solidFill>
                  <a:srgbClr val="660033"/>
                </a:solidFill>
              </a:rPr>
              <a:t> Македония (лагер „Радуша”);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>
                <a:solidFill>
                  <a:schemeClr val="tx2">
                    <a:lumMod val="50000"/>
                  </a:schemeClr>
                </a:solidFill>
              </a:rPr>
              <a:t> Ангола (UNAVEM III и MONUA);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>
                <a:solidFill>
                  <a:srgbClr val="FF0000"/>
                </a:solidFill>
              </a:rPr>
              <a:t>Ирак (Iraqi Freedom) и Тренировъчна мисия на НАТО в Ирак (NTM-I);</a:t>
            </a:r>
            <a:endParaRPr lang="en-US" sz="2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>
                <a:solidFill>
                  <a:srgbClr val="006600"/>
                </a:solidFill>
              </a:rPr>
              <a:t>Афганистан (OEF);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200" b="1" dirty="0"/>
              <a:t> Либия (Unified Protector).</a:t>
            </a:r>
            <a:endParaRPr lang="bg-BG" sz="19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ttp://www.md.government.bg/bg/img/MissionsOperationsMap.jpg">
            <a:extLst>
              <a:ext uri="{FF2B5EF4-FFF2-40B4-BE49-F238E27FC236}">
                <a16:creationId xmlns:a16="http://schemas.microsoft.com/office/drawing/2014/main" id="{83BA2E09-588B-4D1E-9D6B-EBA8A291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>
            <a:extLst>
              <a:ext uri="{FF2B5EF4-FFF2-40B4-BE49-F238E27FC236}">
                <a16:creationId xmlns:a16="http://schemas.microsoft.com/office/drawing/2014/main" id="{4D76242B-5B2E-4313-901D-1814D4C24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0"/>
            <a:ext cx="900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b="1"/>
              <a:t>Участие на БА в операции и мисии извън територията на страната</a:t>
            </a:r>
            <a:endParaRPr lang="bg-BG" alt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777</Words>
  <Application>Microsoft Office PowerPoint</Application>
  <PresentationFormat>Презентация на цял екран (4:3)</PresentationFormat>
  <Paragraphs>74</Paragraphs>
  <Slides>16</Slides>
  <Notes>16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Презентация на PowerPoint</vt:lpstr>
      <vt:lpstr>УВОД</vt:lpstr>
      <vt:lpstr>УЧАСТИЕ НА ВЪОРЪЖЕНИТЕ СИЛИ В ОПЕРАЦИИ И МИСИИ ИЗВЪН ТЕРИТОРИЯТА НА СТРАНАТА</vt:lpstr>
      <vt:lpstr>УЧАСТИЕ НА ВЪОРЪЖЕНИТЕ СИЛИ  В ОПЕРАЦИИ И МИСИИ ИЗВЪН ТЕРИТОРИЯТА НА СТРАНАТА</vt:lpstr>
      <vt:lpstr>„Подкрепа на международния мир и сигурност”</vt:lpstr>
      <vt:lpstr>1. УСЛОВИЯ ЗА УЧАСТИЕ В ОПЕРАЦИИ И МИСИИ ИЗВЪН ТЕРИТОРИЯТА НА СТРАНАТА</vt:lpstr>
      <vt:lpstr>Презентация на PowerPoint</vt:lpstr>
      <vt:lpstr> 2. ПРИКЛЮЧИЛИ УЧАСТИЯ В ОПЕРАЦИИ И МИСИИ ИЗВЪН ТЕРИТОРИЯТА НА СТРАНАТА.</vt:lpstr>
      <vt:lpstr>Презентация на PowerPoint</vt:lpstr>
      <vt:lpstr>3. ТЕКУЩИ УЧАСТИЯ В ОПЕРАЦИИ И МИСИИ ИЗВЪН ТЕРИТОРИЯТА НА СТРАНАТА</vt:lpstr>
      <vt:lpstr>Презентация на PowerPoint</vt:lpstr>
      <vt:lpstr>Презентация на PowerPoint</vt:lpstr>
      <vt:lpstr>Презентация на PowerPoint</vt:lpstr>
      <vt:lpstr>4. ПЕРИОДИЧНИ УЧАСТИЯ В ОПЕРАЦИИ И МИСИИ ИЗВЪН ТЕРИТОРИЯТА НА СТРАНАТА</vt:lpstr>
      <vt:lpstr>ЗАКЛЮЧЕНИЕ </vt:lpstr>
      <vt:lpstr>Презентация на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О Е Н Н А  А К А Д Е М И Я  “Г. С. Р А К О В С К И” ФАКУЛТЕТ “НАЦИОНАЛНА СИГУРНОСТ И ОТБРАНА” К А Т Е Д Р А  “ВОЕННА СТРАТЕГИЯ”</dc:title>
  <dc:creator>DOBRE</dc:creator>
  <cp:lastModifiedBy>Динко Динев</cp:lastModifiedBy>
  <cp:revision>85</cp:revision>
  <dcterms:created xsi:type="dcterms:W3CDTF">2013-06-04T16:47:55Z</dcterms:created>
  <dcterms:modified xsi:type="dcterms:W3CDTF">2021-02-14T23:15:27Z</dcterms:modified>
</cp:coreProperties>
</file>